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0" r:id="rId3"/>
    <p:sldId id="276" r:id="rId4"/>
    <p:sldId id="300" r:id="rId5"/>
    <p:sldId id="289" r:id="rId6"/>
    <p:sldId id="301" r:id="rId7"/>
    <p:sldId id="291" r:id="rId8"/>
    <p:sldId id="302" r:id="rId9"/>
    <p:sldId id="293" r:id="rId10"/>
    <p:sldId id="303" r:id="rId11"/>
    <p:sldId id="295" r:id="rId12"/>
    <p:sldId id="304" r:id="rId13"/>
    <p:sldId id="297" r:id="rId14"/>
    <p:sldId id="305" r:id="rId15"/>
    <p:sldId id="299" r:id="rId16"/>
    <p:sldId id="306" r:id="rId17"/>
    <p:sldId id="307" r:id="rId18"/>
    <p:sldId id="309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8" autoAdjust="0"/>
    <p:restoredTop sz="94660"/>
  </p:normalViewPr>
  <p:slideViewPr>
    <p:cSldViewPr snapToGrid="0">
      <p:cViewPr varScale="1">
        <p:scale>
          <a:sx n="53" d="100"/>
          <a:sy n="53" d="100"/>
        </p:scale>
        <p:origin x="518" y="7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1365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2335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0811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497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7647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6465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21714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6547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0858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5184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9017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0941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2176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4968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0193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280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21610"/>
            <a:ext cx="12927853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000" b="1" dirty="0">
                <a:latin typeface="Corbel" panose="020B0503020204020204" pitchFamily="34" charset="0"/>
              </a:rPr>
              <a:t>Что обычно просит работодатель, </a:t>
            </a:r>
            <a:r>
              <a:rPr lang="ru-RU" sz="7000" b="1" dirty="0" smtClean="0">
                <a:latin typeface="Corbel" panose="020B0503020204020204" pitchFamily="34" charset="0"/>
              </a:rPr>
              <a:t>перед</a:t>
            </a:r>
            <a:endParaRPr lang="en-US" sz="7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b="1" dirty="0" smtClean="0">
                <a:latin typeface="Corbel" panose="020B0503020204020204" pitchFamily="34" charset="0"/>
              </a:rPr>
              <a:t>тем </a:t>
            </a:r>
            <a:r>
              <a:rPr lang="ru-RU" sz="7000" b="1" dirty="0">
                <a:latin typeface="Corbel" panose="020B0503020204020204" pitchFamily="34" charset="0"/>
              </a:rPr>
              <a:t>как принять сотрудника на </a:t>
            </a:r>
            <a:r>
              <a:rPr lang="ru-RU" sz="7000" b="1" dirty="0" smtClean="0">
                <a:latin typeface="Corbel" panose="020B0503020204020204" pitchFamily="34" charset="0"/>
              </a:rPr>
              <a:t>работу?</a:t>
            </a:r>
            <a:endParaRPr lang="en-US" sz="7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1. Сдать кровь.</a:t>
            </a:r>
            <a:endParaRPr lang="en-US" sz="7000" dirty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2</a:t>
            </a:r>
            <a:r>
              <a:rPr lang="ru-RU" sz="7000" dirty="0">
                <a:latin typeface="Corbel" panose="020B0503020204020204" pitchFamily="34" charset="0"/>
              </a:rPr>
              <a:t>. Выучить китайский </a:t>
            </a:r>
            <a:r>
              <a:rPr lang="ru-RU" sz="7000" dirty="0" smtClean="0">
                <a:latin typeface="Corbel" panose="020B0503020204020204" pitchFamily="34" charset="0"/>
              </a:rPr>
              <a:t>язык.</a:t>
            </a:r>
            <a:endParaRPr lang="en-US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3</a:t>
            </a:r>
            <a:r>
              <a:rPr lang="ru-RU" sz="7000" dirty="0">
                <a:latin typeface="Corbel" panose="020B0503020204020204" pitchFamily="34" charset="0"/>
              </a:rPr>
              <a:t>. </a:t>
            </a:r>
            <a:r>
              <a:rPr lang="ru-RU" sz="7000" dirty="0" smtClean="0">
                <a:latin typeface="Corbel" panose="020B0503020204020204" pitchFamily="34" charset="0"/>
              </a:rPr>
              <a:t>Обняться.</a:t>
            </a:r>
            <a:endParaRPr lang="en-US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4</a:t>
            </a:r>
            <a:r>
              <a:rPr lang="ru-RU" sz="7000" dirty="0">
                <a:latin typeface="Corbel" panose="020B0503020204020204" pitchFamily="34" charset="0"/>
              </a:rPr>
              <a:t>. Отправить CV.</a:t>
            </a:r>
            <a:endParaRPr lang="ru-RU" sz="7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01878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21610"/>
            <a:ext cx="12927853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000" i="1" dirty="0">
                <a:latin typeface="Corbel" panose="020B0503020204020204" pitchFamily="34" charset="0"/>
              </a:rPr>
              <a:t>Внимание! В этом вопросе может быть больше правильных вариантов </a:t>
            </a:r>
            <a:r>
              <a:rPr lang="ru-RU" sz="4000" i="1" dirty="0" smtClean="0">
                <a:latin typeface="Corbel" panose="020B0503020204020204" pitchFamily="34" charset="0"/>
              </a:rPr>
              <a:t>ответа,</a:t>
            </a:r>
            <a:endParaRPr lang="en-US" sz="40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i="1" dirty="0" smtClean="0">
                <a:latin typeface="Corbel" panose="020B0503020204020204" pitchFamily="34" charset="0"/>
              </a:rPr>
              <a:t>или </a:t>
            </a:r>
            <a:r>
              <a:rPr lang="ru-RU" sz="4000" i="1" dirty="0">
                <a:latin typeface="Corbel" panose="020B0503020204020204" pitchFamily="34" charset="0"/>
              </a:rPr>
              <a:t>не быть их вовсе. Если вариантов больше одного, выберите все </a:t>
            </a:r>
            <a:r>
              <a:rPr lang="ru-RU" sz="4000" i="1" dirty="0" smtClean="0">
                <a:latin typeface="Corbel" panose="020B0503020204020204" pitchFamily="34" charset="0"/>
              </a:rPr>
              <a:t>правильные.</a:t>
            </a:r>
            <a:endParaRPr lang="en-US" sz="40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Глобальный </a:t>
            </a:r>
            <a:r>
              <a:rPr lang="ru-RU" sz="4000" dirty="0">
                <a:latin typeface="Corbel" panose="020B0503020204020204" pitchFamily="34" charset="0"/>
              </a:rPr>
              <a:t>договор ООН – инициатива, поощряющая  </a:t>
            </a:r>
            <a:r>
              <a:rPr lang="ru-RU" sz="4000" dirty="0" smtClean="0">
                <a:latin typeface="Corbel" panose="020B0503020204020204" pitchFamily="34" charset="0"/>
              </a:rPr>
              <a:t>социально-ответственный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бизнес</a:t>
            </a:r>
            <a:r>
              <a:rPr lang="ru-RU" sz="4000" dirty="0">
                <a:latin typeface="Corbel" panose="020B0503020204020204" pitchFamily="34" charset="0"/>
              </a:rPr>
              <a:t>. </a:t>
            </a:r>
            <a:endParaRPr lang="ru-RU" sz="4000" dirty="0" smtClean="0">
              <a:latin typeface="Corbel" panose="020B0503020204020204" pitchFamily="34" charset="0"/>
            </a:endParaRPr>
          </a:p>
          <a:p>
            <a:pPr fontAlgn="base"/>
            <a:endParaRPr lang="ru-RU" sz="4000" b="1" dirty="0">
              <a:latin typeface="Corbel" panose="020B0503020204020204" pitchFamily="34" charset="0"/>
            </a:endParaRPr>
          </a:p>
          <a:p>
            <a:pPr fontAlgn="base"/>
            <a:r>
              <a:rPr lang="ru-RU" sz="4000" b="1" dirty="0" smtClean="0">
                <a:latin typeface="Corbel" panose="020B0503020204020204" pitchFamily="34" charset="0"/>
              </a:rPr>
              <a:t>Какие </a:t>
            </a:r>
            <a:r>
              <a:rPr lang="ru-RU" sz="4000" b="1" dirty="0">
                <a:latin typeface="Corbel" panose="020B0503020204020204" pitchFamily="34" charset="0"/>
              </a:rPr>
              <a:t>из этих принципов входят в </a:t>
            </a:r>
            <a:r>
              <a:rPr lang="ru-RU" sz="4000" b="1" dirty="0" smtClean="0">
                <a:latin typeface="Corbel" panose="020B0503020204020204" pitchFamily="34" charset="0"/>
              </a:rPr>
              <a:t>договор?</a:t>
            </a:r>
            <a:endParaRPr lang="en-US" sz="4000" b="1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1. компания </a:t>
            </a:r>
            <a:r>
              <a:rPr lang="ru-RU" sz="4000" dirty="0">
                <a:latin typeface="Corbel" panose="020B0503020204020204" pitchFamily="34" charset="0"/>
              </a:rPr>
              <a:t>обеспечивает условия, при которых их деятельность не нарушает </a:t>
            </a:r>
            <a:r>
              <a:rPr lang="ru-RU" sz="4000" dirty="0" smtClean="0">
                <a:latin typeface="Corbel" panose="020B0503020204020204" pitchFamily="34" charset="0"/>
              </a:rPr>
              <a:t>права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человека</a:t>
            </a:r>
            <a:r>
              <a:rPr lang="ru-RU" sz="4000" dirty="0">
                <a:latin typeface="Corbel" panose="020B0503020204020204" pitchFamily="34" charset="0"/>
              </a:rPr>
              <a:t>. 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2</a:t>
            </a:r>
            <a:r>
              <a:rPr lang="ru-RU" sz="4000" dirty="0">
                <a:latin typeface="Corbel" panose="020B0503020204020204" pitchFamily="34" charset="0"/>
              </a:rPr>
              <a:t>. компания способствует искоренению дискриминации в сфере труда и </a:t>
            </a:r>
            <a:r>
              <a:rPr lang="ru-RU" sz="4000" dirty="0" smtClean="0">
                <a:latin typeface="Corbel" panose="020B0503020204020204" pitchFamily="34" charset="0"/>
              </a:rPr>
              <a:t>занятости.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3</a:t>
            </a:r>
            <a:r>
              <a:rPr lang="ru-RU" sz="4000" dirty="0">
                <a:latin typeface="Corbel" panose="020B0503020204020204" pitchFamily="34" charset="0"/>
              </a:rPr>
              <a:t>. компания стимулирует развитие и распространение экологически </a:t>
            </a:r>
            <a:r>
              <a:rPr lang="ru-RU" sz="4000" dirty="0" smtClean="0">
                <a:latin typeface="Corbel" panose="020B0503020204020204" pitchFamily="34" charset="0"/>
              </a:rPr>
              <a:t>безопасных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технологий</a:t>
            </a:r>
            <a:r>
              <a:rPr lang="ru-RU" sz="4000" dirty="0">
                <a:latin typeface="Corbel" panose="020B0503020204020204" pitchFamily="34" charset="0"/>
              </a:rPr>
              <a:t>. 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4</a:t>
            </a:r>
            <a:r>
              <a:rPr lang="ru-RU" sz="4000" dirty="0">
                <a:latin typeface="Corbel" panose="020B0503020204020204" pitchFamily="34" charset="0"/>
              </a:rPr>
              <a:t>. компания противодействует любым формам коррупции, </a:t>
            </a:r>
            <a:r>
              <a:rPr lang="ru-RU" sz="4000" dirty="0" smtClean="0">
                <a:latin typeface="Corbel" panose="020B0503020204020204" pitchFamily="34" charset="0"/>
              </a:rPr>
              <a:t>включая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вымогательство </a:t>
            </a:r>
            <a:r>
              <a:rPr lang="ru-RU" sz="4000" dirty="0">
                <a:latin typeface="Corbel" panose="020B0503020204020204" pitchFamily="34" charset="0"/>
              </a:rPr>
              <a:t>и взяточничество.</a:t>
            </a:r>
            <a:endParaRPr lang="ru-RU" sz="4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4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21610"/>
            <a:ext cx="12927853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000" i="1" dirty="0">
                <a:latin typeface="Corbel" panose="020B0503020204020204" pitchFamily="34" charset="0"/>
              </a:rPr>
              <a:t>Внимание! В этом вопросе может быть больше правильных вариантов </a:t>
            </a:r>
            <a:r>
              <a:rPr lang="ru-RU" sz="4000" i="1" dirty="0" smtClean="0">
                <a:latin typeface="Corbel" panose="020B0503020204020204" pitchFamily="34" charset="0"/>
              </a:rPr>
              <a:t>ответа,</a:t>
            </a:r>
            <a:endParaRPr lang="en-US" sz="40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i="1" dirty="0" smtClean="0">
                <a:latin typeface="Corbel" panose="020B0503020204020204" pitchFamily="34" charset="0"/>
              </a:rPr>
              <a:t>или </a:t>
            </a:r>
            <a:r>
              <a:rPr lang="ru-RU" sz="4000" i="1" dirty="0">
                <a:latin typeface="Corbel" panose="020B0503020204020204" pitchFamily="34" charset="0"/>
              </a:rPr>
              <a:t>не быть их вовсе. Если вариантов больше одного, выберите все </a:t>
            </a:r>
            <a:r>
              <a:rPr lang="ru-RU" sz="4000" i="1" dirty="0" smtClean="0">
                <a:latin typeface="Corbel" panose="020B0503020204020204" pitchFamily="34" charset="0"/>
              </a:rPr>
              <a:t>правильные.</a:t>
            </a:r>
            <a:endParaRPr lang="en-US" sz="40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Глобальный </a:t>
            </a:r>
            <a:r>
              <a:rPr lang="ru-RU" sz="4000" dirty="0">
                <a:latin typeface="Corbel" panose="020B0503020204020204" pitchFamily="34" charset="0"/>
              </a:rPr>
              <a:t>договор ООН – инициатива, поощряющая  </a:t>
            </a:r>
            <a:r>
              <a:rPr lang="ru-RU" sz="4000" dirty="0" smtClean="0">
                <a:latin typeface="Corbel" panose="020B0503020204020204" pitchFamily="34" charset="0"/>
              </a:rPr>
              <a:t>социально-ответственный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бизнес</a:t>
            </a:r>
            <a:r>
              <a:rPr lang="ru-RU" sz="4000" dirty="0">
                <a:latin typeface="Corbel" panose="020B0503020204020204" pitchFamily="34" charset="0"/>
              </a:rPr>
              <a:t>. </a:t>
            </a:r>
            <a:endParaRPr lang="ru-RU" sz="4000" dirty="0" smtClean="0">
              <a:latin typeface="Corbel" panose="020B0503020204020204" pitchFamily="34" charset="0"/>
            </a:endParaRPr>
          </a:p>
          <a:p>
            <a:pPr fontAlgn="base"/>
            <a:endParaRPr lang="ru-RU" sz="4000" b="1" dirty="0">
              <a:latin typeface="Corbel" panose="020B0503020204020204" pitchFamily="34" charset="0"/>
            </a:endParaRPr>
          </a:p>
          <a:p>
            <a:pPr fontAlgn="base"/>
            <a:r>
              <a:rPr lang="ru-RU" sz="4000" b="1" dirty="0" smtClean="0">
                <a:latin typeface="Corbel" panose="020B0503020204020204" pitchFamily="34" charset="0"/>
              </a:rPr>
              <a:t>Какие </a:t>
            </a:r>
            <a:r>
              <a:rPr lang="ru-RU" sz="4000" b="1" dirty="0">
                <a:latin typeface="Corbel" panose="020B0503020204020204" pitchFamily="34" charset="0"/>
              </a:rPr>
              <a:t>из этих принципов входят в </a:t>
            </a:r>
            <a:r>
              <a:rPr lang="ru-RU" sz="4000" b="1" dirty="0" smtClean="0">
                <a:latin typeface="Corbel" panose="020B0503020204020204" pitchFamily="34" charset="0"/>
              </a:rPr>
              <a:t>договор?</a:t>
            </a:r>
            <a:endParaRPr lang="en-US" sz="4000" b="1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1. компания </a:t>
            </a:r>
            <a:r>
              <a:rPr lang="ru-RU" sz="4000" dirty="0">
                <a:latin typeface="Corbel" panose="020B0503020204020204" pitchFamily="34" charset="0"/>
              </a:rPr>
              <a:t>обеспечивает условия, при которых их деятельность не нарушает </a:t>
            </a:r>
            <a:r>
              <a:rPr lang="ru-RU" sz="4000" dirty="0" smtClean="0">
                <a:latin typeface="Corbel" panose="020B0503020204020204" pitchFamily="34" charset="0"/>
              </a:rPr>
              <a:t>права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человека</a:t>
            </a:r>
            <a:r>
              <a:rPr lang="ru-RU" sz="4000" dirty="0">
                <a:latin typeface="Corbel" panose="020B0503020204020204" pitchFamily="34" charset="0"/>
              </a:rPr>
              <a:t>. 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2</a:t>
            </a:r>
            <a:r>
              <a:rPr lang="ru-RU" sz="4000" dirty="0">
                <a:latin typeface="Corbel" panose="020B0503020204020204" pitchFamily="34" charset="0"/>
              </a:rPr>
              <a:t>. компания способствует искоренению дискриминации в сфере труда и </a:t>
            </a:r>
            <a:r>
              <a:rPr lang="ru-RU" sz="4000" dirty="0" smtClean="0">
                <a:latin typeface="Corbel" panose="020B0503020204020204" pitchFamily="34" charset="0"/>
              </a:rPr>
              <a:t>занятости.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3</a:t>
            </a:r>
            <a:r>
              <a:rPr lang="ru-RU" sz="4000" dirty="0">
                <a:latin typeface="Corbel" panose="020B0503020204020204" pitchFamily="34" charset="0"/>
              </a:rPr>
              <a:t>. компания стимулирует развитие и распространение экологически </a:t>
            </a:r>
            <a:r>
              <a:rPr lang="ru-RU" sz="4000" dirty="0" smtClean="0">
                <a:latin typeface="Corbel" panose="020B0503020204020204" pitchFamily="34" charset="0"/>
              </a:rPr>
              <a:t>безопасных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технологий</a:t>
            </a:r>
            <a:r>
              <a:rPr lang="ru-RU" sz="4000" dirty="0">
                <a:latin typeface="Corbel" panose="020B0503020204020204" pitchFamily="34" charset="0"/>
              </a:rPr>
              <a:t>. 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4</a:t>
            </a:r>
            <a:r>
              <a:rPr lang="ru-RU" sz="4000" dirty="0">
                <a:latin typeface="Corbel" panose="020B0503020204020204" pitchFamily="34" charset="0"/>
              </a:rPr>
              <a:t>. компания противодействует любым формам коррупции, </a:t>
            </a:r>
            <a:r>
              <a:rPr lang="ru-RU" sz="4000" dirty="0" smtClean="0">
                <a:latin typeface="Corbel" panose="020B0503020204020204" pitchFamily="34" charset="0"/>
              </a:rPr>
              <a:t>включая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вымогательство </a:t>
            </a:r>
            <a:r>
              <a:rPr lang="ru-RU" sz="4000" dirty="0">
                <a:latin typeface="Corbel" panose="020B0503020204020204" pitchFamily="34" charset="0"/>
              </a:rPr>
              <a:t>и взяточничество.</a:t>
            </a:r>
            <a:endParaRPr lang="ru-RU" sz="4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42801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21610"/>
            <a:ext cx="12927853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i="0" u="none" strike="noStrike" cap="none" dirty="0" smtClean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000" b="1" dirty="0">
                <a:latin typeface="Corbel" panose="020B0503020204020204" pitchFamily="34" charset="0"/>
              </a:rPr>
              <a:t>Кто живёт в офисе молдавской </a:t>
            </a:r>
            <a:r>
              <a:rPr lang="ru-RU" sz="7000" b="1" dirty="0" smtClean="0">
                <a:latin typeface="Corbel" panose="020B0503020204020204" pitchFamily="34" charset="0"/>
              </a:rPr>
              <a:t>компании</a:t>
            </a:r>
            <a:endParaRPr lang="en-US" sz="7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b="1" dirty="0" err="1" smtClean="0">
                <a:latin typeface="Corbel" panose="020B0503020204020204" pitchFamily="34" charset="0"/>
              </a:rPr>
              <a:t>Simpals</a:t>
            </a:r>
            <a:r>
              <a:rPr lang="ru-RU" sz="7000" b="1" dirty="0">
                <a:latin typeface="Corbel" panose="020B0503020204020204" pitchFamily="34" charset="0"/>
              </a:rPr>
              <a:t>, выполняя роль </a:t>
            </a:r>
            <a:r>
              <a:rPr lang="ru-RU" sz="7000" b="1" dirty="0" err="1">
                <a:latin typeface="Corbel" panose="020B0503020204020204" pitchFamily="34" charset="0"/>
              </a:rPr>
              <a:t>антистресса</a:t>
            </a:r>
            <a:r>
              <a:rPr lang="ru-RU" sz="7000" b="1" dirty="0">
                <a:latin typeface="Corbel" panose="020B0503020204020204" pitchFamily="34" charset="0"/>
              </a:rPr>
              <a:t>?</a:t>
            </a:r>
            <a:r>
              <a:rPr lang="ru-RU" sz="7000" dirty="0">
                <a:latin typeface="Corbel" panose="020B0503020204020204" pitchFamily="34" charset="0"/>
              </a:rPr>
              <a:t>  </a:t>
            </a:r>
            <a:endParaRPr lang="en-US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1. Обезьянки.</a:t>
            </a:r>
            <a:endParaRPr lang="en-US" sz="7000" dirty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2</a:t>
            </a:r>
            <a:r>
              <a:rPr lang="ru-RU" sz="7000" dirty="0">
                <a:latin typeface="Corbel" panose="020B0503020204020204" pitchFamily="34" charset="0"/>
              </a:rPr>
              <a:t>. Родители </a:t>
            </a:r>
            <a:r>
              <a:rPr lang="ru-RU" sz="7000" dirty="0" smtClean="0">
                <a:latin typeface="Corbel" panose="020B0503020204020204" pitchFamily="34" charset="0"/>
              </a:rPr>
              <a:t>директора.</a:t>
            </a:r>
            <a:endParaRPr lang="en-US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3</a:t>
            </a:r>
            <a:r>
              <a:rPr lang="ru-RU" sz="7000" dirty="0">
                <a:latin typeface="Corbel" panose="020B0503020204020204" pitchFamily="34" charset="0"/>
              </a:rPr>
              <a:t>. Семья мэра </a:t>
            </a:r>
            <a:r>
              <a:rPr lang="ru-RU" sz="7000" dirty="0" smtClean="0">
                <a:latin typeface="Corbel" panose="020B0503020204020204" pitchFamily="34" charset="0"/>
              </a:rPr>
              <a:t>Кишинёва.</a:t>
            </a:r>
            <a:endParaRPr lang="en-US" sz="7000" dirty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4</a:t>
            </a:r>
            <a:r>
              <a:rPr lang="ru-RU" sz="7000" dirty="0">
                <a:latin typeface="Corbel" panose="020B0503020204020204" pitchFamily="34" charset="0"/>
              </a:rPr>
              <a:t>. Полицейские.</a:t>
            </a:r>
            <a:endParaRPr lang="ru-RU" sz="7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38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21610"/>
            <a:ext cx="12927853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i="0" u="none" strike="noStrike" cap="none" dirty="0" smtClean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000" b="1" dirty="0">
                <a:latin typeface="Corbel" panose="020B0503020204020204" pitchFamily="34" charset="0"/>
              </a:rPr>
              <a:t>Кто живёт в офисе молдавской </a:t>
            </a:r>
            <a:r>
              <a:rPr lang="ru-RU" sz="7000" b="1" dirty="0" smtClean="0">
                <a:latin typeface="Corbel" panose="020B0503020204020204" pitchFamily="34" charset="0"/>
              </a:rPr>
              <a:t>компании</a:t>
            </a:r>
            <a:endParaRPr lang="en-US" sz="7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b="1" dirty="0" err="1" smtClean="0">
                <a:latin typeface="Corbel" panose="020B0503020204020204" pitchFamily="34" charset="0"/>
              </a:rPr>
              <a:t>Simpals</a:t>
            </a:r>
            <a:r>
              <a:rPr lang="ru-RU" sz="7000" b="1" dirty="0">
                <a:latin typeface="Corbel" panose="020B0503020204020204" pitchFamily="34" charset="0"/>
              </a:rPr>
              <a:t>, выполняя роль </a:t>
            </a:r>
            <a:r>
              <a:rPr lang="ru-RU" sz="7000" b="1" dirty="0" err="1">
                <a:latin typeface="Corbel" panose="020B0503020204020204" pitchFamily="34" charset="0"/>
              </a:rPr>
              <a:t>антистресса</a:t>
            </a:r>
            <a:r>
              <a:rPr lang="ru-RU" sz="7000" b="1" dirty="0">
                <a:latin typeface="Corbel" panose="020B0503020204020204" pitchFamily="34" charset="0"/>
              </a:rPr>
              <a:t>?</a:t>
            </a:r>
            <a:r>
              <a:rPr lang="ru-RU" sz="7000" dirty="0">
                <a:latin typeface="Corbel" panose="020B0503020204020204" pitchFamily="34" charset="0"/>
              </a:rPr>
              <a:t>  </a:t>
            </a:r>
            <a:endParaRPr lang="en-US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1. Обезьянки.</a:t>
            </a:r>
            <a:endParaRPr lang="en-US" sz="7000" dirty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2</a:t>
            </a:r>
            <a:r>
              <a:rPr lang="ru-RU" sz="7000" dirty="0">
                <a:latin typeface="Corbel" panose="020B0503020204020204" pitchFamily="34" charset="0"/>
              </a:rPr>
              <a:t>. Родители </a:t>
            </a:r>
            <a:r>
              <a:rPr lang="ru-RU" sz="7000" dirty="0" smtClean="0">
                <a:latin typeface="Corbel" panose="020B0503020204020204" pitchFamily="34" charset="0"/>
              </a:rPr>
              <a:t>директора.</a:t>
            </a:r>
            <a:endParaRPr lang="en-US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3</a:t>
            </a:r>
            <a:r>
              <a:rPr lang="ru-RU" sz="7000" dirty="0">
                <a:latin typeface="Corbel" panose="020B0503020204020204" pitchFamily="34" charset="0"/>
              </a:rPr>
              <a:t>. Семья мэра </a:t>
            </a:r>
            <a:r>
              <a:rPr lang="ru-RU" sz="7000" dirty="0" smtClean="0">
                <a:latin typeface="Corbel" panose="020B0503020204020204" pitchFamily="34" charset="0"/>
              </a:rPr>
              <a:t>Кишинёва.</a:t>
            </a:r>
            <a:endParaRPr lang="en-US" sz="7000" dirty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4</a:t>
            </a:r>
            <a:r>
              <a:rPr lang="ru-RU" sz="7000" dirty="0">
                <a:latin typeface="Corbel" panose="020B0503020204020204" pitchFamily="34" charset="0"/>
              </a:rPr>
              <a:t>. Полицейские.</a:t>
            </a:r>
            <a:endParaRPr lang="ru-RU" sz="7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29660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21610"/>
            <a:ext cx="12927853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300" b="1" dirty="0">
                <a:latin typeface="Corbel" panose="020B0503020204020204" pitchFamily="34" charset="0"/>
              </a:rPr>
              <a:t>Одно исследование показало, что для </a:t>
            </a:r>
            <a:r>
              <a:rPr lang="ru-RU" sz="6300" b="1" dirty="0" smtClean="0">
                <a:latin typeface="Corbel" panose="020B0503020204020204" pitchFamily="34" charset="0"/>
              </a:rPr>
              <a:t>повышения</a:t>
            </a:r>
            <a:endParaRPr lang="en-US" sz="6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b="1" dirty="0" smtClean="0">
                <a:latin typeface="Corbel" panose="020B0503020204020204" pitchFamily="34" charset="0"/>
              </a:rPr>
              <a:t>производительности </a:t>
            </a:r>
            <a:r>
              <a:rPr lang="ru-RU" sz="6300" b="1" dirty="0">
                <a:latin typeface="Corbel" panose="020B0503020204020204" pitchFamily="34" charset="0"/>
              </a:rPr>
              <a:t>труда персоналу следует 1 </a:t>
            </a:r>
            <a:endParaRPr lang="en-US" sz="6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b="1" dirty="0" smtClean="0">
                <a:latin typeface="Corbel" panose="020B0503020204020204" pitchFamily="34" charset="0"/>
              </a:rPr>
              <a:t>час </a:t>
            </a:r>
            <a:r>
              <a:rPr lang="ru-RU" sz="6300" b="1" dirty="0">
                <a:latin typeface="Corbel" panose="020B0503020204020204" pitchFamily="34" charset="0"/>
              </a:rPr>
              <a:t>в день… </a:t>
            </a:r>
            <a:endParaRPr lang="en-US" sz="6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1. петь.</a:t>
            </a:r>
            <a:endParaRPr lang="en-US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2</a:t>
            </a:r>
            <a:r>
              <a:rPr lang="ru-RU" sz="6300" dirty="0">
                <a:latin typeface="Corbel" panose="020B0503020204020204" pitchFamily="34" charset="0"/>
              </a:rPr>
              <a:t>. сплетничать. </a:t>
            </a:r>
            <a:endParaRPr lang="en-US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3</a:t>
            </a:r>
            <a:r>
              <a:rPr lang="ru-RU" sz="6300" dirty="0">
                <a:latin typeface="Corbel" panose="020B0503020204020204" pitchFamily="34" charset="0"/>
              </a:rPr>
              <a:t>. смотреть </a:t>
            </a:r>
            <a:r>
              <a:rPr lang="ru-RU" sz="6300" dirty="0" smtClean="0">
                <a:latin typeface="Corbel" panose="020B0503020204020204" pitchFamily="34" charset="0"/>
              </a:rPr>
              <a:t>мультфильмы.</a:t>
            </a:r>
            <a:endParaRPr lang="en-US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4</a:t>
            </a:r>
            <a:r>
              <a:rPr lang="ru-RU" sz="6300" dirty="0">
                <a:latin typeface="Corbel" panose="020B0503020204020204" pitchFamily="34" charset="0"/>
              </a:rPr>
              <a:t>. заниматься спортом.</a:t>
            </a:r>
            <a:endParaRPr lang="ru-RU" sz="63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5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21610"/>
            <a:ext cx="12927853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300" b="1" dirty="0">
                <a:latin typeface="Corbel" panose="020B0503020204020204" pitchFamily="34" charset="0"/>
              </a:rPr>
              <a:t>Одно исследование показало, что для </a:t>
            </a:r>
            <a:r>
              <a:rPr lang="ru-RU" sz="6300" b="1" dirty="0" smtClean="0">
                <a:latin typeface="Corbel" panose="020B0503020204020204" pitchFamily="34" charset="0"/>
              </a:rPr>
              <a:t>повышения</a:t>
            </a:r>
            <a:endParaRPr lang="en-US" sz="6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b="1" dirty="0" smtClean="0">
                <a:latin typeface="Corbel" panose="020B0503020204020204" pitchFamily="34" charset="0"/>
              </a:rPr>
              <a:t>производительности </a:t>
            </a:r>
            <a:r>
              <a:rPr lang="ru-RU" sz="6300" b="1" dirty="0">
                <a:latin typeface="Corbel" panose="020B0503020204020204" pitchFamily="34" charset="0"/>
              </a:rPr>
              <a:t>труда персоналу следует 1 </a:t>
            </a:r>
            <a:endParaRPr lang="en-US" sz="6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b="1" dirty="0" smtClean="0">
                <a:latin typeface="Corbel" panose="020B0503020204020204" pitchFamily="34" charset="0"/>
              </a:rPr>
              <a:t>час </a:t>
            </a:r>
            <a:r>
              <a:rPr lang="ru-RU" sz="6300" b="1" dirty="0">
                <a:latin typeface="Corbel" panose="020B0503020204020204" pitchFamily="34" charset="0"/>
              </a:rPr>
              <a:t>в день… </a:t>
            </a:r>
            <a:endParaRPr lang="en-US" sz="6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1. петь.</a:t>
            </a:r>
            <a:endParaRPr lang="en-US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2</a:t>
            </a:r>
            <a:r>
              <a:rPr lang="ru-RU" sz="6300" dirty="0">
                <a:latin typeface="Corbel" panose="020B0503020204020204" pitchFamily="34" charset="0"/>
              </a:rPr>
              <a:t>. сплетничать. </a:t>
            </a:r>
            <a:endParaRPr lang="en-US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3</a:t>
            </a:r>
            <a:r>
              <a:rPr lang="ru-RU" sz="6300" dirty="0">
                <a:latin typeface="Corbel" panose="020B0503020204020204" pitchFamily="34" charset="0"/>
              </a:rPr>
              <a:t>. смотреть </a:t>
            </a:r>
            <a:r>
              <a:rPr lang="ru-RU" sz="6300" dirty="0" smtClean="0">
                <a:latin typeface="Corbel" panose="020B0503020204020204" pitchFamily="34" charset="0"/>
              </a:rPr>
              <a:t>мультфильмы.</a:t>
            </a:r>
            <a:endParaRPr lang="en-US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4</a:t>
            </a:r>
            <a:r>
              <a:rPr lang="ru-RU" sz="6300" dirty="0">
                <a:latin typeface="Corbel" panose="020B0503020204020204" pitchFamily="34" charset="0"/>
              </a:rPr>
              <a:t>. заниматься спортом.</a:t>
            </a:r>
            <a:endParaRPr lang="ru-RU" sz="63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71444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21610"/>
            <a:ext cx="12927853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300" b="1" dirty="0">
                <a:latin typeface="Corbel" panose="020B0503020204020204" pitchFamily="34" charset="0"/>
              </a:rPr>
              <a:t>Одно исследование показало, что для </a:t>
            </a:r>
            <a:r>
              <a:rPr lang="ru-RU" sz="6300" b="1" dirty="0" smtClean="0">
                <a:latin typeface="Corbel" panose="020B0503020204020204" pitchFamily="34" charset="0"/>
              </a:rPr>
              <a:t>повышения</a:t>
            </a:r>
            <a:endParaRPr lang="en-US" sz="6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b="1" dirty="0" smtClean="0">
                <a:latin typeface="Corbel" panose="020B0503020204020204" pitchFamily="34" charset="0"/>
              </a:rPr>
              <a:t>производительности </a:t>
            </a:r>
            <a:r>
              <a:rPr lang="ru-RU" sz="6300" b="1" dirty="0">
                <a:latin typeface="Corbel" panose="020B0503020204020204" pitchFamily="34" charset="0"/>
              </a:rPr>
              <a:t>труда персоналу следует 1 </a:t>
            </a:r>
            <a:endParaRPr lang="en-US" sz="6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b="1" dirty="0" smtClean="0">
                <a:latin typeface="Corbel" panose="020B0503020204020204" pitchFamily="34" charset="0"/>
              </a:rPr>
              <a:t>час </a:t>
            </a:r>
            <a:r>
              <a:rPr lang="ru-RU" sz="6300" b="1" dirty="0">
                <a:latin typeface="Corbel" panose="020B0503020204020204" pitchFamily="34" charset="0"/>
              </a:rPr>
              <a:t>в день… </a:t>
            </a:r>
            <a:endParaRPr lang="en-US" sz="6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1. петь.</a:t>
            </a:r>
            <a:endParaRPr lang="en-US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2</a:t>
            </a:r>
            <a:r>
              <a:rPr lang="ru-RU" sz="6300" dirty="0">
                <a:latin typeface="Corbel" panose="020B0503020204020204" pitchFamily="34" charset="0"/>
              </a:rPr>
              <a:t>. сплетничать. </a:t>
            </a:r>
            <a:endParaRPr lang="en-US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3</a:t>
            </a:r>
            <a:r>
              <a:rPr lang="ru-RU" sz="6300" dirty="0">
                <a:latin typeface="Corbel" panose="020B0503020204020204" pitchFamily="34" charset="0"/>
              </a:rPr>
              <a:t>. смотреть </a:t>
            </a:r>
            <a:r>
              <a:rPr lang="ru-RU" sz="6300" dirty="0" smtClean="0">
                <a:latin typeface="Corbel" panose="020B0503020204020204" pitchFamily="34" charset="0"/>
              </a:rPr>
              <a:t>мультфильмы.</a:t>
            </a:r>
            <a:endParaRPr lang="en-US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4</a:t>
            </a:r>
            <a:r>
              <a:rPr lang="ru-RU" sz="6300" dirty="0">
                <a:latin typeface="Corbel" panose="020B0503020204020204" pitchFamily="34" charset="0"/>
              </a:rPr>
              <a:t>. заниматься спортом.</a:t>
            </a:r>
            <a:endParaRPr lang="ru-RU" sz="63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pic>
        <p:nvPicPr>
          <p:cNvPr id="12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6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06" y="3882333"/>
            <a:ext cx="20131605" cy="356586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05" y="10223777"/>
            <a:ext cx="20131605" cy="1104546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897573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0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5256053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4930965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451005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Эрудит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8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21610"/>
            <a:ext cx="12927853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i="1" dirty="0">
                <a:latin typeface="Corbel" panose="020B0503020204020204" pitchFamily="34" charset="0"/>
              </a:rPr>
              <a:t>Внимание! В этом вопросе может быть больше </a:t>
            </a:r>
            <a:r>
              <a:rPr lang="ru-RU" sz="5400" i="1" dirty="0" smtClean="0">
                <a:latin typeface="Corbel" panose="020B0503020204020204" pitchFamily="34" charset="0"/>
              </a:rPr>
              <a:t>правильных</a:t>
            </a:r>
            <a:endParaRPr lang="en-US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вариантов </a:t>
            </a:r>
            <a:r>
              <a:rPr lang="ru-RU" sz="5400" i="1" dirty="0">
                <a:latin typeface="Corbel" panose="020B0503020204020204" pitchFamily="34" charset="0"/>
              </a:rPr>
              <a:t>ответа, или не быть их вовсе. Если вариантов </a:t>
            </a:r>
            <a:endParaRPr lang="en-US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больше </a:t>
            </a:r>
            <a:r>
              <a:rPr lang="ru-RU" sz="5400" i="1" dirty="0">
                <a:latin typeface="Corbel" panose="020B0503020204020204" pitchFamily="34" charset="0"/>
              </a:rPr>
              <a:t>одного, выберите все </a:t>
            </a:r>
            <a:r>
              <a:rPr lang="ru-RU" sz="5400" i="1" dirty="0" smtClean="0">
                <a:latin typeface="Corbel" panose="020B0503020204020204" pitchFamily="34" charset="0"/>
              </a:rPr>
              <a:t>правильные.</a:t>
            </a:r>
            <a:endParaRPr lang="en-US" sz="5400" i="1" dirty="0">
              <a:latin typeface="Corbel" panose="020B0503020204020204" pitchFamily="34" charset="0"/>
            </a:endParaRPr>
          </a:p>
          <a:p>
            <a:pPr fontAlgn="base"/>
            <a:endParaRPr lang="x-none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Что </a:t>
            </a:r>
            <a:r>
              <a:rPr lang="ru-RU" sz="5400" b="1" dirty="0">
                <a:latin typeface="Corbel" panose="020B0503020204020204" pitchFamily="34" charset="0"/>
              </a:rPr>
              <a:t>из этого помогает устойчивому экономическому </a:t>
            </a:r>
            <a:r>
              <a:rPr lang="ru-RU" sz="5400" b="1" dirty="0" smtClean="0">
                <a:latin typeface="Corbel" panose="020B0503020204020204" pitchFamily="34" charset="0"/>
              </a:rPr>
              <a:t>росту?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1. Эффективное управление.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2</a:t>
            </a:r>
            <a:r>
              <a:rPr lang="ru-RU" sz="5400" dirty="0">
                <a:latin typeface="Corbel" panose="020B0503020204020204" pitchFamily="34" charset="0"/>
              </a:rPr>
              <a:t>. Высокий уровень </a:t>
            </a:r>
            <a:r>
              <a:rPr lang="ru-RU" sz="5400" dirty="0" smtClean="0">
                <a:latin typeface="Corbel" panose="020B0503020204020204" pitchFamily="34" charset="0"/>
              </a:rPr>
              <a:t>образованности.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3</a:t>
            </a:r>
            <a:r>
              <a:rPr lang="ru-RU" sz="5400" dirty="0">
                <a:latin typeface="Corbel" panose="020B0503020204020204" pitchFamily="34" charset="0"/>
              </a:rPr>
              <a:t>. Стабильная политическая </a:t>
            </a:r>
            <a:r>
              <a:rPr lang="ru-RU" sz="5400" dirty="0" smtClean="0">
                <a:latin typeface="Corbel" panose="020B0503020204020204" pitchFamily="34" charset="0"/>
              </a:rPr>
              <a:t>ситуация.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4</a:t>
            </a:r>
            <a:r>
              <a:rPr lang="ru-RU" sz="5400" dirty="0">
                <a:latin typeface="Corbel" panose="020B0503020204020204" pitchFamily="34" charset="0"/>
              </a:rPr>
              <a:t>. Эффективное партнёрство. 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21610"/>
            <a:ext cx="12927853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i="1" dirty="0">
                <a:latin typeface="Corbel" panose="020B0503020204020204" pitchFamily="34" charset="0"/>
              </a:rPr>
              <a:t>Внимание! В этом вопросе может быть больше </a:t>
            </a:r>
            <a:r>
              <a:rPr lang="ru-RU" sz="5400" i="1" dirty="0" smtClean="0">
                <a:latin typeface="Corbel" panose="020B0503020204020204" pitchFamily="34" charset="0"/>
              </a:rPr>
              <a:t>правильных</a:t>
            </a:r>
            <a:endParaRPr lang="en-US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вариантов </a:t>
            </a:r>
            <a:r>
              <a:rPr lang="ru-RU" sz="5400" i="1" dirty="0">
                <a:latin typeface="Corbel" panose="020B0503020204020204" pitchFamily="34" charset="0"/>
              </a:rPr>
              <a:t>ответа, или не быть их вовсе. Если вариантов </a:t>
            </a:r>
            <a:endParaRPr lang="en-US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больше </a:t>
            </a:r>
            <a:r>
              <a:rPr lang="ru-RU" sz="5400" i="1" dirty="0">
                <a:latin typeface="Corbel" panose="020B0503020204020204" pitchFamily="34" charset="0"/>
              </a:rPr>
              <a:t>одного, выберите все </a:t>
            </a:r>
            <a:r>
              <a:rPr lang="ru-RU" sz="5400" i="1" dirty="0" smtClean="0">
                <a:latin typeface="Corbel" panose="020B0503020204020204" pitchFamily="34" charset="0"/>
              </a:rPr>
              <a:t>правильные.</a:t>
            </a:r>
            <a:endParaRPr lang="en-US" sz="5400" i="1" dirty="0">
              <a:latin typeface="Corbel" panose="020B0503020204020204" pitchFamily="34" charset="0"/>
            </a:endParaRPr>
          </a:p>
          <a:p>
            <a:pPr fontAlgn="base"/>
            <a:endParaRPr lang="ru-RU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Что </a:t>
            </a:r>
            <a:r>
              <a:rPr lang="ru-RU" sz="5400" b="1" dirty="0">
                <a:latin typeface="Corbel" panose="020B0503020204020204" pitchFamily="34" charset="0"/>
              </a:rPr>
              <a:t>из этого помогает устойчивому экономическому </a:t>
            </a:r>
            <a:r>
              <a:rPr lang="ru-RU" sz="5400" b="1" dirty="0" smtClean="0">
                <a:latin typeface="Corbel" panose="020B0503020204020204" pitchFamily="34" charset="0"/>
              </a:rPr>
              <a:t>росту?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1. Эффективное управление.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2</a:t>
            </a:r>
            <a:r>
              <a:rPr lang="ru-RU" sz="5400" dirty="0">
                <a:latin typeface="Corbel" panose="020B0503020204020204" pitchFamily="34" charset="0"/>
              </a:rPr>
              <a:t>. Высокий уровень </a:t>
            </a:r>
            <a:r>
              <a:rPr lang="ru-RU" sz="5400" dirty="0" smtClean="0">
                <a:latin typeface="Corbel" panose="020B0503020204020204" pitchFamily="34" charset="0"/>
              </a:rPr>
              <a:t>образованности.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3</a:t>
            </a:r>
            <a:r>
              <a:rPr lang="ru-RU" sz="5400" dirty="0">
                <a:latin typeface="Corbel" panose="020B0503020204020204" pitchFamily="34" charset="0"/>
              </a:rPr>
              <a:t>. Стабильная политическая </a:t>
            </a:r>
            <a:r>
              <a:rPr lang="ru-RU" sz="5400" dirty="0" smtClean="0">
                <a:latin typeface="Corbel" panose="020B0503020204020204" pitchFamily="34" charset="0"/>
              </a:rPr>
              <a:t>ситуация.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4</a:t>
            </a:r>
            <a:r>
              <a:rPr lang="ru-RU" sz="5400" dirty="0">
                <a:latin typeface="Corbel" panose="020B0503020204020204" pitchFamily="34" charset="0"/>
              </a:rPr>
              <a:t>. Эффективное партнёрство. 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04259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21610"/>
            <a:ext cx="12927853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dirty="0">
                <a:latin typeface="Corbel" panose="020B0503020204020204" pitchFamily="34" charset="0"/>
              </a:rPr>
              <a:t>Одна молдавская компания показала хороший </a:t>
            </a:r>
            <a:r>
              <a:rPr lang="ru-RU" sz="5700" dirty="0" smtClean="0">
                <a:latin typeface="Corbel" panose="020B0503020204020204" pitchFamily="34" charset="0"/>
              </a:rPr>
              <a:t>пример</a:t>
            </a:r>
            <a:endParaRPr lang="en-US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социально-ответственного </a:t>
            </a:r>
            <a:r>
              <a:rPr lang="ru-RU" sz="5700" dirty="0">
                <a:latin typeface="Corbel" panose="020B0503020204020204" pitchFamily="34" charset="0"/>
              </a:rPr>
              <a:t>бизнеса.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endParaRPr lang="ru-RU" sz="5700" b="1" dirty="0">
              <a:latin typeface="Corbel" panose="020B0503020204020204" pitchFamily="34" charset="0"/>
            </a:endParaRPr>
          </a:p>
          <a:p>
            <a:pPr fontAlgn="base"/>
            <a:r>
              <a:rPr lang="ru-RU" sz="5700" b="1" dirty="0" smtClean="0">
                <a:latin typeface="Corbel" panose="020B0503020204020204" pitchFamily="34" charset="0"/>
              </a:rPr>
              <a:t>Чтобы поддержать сотрудниц</a:t>
            </a:r>
            <a:r>
              <a:rPr lang="ru-RU" sz="5700" b="1" dirty="0">
                <a:latin typeface="Corbel" panose="020B0503020204020204" pitchFamily="34" charset="0"/>
              </a:rPr>
              <a:t>, ставших мамами, они </a:t>
            </a:r>
            <a:endParaRPr lang="ru-RU" sz="5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b="1" dirty="0" smtClean="0">
                <a:latin typeface="Corbel" panose="020B0503020204020204" pitchFamily="34" charset="0"/>
              </a:rPr>
              <a:t>дарят </a:t>
            </a:r>
            <a:r>
              <a:rPr lang="ru-RU" sz="5700" b="1" dirty="0">
                <a:latin typeface="Corbel" panose="020B0503020204020204" pitchFamily="34" charset="0"/>
              </a:rPr>
              <a:t>им… </a:t>
            </a:r>
            <a:r>
              <a:rPr lang="ru-RU" sz="5700" dirty="0">
                <a:latin typeface="Corbel" panose="020B0503020204020204" pitchFamily="34" charset="0"/>
              </a:rPr>
              <a:t> </a:t>
            </a:r>
            <a:endParaRPr lang="en-US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1. путёвку </a:t>
            </a:r>
            <a:r>
              <a:rPr lang="ru-RU" sz="5700" dirty="0">
                <a:latin typeface="Corbel" panose="020B0503020204020204" pitchFamily="34" charset="0"/>
              </a:rPr>
              <a:t>на море на 3 </a:t>
            </a:r>
            <a:r>
              <a:rPr lang="ru-RU" sz="5700" dirty="0" smtClean="0">
                <a:latin typeface="Corbel" panose="020B0503020204020204" pitchFamily="34" charset="0"/>
              </a:rPr>
              <a:t>недели.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2</a:t>
            </a:r>
            <a:r>
              <a:rPr lang="ru-RU" sz="5700" dirty="0">
                <a:latin typeface="Corbel" panose="020B0503020204020204" pitchFamily="34" charset="0"/>
              </a:rPr>
              <a:t>. книгу имён для </a:t>
            </a:r>
            <a:r>
              <a:rPr lang="ru-RU" sz="5700" dirty="0" smtClean="0">
                <a:latin typeface="Corbel" panose="020B0503020204020204" pitchFamily="34" charset="0"/>
              </a:rPr>
              <a:t>новорождённых.</a:t>
            </a:r>
            <a:endParaRPr lang="en-US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3</a:t>
            </a:r>
            <a:r>
              <a:rPr lang="ru-RU" sz="5700" dirty="0">
                <a:latin typeface="Corbel" panose="020B0503020204020204" pitchFamily="34" charset="0"/>
              </a:rPr>
              <a:t>. стульчики для </a:t>
            </a:r>
            <a:r>
              <a:rPr lang="ru-RU" sz="5700" dirty="0" smtClean="0">
                <a:latin typeface="Corbel" panose="020B0503020204020204" pitchFamily="34" charset="0"/>
              </a:rPr>
              <a:t>кормления.</a:t>
            </a:r>
            <a:endParaRPr lang="en-US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4</a:t>
            </a:r>
            <a:r>
              <a:rPr lang="ru-RU" sz="5700" dirty="0">
                <a:latin typeface="Corbel" panose="020B0503020204020204" pitchFamily="34" charset="0"/>
              </a:rPr>
              <a:t>. автомобиль.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8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21610"/>
            <a:ext cx="12927853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dirty="0">
                <a:latin typeface="Corbel" panose="020B0503020204020204" pitchFamily="34" charset="0"/>
              </a:rPr>
              <a:t>Одна молдавская компания показала хороший </a:t>
            </a:r>
            <a:r>
              <a:rPr lang="ru-RU" sz="5700" dirty="0" smtClean="0">
                <a:latin typeface="Corbel" panose="020B0503020204020204" pitchFamily="34" charset="0"/>
              </a:rPr>
              <a:t>пример</a:t>
            </a:r>
            <a:endParaRPr lang="en-US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социально-ответственного </a:t>
            </a:r>
            <a:r>
              <a:rPr lang="ru-RU" sz="5700" dirty="0">
                <a:latin typeface="Corbel" panose="020B0503020204020204" pitchFamily="34" charset="0"/>
              </a:rPr>
              <a:t>бизнеса.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endParaRPr lang="ru-RU" sz="5700" b="1" dirty="0">
              <a:latin typeface="Corbel" panose="020B0503020204020204" pitchFamily="34" charset="0"/>
            </a:endParaRPr>
          </a:p>
          <a:p>
            <a:pPr fontAlgn="base"/>
            <a:r>
              <a:rPr lang="ru-RU" sz="5700" b="1" dirty="0" smtClean="0">
                <a:latin typeface="Corbel" panose="020B0503020204020204" pitchFamily="34" charset="0"/>
              </a:rPr>
              <a:t>Чтобы </a:t>
            </a:r>
            <a:r>
              <a:rPr lang="ru-RU" sz="5700" b="1" dirty="0" err="1" smtClean="0">
                <a:latin typeface="Corbel" panose="020B0503020204020204" pitchFamily="34" charset="0"/>
              </a:rPr>
              <a:t>поддержатьсотрудниц</a:t>
            </a:r>
            <a:r>
              <a:rPr lang="ru-RU" sz="5700" b="1" dirty="0">
                <a:latin typeface="Corbel" panose="020B0503020204020204" pitchFamily="34" charset="0"/>
              </a:rPr>
              <a:t>, ставших мамами, они </a:t>
            </a:r>
            <a:endParaRPr lang="ru-RU" sz="5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b="1" dirty="0" smtClean="0">
                <a:latin typeface="Corbel" panose="020B0503020204020204" pitchFamily="34" charset="0"/>
              </a:rPr>
              <a:t>дарят </a:t>
            </a:r>
            <a:r>
              <a:rPr lang="ru-RU" sz="5700" b="1" dirty="0">
                <a:latin typeface="Corbel" panose="020B0503020204020204" pitchFamily="34" charset="0"/>
              </a:rPr>
              <a:t>им… </a:t>
            </a:r>
            <a:r>
              <a:rPr lang="ru-RU" sz="5700" dirty="0">
                <a:latin typeface="Corbel" panose="020B0503020204020204" pitchFamily="34" charset="0"/>
              </a:rPr>
              <a:t> </a:t>
            </a:r>
            <a:endParaRPr lang="en-US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1. путёвку </a:t>
            </a:r>
            <a:r>
              <a:rPr lang="ru-RU" sz="5700" dirty="0">
                <a:latin typeface="Corbel" panose="020B0503020204020204" pitchFamily="34" charset="0"/>
              </a:rPr>
              <a:t>на море на 3 </a:t>
            </a:r>
            <a:r>
              <a:rPr lang="ru-RU" sz="5700" dirty="0" smtClean="0">
                <a:latin typeface="Corbel" panose="020B0503020204020204" pitchFamily="34" charset="0"/>
              </a:rPr>
              <a:t>недели.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2</a:t>
            </a:r>
            <a:r>
              <a:rPr lang="ru-RU" sz="5700" dirty="0">
                <a:latin typeface="Corbel" panose="020B0503020204020204" pitchFamily="34" charset="0"/>
              </a:rPr>
              <a:t>. книгу имён для </a:t>
            </a:r>
            <a:r>
              <a:rPr lang="ru-RU" sz="5700" dirty="0" smtClean="0">
                <a:latin typeface="Corbel" panose="020B0503020204020204" pitchFamily="34" charset="0"/>
              </a:rPr>
              <a:t>новорождённых.</a:t>
            </a:r>
            <a:endParaRPr lang="en-US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3</a:t>
            </a:r>
            <a:r>
              <a:rPr lang="ru-RU" sz="5700" dirty="0">
                <a:latin typeface="Corbel" panose="020B0503020204020204" pitchFamily="34" charset="0"/>
              </a:rPr>
              <a:t>. стульчики для </a:t>
            </a:r>
            <a:r>
              <a:rPr lang="ru-RU" sz="5700" dirty="0" smtClean="0">
                <a:latin typeface="Corbel" panose="020B0503020204020204" pitchFamily="34" charset="0"/>
              </a:rPr>
              <a:t>кормления.</a:t>
            </a:r>
            <a:endParaRPr lang="en-US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4</a:t>
            </a:r>
            <a:r>
              <a:rPr lang="ru-RU" sz="5700" dirty="0">
                <a:latin typeface="Corbel" panose="020B0503020204020204" pitchFamily="34" charset="0"/>
              </a:rPr>
              <a:t>. автомобиль.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4642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21610"/>
            <a:ext cx="12927853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000" b="1" dirty="0">
                <a:latin typeface="Corbel" panose="020B0503020204020204" pitchFamily="34" charset="0"/>
              </a:rPr>
              <a:t>Какую технику советуют </a:t>
            </a:r>
            <a:r>
              <a:rPr lang="ru-RU" sz="7000" b="1" dirty="0" smtClean="0">
                <a:latin typeface="Corbel" panose="020B0503020204020204" pitchFamily="34" charset="0"/>
              </a:rPr>
              <a:t>соблюдать</a:t>
            </a:r>
            <a:endParaRPr lang="en-US" sz="7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b="1" dirty="0" smtClean="0">
                <a:latin typeface="Corbel" panose="020B0503020204020204" pitchFamily="34" charset="0"/>
              </a:rPr>
              <a:t>электрикам </a:t>
            </a:r>
            <a:r>
              <a:rPr lang="ru-RU" sz="7000" b="1" dirty="0">
                <a:latin typeface="Corbel" panose="020B0503020204020204" pitchFamily="34" charset="0"/>
              </a:rPr>
              <a:t>во время ремонтных работ? </a:t>
            </a:r>
            <a:endParaRPr lang="en-US" sz="7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1. Кунг-фу.</a:t>
            </a:r>
            <a:endParaRPr lang="en-US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2</a:t>
            </a:r>
            <a:r>
              <a:rPr lang="ru-RU" sz="7000" dirty="0">
                <a:latin typeface="Corbel" panose="020B0503020204020204" pitchFamily="34" charset="0"/>
              </a:rPr>
              <a:t>. </a:t>
            </a:r>
            <a:r>
              <a:rPr lang="ru-RU" sz="7000" dirty="0" smtClean="0">
                <a:latin typeface="Corbel" panose="020B0503020204020204" pitchFamily="34" charset="0"/>
              </a:rPr>
              <a:t>Безопасности.</a:t>
            </a:r>
            <a:endParaRPr lang="en-US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3</a:t>
            </a:r>
            <a:r>
              <a:rPr lang="ru-RU" sz="7000" dirty="0">
                <a:latin typeface="Corbel" panose="020B0503020204020204" pitchFamily="34" charset="0"/>
              </a:rPr>
              <a:t>. </a:t>
            </a:r>
            <a:r>
              <a:rPr lang="ru-RU" sz="7000" dirty="0" smtClean="0">
                <a:latin typeface="Corbel" panose="020B0503020204020204" pitchFamily="34" charset="0"/>
              </a:rPr>
              <a:t>Самообороны.</a:t>
            </a:r>
            <a:endParaRPr lang="en-US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4</a:t>
            </a:r>
            <a:r>
              <a:rPr lang="ru-RU" sz="7000" dirty="0">
                <a:latin typeface="Corbel" panose="020B0503020204020204" pitchFamily="34" charset="0"/>
              </a:rPr>
              <a:t>. Чтения.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6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21610"/>
            <a:ext cx="12927853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000" b="1" dirty="0">
                <a:latin typeface="Corbel" panose="020B0503020204020204" pitchFamily="34" charset="0"/>
              </a:rPr>
              <a:t>Какую технику советуют </a:t>
            </a:r>
            <a:r>
              <a:rPr lang="ru-RU" sz="7000" b="1" dirty="0" smtClean="0">
                <a:latin typeface="Corbel" panose="020B0503020204020204" pitchFamily="34" charset="0"/>
              </a:rPr>
              <a:t>соблюдать</a:t>
            </a:r>
            <a:endParaRPr lang="en-US" sz="7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b="1" dirty="0" smtClean="0">
                <a:latin typeface="Corbel" panose="020B0503020204020204" pitchFamily="34" charset="0"/>
              </a:rPr>
              <a:t>электрикам </a:t>
            </a:r>
            <a:r>
              <a:rPr lang="ru-RU" sz="7000" b="1" dirty="0">
                <a:latin typeface="Corbel" panose="020B0503020204020204" pitchFamily="34" charset="0"/>
              </a:rPr>
              <a:t>во время ремонтных работ? </a:t>
            </a:r>
            <a:endParaRPr lang="en-US" sz="7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1. Кунг-фу.</a:t>
            </a:r>
            <a:endParaRPr lang="en-US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2</a:t>
            </a:r>
            <a:r>
              <a:rPr lang="ru-RU" sz="7000" dirty="0">
                <a:latin typeface="Corbel" panose="020B0503020204020204" pitchFamily="34" charset="0"/>
              </a:rPr>
              <a:t>. </a:t>
            </a:r>
            <a:r>
              <a:rPr lang="ru-RU" sz="7000" dirty="0" smtClean="0">
                <a:latin typeface="Corbel" panose="020B0503020204020204" pitchFamily="34" charset="0"/>
              </a:rPr>
              <a:t>Безопасности.</a:t>
            </a:r>
            <a:endParaRPr lang="en-US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3</a:t>
            </a:r>
            <a:r>
              <a:rPr lang="ru-RU" sz="7000" dirty="0">
                <a:latin typeface="Corbel" panose="020B0503020204020204" pitchFamily="34" charset="0"/>
              </a:rPr>
              <a:t>. </a:t>
            </a:r>
            <a:r>
              <a:rPr lang="ru-RU" sz="7000" dirty="0" smtClean="0">
                <a:latin typeface="Corbel" panose="020B0503020204020204" pitchFamily="34" charset="0"/>
              </a:rPr>
              <a:t>Самообороны.</a:t>
            </a:r>
            <a:endParaRPr lang="en-US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4</a:t>
            </a:r>
            <a:r>
              <a:rPr lang="ru-RU" sz="7000" dirty="0">
                <a:latin typeface="Corbel" panose="020B0503020204020204" pitchFamily="34" charset="0"/>
              </a:rPr>
              <a:t>. Чтения.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625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21610"/>
            <a:ext cx="12927853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000" b="1" dirty="0">
                <a:latin typeface="Corbel" panose="020B0503020204020204" pitchFamily="34" charset="0"/>
              </a:rPr>
              <a:t>Что обычно просит работодатель, </a:t>
            </a:r>
            <a:r>
              <a:rPr lang="ru-RU" sz="7000" b="1" dirty="0" smtClean="0">
                <a:latin typeface="Corbel" panose="020B0503020204020204" pitchFamily="34" charset="0"/>
              </a:rPr>
              <a:t>перед</a:t>
            </a:r>
            <a:endParaRPr lang="en-US" sz="7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b="1" dirty="0" smtClean="0">
                <a:latin typeface="Corbel" panose="020B0503020204020204" pitchFamily="34" charset="0"/>
              </a:rPr>
              <a:t>тем </a:t>
            </a:r>
            <a:r>
              <a:rPr lang="ru-RU" sz="7000" b="1" dirty="0">
                <a:latin typeface="Corbel" panose="020B0503020204020204" pitchFamily="34" charset="0"/>
              </a:rPr>
              <a:t>как принять сотрудника на </a:t>
            </a:r>
            <a:r>
              <a:rPr lang="ru-RU" sz="7000" b="1" dirty="0" smtClean="0">
                <a:latin typeface="Corbel" panose="020B0503020204020204" pitchFamily="34" charset="0"/>
              </a:rPr>
              <a:t>работу?</a:t>
            </a:r>
            <a:endParaRPr lang="en-US" sz="7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1. Сдать кровь.</a:t>
            </a:r>
            <a:endParaRPr lang="en-US" sz="7000" dirty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2</a:t>
            </a:r>
            <a:r>
              <a:rPr lang="ru-RU" sz="7000" dirty="0">
                <a:latin typeface="Corbel" panose="020B0503020204020204" pitchFamily="34" charset="0"/>
              </a:rPr>
              <a:t>. Выучить китайский </a:t>
            </a:r>
            <a:r>
              <a:rPr lang="ru-RU" sz="7000" dirty="0" smtClean="0">
                <a:latin typeface="Corbel" panose="020B0503020204020204" pitchFamily="34" charset="0"/>
              </a:rPr>
              <a:t>язык.</a:t>
            </a:r>
            <a:endParaRPr lang="en-US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3</a:t>
            </a:r>
            <a:r>
              <a:rPr lang="ru-RU" sz="7000" dirty="0">
                <a:latin typeface="Corbel" panose="020B0503020204020204" pitchFamily="34" charset="0"/>
              </a:rPr>
              <a:t>. </a:t>
            </a:r>
            <a:r>
              <a:rPr lang="ru-RU" sz="7000" dirty="0" smtClean="0">
                <a:latin typeface="Corbel" panose="020B0503020204020204" pitchFamily="34" charset="0"/>
              </a:rPr>
              <a:t>Обняться.</a:t>
            </a:r>
            <a:endParaRPr lang="en-US" sz="7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4</a:t>
            </a:r>
            <a:r>
              <a:rPr lang="ru-RU" sz="7000" dirty="0">
                <a:latin typeface="Corbel" panose="020B0503020204020204" pitchFamily="34" charset="0"/>
              </a:rPr>
              <a:t>. Отправить CV.</a:t>
            </a:r>
            <a:endParaRPr lang="ru-RU" sz="7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0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2934</TotalTime>
  <Words>514</Words>
  <Application>Microsoft Office PowerPoint</Application>
  <PresentationFormat>Произвольный</PresentationFormat>
  <Paragraphs>151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CQ</cp:lastModifiedBy>
  <cp:revision>386</cp:revision>
  <dcterms:modified xsi:type="dcterms:W3CDTF">2021-01-05T11:17:20Z</dcterms:modified>
</cp:coreProperties>
</file>