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81" r:id="rId3"/>
    <p:sldId id="282" r:id="rId4"/>
    <p:sldId id="283" r:id="rId5"/>
    <p:sldId id="284" r:id="rId6"/>
    <p:sldId id="285" r:id="rId7"/>
    <p:sldId id="286" r:id="rId8"/>
    <p:sldId id="287" r:id="rId9"/>
    <p:sldId id="288" r:id="rId10"/>
    <p:sldId id="289" r:id="rId11"/>
    <p:sldId id="290" r:id="rId12"/>
    <p:sldId id="291" r:id="rId13"/>
    <p:sldId id="292" r:id="rId14"/>
    <p:sldId id="295" r:id="rId15"/>
    <p:sldId id="258" r:id="rId16"/>
    <p:sldId id="262" r:id="rId17"/>
    <p:sldId id="263" r:id="rId18"/>
    <p:sldId id="264" r:id="rId19"/>
    <p:sldId id="265" r:id="rId20"/>
    <p:sldId id="266" r:id="rId21"/>
    <p:sldId id="267" r:id="rId22"/>
    <p:sldId id="268" r:id="rId23"/>
    <p:sldId id="269" r:id="rId24"/>
    <p:sldId id="270" r:id="rId25"/>
    <p:sldId id="271" r:id="rId26"/>
    <p:sldId id="272" r:id="rId27"/>
    <p:sldId id="273" r:id="rId28"/>
    <p:sldId id="274" r:id="rId29"/>
    <p:sldId id="279" r:id="rId30"/>
    <p:sldId id="275" r:id="rId31"/>
    <p:sldId id="277" r:id="rId32"/>
    <p:sldId id="278" r:id="rId33"/>
    <p:sldId id="296" r:id="rId3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CADD4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0E67D2-6136-447B-B541-5BB2FF0BF891}" type="doc">
      <dgm:prSet loTypeId="urn:microsoft.com/office/officeart/2005/8/layout/cycle5" loCatId="cycle" qsTypeId="urn:microsoft.com/office/officeart/2005/8/quickstyle/simple1#1" qsCatId="simple" csTypeId="urn:microsoft.com/office/officeart/2005/8/colors/accent1_2#1" csCatId="accent1"/>
      <dgm:spPr/>
      <dgm:t>
        <a:bodyPr/>
        <a:lstStyle/>
        <a:p>
          <a:endParaRPr lang="ru-RU"/>
        </a:p>
      </dgm:t>
    </dgm:pt>
    <dgm:pt modelId="{A0DAC576-E6B9-4A50-A1C4-B904E1417036}">
      <dgm:prSet/>
      <dgm:spPr/>
      <dgm:t>
        <a:bodyPr/>
        <a:lstStyle/>
        <a:p>
          <a:pPr rtl="0"/>
          <a:r>
            <a:rPr lang="ru-RU" dirty="0" smtClean="0"/>
            <a:t>1 Какой ты сейчас? </a:t>
          </a:r>
          <a:r>
            <a:rPr lang="ru-RU" b="1" dirty="0" smtClean="0"/>
            <a:t>Познай себя!</a:t>
          </a:r>
          <a:endParaRPr lang="ru-RU" dirty="0"/>
        </a:p>
      </dgm:t>
    </dgm:pt>
    <dgm:pt modelId="{F7C0D291-7139-44BE-BD7F-157B32FAE262}" type="parTrans" cxnId="{EDAF890A-23E6-4AC1-96D6-BD63DE92F901}">
      <dgm:prSet/>
      <dgm:spPr/>
      <dgm:t>
        <a:bodyPr/>
        <a:lstStyle/>
        <a:p>
          <a:endParaRPr lang="ru-RU"/>
        </a:p>
      </dgm:t>
    </dgm:pt>
    <dgm:pt modelId="{3778EAFF-8274-4378-AB0D-90E3ECF5A536}" type="sibTrans" cxnId="{EDAF890A-23E6-4AC1-96D6-BD63DE92F901}">
      <dgm:prSet/>
      <dgm:spPr/>
      <dgm:t>
        <a:bodyPr/>
        <a:lstStyle/>
        <a:p>
          <a:endParaRPr lang="ru-RU"/>
        </a:p>
      </dgm:t>
    </dgm:pt>
    <dgm:pt modelId="{69D11AE6-A37D-472D-BDC0-8976ECBA40B3}">
      <dgm:prSet/>
      <dgm:spPr/>
      <dgm:t>
        <a:bodyPr/>
        <a:lstStyle/>
        <a:p>
          <a:pPr rtl="0"/>
          <a:r>
            <a:rPr lang="ru-RU" dirty="0" smtClean="0"/>
            <a:t>2 Каким ты хочешь стать? </a:t>
          </a:r>
          <a:r>
            <a:rPr lang="ru-RU" b="1" dirty="0" smtClean="0"/>
            <a:t>Поставь цель!</a:t>
          </a:r>
          <a:endParaRPr lang="ru-RU" dirty="0"/>
        </a:p>
      </dgm:t>
    </dgm:pt>
    <dgm:pt modelId="{07AA79F5-FF32-406B-AB77-FA21C295642C}" type="parTrans" cxnId="{8FEAF698-9CA9-478C-AE35-7F0C13401DCF}">
      <dgm:prSet/>
      <dgm:spPr/>
      <dgm:t>
        <a:bodyPr/>
        <a:lstStyle/>
        <a:p>
          <a:endParaRPr lang="ru-RU"/>
        </a:p>
      </dgm:t>
    </dgm:pt>
    <dgm:pt modelId="{3620D0A7-53D4-4EBC-9891-6A972C40B16F}" type="sibTrans" cxnId="{8FEAF698-9CA9-478C-AE35-7F0C13401DCF}">
      <dgm:prSet/>
      <dgm:spPr/>
      <dgm:t>
        <a:bodyPr/>
        <a:lstStyle/>
        <a:p>
          <a:endParaRPr lang="ru-RU"/>
        </a:p>
      </dgm:t>
    </dgm:pt>
    <dgm:pt modelId="{FF19B772-8776-4027-9AFF-9B0CDC9526A8}">
      <dgm:prSet/>
      <dgm:spPr/>
      <dgm:t>
        <a:bodyPr/>
        <a:lstStyle/>
        <a:p>
          <a:pPr rtl="0"/>
          <a:r>
            <a:rPr lang="ru-RU" dirty="0" smtClean="0"/>
            <a:t>3 Ты готов сделать свой выбор в жизни? </a:t>
          </a:r>
          <a:r>
            <a:rPr lang="ru-RU" b="1" dirty="0" smtClean="0"/>
            <a:t>Найди свой путь к успеху!</a:t>
          </a:r>
          <a:endParaRPr lang="ru-RU" dirty="0"/>
        </a:p>
      </dgm:t>
    </dgm:pt>
    <dgm:pt modelId="{A7AF1B57-54F4-476C-AB9E-3328AEDFA2E7}" type="parTrans" cxnId="{3E9736C6-47A5-4FAC-B1C0-58E273562B4C}">
      <dgm:prSet/>
      <dgm:spPr/>
      <dgm:t>
        <a:bodyPr/>
        <a:lstStyle/>
        <a:p>
          <a:endParaRPr lang="ru-RU"/>
        </a:p>
      </dgm:t>
    </dgm:pt>
    <dgm:pt modelId="{E65AF86C-2A04-40EE-B921-365A7CCF4418}" type="sibTrans" cxnId="{3E9736C6-47A5-4FAC-B1C0-58E273562B4C}">
      <dgm:prSet/>
      <dgm:spPr/>
      <dgm:t>
        <a:bodyPr/>
        <a:lstStyle/>
        <a:p>
          <a:endParaRPr lang="ru-RU"/>
        </a:p>
      </dgm:t>
    </dgm:pt>
    <dgm:pt modelId="{7A04E538-5141-4969-8672-07ED4EF50359}">
      <dgm:prSet/>
      <dgm:spPr/>
      <dgm:t>
        <a:bodyPr/>
        <a:lstStyle/>
        <a:p>
          <a:pPr rtl="0"/>
          <a:r>
            <a:rPr lang="ru-RU" dirty="0" smtClean="0"/>
            <a:t>4. Ты умеешь добиваться своей цели? </a:t>
          </a:r>
          <a:r>
            <a:rPr lang="ru-RU" b="1" dirty="0" smtClean="0"/>
            <a:t>Совершенствуй свой характер!</a:t>
          </a:r>
          <a:endParaRPr lang="ru-RU" dirty="0"/>
        </a:p>
      </dgm:t>
    </dgm:pt>
    <dgm:pt modelId="{244F16DC-067C-4EAB-A755-1AF36AC55D1D}" type="parTrans" cxnId="{E0A8C773-97FD-4AFB-8127-12A618C8D629}">
      <dgm:prSet/>
      <dgm:spPr/>
      <dgm:t>
        <a:bodyPr/>
        <a:lstStyle/>
        <a:p>
          <a:endParaRPr lang="ru-RU"/>
        </a:p>
      </dgm:t>
    </dgm:pt>
    <dgm:pt modelId="{2E625F35-1EA1-46EB-A025-664D0AEDAD63}" type="sibTrans" cxnId="{E0A8C773-97FD-4AFB-8127-12A618C8D629}">
      <dgm:prSet/>
      <dgm:spPr/>
      <dgm:t>
        <a:bodyPr/>
        <a:lstStyle/>
        <a:p>
          <a:endParaRPr lang="ru-RU"/>
        </a:p>
      </dgm:t>
    </dgm:pt>
    <dgm:pt modelId="{A586BB5F-F060-493A-A9F3-FDABD010474F}">
      <dgm:prSet/>
      <dgm:spPr/>
      <dgm:t>
        <a:bodyPr/>
        <a:lstStyle/>
        <a:p>
          <a:pPr rtl="0"/>
          <a:r>
            <a:rPr lang="ru-RU" dirty="0" smtClean="0"/>
            <a:t>5. Что ты хочешь делать хорошо? </a:t>
          </a:r>
          <a:r>
            <a:rPr lang="ru-RU" b="1" dirty="0" smtClean="0"/>
            <a:t>Найди себя!</a:t>
          </a:r>
          <a:endParaRPr lang="ru-RU" dirty="0"/>
        </a:p>
      </dgm:t>
    </dgm:pt>
    <dgm:pt modelId="{76108359-417A-4B90-857E-C25AF4FEF00D}" type="parTrans" cxnId="{7F61B527-7491-431A-AD0E-D071F5A0A966}">
      <dgm:prSet/>
      <dgm:spPr/>
      <dgm:t>
        <a:bodyPr/>
        <a:lstStyle/>
        <a:p>
          <a:endParaRPr lang="ru-RU"/>
        </a:p>
      </dgm:t>
    </dgm:pt>
    <dgm:pt modelId="{383DA47F-621B-4BDD-8E6B-6C68B77E28D6}" type="sibTrans" cxnId="{7F61B527-7491-431A-AD0E-D071F5A0A966}">
      <dgm:prSet/>
      <dgm:spPr/>
      <dgm:t>
        <a:bodyPr/>
        <a:lstStyle/>
        <a:p>
          <a:endParaRPr lang="ru-RU"/>
        </a:p>
      </dgm:t>
    </dgm:pt>
    <dgm:pt modelId="{BEC089AE-6B03-47B3-A90E-0BFE45BDA6B2}">
      <dgm:prSet/>
      <dgm:spPr/>
      <dgm:t>
        <a:bodyPr/>
        <a:lstStyle/>
        <a:p>
          <a:pPr rtl="0"/>
          <a:r>
            <a:rPr lang="ru-RU" dirty="0" smtClean="0"/>
            <a:t>6. Каким ты стал? </a:t>
          </a:r>
          <a:r>
            <a:rPr lang="ru-RU" b="1" dirty="0" smtClean="0"/>
            <a:t>Оцени себя!</a:t>
          </a:r>
          <a:endParaRPr lang="ru-RU" dirty="0"/>
        </a:p>
      </dgm:t>
    </dgm:pt>
    <dgm:pt modelId="{C33A2F57-6F0C-40B2-BC0F-3B93F84E0019}" type="parTrans" cxnId="{5CF734F3-5AA4-4C78-8C63-FB1BF5CA02F3}">
      <dgm:prSet/>
      <dgm:spPr/>
      <dgm:t>
        <a:bodyPr/>
        <a:lstStyle/>
        <a:p>
          <a:endParaRPr lang="ru-RU"/>
        </a:p>
      </dgm:t>
    </dgm:pt>
    <dgm:pt modelId="{9C817FE5-F920-4FFA-B27C-9AC6BD4BC9D0}" type="sibTrans" cxnId="{5CF734F3-5AA4-4C78-8C63-FB1BF5CA02F3}">
      <dgm:prSet/>
      <dgm:spPr/>
      <dgm:t>
        <a:bodyPr/>
        <a:lstStyle/>
        <a:p>
          <a:endParaRPr lang="ru-RU"/>
        </a:p>
      </dgm:t>
    </dgm:pt>
    <dgm:pt modelId="{9AE61C21-1E7D-4C35-83FC-CD60083A7D11}" type="pres">
      <dgm:prSet presAssocID="{4F0E67D2-6136-447B-B541-5BB2FF0BF89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475706C-0288-4878-A577-9BA9F7716790}" type="pres">
      <dgm:prSet presAssocID="{A0DAC576-E6B9-4A50-A1C4-B904E1417036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E4E730-2005-420E-A487-289BDBF2AB18}" type="pres">
      <dgm:prSet presAssocID="{A0DAC576-E6B9-4A50-A1C4-B904E1417036}" presName="spNode" presStyleCnt="0"/>
      <dgm:spPr/>
    </dgm:pt>
    <dgm:pt modelId="{30AFEFE4-33D5-4288-8131-1C4DF0E58BC1}" type="pres">
      <dgm:prSet presAssocID="{3778EAFF-8274-4378-AB0D-90E3ECF5A536}" presName="sibTrans" presStyleLbl="sibTrans1D1" presStyleIdx="0" presStyleCnt="6"/>
      <dgm:spPr/>
      <dgm:t>
        <a:bodyPr/>
        <a:lstStyle/>
        <a:p>
          <a:endParaRPr lang="ru-RU"/>
        </a:p>
      </dgm:t>
    </dgm:pt>
    <dgm:pt modelId="{22830F0A-F63F-4083-B198-7F17BFECA462}" type="pres">
      <dgm:prSet presAssocID="{69D11AE6-A37D-472D-BDC0-8976ECBA40B3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14CCB3-4293-4631-9D90-B02811787FCA}" type="pres">
      <dgm:prSet presAssocID="{69D11AE6-A37D-472D-BDC0-8976ECBA40B3}" presName="spNode" presStyleCnt="0"/>
      <dgm:spPr/>
    </dgm:pt>
    <dgm:pt modelId="{E439EBC4-635C-4973-BFBE-586475DC1EA9}" type="pres">
      <dgm:prSet presAssocID="{3620D0A7-53D4-4EBC-9891-6A972C40B16F}" presName="sibTrans" presStyleLbl="sibTrans1D1" presStyleIdx="1" presStyleCnt="6"/>
      <dgm:spPr/>
      <dgm:t>
        <a:bodyPr/>
        <a:lstStyle/>
        <a:p>
          <a:endParaRPr lang="ru-RU"/>
        </a:p>
      </dgm:t>
    </dgm:pt>
    <dgm:pt modelId="{7820EBA8-2A7B-4E35-848C-43F865FB3CB6}" type="pres">
      <dgm:prSet presAssocID="{FF19B772-8776-4027-9AFF-9B0CDC9526A8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814C7C-E823-403C-9C68-8D424D20E700}" type="pres">
      <dgm:prSet presAssocID="{FF19B772-8776-4027-9AFF-9B0CDC9526A8}" presName="spNode" presStyleCnt="0"/>
      <dgm:spPr/>
    </dgm:pt>
    <dgm:pt modelId="{056D1A00-DA0E-4A5F-8AA7-C08332A8FE23}" type="pres">
      <dgm:prSet presAssocID="{E65AF86C-2A04-40EE-B921-365A7CCF4418}" presName="sibTrans" presStyleLbl="sibTrans1D1" presStyleIdx="2" presStyleCnt="6"/>
      <dgm:spPr/>
      <dgm:t>
        <a:bodyPr/>
        <a:lstStyle/>
        <a:p>
          <a:endParaRPr lang="ru-RU"/>
        </a:p>
      </dgm:t>
    </dgm:pt>
    <dgm:pt modelId="{CB60F91B-627B-4D8B-9DF0-8DA1B80BD95D}" type="pres">
      <dgm:prSet presAssocID="{7A04E538-5141-4969-8672-07ED4EF50359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647D72-B60F-49F4-A24E-2FFEB37E4EB4}" type="pres">
      <dgm:prSet presAssocID="{7A04E538-5141-4969-8672-07ED4EF50359}" presName="spNode" presStyleCnt="0"/>
      <dgm:spPr/>
    </dgm:pt>
    <dgm:pt modelId="{88B9378D-CF25-4B37-B32B-7ECDB6D3F1B6}" type="pres">
      <dgm:prSet presAssocID="{2E625F35-1EA1-46EB-A025-664D0AEDAD63}" presName="sibTrans" presStyleLbl="sibTrans1D1" presStyleIdx="3" presStyleCnt="6"/>
      <dgm:spPr/>
      <dgm:t>
        <a:bodyPr/>
        <a:lstStyle/>
        <a:p>
          <a:endParaRPr lang="ru-RU"/>
        </a:p>
      </dgm:t>
    </dgm:pt>
    <dgm:pt modelId="{C093E081-2496-4BB9-82E7-E50D9987FB16}" type="pres">
      <dgm:prSet presAssocID="{A586BB5F-F060-493A-A9F3-FDABD010474F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8A5050-28E0-4AD1-BC55-5D9CE214DA66}" type="pres">
      <dgm:prSet presAssocID="{A586BB5F-F060-493A-A9F3-FDABD010474F}" presName="spNode" presStyleCnt="0"/>
      <dgm:spPr/>
    </dgm:pt>
    <dgm:pt modelId="{C7E31CD8-49AF-4095-BE6D-219EB0A879AC}" type="pres">
      <dgm:prSet presAssocID="{383DA47F-621B-4BDD-8E6B-6C68B77E28D6}" presName="sibTrans" presStyleLbl="sibTrans1D1" presStyleIdx="4" presStyleCnt="6"/>
      <dgm:spPr/>
      <dgm:t>
        <a:bodyPr/>
        <a:lstStyle/>
        <a:p>
          <a:endParaRPr lang="ru-RU"/>
        </a:p>
      </dgm:t>
    </dgm:pt>
    <dgm:pt modelId="{F9904FEA-A64B-4C5A-98C9-1850D5C925DD}" type="pres">
      <dgm:prSet presAssocID="{BEC089AE-6B03-47B3-A90E-0BFE45BDA6B2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B2D4E7-0812-4944-9124-68D2B56FF28A}" type="pres">
      <dgm:prSet presAssocID="{BEC089AE-6B03-47B3-A90E-0BFE45BDA6B2}" presName="spNode" presStyleCnt="0"/>
      <dgm:spPr/>
    </dgm:pt>
    <dgm:pt modelId="{03E8FFC8-8FB6-4C34-8758-356246FD6470}" type="pres">
      <dgm:prSet presAssocID="{9C817FE5-F920-4FFA-B27C-9AC6BD4BC9D0}" presName="sibTrans" presStyleLbl="sibTrans1D1" presStyleIdx="5" presStyleCnt="6"/>
      <dgm:spPr/>
      <dgm:t>
        <a:bodyPr/>
        <a:lstStyle/>
        <a:p>
          <a:endParaRPr lang="ru-RU"/>
        </a:p>
      </dgm:t>
    </dgm:pt>
  </dgm:ptLst>
  <dgm:cxnLst>
    <dgm:cxn modelId="{DD58101E-8351-464F-8DB3-077352902501}" type="presOf" srcId="{A0DAC576-E6B9-4A50-A1C4-B904E1417036}" destId="{8475706C-0288-4878-A577-9BA9F7716790}" srcOrd="0" destOrd="0" presId="urn:microsoft.com/office/officeart/2005/8/layout/cycle5"/>
    <dgm:cxn modelId="{CD5A1624-8A99-4880-8AEE-75923BB6F124}" type="presOf" srcId="{7A04E538-5141-4969-8672-07ED4EF50359}" destId="{CB60F91B-627B-4D8B-9DF0-8DA1B80BD95D}" srcOrd="0" destOrd="0" presId="urn:microsoft.com/office/officeart/2005/8/layout/cycle5"/>
    <dgm:cxn modelId="{EDAF890A-23E6-4AC1-96D6-BD63DE92F901}" srcId="{4F0E67D2-6136-447B-B541-5BB2FF0BF891}" destId="{A0DAC576-E6B9-4A50-A1C4-B904E1417036}" srcOrd="0" destOrd="0" parTransId="{F7C0D291-7139-44BE-BD7F-157B32FAE262}" sibTransId="{3778EAFF-8274-4378-AB0D-90E3ECF5A536}"/>
    <dgm:cxn modelId="{5CF734F3-5AA4-4C78-8C63-FB1BF5CA02F3}" srcId="{4F0E67D2-6136-447B-B541-5BB2FF0BF891}" destId="{BEC089AE-6B03-47B3-A90E-0BFE45BDA6B2}" srcOrd="5" destOrd="0" parTransId="{C33A2F57-6F0C-40B2-BC0F-3B93F84E0019}" sibTransId="{9C817FE5-F920-4FFA-B27C-9AC6BD4BC9D0}"/>
    <dgm:cxn modelId="{A6251211-0E6A-45E9-A47C-645573E0924E}" type="presOf" srcId="{A586BB5F-F060-493A-A9F3-FDABD010474F}" destId="{C093E081-2496-4BB9-82E7-E50D9987FB16}" srcOrd="0" destOrd="0" presId="urn:microsoft.com/office/officeart/2005/8/layout/cycle5"/>
    <dgm:cxn modelId="{45CC4A14-5BE3-47F1-B4CB-0AC90A67AA6C}" type="presOf" srcId="{69D11AE6-A37D-472D-BDC0-8976ECBA40B3}" destId="{22830F0A-F63F-4083-B198-7F17BFECA462}" srcOrd="0" destOrd="0" presId="urn:microsoft.com/office/officeart/2005/8/layout/cycle5"/>
    <dgm:cxn modelId="{8FEAF698-9CA9-478C-AE35-7F0C13401DCF}" srcId="{4F0E67D2-6136-447B-B541-5BB2FF0BF891}" destId="{69D11AE6-A37D-472D-BDC0-8976ECBA40B3}" srcOrd="1" destOrd="0" parTransId="{07AA79F5-FF32-406B-AB77-FA21C295642C}" sibTransId="{3620D0A7-53D4-4EBC-9891-6A972C40B16F}"/>
    <dgm:cxn modelId="{30839C65-44B4-4F49-8F0A-8BE5CF198A62}" type="presOf" srcId="{2E625F35-1EA1-46EB-A025-664D0AEDAD63}" destId="{88B9378D-CF25-4B37-B32B-7ECDB6D3F1B6}" srcOrd="0" destOrd="0" presId="urn:microsoft.com/office/officeart/2005/8/layout/cycle5"/>
    <dgm:cxn modelId="{E0A8C773-97FD-4AFB-8127-12A618C8D629}" srcId="{4F0E67D2-6136-447B-B541-5BB2FF0BF891}" destId="{7A04E538-5141-4969-8672-07ED4EF50359}" srcOrd="3" destOrd="0" parTransId="{244F16DC-067C-4EAB-A755-1AF36AC55D1D}" sibTransId="{2E625F35-1EA1-46EB-A025-664D0AEDAD63}"/>
    <dgm:cxn modelId="{5CE4D941-B2B1-4B9F-B121-1373AED8F068}" type="presOf" srcId="{3778EAFF-8274-4378-AB0D-90E3ECF5A536}" destId="{30AFEFE4-33D5-4288-8131-1C4DF0E58BC1}" srcOrd="0" destOrd="0" presId="urn:microsoft.com/office/officeart/2005/8/layout/cycle5"/>
    <dgm:cxn modelId="{D8F262A4-1094-486E-B54A-1A5C6A0721A6}" type="presOf" srcId="{4F0E67D2-6136-447B-B541-5BB2FF0BF891}" destId="{9AE61C21-1E7D-4C35-83FC-CD60083A7D11}" srcOrd="0" destOrd="0" presId="urn:microsoft.com/office/officeart/2005/8/layout/cycle5"/>
    <dgm:cxn modelId="{611133E9-6ED3-4325-A7D4-FDA7B0235576}" type="presOf" srcId="{E65AF86C-2A04-40EE-B921-365A7CCF4418}" destId="{056D1A00-DA0E-4A5F-8AA7-C08332A8FE23}" srcOrd="0" destOrd="0" presId="urn:microsoft.com/office/officeart/2005/8/layout/cycle5"/>
    <dgm:cxn modelId="{797975E3-2F2F-4846-A593-4F16629E25F5}" type="presOf" srcId="{BEC089AE-6B03-47B3-A90E-0BFE45BDA6B2}" destId="{F9904FEA-A64B-4C5A-98C9-1850D5C925DD}" srcOrd="0" destOrd="0" presId="urn:microsoft.com/office/officeart/2005/8/layout/cycle5"/>
    <dgm:cxn modelId="{3E9736C6-47A5-4FAC-B1C0-58E273562B4C}" srcId="{4F0E67D2-6136-447B-B541-5BB2FF0BF891}" destId="{FF19B772-8776-4027-9AFF-9B0CDC9526A8}" srcOrd="2" destOrd="0" parTransId="{A7AF1B57-54F4-476C-AB9E-3328AEDFA2E7}" sibTransId="{E65AF86C-2A04-40EE-B921-365A7CCF4418}"/>
    <dgm:cxn modelId="{1F2906FC-E786-44A5-992A-9B4AA112947A}" type="presOf" srcId="{9C817FE5-F920-4FFA-B27C-9AC6BD4BC9D0}" destId="{03E8FFC8-8FB6-4C34-8758-356246FD6470}" srcOrd="0" destOrd="0" presId="urn:microsoft.com/office/officeart/2005/8/layout/cycle5"/>
    <dgm:cxn modelId="{8FFF31A7-7F16-440D-A1C7-7D8359EAB9F6}" type="presOf" srcId="{FF19B772-8776-4027-9AFF-9B0CDC9526A8}" destId="{7820EBA8-2A7B-4E35-848C-43F865FB3CB6}" srcOrd="0" destOrd="0" presId="urn:microsoft.com/office/officeart/2005/8/layout/cycle5"/>
    <dgm:cxn modelId="{FAC7691E-73CB-47AF-A4CC-9090F0F59E3D}" type="presOf" srcId="{383DA47F-621B-4BDD-8E6B-6C68B77E28D6}" destId="{C7E31CD8-49AF-4095-BE6D-219EB0A879AC}" srcOrd="0" destOrd="0" presId="urn:microsoft.com/office/officeart/2005/8/layout/cycle5"/>
    <dgm:cxn modelId="{4C84C3A4-B000-4C6A-A6D8-03747046CE99}" type="presOf" srcId="{3620D0A7-53D4-4EBC-9891-6A972C40B16F}" destId="{E439EBC4-635C-4973-BFBE-586475DC1EA9}" srcOrd="0" destOrd="0" presId="urn:microsoft.com/office/officeart/2005/8/layout/cycle5"/>
    <dgm:cxn modelId="{7F61B527-7491-431A-AD0E-D071F5A0A966}" srcId="{4F0E67D2-6136-447B-B541-5BB2FF0BF891}" destId="{A586BB5F-F060-493A-A9F3-FDABD010474F}" srcOrd="4" destOrd="0" parTransId="{76108359-417A-4B90-857E-C25AF4FEF00D}" sibTransId="{383DA47F-621B-4BDD-8E6B-6C68B77E28D6}"/>
    <dgm:cxn modelId="{417919A3-23FE-4308-A5CA-C96898FFBC02}" type="presParOf" srcId="{9AE61C21-1E7D-4C35-83FC-CD60083A7D11}" destId="{8475706C-0288-4878-A577-9BA9F7716790}" srcOrd="0" destOrd="0" presId="urn:microsoft.com/office/officeart/2005/8/layout/cycle5"/>
    <dgm:cxn modelId="{593C210A-8384-431D-8865-6E0B9E52DD92}" type="presParOf" srcId="{9AE61C21-1E7D-4C35-83FC-CD60083A7D11}" destId="{49E4E730-2005-420E-A487-289BDBF2AB18}" srcOrd="1" destOrd="0" presId="urn:microsoft.com/office/officeart/2005/8/layout/cycle5"/>
    <dgm:cxn modelId="{8BC6A638-EAE5-4097-A5B2-43EED786473F}" type="presParOf" srcId="{9AE61C21-1E7D-4C35-83FC-CD60083A7D11}" destId="{30AFEFE4-33D5-4288-8131-1C4DF0E58BC1}" srcOrd="2" destOrd="0" presId="urn:microsoft.com/office/officeart/2005/8/layout/cycle5"/>
    <dgm:cxn modelId="{7BDE9317-6928-4F18-803A-73EA2311B72D}" type="presParOf" srcId="{9AE61C21-1E7D-4C35-83FC-CD60083A7D11}" destId="{22830F0A-F63F-4083-B198-7F17BFECA462}" srcOrd="3" destOrd="0" presId="urn:microsoft.com/office/officeart/2005/8/layout/cycle5"/>
    <dgm:cxn modelId="{87211B21-E8CC-424B-B773-8DD2A5641B48}" type="presParOf" srcId="{9AE61C21-1E7D-4C35-83FC-CD60083A7D11}" destId="{7614CCB3-4293-4631-9D90-B02811787FCA}" srcOrd="4" destOrd="0" presId="urn:microsoft.com/office/officeart/2005/8/layout/cycle5"/>
    <dgm:cxn modelId="{31789CE2-8981-41D8-8E26-36C312DE6C65}" type="presParOf" srcId="{9AE61C21-1E7D-4C35-83FC-CD60083A7D11}" destId="{E439EBC4-635C-4973-BFBE-586475DC1EA9}" srcOrd="5" destOrd="0" presId="urn:microsoft.com/office/officeart/2005/8/layout/cycle5"/>
    <dgm:cxn modelId="{B8536522-656A-45CF-95AC-896C33CC15E8}" type="presParOf" srcId="{9AE61C21-1E7D-4C35-83FC-CD60083A7D11}" destId="{7820EBA8-2A7B-4E35-848C-43F865FB3CB6}" srcOrd="6" destOrd="0" presId="urn:microsoft.com/office/officeart/2005/8/layout/cycle5"/>
    <dgm:cxn modelId="{25A228DF-8507-4253-A5DD-0A86DB46FB56}" type="presParOf" srcId="{9AE61C21-1E7D-4C35-83FC-CD60083A7D11}" destId="{D7814C7C-E823-403C-9C68-8D424D20E700}" srcOrd="7" destOrd="0" presId="urn:microsoft.com/office/officeart/2005/8/layout/cycle5"/>
    <dgm:cxn modelId="{B01E4B43-B001-40A1-A5E5-0A0E282B0C2A}" type="presParOf" srcId="{9AE61C21-1E7D-4C35-83FC-CD60083A7D11}" destId="{056D1A00-DA0E-4A5F-8AA7-C08332A8FE23}" srcOrd="8" destOrd="0" presId="urn:microsoft.com/office/officeart/2005/8/layout/cycle5"/>
    <dgm:cxn modelId="{F547FCD2-52E2-4521-AA21-EA7DC0EEE14E}" type="presParOf" srcId="{9AE61C21-1E7D-4C35-83FC-CD60083A7D11}" destId="{CB60F91B-627B-4D8B-9DF0-8DA1B80BD95D}" srcOrd="9" destOrd="0" presId="urn:microsoft.com/office/officeart/2005/8/layout/cycle5"/>
    <dgm:cxn modelId="{9CD7F2D5-ECE5-4457-AFB1-BEB4995C8A85}" type="presParOf" srcId="{9AE61C21-1E7D-4C35-83FC-CD60083A7D11}" destId="{D7647D72-B60F-49F4-A24E-2FFEB37E4EB4}" srcOrd="10" destOrd="0" presId="urn:microsoft.com/office/officeart/2005/8/layout/cycle5"/>
    <dgm:cxn modelId="{820B943D-00FB-40AC-920D-5F8294DABD97}" type="presParOf" srcId="{9AE61C21-1E7D-4C35-83FC-CD60083A7D11}" destId="{88B9378D-CF25-4B37-B32B-7ECDB6D3F1B6}" srcOrd="11" destOrd="0" presId="urn:microsoft.com/office/officeart/2005/8/layout/cycle5"/>
    <dgm:cxn modelId="{7B36F746-9EE6-4216-ABDD-D2720075DBD2}" type="presParOf" srcId="{9AE61C21-1E7D-4C35-83FC-CD60083A7D11}" destId="{C093E081-2496-4BB9-82E7-E50D9987FB16}" srcOrd="12" destOrd="0" presId="urn:microsoft.com/office/officeart/2005/8/layout/cycle5"/>
    <dgm:cxn modelId="{3677E76A-656C-46D0-B4A1-4C17D993EAFC}" type="presParOf" srcId="{9AE61C21-1E7D-4C35-83FC-CD60083A7D11}" destId="{938A5050-28E0-4AD1-BC55-5D9CE214DA66}" srcOrd="13" destOrd="0" presId="urn:microsoft.com/office/officeart/2005/8/layout/cycle5"/>
    <dgm:cxn modelId="{58A87244-4D90-4423-A723-A1B1996988CA}" type="presParOf" srcId="{9AE61C21-1E7D-4C35-83FC-CD60083A7D11}" destId="{C7E31CD8-49AF-4095-BE6D-219EB0A879AC}" srcOrd="14" destOrd="0" presId="urn:microsoft.com/office/officeart/2005/8/layout/cycle5"/>
    <dgm:cxn modelId="{850CB0C3-3D09-4A35-96C2-F6F399953EDA}" type="presParOf" srcId="{9AE61C21-1E7D-4C35-83FC-CD60083A7D11}" destId="{F9904FEA-A64B-4C5A-98C9-1850D5C925DD}" srcOrd="15" destOrd="0" presId="urn:microsoft.com/office/officeart/2005/8/layout/cycle5"/>
    <dgm:cxn modelId="{F38EA14C-3718-41C3-ADDD-DD65D12470F2}" type="presParOf" srcId="{9AE61C21-1E7D-4C35-83FC-CD60083A7D11}" destId="{54B2D4E7-0812-4944-9124-68D2B56FF28A}" srcOrd="16" destOrd="0" presId="urn:microsoft.com/office/officeart/2005/8/layout/cycle5"/>
    <dgm:cxn modelId="{B5B0330E-73C4-47FC-9010-36ADE4AD12FE}" type="presParOf" srcId="{9AE61C21-1E7D-4C35-83FC-CD60083A7D11}" destId="{03E8FFC8-8FB6-4C34-8758-356246FD6470}" srcOrd="17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75706C-0288-4878-A577-9BA9F7716790}">
      <dsp:nvSpPr>
        <dsp:cNvPr id="0" name=""/>
        <dsp:cNvSpPr/>
      </dsp:nvSpPr>
      <dsp:spPr>
        <a:xfrm>
          <a:off x="2588455" y="157"/>
          <a:ext cx="1375816" cy="894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1 Какой ты сейчас? </a:t>
          </a:r>
          <a:r>
            <a:rPr lang="ru-RU" sz="1000" b="1" kern="1200" dirty="0" smtClean="0"/>
            <a:t>Познай себя!</a:t>
          </a:r>
          <a:endParaRPr lang="ru-RU" sz="1000" kern="1200" dirty="0"/>
        </a:p>
      </dsp:txBody>
      <dsp:txXfrm>
        <a:off x="2632110" y="43812"/>
        <a:ext cx="1288506" cy="806970"/>
      </dsp:txXfrm>
    </dsp:sp>
    <dsp:sp modelId="{30AFEFE4-33D5-4288-8131-1C4DF0E58BC1}">
      <dsp:nvSpPr>
        <dsp:cNvPr id="0" name=""/>
        <dsp:cNvSpPr/>
      </dsp:nvSpPr>
      <dsp:spPr>
        <a:xfrm>
          <a:off x="1167378" y="447298"/>
          <a:ext cx="4217971" cy="4217971"/>
        </a:xfrm>
        <a:custGeom>
          <a:avLst/>
          <a:gdLst/>
          <a:ahLst/>
          <a:cxnLst/>
          <a:rect l="0" t="0" r="0" b="0"/>
          <a:pathLst>
            <a:path>
              <a:moveTo>
                <a:pt x="2970400" y="183944"/>
              </a:moveTo>
              <a:arcTo wR="2108985" hR="2108985" stAng="17646450" swAng="92536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830F0A-F63F-4083-B198-7F17BFECA462}">
      <dsp:nvSpPr>
        <dsp:cNvPr id="0" name=""/>
        <dsp:cNvSpPr/>
      </dsp:nvSpPr>
      <dsp:spPr>
        <a:xfrm>
          <a:off x="4414890" y="1054650"/>
          <a:ext cx="1375816" cy="894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2 Каким ты хочешь стать? </a:t>
          </a:r>
          <a:r>
            <a:rPr lang="ru-RU" sz="1000" b="1" kern="1200" dirty="0" smtClean="0"/>
            <a:t>Поставь цель!</a:t>
          </a:r>
          <a:endParaRPr lang="ru-RU" sz="1000" kern="1200" dirty="0"/>
        </a:p>
      </dsp:txBody>
      <dsp:txXfrm>
        <a:off x="4458545" y="1098305"/>
        <a:ext cx="1288506" cy="806970"/>
      </dsp:txXfrm>
    </dsp:sp>
    <dsp:sp modelId="{E439EBC4-635C-4973-BFBE-586475DC1EA9}">
      <dsp:nvSpPr>
        <dsp:cNvPr id="0" name=""/>
        <dsp:cNvSpPr/>
      </dsp:nvSpPr>
      <dsp:spPr>
        <a:xfrm>
          <a:off x="1167378" y="447298"/>
          <a:ext cx="4217971" cy="4217971"/>
        </a:xfrm>
        <a:custGeom>
          <a:avLst/>
          <a:gdLst/>
          <a:ahLst/>
          <a:cxnLst/>
          <a:rect l="0" t="0" r="0" b="0"/>
          <a:pathLst>
            <a:path>
              <a:moveTo>
                <a:pt x="4185048" y="1737793"/>
              </a:moveTo>
              <a:arcTo wR="2108985" hR="2108985" stAng="20991770" swAng="121645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20EBA8-2A7B-4E35-848C-43F865FB3CB6}">
      <dsp:nvSpPr>
        <dsp:cNvPr id="0" name=""/>
        <dsp:cNvSpPr/>
      </dsp:nvSpPr>
      <dsp:spPr>
        <a:xfrm>
          <a:off x="4414890" y="3163636"/>
          <a:ext cx="1375816" cy="894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3 Ты готов сделать свой выбор в жизни? </a:t>
          </a:r>
          <a:r>
            <a:rPr lang="ru-RU" sz="1000" b="1" kern="1200" dirty="0" smtClean="0"/>
            <a:t>Найди свой путь к успеху!</a:t>
          </a:r>
          <a:endParaRPr lang="ru-RU" sz="1000" kern="1200" dirty="0"/>
        </a:p>
      </dsp:txBody>
      <dsp:txXfrm>
        <a:off x="4458545" y="3207291"/>
        <a:ext cx="1288506" cy="806970"/>
      </dsp:txXfrm>
    </dsp:sp>
    <dsp:sp modelId="{056D1A00-DA0E-4A5F-8AA7-C08332A8FE23}">
      <dsp:nvSpPr>
        <dsp:cNvPr id="0" name=""/>
        <dsp:cNvSpPr/>
      </dsp:nvSpPr>
      <dsp:spPr>
        <a:xfrm>
          <a:off x="1167378" y="447298"/>
          <a:ext cx="4217971" cy="4217971"/>
        </a:xfrm>
        <a:custGeom>
          <a:avLst/>
          <a:gdLst/>
          <a:ahLst/>
          <a:cxnLst/>
          <a:rect l="0" t="0" r="0" b="0"/>
          <a:pathLst>
            <a:path>
              <a:moveTo>
                <a:pt x="3451326" y="3735620"/>
              </a:moveTo>
              <a:arcTo wR="2108985" hR="2108985" stAng="3028181" swAng="92536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60F91B-627B-4D8B-9DF0-8DA1B80BD95D}">
      <dsp:nvSpPr>
        <dsp:cNvPr id="0" name=""/>
        <dsp:cNvSpPr/>
      </dsp:nvSpPr>
      <dsp:spPr>
        <a:xfrm>
          <a:off x="2588455" y="4218129"/>
          <a:ext cx="1375816" cy="894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4. Ты умеешь добиваться своей цели? </a:t>
          </a:r>
          <a:r>
            <a:rPr lang="ru-RU" sz="1000" b="1" kern="1200" dirty="0" smtClean="0"/>
            <a:t>Совершенствуй свой характер!</a:t>
          </a:r>
          <a:endParaRPr lang="ru-RU" sz="1000" kern="1200" dirty="0"/>
        </a:p>
      </dsp:txBody>
      <dsp:txXfrm>
        <a:off x="2632110" y="4261784"/>
        <a:ext cx="1288506" cy="806970"/>
      </dsp:txXfrm>
    </dsp:sp>
    <dsp:sp modelId="{88B9378D-CF25-4B37-B32B-7ECDB6D3F1B6}">
      <dsp:nvSpPr>
        <dsp:cNvPr id="0" name=""/>
        <dsp:cNvSpPr/>
      </dsp:nvSpPr>
      <dsp:spPr>
        <a:xfrm>
          <a:off x="1167378" y="447298"/>
          <a:ext cx="4217971" cy="4217971"/>
        </a:xfrm>
        <a:custGeom>
          <a:avLst/>
          <a:gdLst/>
          <a:ahLst/>
          <a:cxnLst/>
          <a:rect l="0" t="0" r="0" b="0"/>
          <a:pathLst>
            <a:path>
              <a:moveTo>
                <a:pt x="1247570" y="4034026"/>
              </a:moveTo>
              <a:arcTo wR="2108985" hR="2108985" stAng="6846450" swAng="92536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93E081-2496-4BB9-82E7-E50D9987FB16}">
      <dsp:nvSpPr>
        <dsp:cNvPr id="0" name=""/>
        <dsp:cNvSpPr/>
      </dsp:nvSpPr>
      <dsp:spPr>
        <a:xfrm>
          <a:off x="762020" y="3163636"/>
          <a:ext cx="1375816" cy="894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5. Что ты хочешь делать хорошо? </a:t>
          </a:r>
          <a:r>
            <a:rPr lang="ru-RU" sz="1000" b="1" kern="1200" dirty="0" smtClean="0"/>
            <a:t>Найди себя!</a:t>
          </a:r>
          <a:endParaRPr lang="ru-RU" sz="1000" kern="1200" dirty="0"/>
        </a:p>
      </dsp:txBody>
      <dsp:txXfrm>
        <a:off x="805675" y="3207291"/>
        <a:ext cx="1288506" cy="806970"/>
      </dsp:txXfrm>
    </dsp:sp>
    <dsp:sp modelId="{C7E31CD8-49AF-4095-BE6D-219EB0A879AC}">
      <dsp:nvSpPr>
        <dsp:cNvPr id="0" name=""/>
        <dsp:cNvSpPr/>
      </dsp:nvSpPr>
      <dsp:spPr>
        <a:xfrm>
          <a:off x="1167378" y="447298"/>
          <a:ext cx="4217971" cy="4217971"/>
        </a:xfrm>
        <a:custGeom>
          <a:avLst/>
          <a:gdLst/>
          <a:ahLst/>
          <a:cxnLst/>
          <a:rect l="0" t="0" r="0" b="0"/>
          <a:pathLst>
            <a:path>
              <a:moveTo>
                <a:pt x="32922" y="2480177"/>
              </a:moveTo>
              <a:arcTo wR="2108985" hR="2108985" stAng="10191770" swAng="121645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904FEA-A64B-4C5A-98C9-1850D5C925DD}">
      <dsp:nvSpPr>
        <dsp:cNvPr id="0" name=""/>
        <dsp:cNvSpPr/>
      </dsp:nvSpPr>
      <dsp:spPr>
        <a:xfrm>
          <a:off x="762020" y="1054650"/>
          <a:ext cx="1375816" cy="894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6. Каким ты стал? </a:t>
          </a:r>
          <a:r>
            <a:rPr lang="ru-RU" sz="1000" b="1" kern="1200" dirty="0" smtClean="0"/>
            <a:t>Оцени себя!</a:t>
          </a:r>
          <a:endParaRPr lang="ru-RU" sz="1000" kern="1200" dirty="0"/>
        </a:p>
      </dsp:txBody>
      <dsp:txXfrm>
        <a:off x="805675" y="1098305"/>
        <a:ext cx="1288506" cy="806970"/>
      </dsp:txXfrm>
    </dsp:sp>
    <dsp:sp modelId="{03E8FFC8-8FB6-4C34-8758-356246FD6470}">
      <dsp:nvSpPr>
        <dsp:cNvPr id="0" name=""/>
        <dsp:cNvSpPr/>
      </dsp:nvSpPr>
      <dsp:spPr>
        <a:xfrm>
          <a:off x="1167378" y="447298"/>
          <a:ext cx="4217971" cy="4217971"/>
        </a:xfrm>
        <a:custGeom>
          <a:avLst/>
          <a:gdLst/>
          <a:ahLst/>
          <a:cxnLst/>
          <a:rect l="0" t="0" r="0" b="0"/>
          <a:pathLst>
            <a:path>
              <a:moveTo>
                <a:pt x="766644" y="482350"/>
              </a:moveTo>
              <a:arcTo wR="2108985" hR="2108985" stAng="13828181" swAng="92536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37E84-1FD2-407D-AEBA-A027C014F8B6}" type="datetimeFigureOut">
              <a:rPr lang="ru-RU"/>
              <a:pPr>
                <a:defRPr/>
              </a:pPr>
              <a:t>30.08.2019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E9746-BD47-4BED-9504-E68FA9E8FA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B2656-C5CF-4153-8D38-0285F2D7C841}" type="datetimeFigureOut">
              <a:rPr lang="ru-RU"/>
              <a:pPr>
                <a:defRPr/>
              </a:pPr>
              <a:t>30.08.2019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17101-BF03-4EEB-A5F0-A4B051DD1D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8B3C7-F4D2-4411-B9DF-B0B0C12B9FF7}" type="datetimeFigureOut">
              <a:rPr lang="ru-RU"/>
              <a:pPr>
                <a:defRPr/>
              </a:pPr>
              <a:t>30.08.2019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7BB6D-36C3-41E4-9EEC-06DBC69156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635DB-1EF0-45DE-AF02-54B825948B46}" type="datetimeFigureOut">
              <a:rPr lang="ru-RU"/>
              <a:pPr>
                <a:defRPr/>
              </a:pPr>
              <a:t>30.08.2019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E48D7-60D7-476E-A52D-25FC941056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91878-AD4B-45BE-99E6-93997BF3A906}" type="datetimeFigureOut">
              <a:rPr lang="ru-RU"/>
              <a:pPr>
                <a:defRPr/>
              </a:pPr>
              <a:t>30.08.2019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6A4B8-FE2F-472A-A739-E9B0660C1D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427A9-8C54-4801-A767-E825F9E7CDB9}" type="datetimeFigureOut">
              <a:rPr lang="ru-RU"/>
              <a:pPr>
                <a:defRPr/>
              </a:pPr>
              <a:t>30.08.2019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583CA-5138-4481-80D2-BC7502F38B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3EE82-F6F9-4DEE-ADDC-359CB9FF0120}" type="datetimeFigureOut">
              <a:rPr lang="ru-RU"/>
              <a:pPr>
                <a:defRPr/>
              </a:pPr>
              <a:t>30.08.2019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D0D0A-005E-4040-A454-22A52D26F7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9DB82-570D-4B76-8FE2-B6FEA5D9395E}" type="datetimeFigureOut">
              <a:rPr lang="ru-RU"/>
              <a:pPr>
                <a:defRPr/>
              </a:pPr>
              <a:t>30.08.2019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DD7E1-1D06-4483-9CFB-C9C38CBD4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B9896-1E72-4259-BCCB-3E8AB356C4DF}" type="datetimeFigureOut">
              <a:rPr lang="ru-RU"/>
              <a:pPr>
                <a:defRPr/>
              </a:pPr>
              <a:t>30.08.2019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D61CE-A201-4578-8A53-B00B7A983F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D6F1-BBC8-4AD6-BB9D-32A7D5FA9539}" type="datetimeFigureOut">
              <a:rPr lang="ru-RU"/>
              <a:pPr>
                <a:defRPr/>
              </a:pPr>
              <a:t>30.08.2019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FC689-BC09-4424-8644-7D40EF2364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06AAE-39CC-4BB6-B196-00F7723B1A88}" type="datetimeFigureOut">
              <a:rPr lang="ru-RU"/>
              <a:pPr>
                <a:defRPr/>
              </a:pPr>
              <a:t>30.08.2019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79530-9D5B-46CB-8F3D-833E7DC037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CAD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704D1F4-549A-438E-A762-0C99F051E30F}" type="datetimeFigureOut">
              <a:rPr lang="ru-RU"/>
              <a:pPr>
                <a:defRPr/>
              </a:pPr>
              <a:t>30.08.2019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769E428-1CB8-4EE2-9962-7995A700E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anglofeel.ru/blog/learner-belief-systems-o-chem-dumayut-ucheniki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anglofeel.ru/blog/ne-oshibaetsya-tot-kto-nichego-ne-delaet-oshibki-v-angliyskom-yazyke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76672"/>
            <a:ext cx="7620000" cy="5708104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ru-RU" sz="8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Есть </a:t>
            </a:r>
            <a:r>
              <a:rPr lang="ru-RU" sz="8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такая </a:t>
            </a:r>
            <a:r>
              <a:rPr lang="ru-RU" sz="8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профессия –  </a:t>
            </a:r>
            <a:r>
              <a:rPr lang="ru-RU" sz="8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ученик!</a:t>
            </a:r>
          </a:p>
          <a:p>
            <a:pPr marL="114300" indent="0" algn="r">
              <a:buNone/>
            </a:pPr>
            <a:endParaRPr lang="ru-RU" sz="1800" b="1" i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14300" indent="0" algn="r">
              <a:buNone/>
            </a:pPr>
            <a:r>
              <a:rPr lang="ru-RU" sz="1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Мороз Людмила Ивановна</a:t>
            </a:r>
            <a:endParaRPr lang="ru-RU" sz="1800" b="1" i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14300" indent="0" algn="r">
              <a:buNone/>
            </a:pPr>
            <a:r>
              <a:rPr lang="ru-RU" sz="1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Классный </a:t>
            </a:r>
            <a:r>
              <a:rPr lang="ru-RU" sz="1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руководитель </a:t>
            </a:r>
            <a:r>
              <a:rPr lang="ru-RU" sz="1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</a:t>
            </a:r>
            <a:r>
              <a:rPr lang="ru-RU" sz="1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класса</a:t>
            </a:r>
            <a:endParaRPr lang="ru-RU" sz="18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92336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Ученики бывают разные! </a:t>
            </a:r>
            <a:endParaRPr lang="ru-RU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Добросовестные и старательные – ученики «успешные»;</a:t>
            </a:r>
          </a:p>
          <a:p>
            <a:pPr marL="114300" indent="0">
              <a:buNone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Тихие и внимательные – ученики «прилежные»;</a:t>
            </a:r>
          </a:p>
          <a:p>
            <a:pPr marL="114300" indent="0">
              <a:buNone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Есть очень «непоседливые», но учиться они стремятся;</a:t>
            </a:r>
          </a:p>
          <a:p>
            <a:pPr marL="114300" indent="0">
              <a:buNone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есть и те, которые в школу ходить боятся!</a:t>
            </a:r>
          </a:p>
          <a:p>
            <a:pPr marL="114300" indent="0">
              <a:buNone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Очень неопрятные, списать всегда готовые,</a:t>
            </a:r>
          </a:p>
          <a:p>
            <a:pPr marL="114300" indent="0">
              <a:buNone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Всем всегда мешающие, сердитые, суровые!</a:t>
            </a:r>
          </a:p>
          <a:p>
            <a:pPr marL="114300" indent="0">
              <a:buNone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«Бунтарь» - одно им имя! И это не прекрасно.</a:t>
            </a:r>
          </a:p>
          <a:p>
            <a:pPr marL="114300" indent="0">
              <a:buNone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как же быть с такими?! Подумаем всем классом.</a:t>
            </a:r>
          </a:p>
          <a:p>
            <a:pPr marL="114300" indent="0">
              <a:buNone/>
            </a:pP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14067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Рассмотрим 2 типа учеников</a:t>
            </a:r>
            <a:endParaRPr lang="ru-RU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Ученик «успешный»                    Ученик «бунтарь»</a:t>
            </a: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40" y="2348880"/>
            <a:ext cx="2807547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354887"/>
            <a:ext cx="2935213" cy="399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06871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же получает ученик «бунтарь»?</a:t>
            </a:r>
            <a:endParaRPr lang="ru-RU" sz="40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526021"/>
            <a:ext cx="8229600" cy="4373563"/>
          </a:xfrm>
        </p:spPr>
        <p:txBody>
          <a:bodyPr/>
          <a:lstStyle/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Выговор от учителей;</a:t>
            </a: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Негативное отношение одноклассников;</a:t>
            </a: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Порицание родных и близких;</a:t>
            </a: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Нежелание ходить в школу;</a:t>
            </a: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Долги;</a:t>
            </a: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Плохие оценки;</a:t>
            </a: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Неудовлетворение собой, плохое настроение.</a:t>
            </a:r>
          </a:p>
          <a:p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  <p:pic>
        <p:nvPicPr>
          <p:cNvPr id="9218" name="Picture 2" descr="C:\Users\user\Desktop\Картинки для презентации\601e8f1126f4a6868e4ab9e55aaa341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653136"/>
            <a:ext cx="2232248" cy="1994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user\Desktop\Картинки для презентации\2717724-a7c079d19a31054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941168"/>
            <a:ext cx="2243158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user\Desktop\Картинки для презентации\1270670060_disciplin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014" y="4653135"/>
            <a:ext cx="2450009" cy="1727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258955"/>
            <a:ext cx="1872208" cy="291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23699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получает ученик «успешный»?</a:t>
            </a:r>
            <a:endParaRPr lang="ru-RU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556792"/>
            <a:ext cx="8229600" cy="4373563"/>
          </a:xfrm>
        </p:spPr>
        <p:txBody>
          <a:bodyPr/>
          <a:lstStyle/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Похвалу от учителей;</a:t>
            </a: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Уважение сверстников;</a:t>
            </a: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Гордость родных и близких;</a:t>
            </a: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Жгучее желание учиться;</a:t>
            </a: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Отличные оценки;</a:t>
            </a: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Удовлетворение и гордость, а следовательно хорошее настроение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2" name="Picture 2" descr="C:\Users\user\Desktop\Картинки для презентации\0_5c564_f04f5fd2_X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604" y="4653136"/>
            <a:ext cx="2438400" cy="207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2004" y="4653136"/>
            <a:ext cx="2922124" cy="2014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 descr="C:\Users\user\Desktop\Картинки для презентации\img2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328595"/>
            <a:ext cx="2801888" cy="2460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:\Users\user\Desktop\Картинки для презентации\3160418-10d4644c1f2314fb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614559"/>
            <a:ext cx="2278387" cy="2046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03893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Успешный ученик. </a:t>
            </a:r>
            <a:r>
              <a:rPr lang="ru-RU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Пять секретов</a:t>
            </a:r>
            <a:endParaRPr lang="ru-RU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70418" y="1752600"/>
            <a:ext cx="4203164" cy="437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41739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6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Успешный </a:t>
            </a:r>
            <a:r>
              <a:rPr lang="ru-RU" sz="6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ученик</a:t>
            </a:r>
            <a:br>
              <a:rPr lang="ru-RU" sz="6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60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95325"/>
            <a:ext cx="8229600" cy="4373563"/>
          </a:xfrm>
        </p:spPr>
        <p:txBody>
          <a:bodyPr/>
          <a:lstStyle/>
          <a:p>
            <a:r>
              <a:rPr lang="ru-RU" sz="4600" i="1" spc="-100" dirty="0">
                <a:solidFill>
                  <a:srgbClr val="024F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/>
                <a:ea typeface="+mj-ea"/>
                <a:cs typeface="+mj-cs"/>
              </a:rPr>
              <a:t>Что же это за редкий вид? </a:t>
            </a:r>
            <a:endParaRPr lang="ru-RU" sz="4600" i="1" spc="-100" dirty="0" smtClean="0">
              <a:solidFill>
                <a:srgbClr val="024FA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/>
              <a:ea typeface="+mj-ea"/>
              <a:cs typeface="+mj-cs"/>
            </a:endParaRPr>
          </a:p>
          <a:p>
            <a:r>
              <a:rPr lang="ru-RU" sz="4600" i="1" spc="-100" dirty="0" smtClean="0">
                <a:solidFill>
                  <a:srgbClr val="675E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/>
                <a:ea typeface="+mj-ea"/>
                <a:cs typeface="+mj-cs"/>
              </a:rPr>
              <a:t>Что </a:t>
            </a:r>
            <a:r>
              <a:rPr lang="ru-RU" sz="4600" i="1" spc="-100" dirty="0">
                <a:solidFill>
                  <a:srgbClr val="675E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/>
                <a:ea typeface="+mj-ea"/>
                <a:cs typeface="+mj-cs"/>
              </a:rPr>
              <a:t>отличает успешного ученика от несчастного мученика?</a:t>
            </a:r>
            <a:r>
              <a:rPr lang="ru-RU" sz="4600" spc="-100" dirty="0">
                <a:solidFill>
                  <a:srgbClr val="675E47"/>
                </a:solidFill>
                <a:latin typeface="Cambria"/>
                <a:ea typeface="+mj-ea"/>
                <a:cs typeface="+mj-cs"/>
              </a:rPr>
              <a:t/>
            </a:r>
            <a:br>
              <a:rPr lang="ru-RU" sz="4600" spc="-100" dirty="0">
                <a:solidFill>
                  <a:srgbClr val="675E47"/>
                </a:solidFill>
                <a:latin typeface="Cambria"/>
                <a:ea typeface="+mj-ea"/>
                <a:cs typeface="+mj-cs"/>
              </a:rPr>
            </a:b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653136"/>
            <a:ext cx="5238750" cy="2031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97739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7920880" cy="128215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Секрет первый: </a:t>
            </a:r>
            <a:r>
              <a:rPr lang="ru-RU" b="1" i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i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успешный </a:t>
            </a:r>
            <a:r>
              <a:rPr lang="ru-RU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ученик практикуется</a:t>
            </a:r>
            <a:r>
              <a:rPr lang="ru-RU" sz="4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556792"/>
            <a:ext cx="7632848" cy="5184576"/>
          </a:xfrm>
        </p:spPr>
        <p:txBody>
          <a:bodyPr>
            <a:normAutofit fontScale="77500" lnSpcReduction="20000"/>
          </a:bodyPr>
          <a:lstStyle/>
          <a:p>
            <a:r>
              <a:rPr lang="ru-RU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Успешный ученик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регулярно практикуется. </a:t>
            </a:r>
          </a:p>
          <a:p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Сам. Добровольно. Использует любую </a:t>
            </a:r>
          </a:p>
          <a:p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возможность приобщиться к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обучению. </a:t>
            </a:r>
          </a:p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Он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находит полчаса в день, </a:t>
            </a:r>
          </a:p>
          <a:p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чтобы открыть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книжку и почитать.</a:t>
            </a:r>
          </a:p>
          <a:p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Неуспешный ученик</a:t>
            </a:r>
            <a:r>
              <a:rPr lang="ru-RU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ищет секретные </a:t>
            </a:r>
            <a:b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стратегии обучения шпионов. </a:t>
            </a:r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Ходит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курсы по методу 25 кадра. </a:t>
            </a:r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Надеется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что его загипнотизируют </a:t>
            </a:r>
            <a:b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учебу. </a:t>
            </a:r>
          </a:p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Копит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домашку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последний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день.</a:t>
            </a:r>
          </a:p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Перед уроком открывает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учебник, ужасается, </a:t>
            </a:r>
            <a:b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закрывает. </a:t>
            </a:r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Кладет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учебник под подушку. </a:t>
            </a:r>
            <a:b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Спит беспокойно))</a:t>
            </a:r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094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b="1" i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Секрет второй</a:t>
            </a:r>
            <a:r>
              <a:rPr lang="ru-RU" sz="4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Успешный ученик 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экспериментирует</a:t>
            </a:r>
            <a:r>
              <a:rPr lang="ru-RU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340768"/>
          <a:ext cx="7620000" cy="5040560"/>
        </p:xfrm>
        <a:graphic>
          <a:graphicData uri="http://schemas.openxmlformats.org/drawingml/2006/table">
            <a:tbl>
              <a:tblPr/>
              <a:tblGrid>
                <a:gridCol w="3810000"/>
                <a:gridCol w="3810000"/>
              </a:tblGrid>
              <a:tr h="5040560">
                <a:tc>
                  <a:txBody>
                    <a:bodyPr/>
                    <a:lstStyle/>
                    <a:p>
                      <a:r>
                        <a:rPr lang="ru-RU" sz="2800" i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Эффективный</a:t>
                      </a:r>
                      <a:r>
                        <a:rPr lang="ru-RU" sz="2800" i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ru-RU" sz="2800" b="1" i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ученик не боится </a:t>
                      </a:r>
                      <a:br>
                        <a:rPr lang="ru-RU" sz="2800" b="1" i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800" b="1" i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экспериментировать. Он пробует новое,      </a:t>
                      </a:r>
                      <a:br>
                        <a:rPr lang="ru-RU" sz="2800" b="1" i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800" b="1" i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даже если не уверен, что это </a:t>
                      </a:r>
                      <a:br>
                        <a:rPr lang="ru-RU" sz="2800" b="1" i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800" b="1" i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правильно</a:t>
                      </a:r>
                      <a:r>
                        <a:rPr lang="ru-RU" sz="2800" b="1" i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i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Неэффективный</a:t>
                      </a:r>
                      <a:r>
                        <a:rPr lang="ru-RU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r>
                        <a:rPr lang="ru-RU" sz="2400" b="1" strike="sng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м</a:t>
                      </a:r>
                      <a:r>
                        <a:rPr lang="ru-RU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ученик ограничивает </a:t>
                      </a:r>
                      <a:br>
                        <a:rPr lang="ru-RU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сам себя. Или находит ограничители. </a:t>
                      </a:r>
                      <a:br>
                        <a:rPr lang="ru-RU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Он ни на шаг не отступит от правил </a:t>
                      </a:r>
                      <a:br>
                        <a:rPr lang="ru-RU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 стереотипов. Даже если они не </a:t>
                      </a:r>
                      <a:r>
                        <a:rPr lang="ru-RU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работают</a:t>
                      </a:r>
                      <a:r>
                        <a:rPr lang="ru-RU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. </a:t>
                      </a:r>
                      <a:br>
                        <a:rPr lang="ru-RU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Свои накопленные годами </a:t>
                      </a:r>
                      <a:r>
                        <a:rPr lang="ru-RU" sz="2400" b="1" u="none" strike="noStrike" dirty="0">
                          <a:solidFill>
                            <a:srgbClr val="FF8A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hlinkClick r:id="rId2"/>
                        </a:rPr>
                        <a:t>убеждения</a:t>
                      </a:r>
                      <a:r>
                        <a:rPr lang="ru-RU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br>
                        <a:rPr lang="ru-RU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он трепетно бережет от посягательств.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57200" y="23082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2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7609656" cy="86895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Секрет третий:</a:t>
            </a:r>
            <a:r>
              <a:rPr lang="ru-RU" b="1" i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i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Успешный ученик догадывается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755576" y="1844824"/>
          <a:ext cx="7620000" cy="4710276"/>
        </p:xfrm>
        <a:graphic>
          <a:graphicData uri="http://schemas.openxmlformats.org/drawingml/2006/table">
            <a:tbl>
              <a:tblPr/>
              <a:tblGrid>
                <a:gridCol w="3810000"/>
                <a:gridCol w="3810000"/>
              </a:tblGrid>
              <a:tr h="4710276">
                <a:tc>
                  <a:txBody>
                    <a:bodyPr/>
                    <a:lstStyle/>
                    <a:p>
                      <a:r>
                        <a:rPr lang="ru-RU" sz="2400" b="1" i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Ученик</a:t>
                      </a:r>
                      <a:r>
                        <a:rPr lang="ru-RU" sz="2400" b="1" i="1" baseline="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успешный </a:t>
                      </a:r>
                      <a:r>
                        <a:rPr lang="ru-RU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понимает</a:t>
                      </a: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 </a:t>
                      </a:r>
                      <a:b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что невозможно знать все и всегда. </a:t>
                      </a:r>
                      <a:b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 в таких случаях он </a:t>
                      </a:r>
                      <a:b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догадывается</a:t>
                      </a: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. </a:t>
                      </a:r>
                      <a:endParaRPr lang="ru-RU" sz="20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r>
                        <a:rPr lang="ru-RU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 </a:t>
                      </a: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пальцем в небо, </a:t>
                      </a:r>
                      <a:r>
                        <a:rPr lang="ru-RU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нет.</a:t>
                      </a: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    </a:t>
                      </a:r>
                      <a:b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Обоснованно. Если он не знает </a:t>
                      </a:r>
                      <a:r>
                        <a:rPr lang="ru-RU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термина или понятия,</a:t>
                      </a:r>
                      <a:r>
                        <a:rPr lang="ru-RU" sz="20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ru-RU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он </a:t>
                      </a: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включит логику </a:t>
                      </a:r>
                      <a:r>
                        <a:rPr lang="ru-RU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 догадается.</a:t>
                      </a:r>
                      <a:r>
                        <a:rPr lang="ru-RU" sz="20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ru-RU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Так </a:t>
                      </a: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эффективнее, чем </a:t>
                      </a:r>
                      <a:b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впадать в ступор.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i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Ученик</a:t>
                      </a:r>
                      <a:r>
                        <a:rPr lang="ru-RU" sz="2400" b="1" i="1" baseline="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неуспешный </a:t>
                      </a:r>
                      <a:r>
                        <a:rPr lang="ru-RU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должен </a:t>
                      </a: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знать </a:t>
                      </a:r>
                      <a:b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точно. Если нет – он и рта не откроет. </a:t>
                      </a:r>
                      <a:b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Какое еще догадаться? Мы тут что, </a:t>
                      </a:r>
                      <a:b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 «Угадай мелодию» играем? Мы тут </a:t>
                      </a:r>
                      <a:b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серьезно осваиваем </a:t>
                      </a:r>
                      <a:r>
                        <a:rPr lang="ru-RU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различные</a:t>
                      </a:r>
                      <a:r>
                        <a:rPr lang="ru-RU" sz="20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науки!</a:t>
                      </a:r>
                      <a:endParaRPr lang="ru-RU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57200" y="24463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22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7609656" cy="1012974"/>
          </a:xfrm>
        </p:spPr>
        <p:txBody>
          <a:bodyPr>
            <a:normAutofit fontScale="90000"/>
          </a:bodyPr>
          <a:lstStyle/>
          <a:p>
            <a:r>
              <a:rPr lang="ru-RU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Секрет четвертый:</a:t>
            </a:r>
            <a:r>
              <a:rPr lang="ru-RU" b="1" i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i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Успешный ученик </a:t>
            </a:r>
            <a:r>
              <a:rPr lang="ru-RU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ошибается</a:t>
            </a: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611560" y="1844824"/>
          <a:ext cx="7327274" cy="4896544"/>
        </p:xfrm>
        <a:graphic>
          <a:graphicData uri="http://schemas.openxmlformats.org/drawingml/2006/table">
            <a:tbl>
              <a:tblPr/>
              <a:tblGrid>
                <a:gridCol w="3663637"/>
                <a:gridCol w="3663637"/>
              </a:tblGrid>
              <a:tr h="4896544">
                <a:tc>
                  <a:txBody>
                    <a:bodyPr/>
                    <a:lstStyle/>
                    <a:p>
                      <a:r>
                        <a:rPr lang="ru-RU" sz="2000" b="1" i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Успешный ученик</a:t>
                      </a: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не боится </a:t>
                      </a:r>
                      <a:r>
                        <a:rPr lang="ru-RU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ошибиться.</a:t>
                      </a: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b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 боится показаться дураком. </a:t>
                      </a:r>
                      <a:b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Он понимает, что </a:t>
                      </a:r>
                      <a:r>
                        <a:rPr lang="ru-RU" sz="2000" b="1" u="none" strike="noStrike" dirty="0">
                          <a:solidFill>
                            <a:srgbClr val="FF8A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hlinkClick r:id="rId2"/>
                        </a:rPr>
                        <a:t>ошибки</a:t>
                      </a: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неизбежны.     </a:t>
                      </a:r>
                      <a:b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Ошибки даже помогают ему учиться. </a:t>
                      </a:r>
                      <a:b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Подумаешь, глупость сказал! </a:t>
                      </a:r>
                      <a:b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 секунд позора – и ты умнее, </a:t>
                      </a:r>
                      <a:b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чем был до этого.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i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Неуспешный ученик </a:t>
                      </a: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страдает ненужным</a:t>
                      </a:r>
                      <a:b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0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перфекционизмом</a:t>
                      </a: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. Не переносит </a:t>
                      </a:r>
                      <a:b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смешков однокашников. Он хочет </a:t>
                      </a:r>
                      <a:b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быть всегда правым. Идеальным. </a:t>
                      </a:r>
                      <a:b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Из-за этого ему редко удается выдавить</a:t>
                      </a:r>
                      <a:b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из себя хоть </a:t>
                      </a:r>
                      <a:r>
                        <a:rPr lang="ru-RU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что-то.</a:t>
                      </a:r>
                      <a:endParaRPr lang="ru-RU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57200" y="2171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60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31224" cy="1642194"/>
          </a:xfrm>
        </p:spPr>
        <p:txBody>
          <a:bodyPr>
            <a:normAutofit fontScale="90000"/>
          </a:bodyPr>
          <a:lstStyle/>
          <a:p>
            <a:r>
              <a:rPr lang="ru-RU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Секрет пятый:</a:t>
            </a:r>
            <a:r>
              <a:rPr lang="ru-RU" b="1" i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i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Успешный ученик 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получает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удовольствие и верит в себя</a:t>
            </a:r>
            <a:r>
              <a:rPr lang="ru-RU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844824"/>
          <a:ext cx="7620000" cy="4752528"/>
        </p:xfrm>
        <a:graphic>
          <a:graphicData uri="http://schemas.openxmlformats.org/drawingml/2006/table">
            <a:tbl>
              <a:tblPr/>
              <a:tblGrid>
                <a:gridCol w="3810000"/>
                <a:gridCol w="3810000"/>
              </a:tblGrid>
              <a:tr h="4752528">
                <a:tc>
                  <a:txBody>
                    <a:bodyPr/>
                    <a:lstStyle/>
                    <a:p>
                      <a:r>
                        <a:rPr lang="ru-RU" sz="1800" b="1" i="1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Этот везунчик </a:t>
                      </a:r>
                      <a:r>
                        <a:rPr lang="ru-RU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любит учиться. </a:t>
                      </a:r>
                      <a:br>
                        <a:rPr lang="ru-RU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Любит открывать что-то новое. </a:t>
                      </a:r>
                      <a:br>
                        <a:rPr lang="ru-RU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Он предвкушает момент, когда </a:t>
                      </a:r>
                      <a:br>
                        <a:rPr lang="ru-RU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откроет вечером книжку </a:t>
                      </a:r>
                      <a:br>
                        <a:rPr lang="ru-RU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Да, ему нужен результат, </a:t>
                      </a:r>
                      <a:br>
                        <a:rPr lang="ru-RU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но и процесс его захватывает </a:t>
                      </a:r>
                      <a:br>
                        <a:rPr lang="ru-RU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 меньше</a:t>
                      </a:r>
                      <a:r>
                        <a:rPr lang="ru-RU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!</a:t>
                      </a:r>
                    </a:p>
                    <a:p>
                      <a:r>
                        <a:rPr lang="ru-RU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Он</a:t>
                      </a:r>
                      <a:r>
                        <a:rPr lang="ru-RU" sz="18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ru-RU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обладает здоровой </a:t>
                      </a:r>
                    </a:p>
                    <a:p>
                      <a:r>
                        <a:rPr lang="ru-RU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самооценкой. Верит в себя и свои силы.        </a:t>
                      </a:r>
                    </a:p>
                    <a:p>
                      <a:r>
                        <a:rPr lang="ru-RU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 боится трудностей. Наоборот </a:t>
                      </a:r>
                    </a:p>
                    <a:p>
                      <a:r>
                        <a:rPr lang="ru-RU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– вдохновляется ими. А потом гордится </a:t>
                      </a:r>
                    </a:p>
                    <a:p>
                      <a:r>
                        <a:rPr lang="ru-RU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собой.	</a:t>
                      </a:r>
                      <a:endParaRPr lang="ru-RU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Терпеть не может учиться. На занятия </a:t>
                      </a:r>
                      <a:br>
                        <a:rPr lang="ru-RU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он ходит только </a:t>
                      </a:r>
                      <a:r>
                        <a:rPr lang="ru-RU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по</a:t>
                      </a:r>
                      <a:r>
                        <a:rPr lang="ru-RU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br>
                        <a:rPr lang="ru-RU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большому принуждению. </a:t>
                      </a:r>
                      <a:r>
                        <a:rPr lang="ru-RU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Но </a:t>
                      </a:r>
                      <a:r>
                        <a:rPr lang="ru-RU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его беда </a:t>
                      </a:r>
                      <a:br>
                        <a:rPr lang="ru-RU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еще и в том, что он даже не пытается </a:t>
                      </a:r>
                      <a:br>
                        <a:rPr lang="ru-RU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</a:br>
                      <a:r>
                        <a:rPr lang="ru-RU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найти в обучении что-то </a:t>
                      </a:r>
                      <a:r>
                        <a:rPr lang="ru-RU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приятное. Этот товарищ говорит: </a:t>
                      </a:r>
                    </a:p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«У меня ничего не получится», </a:t>
                      </a:r>
                    </a:p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«У меня нет способностей». </a:t>
                      </a:r>
                    </a:p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Обесценивает свои успехи </a:t>
                      </a:r>
                    </a:p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вместо того, чтобы их заметить </a:t>
                      </a:r>
                    </a:p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 признать. </a:t>
                      </a:r>
                    </a:p>
                    <a:p>
                      <a:endParaRPr lang="ru-RU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57200" y="2171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884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00200" y="2204864"/>
            <a:ext cx="5492080" cy="432048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04665"/>
            <a:ext cx="7848872" cy="1512167"/>
          </a:xfrm>
        </p:spPr>
        <p:txBody>
          <a:bodyPr>
            <a:noAutofit/>
          </a:bodyPr>
          <a:lstStyle/>
          <a:p>
            <a:r>
              <a:rPr lang="ru-RU" sz="6000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Heavy" panose="020B0903020102020204" pitchFamily="34" charset="0"/>
              </a:rPr>
              <a:t>А каким учеником хотите стать вы?</a:t>
            </a:r>
            <a:endParaRPr lang="ru-RU" sz="6000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Heavy" panose="020B09030201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204864"/>
            <a:ext cx="5636096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491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728" y="2357430"/>
          <a:ext cx="6286543" cy="1641019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6286543"/>
              </a:tblGrid>
              <a:tr h="164101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75" y="571500"/>
            <a:ext cx="7772400" cy="14700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i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Развитие мотивации к личностному росту</a:t>
            </a:r>
            <a:endParaRPr lang="ru-RU" sz="3600" i="1" dirty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313" y="2643188"/>
            <a:ext cx="6400800" cy="1752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otype Corsiva" pitchFamily="66" charset="0"/>
              </a:rPr>
              <a:t>Любое достижение когда-то казалось невозможным.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  <a:latin typeface="Monotype Corsiva" pitchFamily="66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28728" y="4714884"/>
          <a:ext cx="6286543" cy="1641019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6286543"/>
              </a:tblGrid>
              <a:tr h="164101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Подзаголовок 2"/>
          <p:cNvSpPr txBox="1">
            <a:spLocks/>
          </p:cNvSpPr>
          <p:nvPr/>
        </p:nvSpPr>
        <p:spPr>
          <a:xfrm>
            <a:off x="1500188" y="4929188"/>
            <a:ext cx="6143625" cy="17526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Monotype Corsiva" pitchFamily="66" charset="0"/>
              </a:rPr>
              <a:t>Самая лучшая победа – 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Monotype Corsiva" pitchFamily="66" charset="0"/>
              </a:rPr>
              <a:t>победить самого себя.</a:t>
            </a:r>
          </a:p>
        </p:txBody>
      </p:sp>
    </p:spTree>
    <p:extLst>
      <p:ext uri="{BB962C8B-B14F-4D97-AF65-F5344CB8AC3E}">
        <p14:creationId xmlns:p14="http://schemas.microsoft.com/office/powerpoint/2010/main" val="1788165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75" y="571500"/>
            <a:ext cx="7772400" cy="14700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i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Развитие мотивации к личностному росту</a:t>
            </a:r>
            <a:endParaRPr lang="ru-RU" sz="3600" i="1" dirty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428750" y="2571750"/>
            <a:ext cx="6643688" cy="3786188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Monotype Corsiva" pitchFamily="66" charset="0"/>
              </a:rPr>
              <a:t>Задумайся!</a:t>
            </a:r>
          </a:p>
          <a:p>
            <a:pPr marL="271463" fontAlgn="auto">
              <a:spcBef>
                <a:spcPct val="2000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ru-RU" sz="21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 ли тебя устраивает в твоей жизни сейчас?</a:t>
            </a:r>
          </a:p>
          <a:p>
            <a:pPr marL="271463" fontAlgn="auto">
              <a:spcBef>
                <a:spcPct val="2000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ru-RU" sz="21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Какие у тебя есть проблемы и можешь ли ты решить их сам?</a:t>
            </a:r>
          </a:p>
          <a:p>
            <a:pPr marL="271463" fontAlgn="auto">
              <a:spcBef>
                <a:spcPct val="2000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ru-RU" sz="21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Доволен ли ты своим характером? Взаимоотношениями с товарищами? Успехами в учебе?</a:t>
            </a:r>
          </a:p>
          <a:p>
            <a:pPr marL="271463" fontAlgn="auto">
              <a:spcBef>
                <a:spcPct val="2000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ru-RU" sz="21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О чем ты мечтаешь? Есть ли у тебя цель в жизни?</a:t>
            </a:r>
          </a:p>
          <a:p>
            <a:pPr marL="271463" fontAlgn="auto">
              <a:spcBef>
                <a:spcPct val="2000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ru-RU" sz="21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Кто ты сейчас и кем бы ты хотел стать через 5-10 лет?</a:t>
            </a:r>
          </a:p>
          <a:p>
            <a:pPr marL="271463" fontAlgn="auto">
              <a:spcBef>
                <a:spcPct val="2000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ru-RU" sz="21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Есть ли у тебя желание стать другим, стать лучше в чём-то?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ctrTitle"/>
          </p:nvPr>
        </p:nvSpPr>
        <p:spPr>
          <a:xfrm>
            <a:off x="755650" y="404813"/>
            <a:ext cx="7772400" cy="1470025"/>
          </a:xfrm>
        </p:spPr>
        <p:txBody>
          <a:bodyPr/>
          <a:lstStyle/>
          <a:p>
            <a:r>
              <a:rPr lang="ru-RU" smtClean="0"/>
              <a:t>4 главных принципа: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87675" y="1700213"/>
            <a:ext cx="5184775" cy="45370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Принцип «успеха»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Реализуй себя!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435" name="TextBox 3"/>
          <p:cNvSpPr txBox="1">
            <a:spLocks noChangeArrowheads="1"/>
          </p:cNvSpPr>
          <p:nvPr/>
        </p:nvSpPr>
        <p:spPr bwMode="auto">
          <a:xfrm>
            <a:off x="1258888" y="2708275"/>
            <a:ext cx="7207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9600">
                <a:latin typeface="Calibri" pitchFamily="34" charset="0"/>
              </a:rPr>
              <a:t>4</a:t>
            </a:r>
          </a:p>
        </p:txBody>
      </p:sp>
      <p:sp>
        <p:nvSpPr>
          <p:cNvPr id="5" name="Улыбающееся лицо 4"/>
          <p:cNvSpPr/>
          <p:nvPr/>
        </p:nvSpPr>
        <p:spPr>
          <a:xfrm>
            <a:off x="5003800" y="2924175"/>
            <a:ext cx="1081088" cy="1296988"/>
          </a:xfrm>
          <a:prstGeom prst="smileyFac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437" name="TextBox 5"/>
          <p:cNvSpPr txBox="1">
            <a:spLocks noChangeArrowheads="1"/>
          </p:cNvSpPr>
          <p:nvPr/>
        </p:nvSpPr>
        <p:spPr bwMode="auto">
          <a:xfrm>
            <a:off x="3563938" y="2636838"/>
            <a:ext cx="8493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latin typeface="Calibri" pitchFamily="34" charset="0"/>
              </a:rPr>
              <a:t>знаю</a:t>
            </a:r>
          </a:p>
        </p:txBody>
      </p:sp>
      <p:sp>
        <p:nvSpPr>
          <p:cNvPr id="18438" name="Прямоугольник 6"/>
          <p:cNvSpPr>
            <a:spLocks noChangeArrowheads="1"/>
          </p:cNvSpPr>
          <p:nvPr/>
        </p:nvSpPr>
        <p:spPr bwMode="auto">
          <a:xfrm>
            <a:off x="6732588" y="2636838"/>
            <a:ext cx="7588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latin typeface="Calibri" pitchFamily="34" charset="0"/>
              </a:rPr>
              <a:t>хочу</a:t>
            </a:r>
          </a:p>
        </p:txBody>
      </p:sp>
      <p:sp>
        <p:nvSpPr>
          <p:cNvPr id="18439" name="Прямоугольник 7"/>
          <p:cNvSpPr>
            <a:spLocks noChangeArrowheads="1"/>
          </p:cNvSpPr>
          <p:nvPr/>
        </p:nvSpPr>
        <p:spPr bwMode="auto">
          <a:xfrm>
            <a:off x="3635375" y="4365625"/>
            <a:ext cx="8001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latin typeface="Calibri" pitchFamily="34" charset="0"/>
              </a:rPr>
              <a:t>могу</a:t>
            </a:r>
          </a:p>
        </p:txBody>
      </p:sp>
      <p:sp>
        <p:nvSpPr>
          <p:cNvPr id="18440" name="Прямоугольник 8"/>
          <p:cNvSpPr>
            <a:spLocks noChangeArrowheads="1"/>
          </p:cNvSpPr>
          <p:nvPr/>
        </p:nvSpPr>
        <p:spPr bwMode="auto">
          <a:xfrm>
            <a:off x="6659563" y="4437063"/>
            <a:ext cx="908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latin typeface="Calibri" pitchFamily="34" charset="0"/>
              </a:rPr>
              <a:t>умею</a:t>
            </a: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4500563" y="2997200"/>
            <a:ext cx="358775" cy="2159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H="1">
            <a:off x="6227763" y="2997200"/>
            <a:ext cx="431800" cy="28733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4572000" y="4149725"/>
            <a:ext cx="431800" cy="35877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6084888" y="4076700"/>
            <a:ext cx="503237" cy="4318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6250"/>
            <a:ext cx="3935413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11 ступеней к успеху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850" y="5805488"/>
            <a:ext cx="1944688" cy="7921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Я – успешный ученик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971550" y="4941888"/>
            <a:ext cx="2016125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Я и моя семья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619250" y="4076700"/>
            <a:ext cx="1873250" cy="8651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Я – здоровый человек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195513" y="3213100"/>
            <a:ext cx="1871662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Я – друг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843213" y="2349500"/>
            <a:ext cx="1800225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Я – волонтер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563938" y="1484313"/>
            <a:ext cx="1800225" cy="8651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Я – житель моего города (поселка)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211638" y="5445125"/>
            <a:ext cx="1800225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Я – лидер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716463" y="4652963"/>
            <a:ext cx="1800225" cy="7921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Я – толерантная личность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292725" y="3789363"/>
            <a:ext cx="2016125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Я – человек демократичного общества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940425" y="2924175"/>
            <a:ext cx="1871663" cy="8651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Я – культурный человек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6588125" y="2060575"/>
            <a:ext cx="1800225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Я – гражданин России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Шестиугольник 12"/>
          <p:cNvSpPr/>
          <p:nvPr/>
        </p:nvSpPr>
        <p:spPr>
          <a:xfrm>
            <a:off x="1763713" y="1125538"/>
            <a:ext cx="5545137" cy="539908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</p:spPr>
        <p:txBody>
          <a:bodyPr/>
          <a:lstStyle/>
          <a:p>
            <a:r>
              <a:rPr lang="ru-RU" smtClean="0">
                <a:latin typeface="Georgia" pitchFamily="18" charset="0"/>
              </a:rPr>
              <a:t>1. Я успешный ученик</a:t>
            </a:r>
          </a:p>
        </p:txBody>
      </p:sp>
      <p:sp>
        <p:nvSpPr>
          <p:cNvPr id="14" name="Шестиугольник 13"/>
          <p:cNvSpPr/>
          <p:nvPr/>
        </p:nvSpPr>
        <p:spPr>
          <a:xfrm>
            <a:off x="3563938" y="2852738"/>
            <a:ext cx="1944687" cy="194468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Учитель открывает двери, войти ты должен сам!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16" name="Прямая соединительная линия 15"/>
          <p:cNvCxnSpPr>
            <a:stCxn id="14" idx="1"/>
            <a:endCxn id="14" idx="1"/>
          </p:cNvCxnSpPr>
          <p:nvPr/>
        </p:nvCxnSpPr>
        <p:spPr>
          <a:xfrm>
            <a:off x="3563938" y="382428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stCxn id="13" idx="1"/>
            <a:endCxn id="14" idx="1"/>
          </p:cNvCxnSpPr>
          <p:nvPr/>
        </p:nvCxnSpPr>
        <p:spPr>
          <a:xfrm>
            <a:off x="1763713" y="3824288"/>
            <a:ext cx="18002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stCxn id="13" idx="0"/>
            <a:endCxn id="14" idx="0"/>
          </p:cNvCxnSpPr>
          <p:nvPr/>
        </p:nvCxnSpPr>
        <p:spPr>
          <a:xfrm>
            <a:off x="3113088" y="1125538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13" idx="0"/>
            <a:endCxn id="14" idx="0"/>
          </p:cNvCxnSpPr>
          <p:nvPr/>
        </p:nvCxnSpPr>
        <p:spPr>
          <a:xfrm flipH="1">
            <a:off x="5021263" y="1125538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stCxn id="14" idx="3"/>
            <a:endCxn id="13" idx="3"/>
          </p:cNvCxnSpPr>
          <p:nvPr/>
        </p:nvCxnSpPr>
        <p:spPr>
          <a:xfrm>
            <a:off x="5508625" y="3824288"/>
            <a:ext cx="18002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14" idx="2"/>
            <a:endCxn id="13" idx="2"/>
          </p:cNvCxnSpPr>
          <p:nvPr/>
        </p:nvCxnSpPr>
        <p:spPr>
          <a:xfrm>
            <a:off x="5021263" y="4797425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>
            <a:stCxn id="14" idx="2"/>
            <a:endCxn id="13" idx="2"/>
          </p:cNvCxnSpPr>
          <p:nvPr/>
        </p:nvCxnSpPr>
        <p:spPr>
          <a:xfrm flipH="1">
            <a:off x="3113088" y="4797425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1" name="TextBox 83"/>
          <p:cNvSpPr txBox="1">
            <a:spLocks noChangeArrowheads="1"/>
          </p:cNvSpPr>
          <p:nvPr/>
        </p:nvSpPr>
        <p:spPr bwMode="auto">
          <a:xfrm>
            <a:off x="3779838" y="1268413"/>
            <a:ext cx="1584325" cy="135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учусь с удовольствием, умею добывать знания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0492" name="TextBox 84"/>
          <p:cNvSpPr txBox="1">
            <a:spLocks noChangeArrowheads="1"/>
          </p:cNvSpPr>
          <p:nvPr/>
        </p:nvSpPr>
        <p:spPr bwMode="auto">
          <a:xfrm>
            <a:off x="5292725" y="2205038"/>
            <a:ext cx="1439863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У меня есть цель и я знаю, как ее достичь, я уверен в себе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0493" name="TextBox 85"/>
          <p:cNvSpPr txBox="1">
            <a:spLocks noChangeArrowheads="1"/>
          </p:cNvSpPr>
          <p:nvPr/>
        </p:nvSpPr>
        <p:spPr bwMode="auto">
          <a:xfrm>
            <a:off x="5148263" y="4149725"/>
            <a:ext cx="1800225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умею писать эссе и рефераты, разрабатывать проекты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0494" name="TextBox 93"/>
          <p:cNvSpPr txBox="1">
            <a:spLocks noChangeArrowheads="1"/>
          </p:cNvSpPr>
          <p:nvPr/>
        </p:nvSpPr>
        <p:spPr bwMode="auto">
          <a:xfrm>
            <a:off x="3635375" y="5229225"/>
            <a:ext cx="17287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владею компьютером и интернетом</a:t>
            </a:r>
          </a:p>
        </p:txBody>
      </p:sp>
      <p:sp>
        <p:nvSpPr>
          <p:cNvPr id="20495" name="TextBox 94"/>
          <p:cNvSpPr txBox="1">
            <a:spLocks noChangeArrowheads="1"/>
          </p:cNvSpPr>
          <p:nvPr/>
        </p:nvSpPr>
        <p:spPr bwMode="auto">
          <a:xfrm>
            <a:off x="2286000" y="3860800"/>
            <a:ext cx="16383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умею управлять саморазвитием. Ценю время, организован</a:t>
            </a:r>
          </a:p>
        </p:txBody>
      </p:sp>
      <p:sp>
        <p:nvSpPr>
          <p:cNvPr id="20496" name="TextBox 95"/>
          <p:cNvSpPr txBox="1">
            <a:spLocks noChangeArrowheads="1"/>
          </p:cNvSpPr>
          <p:nvPr/>
        </p:nvSpPr>
        <p:spPr bwMode="auto">
          <a:xfrm>
            <a:off x="2411413" y="1989138"/>
            <a:ext cx="136842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трудолюбив, развиваю свои способности 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Шестиугольник 12"/>
          <p:cNvSpPr/>
          <p:nvPr/>
        </p:nvSpPr>
        <p:spPr>
          <a:xfrm>
            <a:off x="1763713" y="1125538"/>
            <a:ext cx="5545137" cy="539908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</p:spPr>
        <p:txBody>
          <a:bodyPr/>
          <a:lstStyle/>
          <a:p>
            <a:r>
              <a:rPr lang="ru-RU" smtClean="0">
                <a:latin typeface="Georgia" pitchFamily="18" charset="0"/>
              </a:rPr>
              <a:t>2. Я и моя семья</a:t>
            </a:r>
          </a:p>
        </p:txBody>
      </p:sp>
      <p:sp>
        <p:nvSpPr>
          <p:cNvPr id="14" name="Шестиугольник 13"/>
          <p:cNvSpPr/>
          <p:nvPr/>
        </p:nvSpPr>
        <p:spPr>
          <a:xfrm>
            <a:off x="3563938" y="2852738"/>
            <a:ext cx="1944687" cy="194468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Именно в семье формируется характер и развивается личность человека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16" name="Прямая соединительная линия 15"/>
          <p:cNvCxnSpPr>
            <a:stCxn id="14" idx="1"/>
            <a:endCxn id="14" idx="1"/>
          </p:cNvCxnSpPr>
          <p:nvPr/>
        </p:nvCxnSpPr>
        <p:spPr>
          <a:xfrm>
            <a:off x="3563938" y="382428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stCxn id="13" idx="1"/>
            <a:endCxn id="14" idx="1"/>
          </p:cNvCxnSpPr>
          <p:nvPr/>
        </p:nvCxnSpPr>
        <p:spPr>
          <a:xfrm>
            <a:off x="1763713" y="3824288"/>
            <a:ext cx="18002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stCxn id="13" idx="0"/>
            <a:endCxn id="14" idx="0"/>
          </p:cNvCxnSpPr>
          <p:nvPr/>
        </p:nvCxnSpPr>
        <p:spPr>
          <a:xfrm>
            <a:off x="3113088" y="1125538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13" idx="0"/>
            <a:endCxn id="14" idx="0"/>
          </p:cNvCxnSpPr>
          <p:nvPr/>
        </p:nvCxnSpPr>
        <p:spPr>
          <a:xfrm flipH="1">
            <a:off x="5021263" y="1125538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stCxn id="14" idx="3"/>
            <a:endCxn id="13" idx="3"/>
          </p:cNvCxnSpPr>
          <p:nvPr/>
        </p:nvCxnSpPr>
        <p:spPr>
          <a:xfrm>
            <a:off x="5508625" y="3824288"/>
            <a:ext cx="18002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14" idx="2"/>
            <a:endCxn id="13" idx="2"/>
          </p:cNvCxnSpPr>
          <p:nvPr/>
        </p:nvCxnSpPr>
        <p:spPr>
          <a:xfrm>
            <a:off x="5021263" y="4797425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>
            <a:stCxn id="14" idx="2"/>
            <a:endCxn id="13" idx="2"/>
          </p:cNvCxnSpPr>
          <p:nvPr/>
        </p:nvCxnSpPr>
        <p:spPr>
          <a:xfrm flipH="1">
            <a:off x="3113088" y="4797425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5" name="TextBox 83"/>
          <p:cNvSpPr txBox="1">
            <a:spLocks noChangeArrowheads="1"/>
          </p:cNvSpPr>
          <p:nvPr/>
        </p:nvSpPr>
        <p:spPr bwMode="auto">
          <a:xfrm>
            <a:off x="3779838" y="1125538"/>
            <a:ext cx="1584325" cy="184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 - хороший сын (дочь), стараюсь не огорчать родителей, помогать им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1516" name="TextBox 84"/>
          <p:cNvSpPr txBox="1">
            <a:spLocks noChangeArrowheads="1"/>
          </p:cNvSpPr>
          <p:nvPr/>
        </p:nvSpPr>
        <p:spPr bwMode="auto">
          <a:xfrm>
            <a:off x="5292725" y="2060575"/>
            <a:ext cx="1439863" cy="18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 - заботливый брат (сестра), помогаю младшим в учебе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1517" name="TextBox 85"/>
          <p:cNvSpPr txBox="1">
            <a:spLocks noChangeArrowheads="1"/>
          </p:cNvSpPr>
          <p:nvPr/>
        </p:nvSpPr>
        <p:spPr bwMode="auto">
          <a:xfrm>
            <a:off x="5148263" y="3933825"/>
            <a:ext cx="158432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– внимательный внук (внучка), уважаю пожилых людей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1518" name="TextBox 93"/>
          <p:cNvSpPr txBox="1">
            <a:spLocks noChangeArrowheads="1"/>
          </p:cNvSpPr>
          <p:nvPr/>
        </p:nvSpPr>
        <p:spPr bwMode="auto">
          <a:xfrm>
            <a:off x="3635375" y="5229225"/>
            <a:ext cx="17287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изучаю права и обязанности ребенка в семье, я против насилия в семье</a:t>
            </a:r>
          </a:p>
        </p:txBody>
      </p:sp>
      <p:sp>
        <p:nvSpPr>
          <p:cNvPr id="21519" name="TextBox 94"/>
          <p:cNvSpPr txBox="1">
            <a:spLocks noChangeArrowheads="1"/>
          </p:cNvSpPr>
          <p:nvPr/>
        </p:nvSpPr>
        <p:spPr bwMode="auto">
          <a:xfrm>
            <a:off x="2339975" y="4005263"/>
            <a:ext cx="15113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учусь строить взаимоотношения в семье на основе понимания и уважения</a:t>
            </a:r>
          </a:p>
        </p:txBody>
      </p:sp>
      <p:sp>
        <p:nvSpPr>
          <p:cNvPr id="21520" name="TextBox 95"/>
          <p:cNvSpPr txBox="1">
            <a:spLocks noChangeArrowheads="1"/>
          </p:cNvSpPr>
          <p:nvPr/>
        </p:nvSpPr>
        <p:spPr bwMode="auto">
          <a:xfrm>
            <a:off x="2411413" y="2133600"/>
            <a:ext cx="136842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– будущий семьянин. Я ценю семейные традиции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Шестиугольник 12"/>
          <p:cNvSpPr/>
          <p:nvPr/>
        </p:nvSpPr>
        <p:spPr>
          <a:xfrm>
            <a:off x="1763713" y="1125538"/>
            <a:ext cx="5545137" cy="539908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err="1"/>
              <a:t>гу</a:t>
            </a:r>
            <a:endParaRPr lang="ru-RU" dirty="0"/>
          </a:p>
        </p:txBody>
      </p:sp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</p:spPr>
        <p:txBody>
          <a:bodyPr/>
          <a:lstStyle/>
          <a:p>
            <a:r>
              <a:rPr lang="ru-RU" smtClean="0">
                <a:latin typeface="Georgia" pitchFamily="18" charset="0"/>
              </a:rPr>
              <a:t>3. Я – здоровый человек</a:t>
            </a:r>
          </a:p>
        </p:txBody>
      </p:sp>
      <p:sp>
        <p:nvSpPr>
          <p:cNvPr id="14" name="Шестиугольник 13"/>
          <p:cNvSpPr/>
          <p:nvPr/>
        </p:nvSpPr>
        <p:spPr>
          <a:xfrm>
            <a:off x="3563938" y="2852738"/>
            <a:ext cx="1944687" cy="194468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/>
              <a:t>В мире есть лишь две абсолютные ценности: чистая совесть и здоровье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16" name="Прямая соединительная линия 15"/>
          <p:cNvCxnSpPr>
            <a:stCxn id="14" idx="1"/>
            <a:endCxn id="14" idx="1"/>
          </p:cNvCxnSpPr>
          <p:nvPr/>
        </p:nvCxnSpPr>
        <p:spPr>
          <a:xfrm>
            <a:off x="3563938" y="382428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stCxn id="13" idx="1"/>
            <a:endCxn id="14" idx="1"/>
          </p:cNvCxnSpPr>
          <p:nvPr/>
        </p:nvCxnSpPr>
        <p:spPr>
          <a:xfrm>
            <a:off x="1763713" y="3824288"/>
            <a:ext cx="18002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stCxn id="13" idx="0"/>
            <a:endCxn id="14" idx="0"/>
          </p:cNvCxnSpPr>
          <p:nvPr/>
        </p:nvCxnSpPr>
        <p:spPr>
          <a:xfrm>
            <a:off x="3113088" y="1125538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13" idx="0"/>
            <a:endCxn id="14" idx="0"/>
          </p:cNvCxnSpPr>
          <p:nvPr/>
        </p:nvCxnSpPr>
        <p:spPr>
          <a:xfrm flipH="1">
            <a:off x="5021263" y="1125538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stCxn id="14" idx="3"/>
            <a:endCxn id="13" idx="3"/>
          </p:cNvCxnSpPr>
          <p:nvPr/>
        </p:nvCxnSpPr>
        <p:spPr>
          <a:xfrm>
            <a:off x="5508625" y="3824288"/>
            <a:ext cx="18002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14" idx="2"/>
            <a:endCxn id="13" idx="2"/>
          </p:cNvCxnSpPr>
          <p:nvPr/>
        </p:nvCxnSpPr>
        <p:spPr>
          <a:xfrm>
            <a:off x="5021263" y="4797425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>
            <a:stCxn id="14" idx="2"/>
            <a:endCxn id="13" idx="2"/>
          </p:cNvCxnSpPr>
          <p:nvPr/>
        </p:nvCxnSpPr>
        <p:spPr>
          <a:xfrm flipH="1">
            <a:off x="3113088" y="4797425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39" name="TextBox 83"/>
          <p:cNvSpPr txBox="1">
            <a:spLocks noChangeArrowheads="1"/>
          </p:cNvSpPr>
          <p:nvPr/>
        </p:nvSpPr>
        <p:spPr bwMode="auto">
          <a:xfrm>
            <a:off x="3779838" y="1052513"/>
            <a:ext cx="1584325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веду здоровый образ жизни, я против наркотиков, курения и алкоголя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2540" name="TextBox 84"/>
          <p:cNvSpPr txBox="1">
            <a:spLocks noChangeArrowheads="1"/>
          </p:cNvSpPr>
          <p:nvPr/>
        </p:nvSpPr>
        <p:spPr bwMode="auto">
          <a:xfrm>
            <a:off x="5219700" y="2060575"/>
            <a:ext cx="1439863" cy="209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берегу своё здоровье: слежу за осанкой, зрением, ухаживаю за зубами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2541" name="TextBox 85"/>
          <p:cNvSpPr txBox="1">
            <a:spLocks noChangeArrowheads="1"/>
          </p:cNvSpPr>
          <p:nvPr/>
        </p:nvSpPr>
        <p:spPr bwMode="auto">
          <a:xfrm>
            <a:off x="5292725" y="4221163"/>
            <a:ext cx="1582738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занимаюсь физкультурой и спортом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2542" name="TextBox 93"/>
          <p:cNvSpPr txBox="1">
            <a:spLocks noChangeArrowheads="1"/>
          </p:cNvSpPr>
          <p:nvPr/>
        </p:nvSpPr>
        <p:spPr bwMode="auto">
          <a:xfrm>
            <a:off x="3708400" y="4868863"/>
            <a:ext cx="15843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борюсь за нравственную и духовную чистоту во взаимоотношениях</a:t>
            </a:r>
          </a:p>
        </p:txBody>
      </p:sp>
      <p:sp>
        <p:nvSpPr>
          <p:cNvPr id="22543" name="TextBox 94"/>
          <p:cNvSpPr txBox="1">
            <a:spLocks noChangeArrowheads="1"/>
          </p:cNvSpPr>
          <p:nvPr/>
        </p:nvSpPr>
        <p:spPr bwMode="auto">
          <a:xfrm>
            <a:off x="2339975" y="4292600"/>
            <a:ext cx="15113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– участник экологической акции</a:t>
            </a:r>
          </a:p>
        </p:txBody>
      </p:sp>
      <p:sp>
        <p:nvSpPr>
          <p:cNvPr id="22544" name="TextBox 95"/>
          <p:cNvSpPr txBox="1">
            <a:spLocks noChangeArrowheads="1"/>
          </p:cNvSpPr>
          <p:nvPr/>
        </p:nvSpPr>
        <p:spPr bwMode="auto">
          <a:xfrm>
            <a:off x="2411413" y="2276475"/>
            <a:ext cx="13684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владею культурой питания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Шестиугольник 12"/>
          <p:cNvSpPr/>
          <p:nvPr/>
        </p:nvSpPr>
        <p:spPr>
          <a:xfrm>
            <a:off x="1763713" y="1125538"/>
            <a:ext cx="5545137" cy="539908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err="1"/>
              <a:t>гу</a:t>
            </a:r>
            <a:endParaRPr lang="ru-RU" dirty="0"/>
          </a:p>
        </p:txBody>
      </p:sp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</p:spPr>
        <p:txBody>
          <a:bodyPr/>
          <a:lstStyle/>
          <a:p>
            <a:r>
              <a:rPr lang="ru-RU" smtClean="0">
                <a:latin typeface="Georgia" pitchFamily="18" charset="0"/>
              </a:rPr>
              <a:t>4. Я – друг</a:t>
            </a:r>
          </a:p>
        </p:txBody>
      </p:sp>
      <p:sp>
        <p:nvSpPr>
          <p:cNvPr id="14" name="Шестиугольник 13"/>
          <p:cNvSpPr/>
          <p:nvPr/>
        </p:nvSpPr>
        <p:spPr>
          <a:xfrm>
            <a:off x="3563938" y="2852738"/>
            <a:ext cx="1944687" cy="194468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Я – друг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16" name="Прямая соединительная линия 15"/>
          <p:cNvCxnSpPr>
            <a:stCxn id="14" idx="1"/>
            <a:endCxn id="14" idx="1"/>
          </p:cNvCxnSpPr>
          <p:nvPr/>
        </p:nvCxnSpPr>
        <p:spPr>
          <a:xfrm>
            <a:off x="3563938" y="382428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stCxn id="13" idx="1"/>
            <a:endCxn id="14" idx="1"/>
          </p:cNvCxnSpPr>
          <p:nvPr/>
        </p:nvCxnSpPr>
        <p:spPr>
          <a:xfrm>
            <a:off x="1763713" y="3824288"/>
            <a:ext cx="18002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stCxn id="13" idx="0"/>
            <a:endCxn id="14" idx="0"/>
          </p:cNvCxnSpPr>
          <p:nvPr/>
        </p:nvCxnSpPr>
        <p:spPr>
          <a:xfrm>
            <a:off x="3113088" y="1125538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13" idx="0"/>
            <a:endCxn id="14" idx="0"/>
          </p:cNvCxnSpPr>
          <p:nvPr/>
        </p:nvCxnSpPr>
        <p:spPr>
          <a:xfrm flipH="1">
            <a:off x="5021263" y="1125538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stCxn id="14" idx="3"/>
            <a:endCxn id="13" idx="3"/>
          </p:cNvCxnSpPr>
          <p:nvPr/>
        </p:nvCxnSpPr>
        <p:spPr>
          <a:xfrm>
            <a:off x="5508625" y="3824288"/>
            <a:ext cx="18002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14" idx="2"/>
            <a:endCxn id="13" idx="2"/>
          </p:cNvCxnSpPr>
          <p:nvPr/>
        </p:nvCxnSpPr>
        <p:spPr>
          <a:xfrm>
            <a:off x="5021263" y="4797425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>
            <a:stCxn id="14" idx="2"/>
            <a:endCxn id="13" idx="2"/>
          </p:cNvCxnSpPr>
          <p:nvPr/>
        </p:nvCxnSpPr>
        <p:spPr>
          <a:xfrm flipH="1">
            <a:off x="3113088" y="4797425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63" name="TextBox 83"/>
          <p:cNvSpPr txBox="1">
            <a:spLocks noChangeArrowheads="1"/>
          </p:cNvSpPr>
          <p:nvPr/>
        </p:nvSpPr>
        <p:spPr bwMode="auto">
          <a:xfrm>
            <a:off x="3708400" y="1341438"/>
            <a:ext cx="17272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учусь строить отношения с родственниками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3564" name="TextBox 84"/>
          <p:cNvSpPr txBox="1">
            <a:spLocks noChangeArrowheads="1"/>
          </p:cNvSpPr>
          <p:nvPr/>
        </p:nvSpPr>
        <p:spPr bwMode="auto">
          <a:xfrm>
            <a:off x="5292725" y="2205038"/>
            <a:ext cx="1439863" cy="135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умею дружить, никогда не подведу друга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3565" name="TextBox 85"/>
          <p:cNvSpPr txBox="1">
            <a:spLocks noChangeArrowheads="1"/>
          </p:cNvSpPr>
          <p:nvPr/>
        </p:nvSpPr>
        <p:spPr bwMode="auto">
          <a:xfrm>
            <a:off x="5292725" y="4221163"/>
            <a:ext cx="1582738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умею хранить секреты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3566" name="TextBox 93"/>
          <p:cNvSpPr txBox="1">
            <a:spLocks noChangeArrowheads="1"/>
          </p:cNvSpPr>
          <p:nvPr/>
        </p:nvSpPr>
        <p:spPr bwMode="auto">
          <a:xfrm>
            <a:off x="3779838" y="5084763"/>
            <a:ext cx="15843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умею мирно разрешать конфликты</a:t>
            </a:r>
          </a:p>
        </p:txBody>
      </p:sp>
      <p:sp>
        <p:nvSpPr>
          <p:cNvPr id="23567" name="TextBox 94"/>
          <p:cNvSpPr txBox="1">
            <a:spLocks noChangeArrowheads="1"/>
          </p:cNvSpPr>
          <p:nvPr/>
        </p:nvSpPr>
        <p:spPr bwMode="auto">
          <a:xfrm>
            <a:off x="2339975" y="4292600"/>
            <a:ext cx="15113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готов помочь другу в трудной ситуации</a:t>
            </a:r>
          </a:p>
        </p:txBody>
      </p:sp>
      <p:sp>
        <p:nvSpPr>
          <p:cNvPr id="23568" name="TextBox 95"/>
          <p:cNvSpPr txBox="1">
            <a:spLocks noChangeArrowheads="1"/>
          </p:cNvSpPr>
          <p:nvPr/>
        </p:nvSpPr>
        <p:spPr bwMode="auto">
          <a:xfrm>
            <a:off x="2411413" y="2133600"/>
            <a:ext cx="1296987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внимателен к своим одноклассникам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Шестиугольник 12"/>
          <p:cNvSpPr/>
          <p:nvPr/>
        </p:nvSpPr>
        <p:spPr>
          <a:xfrm>
            <a:off x="1763713" y="1125538"/>
            <a:ext cx="5545137" cy="539908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err="1"/>
              <a:t>гу</a:t>
            </a:r>
            <a:endParaRPr lang="ru-RU" dirty="0"/>
          </a:p>
        </p:txBody>
      </p:sp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</p:spPr>
        <p:txBody>
          <a:bodyPr/>
          <a:lstStyle/>
          <a:p>
            <a:r>
              <a:rPr lang="ru-RU" smtClean="0">
                <a:latin typeface="Georgia" pitchFamily="18" charset="0"/>
              </a:rPr>
              <a:t>5. Я – волонтер</a:t>
            </a:r>
          </a:p>
        </p:txBody>
      </p:sp>
      <p:sp>
        <p:nvSpPr>
          <p:cNvPr id="14" name="Шестиугольник 13"/>
          <p:cNvSpPr/>
          <p:nvPr/>
        </p:nvSpPr>
        <p:spPr>
          <a:xfrm>
            <a:off x="3563938" y="2852738"/>
            <a:ext cx="1944687" cy="194468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Я – волонтер!</a:t>
            </a:r>
          </a:p>
        </p:txBody>
      </p:sp>
      <p:cxnSp>
        <p:nvCxnSpPr>
          <p:cNvPr id="16" name="Прямая соединительная линия 15"/>
          <p:cNvCxnSpPr>
            <a:stCxn id="14" idx="1"/>
            <a:endCxn id="14" idx="1"/>
          </p:cNvCxnSpPr>
          <p:nvPr/>
        </p:nvCxnSpPr>
        <p:spPr>
          <a:xfrm>
            <a:off x="3563938" y="382428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stCxn id="13" idx="1"/>
            <a:endCxn id="14" idx="1"/>
          </p:cNvCxnSpPr>
          <p:nvPr/>
        </p:nvCxnSpPr>
        <p:spPr>
          <a:xfrm>
            <a:off x="1763713" y="3824288"/>
            <a:ext cx="18002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stCxn id="13" idx="0"/>
            <a:endCxn id="14" idx="0"/>
          </p:cNvCxnSpPr>
          <p:nvPr/>
        </p:nvCxnSpPr>
        <p:spPr>
          <a:xfrm>
            <a:off x="3113088" y="1125538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13" idx="0"/>
            <a:endCxn id="14" idx="0"/>
          </p:cNvCxnSpPr>
          <p:nvPr/>
        </p:nvCxnSpPr>
        <p:spPr>
          <a:xfrm flipH="1">
            <a:off x="5021263" y="1125538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stCxn id="14" idx="3"/>
            <a:endCxn id="13" idx="3"/>
          </p:cNvCxnSpPr>
          <p:nvPr/>
        </p:nvCxnSpPr>
        <p:spPr>
          <a:xfrm>
            <a:off x="5508625" y="3824288"/>
            <a:ext cx="18002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14" idx="2"/>
            <a:endCxn id="13" idx="2"/>
          </p:cNvCxnSpPr>
          <p:nvPr/>
        </p:nvCxnSpPr>
        <p:spPr>
          <a:xfrm>
            <a:off x="5021263" y="4797425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>
            <a:stCxn id="14" idx="2"/>
            <a:endCxn id="13" idx="2"/>
          </p:cNvCxnSpPr>
          <p:nvPr/>
        </p:nvCxnSpPr>
        <p:spPr>
          <a:xfrm flipH="1">
            <a:off x="3113088" y="4797425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87" name="TextBox 83"/>
          <p:cNvSpPr txBox="1">
            <a:spLocks noChangeArrowheads="1"/>
          </p:cNvSpPr>
          <p:nvPr/>
        </p:nvSpPr>
        <p:spPr bwMode="auto">
          <a:xfrm>
            <a:off x="3708400" y="1341438"/>
            <a:ext cx="1727200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готов помогать людям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4588" name="TextBox 84"/>
          <p:cNvSpPr txBox="1">
            <a:spLocks noChangeArrowheads="1"/>
          </p:cNvSpPr>
          <p:nvPr/>
        </p:nvSpPr>
        <p:spPr bwMode="auto">
          <a:xfrm>
            <a:off x="5292725" y="2349500"/>
            <a:ext cx="1439863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отзывчив к просьбам и нуждам других людей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4589" name="TextBox 85"/>
          <p:cNvSpPr txBox="1">
            <a:spLocks noChangeArrowheads="1"/>
          </p:cNvSpPr>
          <p:nvPr/>
        </p:nvSpPr>
        <p:spPr bwMode="auto">
          <a:xfrm>
            <a:off x="5292725" y="4221163"/>
            <a:ext cx="1582738" cy="135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бескорыстен в своих поступках и действиях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4590" name="TextBox 93"/>
          <p:cNvSpPr txBox="1">
            <a:spLocks noChangeArrowheads="1"/>
          </p:cNvSpPr>
          <p:nvPr/>
        </p:nvSpPr>
        <p:spPr bwMode="auto">
          <a:xfrm>
            <a:off x="3779838" y="5084763"/>
            <a:ext cx="15843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 внимательно отношусь к пожилым людям</a:t>
            </a:r>
          </a:p>
        </p:txBody>
      </p:sp>
      <p:sp>
        <p:nvSpPr>
          <p:cNvPr id="24591" name="TextBox 94"/>
          <p:cNvSpPr txBox="1">
            <a:spLocks noChangeArrowheads="1"/>
          </p:cNvSpPr>
          <p:nvPr/>
        </p:nvSpPr>
        <p:spPr bwMode="auto">
          <a:xfrm>
            <a:off x="2339975" y="4292600"/>
            <a:ext cx="15113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участник акции «дети – детям»</a:t>
            </a:r>
          </a:p>
        </p:txBody>
      </p:sp>
      <p:sp>
        <p:nvSpPr>
          <p:cNvPr id="24592" name="TextBox 95"/>
          <p:cNvSpPr txBox="1">
            <a:spLocks noChangeArrowheads="1"/>
          </p:cNvSpPr>
          <p:nvPr/>
        </p:nvSpPr>
        <p:spPr bwMode="auto">
          <a:xfrm>
            <a:off x="2411413" y="2349500"/>
            <a:ext cx="1512887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инициативен и самостоятелен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Шестиугольник 12"/>
          <p:cNvSpPr/>
          <p:nvPr/>
        </p:nvSpPr>
        <p:spPr>
          <a:xfrm>
            <a:off x="1763713" y="1125538"/>
            <a:ext cx="5545137" cy="539908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err="1"/>
              <a:t>гу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latin typeface="Georgia" pitchFamily="18" charset="0"/>
              </a:rPr>
              <a:t>6. Я – житель моего города (села)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14" name="Шестиугольник 13"/>
          <p:cNvSpPr/>
          <p:nvPr/>
        </p:nvSpPr>
        <p:spPr>
          <a:xfrm>
            <a:off x="3563938" y="2852738"/>
            <a:ext cx="1944687" cy="194468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Наш край – это мы!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16" name="Прямая соединительная линия 15"/>
          <p:cNvCxnSpPr>
            <a:stCxn id="14" idx="1"/>
            <a:endCxn id="14" idx="1"/>
          </p:cNvCxnSpPr>
          <p:nvPr/>
        </p:nvCxnSpPr>
        <p:spPr>
          <a:xfrm>
            <a:off x="3563938" y="382428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stCxn id="13" idx="1"/>
            <a:endCxn id="14" idx="1"/>
          </p:cNvCxnSpPr>
          <p:nvPr/>
        </p:nvCxnSpPr>
        <p:spPr>
          <a:xfrm>
            <a:off x="1763713" y="3824288"/>
            <a:ext cx="18002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stCxn id="13" idx="0"/>
            <a:endCxn id="14" idx="0"/>
          </p:cNvCxnSpPr>
          <p:nvPr/>
        </p:nvCxnSpPr>
        <p:spPr>
          <a:xfrm>
            <a:off x="3113088" y="1125538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13" idx="0"/>
            <a:endCxn id="14" idx="0"/>
          </p:cNvCxnSpPr>
          <p:nvPr/>
        </p:nvCxnSpPr>
        <p:spPr>
          <a:xfrm flipH="1">
            <a:off x="5021263" y="1125538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stCxn id="14" idx="3"/>
            <a:endCxn id="13" idx="3"/>
          </p:cNvCxnSpPr>
          <p:nvPr/>
        </p:nvCxnSpPr>
        <p:spPr>
          <a:xfrm>
            <a:off x="5508625" y="3824288"/>
            <a:ext cx="18002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14" idx="2"/>
            <a:endCxn id="13" idx="2"/>
          </p:cNvCxnSpPr>
          <p:nvPr/>
        </p:nvCxnSpPr>
        <p:spPr>
          <a:xfrm>
            <a:off x="5021263" y="4797425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>
            <a:stCxn id="14" idx="2"/>
            <a:endCxn id="13" idx="2"/>
          </p:cNvCxnSpPr>
          <p:nvPr/>
        </p:nvCxnSpPr>
        <p:spPr>
          <a:xfrm flipH="1">
            <a:off x="3113088" y="4797425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11" name="TextBox 83"/>
          <p:cNvSpPr txBox="1">
            <a:spLocks noChangeArrowheads="1"/>
          </p:cNvSpPr>
          <p:nvPr/>
        </p:nvSpPr>
        <p:spPr bwMode="auto">
          <a:xfrm>
            <a:off x="3708400" y="1557338"/>
            <a:ext cx="1727200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люблю свою малую родину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5612" name="TextBox 84"/>
          <p:cNvSpPr txBox="1">
            <a:spLocks noChangeArrowheads="1"/>
          </p:cNvSpPr>
          <p:nvPr/>
        </p:nvSpPr>
        <p:spPr bwMode="auto">
          <a:xfrm>
            <a:off x="5292725" y="2420938"/>
            <a:ext cx="1439863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соблюдаю чистоту в своем районе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5613" name="TextBox 85"/>
          <p:cNvSpPr txBox="1">
            <a:spLocks noChangeArrowheads="1"/>
          </p:cNvSpPr>
          <p:nvPr/>
        </p:nvSpPr>
        <p:spPr bwMode="auto">
          <a:xfrm>
            <a:off x="5292725" y="4221163"/>
            <a:ext cx="1582738" cy="135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– участник местных праздников и акций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5614" name="TextBox 93"/>
          <p:cNvSpPr txBox="1">
            <a:spLocks noChangeArrowheads="1"/>
          </p:cNvSpPr>
          <p:nvPr/>
        </p:nvSpPr>
        <p:spPr bwMode="auto">
          <a:xfrm>
            <a:off x="3779838" y="5300663"/>
            <a:ext cx="172878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участвую в благоустройстве района</a:t>
            </a:r>
          </a:p>
        </p:txBody>
      </p:sp>
      <p:sp>
        <p:nvSpPr>
          <p:cNvPr id="25615" name="TextBox 94"/>
          <p:cNvSpPr txBox="1">
            <a:spLocks noChangeArrowheads="1"/>
          </p:cNvSpPr>
          <p:nvPr/>
        </p:nvSpPr>
        <p:spPr bwMode="auto">
          <a:xfrm>
            <a:off x="2339975" y="4292600"/>
            <a:ext cx="15113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знаю историю своего края</a:t>
            </a:r>
          </a:p>
        </p:txBody>
      </p:sp>
      <p:sp>
        <p:nvSpPr>
          <p:cNvPr id="25616" name="TextBox 95"/>
          <p:cNvSpPr txBox="1">
            <a:spLocks noChangeArrowheads="1"/>
          </p:cNvSpPr>
          <p:nvPr/>
        </p:nvSpPr>
        <p:spPr bwMode="auto">
          <a:xfrm>
            <a:off x="2411413" y="2349500"/>
            <a:ext cx="1296987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берегу природу своего края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Шестиугольник 12"/>
          <p:cNvSpPr/>
          <p:nvPr/>
        </p:nvSpPr>
        <p:spPr>
          <a:xfrm>
            <a:off x="1763713" y="1125538"/>
            <a:ext cx="5545137" cy="539908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err="1"/>
              <a:t>гу</a:t>
            </a:r>
            <a:endParaRPr lang="ru-RU" dirty="0"/>
          </a:p>
        </p:txBody>
      </p:sp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</p:spPr>
        <p:txBody>
          <a:bodyPr/>
          <a:lstStyle/>
          <a:p>
            <a:r>
              <a:rPr lang="ru-RU" smtClean="0">
                <a:latin typeface="Georgia" pitchFamily="18" charset="0"/>
              </a:rPr>
              <a:t>7. Я – лидер</a:t>
            </a:r>
          </a:p>
        </p:txBody>
      </p:sp>
      <p:sp>
        <p:nvSpPr>
          <p:cNvPr id="14" name="Шестиугольник 13"/>
          <p:cNvSpPr/>
          <p:nvPr/>
        </p:nvSpPr>
        <p:spPr>
          <a:xfrm>
            <a:off x="3563938" y="2852738"/>
            <a:ext cx="1944687" cy="194468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Лидер - преобразователь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16" name="Прямая соединительная линия 15"/>
          <p:cNvCxnSpPr>
            <a:stCxn id="14" idx="1"/>
            <a:endCxn id="14" idx="1"/>
          </p:cNvCxnSpPr>
          <p:nvPr/>
        </p:nvCxnSpPr>
        <p:spPr>
          <a:xfrm>
            <a:off x="3563938" y="382428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stCxn id="13" idx="1"/>
            <a:endCxn id="14" idx="1"/>
          </p:cNvCxnSpPr>
          <p:nvPr/>
        </p:nvCxnSpPr>
        <p:spPr>
          <a:xfrm>
            <a:off x="1763713" y="3824288"/>
            <a:ext cx="18002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stCxn id="13" idx="0"/>
            <a:endCxn id="14" idx="0"/>
          </p:cNvCxnSpPr>
          <p:nvPr/>
        </p:nvCxnSpPr>
        <p:spPr>
          <a:xfrm>
            <a:off x="3113088" y="1125538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13" idx="0"/>
            <a:endCxn id="14" idx="0"/>
          </p:cNvCxnSpPr>
          <p:nvPr/>
        </p:nvCxnSpPr>
        <p:spPr>
          <a:xfrm flipH="1">
            <a:off x="5021263" y="1125538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stCxn id="14" idx="3"/>
            <a:endCxn id="13" idx="3"/>
          </p:cNvCxnSpPr>
          <p:nvPr/>
        </p:nvCxnSpPr>
        <p:spPr>
          <a:xfrm>
            <a:off x="5508625" y="3824288"/>
            <a:ext cx="18002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14" idx="2"/>
            <a:endCxn id="13" idx="2"/>
          </p:cNvCxnSpPr>
          <p:nvPr/>
        </p:nvCxnSpPr>
        <p:spPr>
          <a:xfrm>
            <a:off x="5021263" y="4797425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>
            <a:stCxn id="14" idx="2"/>
            <a:endCxn id="13" idx="2"/>
          </p:cNvCxnSpPr>
          <p:nvPr/>
        </p:nvCxnSpPr>
        <p:spPr>
          <a:xfrm flipH="1">
            <a:off x="3113088" y="4797425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35" name="TextBox 83"/>
          <p:cNvSpPr txBox="1">
            <a:spLocks noChangeArrowheads="1"/>
          </p:cNvSpPr>
          <p:nvPr/>
        </p:nvSpPr>
        <p:spPr bwMode="auto">
          <a:xfrm>
            <a:off x="3708400" y="1412875"/>
            <a:ext cx="17272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развиваю в себе лидерские качества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6636" name="TextBox 84"/>
          <p:cNvSpPr txBox="1">
            <a:spLocks noChangeArrowheads="1"/>
          </p:cNvSpPr>
          <p:nvPr/>
        </p:nvSpPr>
        <p:spPr bwMode="auto">
          <a:xfrm>
            <a:off x="5292725" y="2492375"/>
            <a:ext cx="1439863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формирую характер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6637" name="TextBox 85"/>
          <p:cNvSpPr txBox="1">
            <a:spLocks noChangeArrowheads="1"/>
          </p:cNvSpPr>
          <p:nvPr/>
        </p:nvSpPr>
        <p:spPr bwMode="auto">
          <a:xfrm>
            <a:off x="5292725" y="4221163"/>
            <a:ext cx="1582738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не боюсь выступать публично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6638" name="TextBox 93"/>
          <p:cNvSpPr txBox="1">
            <a:spLocks noChangeArrowheads="1"/>
          </p:cNvSpPr>
          <p:nvPr/>
        </p:nvSpPr>
        <p:spPr bwMode="auto">
          <a:xfrm>
            <a:off x="3779838" y="5084763"/>
            <a:ext cx="15843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умею вести диалоги, политические дебаты и дискуссии</a:t>
            </a:r>
          </a:p>
        </p:txBody>
      </p:sp>
      <p:sp>
        <p:nvSpPr>
          <p:cNvPr id="26639" name="TextBox 94"/>
          <p:cNvSpPr txBox="1">
            <a:spLocks noChangeArrowheads="1"/>
          </p:cNvSpPr>
          <p:nvPr/>
        </p:nvSpPr>
        <p:spPr bwMode="auto">
          <a:xfrm>
            <a:off x="2339975" y="4292600"/>
            <a:ext cx="15113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познаю и развиваю себя как личность</a:t>
            </a:r>
          </a:p>
        </p:txBody>
      </p:sp>
      <p:sp>
        <p:nvSpPr>
          <p:cNvPr id="26640" name="TextBox 95"/>
          <p:cNvSpPr txBox="1">
            <a:spLocks noChangeArrowheads="1"/>
          </p:cNvSpPr>
          <p:nvPr/>
        </p:nvSpPr>
        <p:spPr bwMode="auto">
          <a:xfrm>
            <a:off x="2411413" y="2276475"/>
            <a:ext cx="1439862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могу организовать полезное дело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Шестиугольник 12"/>
          <p:cNvSpPr/>
          <p:nvPr/>
        </p:nvSpPr>
        <p:spPr>
          <a:xfrm>
            <a:off x="1763713" y="1125538"/>
            <a:ext cx="5545137" cy="539908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err="1"/>
              <a:t>гу</a:t>
            </a:r>
            <a:endParaRPr lang="ru-RU" dirty="0"/>
          </a:p>
        </p:txBody>
      </p:sp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</p:spPr>
        <p:txBody>
          <a:bodyPr/>
          <a:lstStyle/>
          <a:p>
            <a:r>
              <a:rPr lang="ru-RU" smtClean="0">
                <a:latin typeface="Georgia" pitchFamily="18" charset="0"/>
              </a:rPr>
              <a:t>8. Я – толерантная личность</a:t>
            </a:r>
          </a:p>
        </p:txBody>
      </p:sp>
      <p:sp>
        <p:nvSpPr>
          <p:cNvPr id="14" name="Шестиугольник 13"/>
          <p:cNvSpPr/>
          <p:nvPr/>
        </p:nvSpPr>
        <p:spPr>
          <a:xfrm>
            <a:off x="3563938" y="2852738"/>
            <a:ext cx="1944687" cy="194468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Я – толерантная личность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16" name="Прямая соединительная линия 15"/>
          <p:cNvCxnSpPr>
            <a:stCxn id="14" idx="1"/>
            <a:endCxn id="14" idx="1"/>
          </p:cNvCxnSpPr>
          <p:nvPr/>
        </p:nvCxnSpPr>
        <p:spPr>
          <a:xfrm>
            <a:off x="3563938" y="382428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stCxn id="13" idx="1"/>
            <a:endCxn id="14" idx="1"/>
          </p:cNvCxnSpPr>
          <p:nvPr/>
        </p:nvCxnSpPr>
        <p:spPr>
          <a:xfrm>
            <a:off x="1763713" y="3824288"/>
            <a:ext cx="18002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stCxn id="13" idx="0"/>
            <a:endCxn id="14" idx="0"/>
          </p:cNvCxnSpPr>
          <p:nvPr/>
        </p:nvCxnSpPr>
        <p:spPr>
          <a:xfrm>
            <a:off x="3113088" y="1125538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13" idx="0"/>
            <a:endCxn id="14" idx="0"/>
          </p:cNvCxnSpPr>
          <p:nvPr/>
        </p:nvCxnSpPr>
        <p:spPr>
          <a:xfrm flipH="1">
            <a:off x="5021263" y="1125538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stCxn id="14" idx="3"/>
            <a:endCxn id="13" idx="3"/>
          </p:cNvCxnSpPr>
          <p:nvPr/>
        </p:nvCxnSpPr>
        <p:spPr>
          <a:xfrm>
            <a:off x="5508625" y="3824288"/>
            <a:ext cx="18002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14" idx="2"/>
            <a:endCxn id="13" idx="2"/>
          </p:cNvCxnSpPr>
          <p:nvPr/>
        </p:nvCxnSpPr>
        <p:spPr>
          <a:xfrm>
            <a:off x="5021263" y="4797425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>
            <a:stCxn id="14" idx="2"/>
            <a:endCxn id="13" idx="2"/>
          </p:cNvCxnSpPr>
          <p:nvPr/>
        </p:nvCxnSpPr>
        <p:spPr>
          <a:xfrm flipH="1">
            <a:off x="3113088" y="4797425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9" name="TextBox 83"/>
          <p:cNvSpPr txBox="1">
            <a:spLocks noChangeArrowheads="1"/>
          </p:cNvSpPr>
          <p:nvPr/>
        </p:nvSpPr>
        <p:spPr bwMode="auto">
          <a:xfrm>
            <a:off x="3708400" y="1341438"/>
            <a:ext cx="1727200" cy="135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умею общаться и эффективно сотрудничать в команде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7660" name="TextBox 84"/>
          <p:cNvSpPr txBox="1">
            <a:spLocks noChangeArrowheads="1"/>
          </p:cNvSpPr>
          <p:nvPr/>
        </p:nvSpPr>
        <p:spPr bwMode="auto">
          <a:xfrm>
            <a:off x="5364163" y="2276475"/>
            <a:ext cx="1439862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умею управлять своими эмоциями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7661" name="TextBox 85"/>
          <p:cNvSpPr txBox="1">
            <a:spLocks noChangeArrowheads="1"/>
          </p:cNvSpPr>
          <p:nvPr/>
        </p:nvSpPr>
        <p:spPr bwMode="auto">
          <a:xfrm>
            <a:off x="5292725" y="4292600"/>
            <a:ext cx="1582738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умею ладить с людьми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7662" name="TextBox 93"/>
          <p:cNvSpPr txBox="1">
            <a:spLocks noChangeArrowheads="1"/>
          </p:cNvSpPr>
          <p:nvPr/>
        </p:nvSpPr>
        <p:spPr bwMode="auto">
          <a:xfrm>
            <a:off x="3779838" y="5300663"/>
            <a:ext cx="15843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умею слушать и сопереживать</a:t>
            </a:r>
          </a:p>
        </p:txBody>
      </p:sp>
      <p:sp>
        <p:nvSpPr>
          <p:cNvPr id="27663" name="TextBox 94"/>
          <p:cNvSpPr txBox="1">
            <a:spLocks noChangeArrowheads="1"/>
          </p:cNvSpPr>
          <p:nvPr/>
        </p:nvSpPr>
        <p:spPr bwMode="auto">
          <a:xfrm>
            <a:off x="2268538" y="4149725"/>
            <a:ext cx="1511300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обладаю чувством юмора и умею принять критику</a:t>
            </a:r>
          </a:p>
        </p:txBody>
      </p:sp>
      <p:sp>
        <p:nvSpPr>
          <p:cNvPr id="27664" name="TextBox 95"/>
          <p:cNvSpPr txBox="1">
            <a:spLocks noChangeArrowheads="1"/>
          </p:cNvSpPr>
          <p:nvPr/>
        </p:nvSpPr>
        <p:spPr bwMode="auto">
          <a:xfrm>
            <a:off x="2411413" y="2276475"/>
            <a:ext cx="1439862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знаю о своих недостатках и достоинствах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Шестиугольник 12"/>
          <p:cNvSpPr/>
          <p:nvPr/>
        </p:nvSpPr>
        <p:spPr>
          <a:xfrm>
            <a:off x="1763713" y="1125538"/>
            <a:ext cx="5545137" cy="539908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err="1"/>
              <a:t>гу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latin typeface="Georgia" pitchFamily="18" charset="0"/>
              </a:rPr>
              <a:t>9. Я – человек демократичного общества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14" name="Шестиугольник 13"/>
          <p:cNvSpPr/>
          <p:nvPr/>
        </p:nvSpPr>
        <p:spPr>
          <a:xfrm>
            <a:off x="3563938" y="2852738"/>
            <a:ext cx="1944687" cy="194468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Свобода – это выбор, добровольное решение творить добро и зло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16" name="Прямая соединительная линия 15"/>
          <p:cNvCxnSpPr>
            <a:stCxn id="14" idx="1"/>
            <a:endCxn id="14" idx="1"/>
          </p:cNvCxnSpPr>
          <p:nvPr/>
        </p:nvCxnSpPr>
        <p:spPr>
          <a:xfrm>
            <a:off x="3563938" y="382428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stCxn id="13" idx="1"/>
            <a:endCxn id="14" idx="1"/>
          </p:cNvCxnSpPr>
          <p:nvPr/>
        </p:nvCxnSpPr>
        <p:spPr>
          <a:xfrm>
            <a:off x="1763713" y="3824288"/>
            <a:ext cx="18002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stCxn id="13" idx="0"/>
            <a:endCxn id="14" idx="0"/>
          </p:cNvCxnSpPr>
          <p:nvPr/>
        </p:nvCxnSpPr>
        <p:spPr>
          <a:xfrm>
            <a:off x="3113088" y="1125538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13" idx="0"/>
            <a:endCxn id="14" idx="0"/>
          </p:cNvCxnSpPr>
          <p:nvPr/>
        </p:nvCxnSpPr>
        <p:spPr>
          <a:xfrm flipH="1">
            <a:off x="5021263" y="1125538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stCxn id="14" idx="3"/>
            <a:endCxn id="13" idx="3"/>
          </p:cNvCxnSpPr>
          <p:nvPr/>
        </p:nvCxnSpPr>
        <p:spPr>
          <a:xfrm>
            <a:off x="5508625" y="3824288"/>
            <a:ext cx="18002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14" idx="2"/>
            <a:endCxn id="13" idx="2"/>
          </p:cNvCxnSpPr>
          <p:nvPr/>
        </p:nvCxnSpPr>
        <p:spPr>
          <a:xfrm>
            <a:off x="5021263" y="4797425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>
            <a:stCxn id="14" idx="2"/>
            <a:endCxn id="13" idx="2"/>
          </p:cNvCxnSpPr>
          <p:nvPr/>
        </p:nvCxnSpPr>
        <p:spPr>
          <a:xfrm flipH="1">
            <a:off x="3113088" y="4797425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83" name="TextBox 83"/>
          <p:cNvSpPr txBox="1">
            <a:spLocks noChangeArrowheads="1"/>
          </p:cNvSpPr>
          <p:nvPr/>
        </p:nvSpPr>
        <p:spPr bwMode="auto">
          <a:xfrm>
            <a:off x="3708400" y="1341438"/>
            <a:ext cx="1727200" cy="135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знаю свои права и уважаю права других людей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8684" name="TextBox 84"/>
          <p:cNvSpPr txBox="1">
            <a:spLocks noChangeArrowheads="1"/>
          </p:cNvSpPr>
          <p:nvPr/>
        </p:nvSpPr>
        <p:spPr bwMode="auto">
          <a:xfrm>
            <a:off x="5292725" y="2205038"/>
            <a:ext cx="1439863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знаю правила поведения в опасных ситуациях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8685" name="TextBox 85"/>
          <p:cNvSpPr txBox="1">
            <a:spLocks noChangeArrowheads="1"/>
          </p:cNvSpPr>
          <p:nvPr/>
        </p:nvSpPr>
        <p:spPr bwMode="auto">
          <a:xfrm>
            <a:off x="5292725" y="4221163"/>
            <a:ext cx="1582738" cy="135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знаю свои обязанности и готов их выполнять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8686" name="TextBox 93"/>
          <p:cNvSpPr txBox="1">
            <a:spLocks noChangeArrowheads="1"/>
          </p:cNvSpPr>
          <p:nvPr/>
        </p:nvSpPr>
        <p:spPr bwMode="auto">
          <a:xfrm>
            <a:off x="3779838" y="5084763"/>
            <a:ext cx="15843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имею свою точку зрения и не боюсь выражать свои мысли</a:t>
            </a:r>
          </a:p>
        </p:txBody>
      </p:sp>
      <p:sp>
        <p:nvSpPr>
          <p:cNvPr id="28687" name="TextBox 94"/>
          <p:cNvSpPr txBox="1">
            <a:spLocks noChangeArrowheads="1"/>
          </p:cNvSpPr>
          <p:nvPr/>
        </p:nvSpPr>
        <p:spPr bwMode="auto">
          <a:xfrm>
            <a:off x="2214563" y="3929063"/>
            <a:ext cx="15843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готов активно пользоваться своим избирательным правом</a:t>
            </a:r>
          </a:p>
        </p:txBody>
      </p:sp>
      <p:sp>
        <p:nvSpPr>
          <p:cNvPr id="28688" name="TextBox 95"/>
          <p:cNvSpPr txBox="1">
            <a:spLocks noChangeArrowheads="1"/>
          </p:cNvSpPr>
          <p:nvPr/>
        </p:nvSpPr>
        <p:spPr bwMode="auto">
          <a:xfrm>
            <a:off x="2411413" y="1916113"/>
            <a:ext cx="1296987" cy="209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умею делать правильный вывод в конкретных жизненных ситуациях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Шестиугольник 12"/>
          <p:cNvSpPr/>
          <p:nvPr/>
        </p:nvSpPr>
        <p:spPr>
          <a:xfrm>
            <a:off x="1763713" y="1125538"/>
            <a:ext cx="5545137" cy="539908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err="1"/>
              <a:t>гую</a:t>
            </a:r>
            <a:endParaRPr lang="ru-RU" dirty="0"/>
          </a:p>
        </p:txBody>
      </p:sp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</p:spPr>
        <p:txBody>
          <a:bodyPr/>
          <a:lstStyle/>
          <a:p>
            <a:r>
              <a:rPr lang="ru-RU" smtClean="0">
                <a:latin typeface="Georgia" pitchFamily="18" charset="0"/>
              </a:rPr>
              <a:t>10. Я – культурный человек</a:t>
            </a:r>
          </a:p>
        </p:txBody>
      </p:sp>
      <p:sp>
        <p:nvSpPr>
          <p:cNvPr id="14" name="Шестиугольник 13"/>
          <p:cNvSpPr/>
          <p:nvPr/>
        </p:nvSpPr>
        <p:spPr>
          <a:xfrm>
            <a:off x="3563938" y="2852738"/>
            <a:ext cx="1944687" cy="194468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/>
              <a:t>Для успеха в жизни культура общения с людьми важнее, чем обладание талантом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16" name="Прямая соединительная линия 15"/>
          <p:cNvCxnSpPr>
            <a:stCxn id="14" idx="1"/>
            <a:endCxn id="14" idx="1"/>
          </p:cNvCxnSpPr>
          <p:nvPr/>
        </p:nvCxnSpPr>
        <p:spPr>
          <a:xfrm>
            <a:off x="3563938" y="382428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stCxn id="13" idx="1"/>
            <a:endCxn id="14" idx="1"/>
          </p:cNvCxnSpPr>
          <p:nvPr/>
        </p:nvCxnSpPr>
        <p:spPr>
          <a:xfrm>
            <a:off x="1763713" y="3824288"/>
            <a:ext cx="18002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stCxn id="13" idx="0"/>
            <a:endCxn id="14" idx="0"/>
          </p:cNvCxnSpPr>
          <p:nvPr/>
        </p:nvCxnSpPr>
        <p:spPr>
          <a:xfrm>
            <a:off x="3113088" y="1125538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13" idx="0"/>
            <a:endCxn id="14" idx="0"/>
          </p:cNvCxnSpPr>
          <p:nvPr/>
        </p:nvCxnSpPr>
        <p:spPr>
          <a:xfrm flipH="1">
            <a:off x="5021263" y="1125538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stCxn id="14" idx="3"/>
            <a:endCxn id="13" idx="3"/>
          </p:cNvCxnSpPr>
          <p:nvPr/>
        </p:nvCxnSpPr>
        <p:spPr>
          <a:xfrm>
            <a:off x="5508625" y="3824288"/>
            <a:ext cx="18002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14" idx="2"/>
            <a:endCxn id="13" idx="2"/>
          </p:cNvCxnSpPr>
          <p:nvPr/>
        </p:nvCxnSpPr>
        <p:spPr>
          <a:xfrm>
            <a:off x="5021263" y="4797425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>
            <a:stCxn id="14" idx="2"/>
            <a:endCxn id="13" idx="2"/>
          </p:cNvCxnSpPr>
          <p:nvPr/>
        </p:nvCxnSpPr>
        <p:spPr>
          <a:xfrm flipH="1">
            <a:off x="3113088" y="4797425"/>
            <a:ext cx="936625" cy="172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7" name="TextBox 83"/>
          <p:cNvSpPr txBox="1">
            <a:spLocks noChangeArrowheads="1"/>
          </p:cNvSpPr>
          <p:nvPr/>
        </p:nvSpPr>
        <p:spPr bwMode="auto">
          <a:xfrm>
            <a:off x="3708400" y="1341438"/>
            <a:ext cx="17272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дорожу духовными ценностями, посещаю музеи, выставки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9708" name="TextBox 84"/>
          <p:cNvSpPr txBox="1">
            <a:spLocks noChangeArrowheads="1"/>
          </p:cNvSpPr>
          <p:nvPr/>
        </p:nvSpPr>
        <p:spPr bwMode="auto">
          <a:xfrm>
            <a:off x="5292725" y="2276475"/>
            <a:ext cx="1439863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Со мной приятно общаться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9709" name="TextBox 85"/>
          <p:cNvSpPr txBox="1">
            <a:spLocks noChangeArrowheads="1"/>
          </p:cNvSpPr>
          <p:nvPr/>
        </p:nvSpPr>
        <p:spPr bwMode="auto">
          <a:xfrm>
            <a:off x="5292725" y="4365625"/>
            <a:ext cx="1582738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политически грамотен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29710" name="TextBox 93"/>
          <p:cNvSpPr txBox="1">
            <a:spLocks noChangeArrowheads="1"/>
          </p:cNvSpPr>
          <p:nvPr/>
        </p:nvSpPr>
        <p:spPr bwMode="auto">
          <a:xfrm>
            <a:off x="3779838" y="5084763"/>
            <a:ext cx="15843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интересный собеседник, развиваю кругозор и интеллект</a:t>
            </a:r>
          </a:p>
        </p:txBody>
      </p:sp>
      <p:sp>
        <p:nvSpPr>
          <p:cNvPr id="29711" name="TextBox 94"/>
          <p:cNvSpPr txBox="1">
            <a:spLocks noChangeArrowheads="1"/>
          </p:cNvSpPr>
          <p:nvPr/>
        </p:nvSpPr>
        <p:spPr bwMode="auto">
          <a:xfrm>
            <a:off x="2268538" y="4149725"/>
            <a:ext cx="151130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обладаю хорошими манерами, с уважением отношусь к людям</a:t>
            </a:r>
          </a:p>
        </p:txBody>
      </p:sp>
      <p:sp>
        <p:nvSpPr>
          <p:cNvPr id="29712" name="TextBox 95"/>
          <p:cNvSpPr txBox="1">
            <a:spLocks noChangeArrowheads="1"/>
          </p:cNvSpPr>
          <p:nvPr/>
        </p:nvSpPr>
        <p:spPr bwMode="auto">
          <a:xfrm>
            <a:off x="2411413" y="2133600"/>
            <a:ext cx="1296987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обладаю культурой речи, слежу за своей внешностью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Шестиугольник 12"/>
          <p:cNvSpPr/>
          <p:nvPr/>
        </p:nvSpPr>
        <p:spPr>
          <a:xfrm>
            <a:off x="1763713" y="1125538"/>
            <a:ext cx="5545137" cy="539908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err="1"/>
              <a:t>гу</a:t>
            </a:r>
            <a:endParaRPr lang="ru-RU" dirty="0"/>
          </a:p>
        </p:txBody>
      </p:sp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</p:spPr>
        <p:txBody>
          <a:bodyPr/>
          <a:lstStyle/>
          <a:p>
            <a:r>
              <a:rPr lang="ru-RU" dirty="0" smtClean="0">
                <a:latin typeface="Georgia" pitchFamily="18" charset="0"/>
              </a:rPr>
              <a:t>11. Я – </a:t>
            </a:r>
            <a:r>
              <a:rPr lang="ru-RU" smtClean="0">
                <a:latin typeface="Georgia" pitchFamily="18" charset="0"/>
              </a:rPr>
              <a:t>гражданин </a:t>
            </a:r>
            <a:r>
              <a:rPr lang="ru-RU" smtClean="0">
                <a:latin typeface="Georgia" pitchFamily="18" charset="0"/>
              </a:rPr>
              <a:t>Молдовы</a:t>
            </a:r>
            <a:endParaRPr lang="ru-RU" dirty="0" smtClean="0">
              <a:latin typeface="Georgia" pitchFamily="18" charset="0"/>
            </a:endParaRPr>
          </a:p>
        </p:txBody>
      </p:sp>
      <p:sp>
        <p:nvSpPr>
          <p:cNvPr id="14" name="Шестиугольник 13"/>
          <p:cNvSpPr/>
          <p:nvPr/>
        </p:nvSpPr>
        <p:spPr>
          <a:xfrm>
            <a:off x="3563938" y="2852738"/>
            <a:ext cx="1936750" cy="194468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…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/>
              <a:t>Гражданином быть обязан!</a:t>
            </a:r>
          </a:p>
        </p:txBody>
      </p:sp>
      <p:cxnSp>
        <p:nvCxnSpPr>
          <p:cNvPr id="16" name="Прямая соединительная линия 15"/>
          <p:cNvCxnSpPr>
            <a:stCxn id="14" idx="1"/>
            <a:endCxn id="14" idx="1"/>
          </p:cNvCxnSpPr>
          <p:nvPr/>
        </p:nvCxnSpPr>
        <p:spPr>
          <a:xfrm rot="10800000">
            <a:off x="3563938" y="3824288"/>
            <a:ext cx="1587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stCxn id="13" idx="1"/>
            <a:endCxn id="14" idx="1"/>
          </p:cNvCxnSpPr>
          <p:nvPr/>
        </p:nvCxnSpPr>
        <p:spPr>
          <a:xfrm rot="10800000" flipH="1">
            <a:off x="1763713" y="3824288"/>
            <a:ext cx="1800225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stCxn id="13" idx="0"/>
            <a:endCxn id="14" idx="0"/>
          </p:cNvCxnSpPr>
          <p:nvPr/>
        </p:nvCxnSpPr>
        <p:spPr>
          <a:xfrm rot="16200000" flipH="1">
            <a:off x="2717007" y="1521619"/>
            <a:ext cx="1727200" cy="9350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13" idx="0"/>
            <a:endCxn id="14" idx="0"/>
          </p:cNvCxnSpPr>
          <p:nvPr/>
        </p:nvCxnSpPr>
        <p:spPr>
          <a:xfrm rot="16200000" flipH="1" flipV="1">
            <a:off x="4623594" y="1518444"/>
            <a:ext cx="1727200" cy="9413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stCxn id="14" idx="3"/>
            <a:endCxn id="13" idx="3"/>
          </p:cNvCxnSpPr>
          <p:nvPr/>
        </p:nvCxnSpPr>
        <p:spPr>
          <a:xfrm>
            <a:off x="5500688" y="3824288"/>
            <a:ext cx="1808162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14" idx="2"/>
            <a:endCxn id="13" idx="2"/>
          </p:cNvCxnSpPr>
          <p:nvPr/>
        </p:nvCxnSpPr>
        <p:spPr>
          <a:xfrm rot="16200000" flipH="1">
            <a:off x="4623594" y="5190331"/>
            <a:ext cx="1727200" cy="9413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>
            <a:stCxn id="14" idx="2"/>
            <a:endCxn id="13" idx="2"/>
          </p:cNvCxnSpPr>
          <p:nvPr/>
        </p:nvCxnSpPr>
        <p:spPr>
          <a:xfrm rot="5400000">
            <a:off x="2717007" y="5193506"/>
            <a:ext cx="1727200" cy="9350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31" name="TextBox 83"/>
          <p:cNvSpPr txBox="1">
            <a:spLocks noChangeArrowheads="1"/>
          </p:cNvSpPr>
          <p:nvPr/>
        </p:nvSpPr>
        <p:spPr bwMode="auto">
          <a:xfrm>
            <a:off x="3708400" y="1341438"/>
            <a:ext cx="1727200" cy="135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 - человек с активной жизненной позицией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30732" name="TextBox 84"/>
          <p:cNvSpPr txBox="1">
            <a:spLocks noChangeArrowheads="1"/>
          </p:cNvSpPr>
          <p:nvPr/>
        </p:nvSpPr>
        <p:spPr bwMode="auto">
          <a:xfrm>
            <a:off x="5292725" y="2205038"/>
            <a:ext cx="1439863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знаю историю своей Родины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30733" name="TextBox 85"/>
          <p:cNvSpPr txBox="1">
            <a:spLocks noChangeArrowheads="1"/>
          </p:cNvSpPr>
          <p:nvPr/>
        </p:nvSpPr>
        <p:spPr bwMode="auto">
          <a:xfrm>
            <a:off x="5219700" y="4076700"/>
            <a:ext cx="1584325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знаю структуру политической власти страны</a:t>
            </a:r>
          </a:p>
          <a:p>
            <a:endParaRPr lang="ru-RU">
              <a:latin typeface="Calibri" pitchFamily="34" charset="0"/>
            </a:endParaRPr>
          </a:p>
        </p:txBody>
      </p:sp>
      <p:sp>
        <p:nvSpPr>
          <p:cNvPr id="30734" name="TextBox 93"/>
          <p:cNvSpPr txBox="1">
            <a:spLocks noChangeArrowheads="1"/>
          </p:cNvSpPr>
          <p:nvPr/>
        </p:nvSpPr>
        <p:spPr bwMode="auto">
          <a:xfrm>
            <a:off x="3779838" y="5157788"/>
            <a:ext cx="15843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принимаю многонациональность России</a:t>
            </a:r>
          </a:p>
        </p:txBody>
      </p:sp>
      <p:sp>
        <p:nvSpPr>
          <p:cNvPr id="30735" name="TextBox 94"/>
          <p:cNvSpPr txBox="1">
            <a:spLocks noChangeArrowheads="1"/>
          </p:cNvSpPr>
          <p:nvPr/>
        </p:nvSpPr>
        <p:spPr bwMode="auto">
          <a:xfrm>
            <a:off x="2339975" y="4292600"/>
            <a:ext cx="15113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Я с уважением отношусь к национальным символам</a:t>
            </a:r>
          </a:p>
        </p:txBody>
      </p:sp>
      <p:sp>
        <p:nvSpPr>
          <p:cNvPr id="30736" name="TextBox 95"/>
          <p:cNvSpPr txBox="1">
            <a:spLocks noChangeArrowheads="1"/>
          </p:cNvSpPr>
          <p:nvPr/>
        </p:nvSpPr>
        <p:spPr bwMode="auto">
          <a:xfrm>
            <a:off x="2411413" y="2133600"/>
            <a:ext cx="1439862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  <a:latin typeface="Calibri" pitchFamily="34" charset="0"/>
              </a:rPr>
              <a:t>Мне не безразличны актуальные проблемы страны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476250"/>
            <a:ext cx="3935413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11 ступеней к успеху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850" y="5805488"/>
            <a:ext cx="1944688" cy="7921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Я – успешный ученик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971550" y="4941888"/>
            <a:ext cx="2016125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Я и моя семья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619250" y="4076700"/>
            <a:ext cx="1873250" cy="8651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Я – здоровый человек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195513" y="3213100"/>
            <a:ext cx="1871662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Я – друг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843213" y="2349500"/>
            <a:ext cx="1800225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Я – волонтер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563938" y="1484313"/>
            <a:ext cx="1800225" cy="8651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Я – житель моего города (поселка)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211638" y="5445125"/>
            <a:ext cx="1800225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Я – лидер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716463" y="4652963"/>
            <a:ext cx="1800225" cy="7921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Я – толерантная личность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292725" y="3789363"/>
            <a:ext cx="2016125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Я – человек демократичного общества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940425" y="2924175"/>
            <a:ext cx="1871663" cy="8651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Я – культурный человек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6588125" y="2060575"/>
            <a:ext cx="1800225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Я – гражданин России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>
          <a:xfrm>
            <a:off x="571500" y="285750"/>
            <a:ext cx="8229600" cy="1008063"/>
          </a:xfrm>
        </p:spPr>
        <p:txBody>
          <a:bodyPr/>
          <a:lstStyle/>
          <a:p>
            <a:r>
              <a:rPr lang="ru-RU" sz="4000" smtClean="0"/>
              <a:t>Заполни, пожалуйста, анкету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1785938"/>
            <a:ext cx="8229600" cy="348932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ru-RU" smtClean="0"/>
              <a:t>Проанализируй свои ответы. Важно не то, что ты лучше или хуже других, а то, насколько ты сегодня готов стать лучше, чем вчера.</a:t>
            </a: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00063" y="1143000"/>
            <a:ext cx="8286750" cy="5143500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000" dirty="0">
                <a:latin typeface="+mn-lt"/>
              </a:rPr>
              <a:t>Класс __________________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000" dirty="0">
                <a:latin typeface="+mn-lt"/>
              </a:rPr>
              <a:t>Имя ___________________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000" dirty="0">
                <a:latin typeface="+mn-lt"/>
              </a:rPr>
              <a:t>Дата рождения __________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000" dirty="0">
                <a:latin typeface="+mn-lt"/>
              </a:rPr>
              <a:t>Место рождения ___________________________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000" dirty="0">
                <a:latin typeface="+mn-lt"/>
              </a:rPr>
              <a:t>Твои интересы: спорт, музыка, политика, книги, компьютер. телевидение, другое ___________________________________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000" dirty="0">
                <a:latin typeface="+mn-lt"/>
              </a:rPr>
              <a:t>Твое поручение в школе _________________________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000" dirty="0">
                <a:latin typeface="+mn-lt"/>
              </a:rPr>
              <a:t>Предмет школьного курса, который тебе нравится больше всего _____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000" dirty="0">
                <a:latin typeface="+mn-lt"/>
              </a:rPr>
              <a:t>Предмет, в изучении которого ты испытываешь трудности __________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000" dirty="0">
                <a:latin typeface="+mn-lt"/>
              </a:rPr>
              <a:t>Газеты, которые ты читаешь ___________________________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000" dirty="0">
                <a:latin typeface="+mn-lt"/>
              </a:rPr>
              <a:t>Любимые ТВ передачи _____________________________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000" dirty="0">
                <a:latin typeface="+mn-lt"/>
              </a:rPr>
              <a:t>Как ты закончил прошлый учебный год (Отлично, хорошо, удовлетворительно)______________________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000" dirty="0">
                <a:latin typeface="+mn-lt"/>
              </a:rPr>
              <a:t>Сколько уроков ты пропустил в прошлом году _____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000" dirty="0">
                <a:latin typeface="+mn-lt"/>
              </a:rPr>
              <a:t>Как часто ты болел в прошлом году: Часто, один раз, не болел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000" dirty="0">
                <a:latin typeface="+mn-lt"/>
              </a:rPr>
              <a:t>Были ли у тебя конфликты: ( с одноклассниками, друзьями, родителями, учителями) __________________________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000" dirty="0">
                <a:latin typeface="+mn-lt"/>
              </a:rPr>
              <a:t>Последняя книга, которую ты прочитал ___________________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000" dirty="0">
                <a:latin typeface="+mn-lt"/>
              </a:rPr>
              <a:t>Чему новому ты научился в прошлом учебном году ____________________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000" dirty="0">
                <a:latin typeface="+mn-lt"/>
              </a:rPr>
              <a:t>Твои награды и поощрения в прошлом учебном году ______________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ru-RU" sz="20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993775"/>
          </a:xfrm>
        </p:spPr>
        <p:txBody>
          <a:bodyPr/>
          <a:lstStyle/>
          <a:p>
            <a:r>
              <a:rPr lang="ru-RU" sz="2800" smtClean="0"/>
              <a:t>Графический органайзер</a:t>
            </a:r>
            <a:br>
              <a:rPr lang="ru-RU" sz="2800" smtClean="0"/>
            </a:br>
            <a:r>
              <a:rPr lang="ru-RU" sz="2800" smtClean="0"/>
              <a:t>«Стратегия успеха»</a:t>
            </a: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468313" y="1268413"/>
            <a:ext cx="1871662" cy="6477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Самораскрытие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Познание себя</a:t>
            </a:r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2627313" y="1268413"/>
            <a:ext cx="1873250" cy="57626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Постановка цели</a:t>
            </a:r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4787900" y="1268413"/>
            <a:ext cx="1871663" cy="57626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Отношение к учебе</a:t>
            </a:r>
          </a:p>
        </p:txBody>
      </p:sp>
      <p:sp>
        <p:nvSpPr>
          <p:cNvPr id="10" name="Блок-схема: альтернативный процесс 9"/>
          <p:cNvSpPr/>
          <p:nvPr/>
        </p:nvSpPr>
        <p:spPr>
          <a:xfrm>
            <a:off x="6948488" y="1268413"/>
            <a:ext cx="1871662" cy="57626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Здоровый образ жизни</a:t>
            </a:r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395288" y="6021388"/>
            <a:ext cx="1873250" cy="6477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Самоанализ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Рефлексия</a:t>
            </a:r>
          </a:p>
        </p:txBody>
      </p:sp>
      <p:sp>
        <p:nvSpPr>
          <p:cNvPr id="12" name="Блок-схема: альтернативный процесс 11"/>
          <p:cNvSpPr/>
          <p:nvPr/>
        </p:nvSpPr>
        <p:spPr>
          <a:xfrm>
            <a:off x="2339975" y="6021388"/>
            <a:ext cx="2232025" cy="6477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Коммуникативные умения</a:t>
            </a:r>
          </a:p>
        </p:txBody>
      </p:sp>
      <p:sp>
        <p:nvSpPr>
          <p:cNvPr id="13" name="Блок-схема: альтернативный процесс 12"/>
          <p:cNvSpPr/>
          <p:nvPr/>
        </p:nvSpPr>
        <p:spPr>
          <a:xfrm>
            <a:off x="4787900" y="6021388"/>
            <a:ext cx="1871663" cy="6477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Личностные качества</a:t>
            </a:r>
          </a:p>
        </p:txBody>
      </p:sp>
      <p:sp>
        <p:nvSpPr>
          <p:cNvPr id="14" name="Блок-схема: альтернативный процесс 13"/>
          <p:cNvSpPr/>
          <p:nvPr/>
        </p:nvSpPr>
        <p:spPr>
          <a:xfrm>
            <a:off x="6804025" y="6021388"/>
            <a:ext cx="2160588" cy="6477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Самоутверждение</a:t>
            </a:r>
          </a:p>
        </p:txBody>
      </p:sp>
      <p:sp>
        <p:nvSpPr>
          <p:cNvPr id="15" name="Блок-схема: альтернативный процесс 14"/>
          <p:cNvSpPr/>
          <p:nvPr/>
        </p:nvSpPr>
        <p:spPr>
          <a:xfrm>
            <a:off x="250825" y="3141663"/>
            <a:ext cx="1800225" cy="71913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Восхождение к Успеху</a:t>
            </a:r>
          </a:p>
        </p:txBody>
      </p:sp>
      <p:sp>
        <p:nvSpPr>
          <p:cNvPr id="16" name="Горизонтальный свиток 15"/>
          <p:cNvSpPr/>
          <p:nvPr/>
        </p:nvSpPr>
        <p:spPr>
          <a:xfrm>
            <a:off x="4500563" y="3284538"/>
            <a:ext cx="1655762" cy="1296987"/>
          </a:xfrm>
          <a:prstGeom prst="horizontalScroll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err="1"/>
              <a:t>Портфолио</a:t>
            </a:r>
            <a:r>
              <a:rPr lang="ru-RU" dirty="0"/>
              <a:t> успешной личности</a:t>
            </a:r>
          </a:p>
        </p:txBody>
      </p:sp>
      <p:sp>
        <p:nvSpPr>
          <p:cNvPr id="17" name="Овал 16"/>
          <p:cNvSpPr/>
          <p:nvPr/>
        </p:nvSpPr>
        <p:spPr>
          <a:xfrm>
            <a:off x="1908175" y="2133600"/>
            <a:ext cx="1439863" cy="93503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</a:rPr>
              <a:t>Мой потенциал</a:t>
            </a:r>
          </a:p>
        </p:txBody>
      </p:sp>
      <p:sp>
        <p:nvSpPr>
          <p:cNvPr id="18" name="Овал 17"/>
          <p:cNvSpPr/>
          <p:nvPr/>
        </p:nvSpPr>
        <p:spPr>
          <a:xfrm>
            <a:off x="3492500" y="2060575"/>
            <a:ext cx="1439863" cy="936625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</a:rPr>
              <a:t>Моё будущее</a:t>
            </a:r>
          </a:p>
        </p:txBody>
      </p:sp>
      <p:sp>
        <p:nvSpPr>
          <p:cNvPr id="19" name="Овал 18"/>
          <p:cNvSpPr/>
          <p:nvPr/>
        </p:nvSpPr>
        <p:spPr>
          <a:xfrm>
            <a:off x="5076825" y="2133600"/>
            <a:ext cx="1439863" cy="93503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</a:rPr>
              <a:t>Мой успех в школе</a:t>
            </a:r>
          </a:p>
        </p:txBody>
      </p:sp>
      <p:sp>
        <p:nvSpPr>
          <p:cNvPr id="20" name="Овал 19"/>
          <p:cNvSpPr/>
          <p:nvPr/>
        </p:nvSpPr>
        <p:spPr>
          <a:xfrm>
            <a:off x="6732588" y="2708275"/>
            <a:ext cx="1439862" cy="936625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</a:rPr>
              <a:t>Моё здоровье</a:t>
            </a:r>
          </a:p>
        </p:txBody>
      </p:sp>
      <p:sp>
        <p:nvSpPr>
          <p:cNvPr id="21" name="Овал 20"/>
          <p:cNvSpPr/>
          <p:nvPr/>
        </p:nvSpPr>
        <p:spPr>
          <a:xfrm>
            <a:off x="6875463" y="4365625"/>
            <a:ext cx="1657350" cy="93503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</a:rPr>
              <a:t>Моя гражданская позиция</a:t>
            </a:r>
          </a:p>
        </p:txBody>
      </p:sp>
      <p:sp>
        <p:nvSpPr>
          <p:cNvPr id="22" name="Овал 21"/>
          <p:cNvSpPr/>
          <p:nvPr/>
        </p:nvSpPr>
        <p:spPr>
          <a:xfrm>
            <a:off x="2339975" y="3284538"/>
            <a:ext cx="1584325" cy="936625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</a:rPr>
              <a:t>Моя философия успеха</a:t>
            </a:r>
          </a:p>
        </p:txBody>
      </p:sp>
      <p:sp>
        <p:nvSpPr>
          <p:cNvPr id="23" name="Овал 22"/>
          <p:cNvSpPr/>
          <p:nvPr/>
        </p:nvSpPr>
        <p:spPr>
          <a:xfrm>
            <a:off x="1547813" y="4652963"/>
            <a:ext cx="1584325" cy="936625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</a:rPr>
              <a:t>Мои достижения</a:t>
            </a:r>
          </a:p>
        </p:txBody>
      </p:sp>
      <p:sp>
        <p:nvSpPr>
          <p:cNvPr id="24" name="Овал 23"/>
          <p:cNvSpPr/>
          <p:nvPr/>
        </p:nvSpPr>
        <p:spPr>
          <a:xfrm>
            <a:off x="3203575" y="4868863"/>
            <a:ext cx="1655763" cy="936625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</a:rPr>
              <a:t>Мои способности</a:t>
            </a:r>
          </a:p>
        </p:txBody>
      </p:sp>
      <p:sp>
        <p:nvSpPr>
          <p:cNvPr id="25" name="Овал 24"/>
          <p:cNvSpPr/>
          <p:nvPr/>
        </p:nvSpPr>
        <p:spPr>
          <a:xfrm>
            <a:off x="5219700" y="4797425"/>
            <a:ext cx="1439863" cy="93503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</a:rPr>
              <a:t>Мой характер</a:t>
            </a:r>
          </a:p>
        </p:txBody>
      </p:sp>
      <p:cxnSp>
        <p:nvCxnSpPr>
          <p:cNvPr id="27" name="Прямая соединительная линия 26"/>
          <p:cNvCxnSpPr>
            <a:stCxn id="4" idx="2"/>
            <a:endCxn id="17" idx="1"/>
          </p:cNvCxnSpPr>
          <p:nvPr/>
        </p:nvCxnSpPr>
        <p:spPr>
          <a:xfrm>
            <a:off x="1403350" y="1916113"/>
            <a:ext cx="715963" cy="354012"/>
          </a:xfrm>
          <a:prstGeom prst="line">
            <a:avLst/>
          </a:prstGeom>
          <a:ln w="3175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stCxn id="17" idx="5"/>
          </p:cNvCxnSpPr>
          <p:nvPr/>
        </p:nvCxnSpPr>
        <p:spPr>
          <a:xfrm>
            <a:off x="3136900" y="2932113"/>
            <a:ext cx="1363663" cy="568325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6156325" y="4076700"/>
            <a:ext cx="792163" cy="576263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7667625" y="5300663"/>
            <a:ext cx="865188" cy="720725"/>
          </a:xfrm>
          <a:prstGeom prst="line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>
            <a:endCxn id="25" idx="0"/>
          </p:cNvCxnSpPr>
          <p:nvPr/>
        </p:nvCxnSpPr>
        <p:spPr>
          <a:xfrm>
            <a:off x="5795963" y="4437063"/>
            <a:ext cx="144462" cy="36036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>
            <a:endCxn id="20" idx="0"/>
          </p:cNvCxnSpPr>
          <p:nvPr/>
        </p:nvCxnSpPr>
        <p:spPr>
          <a:xfrm flipH="1">
            <a:off x="7451725" y="1844675"/>
            <a:ext cx="1081088" cy="863600"/>
          </a:xfrm>
          <a:prstGeom prst="line">
            <a:avLst/>
          </a:prstGeom>
          <a:ln w="3175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flipV="1">
            <a:off x="6156325" y="3284538"/>
            <a:ext cx="576263" cy="36036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2051050" y="3644900"/>
            <a:ext cx="288925" cy="0"/>
          </a:xfrm>
          <a:prstGeom prst="line">
            <a:avLst/>
          </a:prstGeom>
          <a:ln w="31750">
            <a:solidFill>
              <a:schemeClr val="tx1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>
            <a:stCxn id="22" idx="6"/>
          </p:cNvCxnSpPr>
          <p:nvPr/>
        </p:nvCxnSpPr>
        <p:spPr>
          <a:xfrm>
            <a:off x="3924300" y="3752850"/>
            <a:ext cx="576263" cy="36513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 flipV="1">
            <a:off x="5867400" y="1844675"/>
            <a:ext cx="73025" cy="288925"/>
          </a:xfrm>
          <a:prstGeom prst="line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>
            <a:endCxn id="18" idx="1"/>
          </p:cNvCxnSpPr>
          <p:nvPr/>
        </p:nvCxnSpPr>
        <p:spPr>
          <a:xfrm>
            <a:off x="3348038" y="1844675"/>
            <a:ext cx="354012" cy="354013"/>
          </a:xfrm>
          <a:prstGeom prst="line">
            <a:avLst/>
          </a:prstGeom>
          <a:ln w="31750">
            <a:solidFill>
              <a:schemeClr val="tx1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 flipH="1">
            <a:off x="5580063" y="3068638"/>
            <a:ext cx="71437" cy="36036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>
            <a:off x="4427538" y="2997200"/>
            <a:ext cx="360362" cy="43180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 flipV="1">
            <a:off x="4427538" y="4437063"/>
            <a:ext cx="360362" cy="504825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 flipV="1">
            <a:off x="3059113" y="4149725"/>
            <a:ext cx="1441450" cy="792163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единительная линия 80"/>
          <p:cNvCxnSpPr/>
          <p:nvPr/>
        </p:nvCxnSpPr>
        <p:spPr>
          <a:xfrm flipV="1">
            <a:off x="1116013" y="5516563"/>
            <a:ext cx="792162" cy="504825"/>
          </a:xfrm>
          <a:prstGeom prst="line">
            <a:avLst/>
          </a:prstGeom>
          <a:ln w="31750">
            <a:solidFill>
              <a:schemeClr val="tx1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единительная линия 84"/>
          <p:cNvCxnSpPr/>
          <p:nvPr/>
        </p:nvCxnSpPr>
        <p:spPr>
          <a:xfrm flipV="1">
            <a:off x="3635375" y="5805488"/>
            <a:ext cx="171450" cy="215900"/>
          </a:xfrm>
          <a:prstGeom prst="line">
            <a:avLst/>
          </a:prstGeom>
          <a:ln w="31750">
            <a:solidFill>
              <a:schemeClr val="tx1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91"/>
          <p:cNvCxnSpPr/>
          <p:nvPr/>
        </p:nvCxnSpPr>
        <p:spPr>
          <a:xfrm>
            <a:off x="6300788" y="5661025"/>
            <a:ext cx="71437" cy="360363"/>
          </a:xfrm>
          <a:prstGeom prst="line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Стрелка вниз 108"/>
          <p:cNvSpPr/>
          <p:nvPr/>
        </p:nvSpPr>
        <p:spPr>
          <a:xfrm>
            <a:off x="8675688" y="1916113"/>
            <a:ext cx="144462" cy="4033837"/>
          </a:xfrm>
          <a:prstGeom prst="down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0" name="Стрелка влево 109"/>
          <p:cNvSpPr/>
          <p:nvPr/>
        </p:nvSpPr>
        <p:spPr>
          <a:xfrm flipV="1">
            <a:off x="0" y="6165850"/>
            <a:ext cx="395288" cy="215900"/>
          </a:xfrm>
          <a:prstGeom prst="lef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2" name="Стрелка вправо 111"/>
          <p:cNvSpPr/>
          <p:nvPr/>
        </p:nvSpPr>
        <p:spPr>
          <a:xfrm>
            <a:off x="0" y="1412875"/>
            <a:ext cx="468313" cy="287338"/>
          </a:xfrm>
          <a:prstGeom prst="righ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3" name="Стрелка вверх 112"/>
          <p:cNvSpPr/>
          <p:nvPr/>
        </p:nvSpPr>
        <p:spPr>
          <a:xfrm>
            <a:off x="179388" y="1916113"/>
            <a:ext cx="215900" cy="1152525"/>
          </a:xfrm>
          <a:prstGeom prst="up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45" name="Прямая соединительная линия 44"/>
          <p:cNvCxnSpPr>
            <a:endCxn id="8" idx="1"/>
          </p:cNvCxnSpPr>
          <p:nvPr/>
        </p:nvCxnSpPr>
        <p:spPr>
          <a:xfrm>
            <a:off x="2357438" y="1500188"/>
            <a:ext cx="269875" cy="571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>
            <a:stCxn id="8" idx="3"/>
            <a:endCxn id="9" idx="1"/>
          </p:cNvCxnSpPr>
          <p:nvPr/>
        </p:nvCxnSpPr>
        <p:spPr>
          <a:xfrm>
            <a:off x="4500563" y="1557338"/>
            <a:ext cx="287337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>
            <a:stCxn id="9" idx="3"/>
            <a:endCxn id="10" idx="1"/>
          </p:cNvCxnSpPr>
          <p:nvPr/>
        </p:nvCxnSpPr>
        <p:spPr>
          <a:xfrm>
            <a:off x="6659563" y="1557338"/>
            <a:ext cx="288925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>
            <a:stCxn id="14" idx="1"/>
            <a:endCxn id="13" idx="3"/>
          </p:cNvCxnSpPr>
          <p:nvPr/>
        </p:nvCxnSpPr>
        <p:spPr>
          <a:xfrm rot="10800000">
            <a:off x="6659563" y="6345238"/>
            <a:ext cx="144462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>
            <a:stCxn id="13" idx="1"/>
            <a:endCxn id="12" idx="3"/>
          </p:cNvCxnSpPr>
          <p:nvPr/>
        </p:nvCxnSpPr>
        <p:spPr>
          <a:xfrm rot="10800000">
            <a:off x="4572000" y="6345238"/>
            <a:ext cx="2159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>
            <a:stCxn id="12" idx="1"/>
            <a:endCxn id="11" idx="3"/>
          </p:cNvCxnSpPr>
          <p:nvPr/>
        </p:nvCxnSpPr>
        <p:spPr>
          <a:xfrm rot="10800000">
            <a:off x="2268538" y="6345238"/>
            <a:ext cx="71437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 err="1" smtClean="0">
                <a:latin typeface="Georgia" pitchFamily="18" charset="0"/>
              </a:rPr>
              <a:t>Портфолио</a:t>
            </a:r>
            <a:r>
              <a:rPr lang="ru-RU" sz="3200" dirty="0" smtClean="0">
                <a:latin typeface="Georgia" pitchFamily="18" charset="0"/>
              </a:rPr>
              <a:t> – маршруты развития личности</a:t>
            </a:r>
            <a:endParaRPr lang="ru-RU" sz="2700" i="1" dirty="0">
              <a:latin typeface="Georgia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67544" y="1196752"/>
          <a:ext cx="6552728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одержимое 2"/>
          <p:cNvSpPr txBox="1">
            <a:spLocks/>
          </p:cNvSpPr>
          <p:nvPr/>
        </p:nvSpPr>
        <p:spPr>
          <a:xfrm>
            <a:off x="609600" y="1060450"/>
            <a:ext cx="8229600" cy="649288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45720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>
                <a:latin typeface="Georgia" pitchFamily="18" charset="0"/>
              </a:rPr>
              <a:t>Каждый человек – автор своей собственной жизни.</a:t>
            </a:r>
            <a:endParaRPr lang="ru-RU" sz="2000" dirty="0">
              <a:latin typeface="+mn-lt"/>
            </a:endParaRPr>
          </a:p>
        </p:txBody>
      </p:sp>
      <p:sp>
        <p:nvSpPr>
          <p:cNvPr id="33796" name="TextBox 5"/>
          <p:cNvSpPr txBox="1">
            <a:spLocks noChangeArrowheads="1"/>
          </p:cNvSpPr>
          <p:nvPr/>
        </p:nvSpPr>
        <p:spPr bwMode="auto">
          <a:xfrm>
            <a:off x="2987675" y="2997200"/>
            <a:ext cx="174783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3200" b="1" i="1">
                <a:latin typeface="Book Antiqua" pitchFamily="18" charset="0"/>
              </a:rPr>
              <a:t>Помоги </a:t>
            </a:r>
          </a:p>
          <a:p>
            <a:pPr algn="ctr"/>
            <a:r>
              <a:rPr lang="ru-RU" sz="3200" b="1" i="1">
                <a:latin typeface="Book Antiqua" pitchFamily="18" charset="0"/>
              </a:rPr>
              <a:t>себе</a:t>
            </a:r>
          </a:p>
          <a:p>
            <a:pPr algn="ctr"/>
            <a:r>
              <a:rPr lang="ru-RU" sz="3200" b="1" i="1">
                <a:latin typeface="Book Antiqua" pitchFamily="18" charset="0"/>
              </a:rPr>
              <a:t>сам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теперь…..</a:t>
            </a:r>
            <a:endParaRPr lang="ru-RU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266" name="Picture 2" descr="C:\Users\user\Desktop\Картинки для презентации\school-boobooka-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78124" y="3024981"/>
            <a:ext cx="2587752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641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1428</Words>
  <Application>Microsoft Office PowerPoint</Application>
  <PresentationFormat>Экран (4:3)</PresentationFormat>
  <Paragraphs>277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43" baseType="lpstr">
      <vt:lpstr>Arial</vt:lpstr>
      <vt:lpstr>Book Antiqua</vt:lpstr>
      <vt:lpstr>Calibri</vt:lpstr>
      <vt:lpstr>Cambria</vt:lpstr>
      <vt:lpstr>Courier New</vt:lpstr>
      <vt:lpstr>Franklin Gothic Heavy</vt:lpstr>
      <vt:lpstr>Georgia</vt:lpstr>
      <vt:lpstr>Monotype Corsiva</vt:lpstr>
      <vt:lpstr>Times New Roman</vt:lpstr>
      <vt:lpstr>Тема Office</vt:lpstr>
      <vt:lpstr>Презентация PowerPoint</vt:lpstr>
      <vt:lpstr>Ученики бывают разные! </vt:lpstr>
      <vt:lpstr>Рассмотрим 2 типа учеников</vt:lpstr>
      <vt:lpstr>Что же получает ученик «бунтарь»?</vt:lpstr>
      <vt:lpstr>Что получает ученик «успешный»?</vt:lpstr>
      <vt:lpstr>Успешный ученик. Пять секретов</vt:lpstr>
      <vt:lpstr>  Успешный ученик  </vt:lpstr>
      <vt:lpstr>  Секрет первый:  успешный ученик практикуется  </vt:lpstr>
      <vt:lpstr>Секрет второй Успешный ученик экспериментирует </vt:lpstr>
      <vt:lpstr>  Секрет третий: Успешный ученик догадывается  </vt:lpstr>
      <vt:lpstr> Секрет четвертый: Успешный ученик ошибается </vt:lpstr>
      <vt:lpstr>Секрет пятый: Успешный ученик получает удовольствие и верит в себя </vt:lpstr>
      <vt:lpstr>А каким учеником хотите стать вы?</vt:lpstr>
      <vt:lpstr>Развитие мотивации к личностному росту</vt:lpstr>
      <vt:lpstr>Развитие мотивации к личностному росту</vt:lpstr>
      <vt:lpstr>4 главных принципа:</vt:lpstr>
      <vt:lpstr>11 ступеней к успеху</vt:lpstr>
      <vt:lpstr>1. Я успешный ученик</vt:lpstr>
      <vt:lpstr>2. Я и моя семья</vt:lpstr>
      <vt:lpstr>3. Я – здоровый человек</vt:lpstr>
      <vt:lpstr>4. Я – друг</vt:lpstr>
      <vt:lpstr>5. Я – волонтер</vt:lpstr>
      <vt:lpstr>6. Я – житель моего города (села)</vt:lpstr>
      <vt:lpstr>7. Я – лидер</vt:lpstr>
      <vt:lpstr>8. Я – толерантная личность</vt:lpstr>
      <vt:lpstr>9. Я – человек демократичного общества</vt:lpstr>
      <vt:lpstr>10. Я – культурный человек</vt:lpstr>
      <vt:lpstr>11. Я – гражданин Молдовы</vt:lpstr>
      <vt:lpstr>11 ступеней к успеху</vt:lpstr>
      <vt:lpstr>Заполни, пожалуйста, анкету</vt:lpstr>
      <vt:lpstr>Графический органайзер «Стратегия успеха»</vt:lpstr>
      <vt:lpstr>Портфолио – маршруты развития личности</vt:lpstr>
      <vt:lpstr>А теперь…..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 мотивации к личностному росту</dc:title>
  <cp:lastModifiedBy>Пользователь Windows</cp:lastModifiedBy>
  <cp:revision>27</cp:revision>
  <dcterms:modified xsi:type="dcterms:W3CDTF">2019-08-30T06:40:49Z</dcterms:modified>
</cp:coreProperties>
</file>