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1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115421590095846E-2"/>
          <c:y val="0.19233855914703754"/>
          <c:w val="0.96749768970693484"/>
          <c:h val="0.76839763211408563"/>
        </c:manualLayout>
      </c:layout>
      <c:lineChart>
        <c:grouping val="percentStack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calitatea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47.23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018-4F98-BA3F-ECA70818EBB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49.66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018-4F98-BA3F-ECA70818EBB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6018-4F98-BA3F-ECA70818EB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M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Sheet1!$A$3:$A$5</c:f>
              <c:strCache>
                <c:ptCount val="3"/>
                <c:pt idx="0">
                  <c:v>2018-2019</c:v>
                </c:pt>
                <c:pt idx="1">
                  <c:v>2021-2022</c:v>
                </c:pt>
                <c:pt idx="2">
                  <c:v>2022-2023</c:v>
                </c:pt>
              </c:strCache>
            </c:strRef>
          </c:cat>
          <c:val>
            <c:numRef>
              <c:f>Sheet1!$B$3:$B$5</c:f>
              <c:numCache>
                <c:formatCode>General</c:formatCode>
                <c:ptCount val="3"/>
                <c:pt idx="0">
                  <c:v>76.27</c:v>
                </c:pt>
                <c:pt idx="1">
                  <c:v>47.23</c:v>
                </c:pt>
                <c:pt idx="2">
                  <c:v>49.66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018-4F98-BA3F-ECA70818EBB8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reușita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4"/>
              </a:solidFill>
              <a:ln w="9525">
                <a:solidFill>
                  <a:schemeClr val="accent4"/>
                </a:solidFill>
                <a:round/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97.31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6018-4F98-BA3F-ECA70818EBB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97.37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6018-4F98-BA3F-ECA70818EBB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96.13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6018-4F98-BA3F-ECA70818EB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M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Sheet1!$A$3:$A$5</c:f>
              <c:strCache>
                <c:ptCount val="3"/>
                <c:pt idx="0">
                  <c:v>2018-2019</c:v>
                </c:pt>
                <c:pt idx="1">
                  <c:v>2021-2022</c:v>
                </c:pt>
                <c:pt idx="2">
                  <c:v>2022-2023</c:v>
                </c:pt>
              </c:strCache>
            </c:strRef>
          </c:cat>
          <c:val>
            <c:numRef>
              <c:f>Sheet1!$C$3:$C$5</c:f>
              <c:numCache>
                <c:formatCode>General</c:formatCode>
                <c:ptCount val="3"/>
                <c:pt idx="0">
                  <c:v>98.16</c:v>
                </c:pt>
                <c:pt idx="1">
                  <c:v>97.31</c:v>
                </c:pt>
                <c:pt idx="2">
                  <c:v>97.37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6018-4F98-BA3F-ECA70818EBB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79657048"/>
        <c:axId val="479707568"/>
      </c:lineChart>
      <c:catAx>
        <c:axId val="47965704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79707568"/>
        <c:crosses val="autoZero"/>
        <c:auto val="1"/>
        <c:lblAlgn val="ctr"/>
        <c:lblOffset val="100"/>
        <c:noMultiLvlLbl val="0"/>
      </c:catAx>
      <c:valAx>
        <c:axId val="47970756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47965704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MD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MD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36,74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1C4-44FF-A9A1-43F86A73E0E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0.63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1C4-44FF-A9A1-43F86A73E0EB}"/>
                </c:ext>
              </c:extLst>
            </c:dLbl>
            <c:spPr>
              <a:solidFill>
                <a:srgbClr val="00B05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MD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Sheet1!$B$2:$C$2</c:f>
              <c:strCache>
                <c:ptCount val="2"/>
                <c:pt idx="0">
                  <c:v>reușita</c:v>
                </c:pt>
                <c:pt idx="1">
                  <c:v>calitatea</c:v>
                </c:pt>
              </c:strCache>
            </c:strRef>
          </c:cat>
          <c:val>
            <c:numRef>
              <c:f>Sheet1!$B$3:$C$3</c:f>
              <c:numCache>
                <c:formatCode>0.00%</c:formatCode>
                <c:ptCount val="2"/>
                <c:pt idx="0">
                  <c:v>0.4577</c:v>
                </c:pt>
                <c:pt idx="1">
                  <c:v>9.9000000000000008E-3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1C4-44FF-A9A1-43F86A73E0E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48867768"/>
        <c:axId val="448860224"/>
      </c:barChart>
      <c:valAx>
        <c:axId val="4488602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MD"/>
          </a:p>
        </c:txPr>
        <c:crossAx val="448867768"/>
        <c:crosses val="autoZero"/>
        <c:crossBetween val="between"/>
      </c:valAx>
      <c:catAx>
        <c:axId val="448867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MD"/>
          </a:p>
        </c:txPr>
        <c:crossAx val="448860224"/>
        <c:crosses val="autoZero"/>
        <c:auto val="1"/>
        <c:lblAlgn val="ctr"/>
        <c:lblOffset val="100"/>
        <c:noMultiLvlLbl val="0"/>
      </c:cat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MD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03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26DE93-14C5-4E82-ACB6-631D41B15B31}" type="datetimeFigureOut">
              <a:rPr lang="ru-RU" smtClean="0"/>
              <a:t>04.09.2024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0F7A1-4CA4-4DDF-9581-4EBB0676B1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75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0F7A1-4CA4-4DDF-9581-4EBB0676B14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35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15FC-2AAB-48EF-AA5F-65170A0DDFAE}" type="datetimeFigureOut">
              <a:rPr lang="ru-RU" smtClean="0"/>
              <a:t>04.09.2024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6D26-F0CB-4713-AAF5-A2526EC36C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198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15FC-2AAB-48EF-AA5F-65170A0DDFAE}" type="datetimeFigureOut">
              <a:rPr lang="ru-RU" smtClean="0"/>
              <a:t>04.09.2024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6D26-F0CB-4713-AAF5-A2526EC36C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001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15FC-2AAB-48EF-AA5F-65170A0DDFAE}" type="datetimeFigureOut">
              <a:rPr lang="ru-RU" smtClean="0"/>
              <a:t>04.09.2024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6D26-F0CB-4713-AAF5-A2526EC36C6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4006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15FC-2AAB-48EF-AA5F-65170A0DDFAE}" type="datetimeFigureOut">
              <a:rPr lang="ru-RU" smtClean="0"/>
              <a:t>04.09.2024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6D26-F0CB-4713-AAF5-A2526EC36C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714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15FC-2AAB-48EF-AA5F-65170A0DDFAE}" type="datetimeFigureOut">
              <a:rPr lang="ru-RU" smtClean="0"/>
              <a:t>04.09.2024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6D26-F0CB-4713-AAF5-A2526EC36C6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2806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15FC-2AAB-48EF-AA5F-65170A0DDFAE}" type="datetimeFigureOut">
              <a:rPr lang="ru-RU" smtClean="0"/>
              <a:t>04.09.2024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6D26-F0CB-4713-AAF5-A2526EC36C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872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15FC-2AAB-48EF-AA5F-65170A0DDFAE}" type="datetimeFigureOut">
              <a:rPr lang="ru-RU" smtClean="0"/>
              <a:t>04.09.2024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6D26-F0CB-4713-AAF5-A2526EC36C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665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15FC-2AAB-48EF-AA5F-65170A0DDFAE}" type="datetimeFigureOut">
              <a:rPr lang="ru-RU" smtClean="0"/>
              <a:t>04.09.2024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6D26-F0CB-4713-AAF5-A2526EC36C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574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15FC-2AAB-48EF-AA5F-65170A0DDFAE}" type="datetimeFigureOut">
              <a:rPr lang="ru-RU" smtClean="0"/>
              <a:t>04.09.2024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6D26-F0CB-4713-AAF5-A2526EC36C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2475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15FC-2AAB-48EF-AA5F-65170A0DDFAE}" type="datetimeFigureOut">
              <a:rPr lang="ru-RU" smtClean="0"/>
              <a:t>04.09.2024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6D26-F0CB-4713-AAF5-A2526EC36C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087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15FC-2AAB-48EF-AA5F-65170A0DDFAE}" type="datetimeFigureOut">
              <a:rPr lang="ru-RU" smtClean="0"/>
              <a:t>04.09.2024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6D26-F0CB-4713-AAF5-A2526EC36C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294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15FC-2AAB-48EF-AA5F-65170A0DDFAE}" type="datetimeFigureOut">
              <a:rPr lang="ru-RU" smtClean="0"/>
              <a:t>04.09.2024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6D26-F0CB-4713-AAF5-A2526EC36C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946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15FC-2AAB-48EF-AA5F-65170A0DDFAE}" type="datetimeFigureOut">
              <a:rPr lang="ru-RU" smtClean="0"/>
              <a:t>04.09.2024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6D26-F0CB-4713-AAF5-A2526EC36C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749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15FC-2AAB-48EF-AA5F-65170A0DDFAE}" type="datetimeFigureOut">
              <a:rPr lang="ru-RU" smtClean="0"/>
              <a:t>04.09.2024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6D26-F0CB-4713-AAF5-A2526EC36C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696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15FC-2AAB-48EF-AA5F-65170A0DDFAE}" type="datetimeFigureOut">
              <a:rPr lang="ru-RU" smtClean="0"/>
              <a:t>04.09.2024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6D26-F0CB-4713-AAF5-A2526EC36C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91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15FC-2AAB-48EF-AA5F-65170A0DDFAE}" type="datetimeFigureOut">
              <a:rPr lang="ru-RU" smtClean="0"/>
              <a:t>04.09.2024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6D26-F0CB-4713-AAF5-A2526EC36C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183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715FC-2AAB-48EF-AA5F-65170A0DDFAE}" type="datetimeFigureOut">
              <a:rPr lang="ru-RU" smtClean="0"/>
              <a:t>04.09.2024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B096D26-F0CB-4713-AAF5-A2526EC36C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8734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36895"/>
            <a:ext cx="9144000" cy="5486400"/>
          </a:xfrm>
        </p:spPr>
        <p:txBody>
          <a:bodyPr>
            <a:normAutofit/>
          </a:bodyPr>
          <a:lstStyle/>
          <a:p>
            <a:pPr marL="26988" algn="ctr">
              <a:buClr>
                <a:schemeClr val="accent1">
                  <a:lumMod val="75000"/>
                </a:schemeClr>
              </a:buClr>
              <a:defRPr/>
            </a:pPr>
            <a:r>
              <a:rPr lang="ro-MD" altLang="ru-RU" sz="4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Raport </a:t>
            </a:r>
            <a:endParaRPr lang="ru-RU" altLang="ru-RU" sz="4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8" algn="ctr">
              <a:buClr>
                <a:schemeClr val="accent1">
                  <a:lumMod val="75000"/>
                </a:schemeClr>
              </a:buClr>
              <a:defRPr/>
            </a:pPr>
            <a:r>
              <a:rPr lang="ro-MD" altLang="ru-RU" sz="4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privind rezultatele examenului de absolvire a gimnazi</a:t>
            </a:r>
            <a:r>
              <a:rPr lang="en-US" altLang="ru-RU" sz="4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ului</a:t>
            </a:r>
            <a:r>
              <a:rPr lang="ro-MD" altLang="ru-RU" sz="4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la matematică </a:t>
            </a:r>
          </a:p>
          <a:p>
            <a:pPr marL="26988" algn="ctr">
              <a:buClr>
                <a:schemeClr val="accent1">
                  <a:lumMod val="75000"/>
                </a:schemeClr>
              </a:buClr>
              <a:defRPr/>
            </a:pPr>
            <a:r>
              <a:rPr lang="ro-MD" altLang="ru-RU" sz="4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 anul de studii 20</a:t>
            </a:r>
            <a:r>
              <a:rPr lang="en-US" altLang="ru-RU" sz="4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o-RO" altLang="ru-RU" sz="4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o-MD" altLang="ru-RU" sz="4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20</a:t>
            </a:r>
            <a:r>
              <a:rPr lang="en-US" altLang="ru-RU" sz="4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o-RO" altLang="ru-RU" sz="4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marL="26988">
              <a:buClr>
                <a:schemeClr val="accent1">
                  <a:lumMod val="75000"/>
                </a:schemeClr>
              </a:buClr>
              <a:defRPr/>
            </a:pPr>
            <a:endParaRPr lang="en-US" altLang="ru-RU" sz="4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8">
              <a:buClr>
                <a:schemeClr val="accent1">
                  <a:lumMod val="75000"/>
                </a:schemeClr>
              </a:buClr>
              <a:defRPr/>
            </a:pPr>
            <a:endParaRPr lang="ru-RU" alt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543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1272302"/>
              </p:ext>
            </p:extLst>
          </p:nvPr>
        </p:nvGraphicFramePr>
        <p:xfrm>
          <a:off x="822120" y="3103927"/>
          <a:ext cx="10435906" cy="324653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130148">
                  <a:extLst>
                    <a:ext uri="{9D8B030D-6E8A-4147-A177-3AD203B41FA5}">
                      <a16:colId xmlns:a16="http://schemas.microsoft.com/office/drawing/2014/main" val="1034265857"/>
                    </a:ext>
                  </a:extLst>
                </a:gridCol>
                <a:gridCol w="1357614">
                  <a:extLst>
                    <a:ext uri="{9D8B030D-6E8A-4147-A177-3AD203B41FA5}">
                      <a16:colId xmlns:a16="http://schemas.microsoft.com/office/drawing/2014/main" val="3894141602"/>
                    </a:ext>
                  </a:extLst>
                </a:gridCol>
                <a:gridCol w="306480">
                  <a:extLst>
                    <a:ext uri="{9D8B030D-6E8A-4147-A177-3AD203B41FA5}">
                      <a16:colId xmlns:a16="http://schemas.microsoft.com/office/drawing/2014/main" val="886158314"/>
                    </a:ext>
                  </a:extLst>
                </a:gridCol>
                <a:gridCol w="788948">
                  <a:extLst>
                    <a:ext uri="{9D8B030D-6E8A-4147-A177-3AD203B41FA5}">
                      <a16:colId xmlns:a16="http://schemas.microsoft.com/office/drawing/2014/main" val="1569757055"/>
                    </a:ext>
                  </a:extLst>
                </a:gridCol>
                <a:gridCol w="1000850">
                  <a:extLst>
                    <a:ext uri="{9D8B030D-6E8A-4147-A177-3AD203B41FA5}">
                      <a16:colId xmlns:a16="http://schemas.microsoft.com/office/drawing/2014/main" val="1978595059"/>
                    </a:ext>
                  </a:extLst>
                </a:gridCol>
                <a:gridCol w="1000850">
                  <a:extLst>
                    <a:ext uri="{9D8B030D-6E8A-4147-A177-3AD203B41FA5}">
                      <a16:colId xmlns:a16="http://schemas.microsoft.com/office/drawing/2014/main" val="1319730239"/>
                    </a:ext>
                  </a:extLst>
                </a:gridCol>
                <a:gridCol w="1144515">
                  <a:extLst>
                    <a:ext uri="{9D8B030D-6E8A-4147-A177-3AD203B41FA5}">
                      <a16:colId xmlns:a16="http://schemas.microsoft.com/office/drawing/2014/main" val="4242298337"/>
                    </a:ext>
                  </a:extLst>
                </a:gridCol>
                <a:gridCol w="1144515">
                  <a:extLst>
                    <a:ext uri="{9D8B030D-6E8A-4147-A177-3AD203B41FA5}">
                      <a16:colId xmlns:a16="http://schemas.microsoft.com/office/drawing/2014/main" val="2999987972"/>
                    </a:ext>
                  </a:extLst>
                </a:gridCol>
                <a:gridCol w="1185218">
                  <a:extLst>
                    <a:ext uri="{9D8B030D-6E8A-4147-A177-3AD203B41FA5}">
                      <a16:colId xmlns:a16="http://schemas.microsoft.com/office/drawing/2014/main" val="2788428552"/>
                    </a:ext>
                  </a:extLst>
                </a:gridCol>
                <a:gridCol w="1376768">
                  <a:extLst>
                    <a:ext uri="{9D8B030D-6E8A-4147-A177-3AD203B41FA5}">
                      <a16:colId xmlns:a16="http://schemas.microsoft.com/office/drawing/2014/main" val="3693702850"/>
                    </a:ext>
                  </a:extLst>
                </a:gridCol>
              </a:tblGrid>
              <a:tr h="1351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Note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10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9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8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7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6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4-1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Reuşita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Calitatea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35350"/>
                  </a:ext>
                </a:extLst>
              </a:tr>
              <a:tr h="18948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Nr. elevi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13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97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198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36,74%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0,63%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311133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2628" y="251273"/>
            <a:ext cx="10232985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u-RU" sz="3200" b="1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Sesiunea suplimentară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Examenul de absolvire a gimnaziului sesiunea suplimentară la matematică a fost susţinut de 313 elevi. Au promovat examenul de absolvire la matematică 115 elevi, au luat note negative 198 elevi. 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122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4788468"/>
              </p:ext>
            </p:extLst>
          </p:nvPr>
        </p:nvGraphicFramePr>
        <p:xfrm>
          <a:off x="973123" y="809960"/>
          <a:ext cx="10041621" cy="5095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7128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81" y="232095"/>
            <a:ext cx="11794921" cy="2460771"/>
          </a:xfrm>
        </p:spPr>
        <p:txBody>
          <a:bodyPr>
            <a:normAutofit fontScale="90000"/>
          </a:bodyPr>
          <a:lstStyle/>
          <a:p>
            <a:pPr algn="ctr"/>
            <a:r>
              <a:rPr lang="ro-RO" altLang="ru-RU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Analiza comparativă a rezultatelor din sesiunea suplimentară obţinute în anul curent de studii şi anii precedenți permit următoarele constatări:s- a micșorat % elevilor ce au luat nota 5.</a:t>
            </a:r>
            <a:br>
              <a:rPr lang="ru-RU" altLang="ru-RU" sz="18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ru-R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9939920"/>
              </p:ext>
            </p:extLst>
          </p:nvPr>
        </p:nvGraphicFramePr>
        <p:xfrm>
          <a:off x="616590" y="1963022"/>
          <a:ext cx="11048301" cy="45590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53249">
                  <a:extLst>
                    <a:ext uri="{9D8B030D-6E8A-4147-A177-3AD203B41FA5}">
                      <a16:colId xmlns:a16="http://schemas.microsoft.com/office/drawing/2014/main" val="3445510995"/>
                    </a:ext>
                  </a:extLst>
                </a:gridCol>
                <a:gridCol w="1270394">
                  <a:extLst>
                    <a:ext uri="{9D8B030D-6E8A-4147-A177-3AD203B41FA5}">
                      <a16:colId xmlns:a16="http://schemas.microsoft.com/office/drawing/2014/main" val="2362653484"/>
                    </a:ext>
                  </a:extLst>
                </a:gridCol>
                <a:gridCol w="1270394">
                  <a:extLst>
                    <a:ext uri="{9D8B030D-6E8A-4147-A177-3AD203B41FA5}">
                      <a16:colId xmlns:a16="http://schemas.microsoft.com/office/drawing/2014/main" val="3246492010"/>
                    </a:ext>
                  </a:extLst>
                </a:gridCol>
                <a:gridCol w="1270394">
                  <a:extLst>
                    <a:ext uri="{9D8B030D-6E8A-4147-A177-3AD203B41FA5}">
                      <a16:colId xmlns:a16="http://schemas.microsoft.com/office/drawing/2014/main" val="333725583"/>
                    </a:ext>
                  </a:extLst>
                </a:gridCol>
                <a:gridCol w="1270394">
                  <a:extLst>
                    <a:ext uri="{9D8B030D-6E8A-4147-A177-3AD203B41FA5}">
                      <a16:colId xmlns:a16="http://schemas.microsoft.com/office/drawing/2014/main" val="4288092354"/>
                    </a:ext>
                  </a:extLst>
                </a:gridCol>
                <a:gridCol w="1270394">
                  <a:extLst>
                    <a:ext uri="{9D8B030D-6E8A-4147-A177-3AD203B41FA5}">
                      <a16:colId xmlns:a16="http://schemas.microsoft.com/office/drawing/2014/main" val="3040947031"/>
                    </a:ext>
                  </a:extLst>
                </a:gridCol>
                <a:gridCol w="1271541">
                  <a:extLst>
                    <a:ext uri="{9D8B030D-6E8A-4147-A177-3AD203B41FA5}">
                      <a16:colId xmlns:a16="http://schemas.microsoft.com/office/drawing/2014/main" val="333612614"/>
                    </a:ext>
                  </a:extLst>
                </a:gridCol>
                <a:gridCol w="1271541">
                  <a:extLst>
                    <a:ext uri="{9D8B030D-6E8A-4147-A177-3AD203B41FA5}">
                      <a16:colId xmlns:a16="http://schemas.microsoft.com/office/drawing/2014/main" val="1447043408"/>
                    </a:ext>
                  </a:extLst>
                </a:gridCol>
              </a:tblGrid>
              <a:tr h="57843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Anul de studii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Note (în %)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991566"/>
                  </a:ext>
                </a:extLst>
              </a:tr>
              <a:tr h="5784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10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9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8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7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>
                          <a:effectLst/>
                        </a:rPr>
                        <a:t>6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>
                          <a:effectLst/>
                        </a:rPr>
                        <a:t>5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>
                          <a:effectLst/>
                        </a:rPr>
                        <a:t>1-4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8376225"/>
                  </a:ext>
                </a:extLst>
              </a:tr>
              <a:tr h="112439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2021-2022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>
                          <a:effectLst/>
                        </a:rPr>
                        <a:t>0,48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>
                          <a:effectLst/>
                        </a:rPr>
                        <a:t>0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0,48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0,48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5,82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>
                          <a:effectLst/>
                        </a:rPr>
                        <a:t>41,74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>
                          <a:effectLst/>
                        </a:rPr>
                        <a:t>50,97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5670341"/>
                  </a:ext>
                </a:extLst>
              </a:tr>
              <a:tr h="112439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>
                          <a:effectLst/>
                        </a:rPr>
                        <a:t>2022-2023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>
                          <a:effectLst/>
                        </a:rPr>
                        <a:t>0,49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>
                          <a:effectLst/>
                        </a:rPr>
                        <a:t>0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>
                          <a:effectLst/>
                        </a:rPr>
                        <a:t>0,49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0,99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3,48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>
                          <a:effectLst/>
                        </a:rPr>
                        <a:t>40,29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>
                          <a:effectLst/>
                        </a:rPr>
                        <a:t>54,22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7625686"/>
                  </a:ext>
                </a:extLst>
              </a:tr>
              <a:tr h="112439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>
                          <a:effectLst/>
                        </a:rPr>
                        <a:t>2023-2024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>
                          <a:effectLst/>
                        </a:rPr>
                        <a:t>0,63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0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>
                          <a:effectLst/>
                        </a:rPr>
                        <a:t>0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0,95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4,15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30,99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63,25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6739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56520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5251"/>
          </a:xfrm>
        </p:spPr>
        <p:txBody>
          <a:bodyPr/>
          <a:lstStyle/>
          <a:p>
            <a:r>
              <a:rPr lang="ro-RO" dirty="0">
                <a:solidFill>
                  <a:schemeClr val="tx1"/>
                </a:solidFill>
              </a:rPr>
              <a:t>Concluzii: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08683"/>
            <a:ext cx="9817294" cy="473267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o-RO" dirty="0"/>
              <a:t> </a:t>
            </a:r>
            <a:endParaRPr lang="ru-RU" dirty="0"/>
          </a:p>
          <a:p>
            <a:r>
              <a:rPr lang="ro-RO" dirty="0"/>
              <a:t>	</a:t>
            </a:r>
            <a:r>
              <a:rPr lang="ro-RO" sz="3200" dirty="0"/>
              <a:t>Testul la matematică a fost accesibil, bine structurat, conţine itemi din toate domeniile studiate. </a:t>
            </a:r>
          </a:p>
          <a:p>
            <a:r>
              <a:rPr lang="ro-RO" sz="3200" dirty="0"/>
              <a:t>S-a respectat structura testului propus la pretestare şi exersare. </a:t>
            </a:r>
            <a:endParaRPr lang="ru-RU" sz="3200" dirty="0"/>
          </a:p>
          <a:p>
            <a:r>
              <a:rPr lang="ro-RO" sz="3200" dirty="0"/>
              <a:t>Baremul de corectare a fost clar, uşor de aplicat.</a:t>
            </a:r>
            <a:endParaRPr lang="ru-RU" sz="3200" dirty="0"/>
          </a:p>
          <a:p>
            <a:r>
              <a:rPr lang="ro-RO" sz="3200" dirty="0"/>
              <a:t>Profesorii-evaluatori, în mare parte,au dat dovadă de corectitudine, toleranţă şi apreciere corectă a lucrărilor.</a:t>
            </a:r>
          </a:p>
          <a:p>
            <a:r>
              <a:rPr lang="ro-RO" sz="3200" dirty="0"/>
              <a:t> Comisia municipală de evaluare a lucrărilor de examene a lucrat raţional și operativ.  </a:t>
            </a:r>
            <a:endParaRPr lang="ru-RU" sz="3200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2666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43812"/>
            <a:ext cx="10219965" cy="20339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o-RO" sz="4400" dirty="0"/>
              <a:t>Mulțumesc de atenție!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227630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367" y="478172"/>
            <a:ext cx="10515600" cy="5698791"/>
          </a:xfrm>
        </p:spPr>
        <p:txBody>
          <a:bodyPr>
            <a:normAutofit fontScale="77500" lnSpcReduction="20000"/>
          </a:bodyPr>
          <a:lstStyle/>
          <a:p>
            <a:r>
              <a:rPr lang="ro-RO" sz="4000" dirty="0"/>
              <a:t>La data de 6 iunie 2024 s-a desfăşurat examenul la matematică. Conţinutul evaluării s-a axat pe determinarea nivelului de realizare a subcompetenţelor şi formare a competenţelor specifice respective preconizate în curriculumul şcolar. La realizarea evaluării rezultatelor şcolare la matematică s-a ţinut cont de standardele educaţionale la treapta gimnazială. Lucrările au fost evaluate în baza unui barem de corectare unic, iar notarea s-a efectuat în baza schemei de convertire a punctelor în note.</a:t>
            </a:r>
            <a:endParaRPr lang="ru-RU" sz="4000" dirty="0"/>
          </a:p>
          <a:p>
            <a:r>
              <a:rPr lang="ro-RO" sz="4000" dirty="0"/>
              <a:t>Comisia Municipală de Evaluare la matematică, treapta gimnazială, a fost constituită din 4 preşedinți şi 48 profesori – evaluatori. </a:t>
            </a:r>
            <a:endParaRPr lang="ru-RU" sz="4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0021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76837"/>
            <a:ext cx="10589081" cy="57645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o-RO" sz="3200" dirty="0"/>
              <a:t>În Centrul de evaluare au fost primite </a:t>
            </a:r>
            <a:r>
              <a:rPr lang="ro-RO" sz="3200" b="1" dirty="0"/>
              <a:t>8033 </a:t>
            </a:r>
            <a:r>
              <a:rPr lang="ro-RO" sz="3200" dirty="0"/>
              <a:t>teste. </a:t>
            </a:r>
          </a:p>
          <a:p>
            <a:pPr marL="0" indent="0">
              <a:buNone/>
            </a:pPr>
            <a:endParaRPr lang="ro-RO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ro-RO" sz="3200" dirty="0"/>
              <a:t>Buiucani – 2087 teste;</a:t>
            </a:r>
          </a:p>
          <a:p>
            <a:pPr lvl="0"/>
            <a:r>
              <a:rPr lang="ro-RO" sz="3200" dirty="0"/>
              <a:t> Botanica – 1806;</a:t>
            </a:r>
          </a:p>
          <a:p>
            <a:pPr lvl="0"/>
            <a:r>
              <a:rPr lang="ro-RO" sz="3200" dirty="0"/>
              <a:t>Râșcani – 1845;</a:t>
            </a:r>
          </a:p>
          <a:p>
            <a:pPr lvl="0"/>
            <a:r>
              <a:rPr lang="ro-RO" sz="3200" dirty="0"/>
              <a:t> Centru – 972;</a:t>
            </a:r>
          </a:p>
          <a:p>
            <a:pPr lvl="0"/>
            <a:r>
              <a:rPr lang="ro-RO" sz="3200" dirty="0"/>
              <a:t>Ciocana – 1323;  </a:t>
            </a:r>
            <a:endParaRPr lang="ru-RU" sz="3200" dirty="0"/>
          </a:p>
          <a:p>
            <a:pPr lvl="0"/>
            <a:r>
              <a:rPr lang="ro-RO" sz="3200" dirty="0"/>
              <a:t>84 teste ale elevilor cu CES;</a:t>
            </a:r>
            <a:endParaRPr lang="ru-RU" sz="3200" dirty="0"/>
          </a:p>
          <a:p>
            <a:pPr lvl="0"/>
            <a:r>
              <a:rPr lang="ro-RO" sz="3200" dirty="0"/>
              <a:t>8 teste ai elevilor deţinători de diplome de merit de la olimpiada republicană la matematică.</a:t>
            </a:r>
            <a:endParaRPr lang="ru-RU" sz="3200" dirty="0"/>
          </a:p>
          <a:p>
            <a:pPr lvl="0"/>
            <a:r>
              <a:rPr lang="ro-RO" sz="3200" dirty="0"/>
              <a:t>7 teste de la centul de oncologie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2362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353" y="0"/>
            <a:ext cx="7965319" cy="1719743"/>
          </a:xfrm>
        </p:spPr>
        <p:txBody>
          <a:bodyPr>
            <a:normAutofit fontScale="90000"/>
          </a:bodyPr>
          <a:lstStyle/>
          <a:p>
            <a:pPr algn="ctr"/>
            <a:r>
              <a:rPr lang="ro-RO" dirty="0"/>
              <a:t>Dacă am compara cu anii precedenți am, observa că a crescut numărul de elevi ce au luat note de 10, 9, 6, 5 și 4.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7266990"/>
              </p:ext>
            </p:extLst>
          </p:nvPr>
        </p:nvGraphicFramePr>
        <p:xfrm>
          <a:off x="1518407" y="1930398"/>
          <a:ext cx="8581935" cy="41984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2598">
                  <a:extLst>
                    <a:ext uri="{9D8B030D-6E8A-4147-A177-3AD203B41FA5}">
                      <a16:colId xmlns:a16="http://schemas.microsoft.com/office/drawing/2014/main" val="1742016034"/>
                    </a:ext>
                  </a:extLst>
                </a:gridCol>
                <a:gridCol w="906983">
                  <a:extLst>
                    <a:ext uri="{9D8B030D-6E8A-4147-A177-3AD203B41FA5}">
                      <a16:colId xmlns:a16="http://schemas.microsoft.com/office/drawing/2014/main" val="2935316596"/>
                    </a:ext>
                  </a:extLst>
                </a:gridCol>
                <a:gridCol w="906983">
                  <a:extLst>
                    <a:ext uri="{9D8B030D-6E8A-4147-A177-3AD203B41FA5}">
                      <a16:colId xmlns:a16="http://schemas.microsoft.com/office/drawing/2014/main" val="1180666805"/>
                    </a:ext>
                  </a:extLst>
                </a:gridCol>
                <a:gridCol w="906983">
                  <a:extLst>
                    <a:ext uri="{9D8B030D-6E8A-4147-A177-3AD203B41FA5}">
                      <a16:colId xmlns:a16="http://schemas.microsoft.com/office/drawing/2014/main" val="813829840"/>
                    </a:ext>
                  </a:extLst>
                </a:gridCol>
                <a:gridCol w="907913">
                  <a:extLst>
                    <a:ext uri="{9D8B030D-6E8A-4147-A177-3AD203B41FA5}">
                      <a16:colId xmlns:a16="http://schemas.microsoft.com/office/drawing/2014/main" val="637282491"/>
                    </a:ext>
                  </a:extLst>
                </a:gridCol>
                <a:gridCol w="906983">
                  <a:extLst>
                    <a:ext uri="{9D8B030D-6E8A-4147-A177-3AD203B41FA5}">
                      <a16:colId xmlns:a16="http://schemas.microsoft.com/office/drawing/2014/main" val="1945091213"/>
                    </a:ext>
                  </a:extLst>
                </a:gridCol>
                <a:gridCol w="906983">
                  <a:extLst>
                    <a:ext uri="{9D8B030D-6E8A-4147-A177-3AD203B41FA5}">
                      <a16:colId xmlns:a16="http://schemas.microsoft.com/office/drawing/2014/main" val="90500959"/>
                    </a:ext>
                  </a:extLst>
                </a:gridCol>
                <a:gridCol w="906983">
                  <a:extLst>
                    <a:ext uri="{9D8B030D-6E8A-4147-A177-3AD203B41FA5}">
                      <a16:colId xmlns:a16="http://schemas.microsoft.com/office/drawing/2014/main" val="483449009"/>
                    </a:ext>
                  </a:extLst>
                </a:gridCol>
                <a:gridCol w="899526">
                  <a:extLst>
                    <a:ext uri="{9D8B030D-6E8A-4147-A177-3AD203B41FA5}">
                      <a16:colId xmlns:a16="http://schemas.microsoft.com/office/drawing/2014/main" val="1085013208"/>
                    </a:ext>
                  </a:extLst>
                </a:gridCol>
              </a:tblGrid>
              <a:tr h="16118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Anul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Nr notelor de ,,10”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Nr notelor de ,,9”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Nr notelor de ,,8”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Nr notelor de ,,7”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Nr notelor de ,,6”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Nr notelor de ,,5”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Nr  notelor de ,,4”-,,1”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Total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2264145"/>
                  </a:ext>
                </a:extLst>
              </a:tr>
              <a:tr h="6313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2021-2022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1182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774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1581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1395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1390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964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202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7488</a:t>
                      </a:r>
                      <a:endParaRPr lang="ru-RU" sz="24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4227344"/>
                  </a:ext>
                </a:extLst>
              </a:tr>
              <a:tr h="3647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2022-2023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1134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889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1912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1593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1322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865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208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7923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1400779"/>
                  </a:ext>
                </a:extLst>
              </a:tr>
              <a:tr h="3647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2023-2024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1148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922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1795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1520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1453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899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311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8048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405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9984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1092420" cy="1529593"/>
          </a:xfrm>
        </p:spPr>
        <p:txBody>
          <a:bodyPr>
            <a:normAutofit fontScale="90000"/>
          </a:bodyPr>
          <a:lstStyle/>
          <a:p>
            <a:pPr lvl="0" indent="342900" algn="ctr" defTabSz="914400" eaLnBrk="0" fontAlgn="base" hangingPunct="0">
              <a:spcAft>
                <a:spcPct val="0"/>
              </a:spcAft>
            </a:pPr>
            <a:r>
              <a:rPr lang="ro-RO" altLang="ru-RU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Comparând rezultatele înregistrate în anul curent de studii cu cele din anii precedenţi se atestă o uşoară descreștere a calităţii și a reuşitei în următorul tabel:</a:t>
            </a:r>
            <a:br>
              <a:rPr lang="ru-RU" altLang="ru-RU" sz="18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br>
              <a:rPr lang="ru-RU" altLang="ru-RU" sz="48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ru-R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1118663"/>
              </p:ext>
            </p:extLst>
          </p:nvPr>
        </p:nvGraphicFramePr>
        <p:xfrm>
          <a:off x="872455" y="2491532"/>
          <a:ext cx="9689283" cy="33639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3237">
                  <a:extLst>
                    <a:ext uri="{9D8B030D-6E8A-4147-A177-3AD203B41FA5}">
                      <a16:colId xmlns:a16="http://schemas.microsoft.com/office/drawing/2014/main" val="3475106215"/>
                    </a:ext>
                  </a:extLst>
                </a:gridCol>
                <a:gridCol w="3523023">
                  <a:extLst>
                    <a:ext uri="{9D8B030D-6E8A-4147-A177-3AD203B41FA5}">
                      <a16:colId xmlns:a16="http://schemas.microsoft.com/office/drawing/2014/main" val="3351028731"/>
                    </a:ext>
                  </a:extLst>
                </a:gridCol>
                <a:gridCol w="3523023">
                  <a:extLst>
                    <a:ext uri="{9D8B030D-6E8A-4147-A177-3AD203B41FA5}">
                      <a16:colId xmlns:a16="http://schemas.microsoft.com/office/drawing/2014/main" val="836425400"/>
                    </a:ext>
                  </a:extLst>
                </a:gridCol>
              </a:tblGrid>
              <a:tr h="1314368">
                <a:tc>
                  <a:txBody>
                    <a:bodyPr/>
                    <a:lstStyle/>
                    <a:p>
                      <a:pPr indent="381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Anul de studii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>
                          <a:effectLst/>
                        </a:rPr>
                        <a:t>Calitatea (%)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>
                          <a:effectLst/>
                        </a:rPr>
                        <a:t>Reuşita (%)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676215"/>
                  </a:ext>
                </a:extLst>
              </a:tr>
              <a:tr h="6832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2021-2022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47,23%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97,31%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47866289"/>
                  </a:ext>
                </a:extLst>
              </a:tr>
              <a:tr h="6832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>
                          <a:effectLst/>
                        </a:rPr>
                        <a:t>2022-2023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49,66%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>
                          <a:effectLst/>
                        </a:rPr>
                        <a:t>97,37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99844824"/>
                  </a:ext>
                </a:extLst>
              </a:tr>
              <a:tr h="6832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>
                          <a:effectLst/>
                        </a:rPr>
                        <a:t>2023-2024</a:t>
                      </a:r>
                      <a:endParaRPr lang="ru-RU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48%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3600" dirty="0">
                          <a:effectLst/>
                        </a:rPr>
                        <a:t>96,13%</a:t>
                      </a:r>
                      <a:endParaRPr lang="ru-RU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62319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5686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057" y="357931"/>
            <a:ext cx="10379356" cy="1772873"/>
          </a:xfrm>
        </p:spPr>
        <p:txBody>
          <a:bodyPr>
            <a:noAutofit/>
          </a:bodyPr>
          <a:lstStyle/>
          <a:p>
            <a:pPr algn="ctr"/>
            <a:r>
              <a:rPr lang="ro-RO" sz="2800" dirty="0">
                <a:solidFill>
                  <a:schemeClr val="tx1"/>
                </a:solidFill>
              </a:rPr>
              <a:t>Diagrama de mai jos reflectă distribuţia absolvenţilor de gimnaziu în funcţie de calitatea și reușita atestată la examenul de matematică în ultimii 3 ani </a:t>
            </a:r>
            <a:br>
              <a:rPr lang="ro-RO" sz="2800" dirty="0">
                <a:solidFill>
                  <a:schemeClr val="tx1"/>
                </a:solidFill>
              </a:rPr>
            </a:br>
            <a:r>
              <a:rPr lang="ro-RO" sz="2800" dirty="0">
                <a:solidFill>
                  <a:schemeClr val="tx1"/>
                </a:solidFill>
              </a:rPr>
              <a:t>(2021-2022, 2022-2023, 2023-2024)</a:t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833894"/>
              </p:ext>
            </p:extLst>
          </p:nvPr>
        </p:nvGraphicFramePr>
        <p:xfrm>
          <a:off x="459749" y="2605204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7759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26503"/>
            <a:ext cx="10219965" cy="5814859"/>
          </a:xfrm>
        </p:spPr>
        <p:txBody>
          <a:bodyPr/>
          <a:lstStyle/>
          <a:p>
            <a:pPr algn="ctr"/>
            <a:r>
              <a:rPr lang="ro-RO" sz="3600" b="1" i="1" u="sng" dirty="0"/>
              <a:t>Contestări</a:t>
            </a:r>
            <a:endParaRPr lang="ru-RU" sz="3600" dirty="0"/>
          </a:p>
          <a:p>
            <a:pPr marL="0" indent="0">
              <a:buNone/>
            </a:pPr>
            <a:r>
              <a:rPr lang="ro-RO" b="1" i="1" dirty="0"/>
              <a:t> </a:t>
            </a:r>
            <a:endParaRPr lang="ru-RU" dirty="0"/>
          </a:p>
          <a:p>
            <a:pPr marL="0" indent="0" algn="ctr">
              <a:buNone/>
            </a:pPr>
            <a:r>
              <a:rPr lang="ro-RO" dirty="0"/>
              <a:t> 	</a:t>
            </a:r>
            <a:r>
              <a:rPr lang="ro-RO" sz="2800" dirty="0"/>
              <a:t>În conformitate cu cerinţele Metodologiei privind organizarea şi desfăşurarea examenelor de absolvire a gimnaziului, sesiunea 2024, la comisia municipală au fost înaintate pentru contestare 437 de lucrări. Comisia municipală de contestare a revăzut itemii indicaţi de elevi, evaluând testul în baza baremului de corectare iniţial. După contestaţii au confirmat nota la examen –236 absolvenţi, lucrări cu note majorate cu o unitate au fost –200 , iar  cu 2 unități -1lucrare.  Motivul schimbărilor efectuate a fost aprecierea greşită de către evaluatori a unor itemi.</a:t>
            </a:r>
            <a:endParaRPr lang="ru-RU" sz="2800" dirty="0"/>
          </a:p>
          <a:p>
            <a:pPr algn="ctr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19071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059" y="139816"/>
            <a:ext cx="10480024" cy="1647039"/>
          </a:xfrm>
        </p:spPr>
        <p:txBody>
          <a:bodyPr>
            <a:noAutofit/>
          </a:bodyPr>
          <a:lstStyle/>
          <a:p>
            <a:pPr algn="ctr"/>
            <a:r>
              <a:rPr lang="ro-RO" sz="2800" dirty="0">
                <a:solidFill>
                  <a:schemeClr val="tx1"/>
                </a:solidFill>
              </a:rPr>
              <a:t>Analiza comparativă a rezultatelor contestării obţinute în anul curent de studii şi anul precedent permit următoarele constatări:</a:t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6579253"/>
              </p:ext>
            </p:extLst>
          </p:nvPr>
        </p:nvGraphicFramePr>
        <p:xfrm>
          <a:off x="699393" y="2407643"/>
          <a:ext cx="10855355" cy="38070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2546">
                  <a:extLst>
                    <a:ext uri="{9D8B030D-6E8A-4147-A177-3AD203B41FA5}">
                      <a16:colId xmlns:a16="http://schemas.microsoft.com/office/drawing/2014/main" val="1237384680"/>
                    </a:ext>
                  </a:extLst>
                </a:gridCol>
                <a:gridCol w="1796168">
                  <a:extLst>
                    <a:ext uri="{9D8B030D-6E8A-4147-A177-3AD203B41FA5}">
                      <a16:colId xmlns:a16="http://schemas.microsoft.com/office/drawing/2014/main" val="2648086450"/>
                    </a:ext>
                  </a:extLst>
                </a:gridCol>
                <a:gridCol w="2298496">
                  <a:extLst>
                    <a:ext uri="{9D8B030D-6E8A-4147-A177-3AD203B41FA5}">
                      <a16:colId xmlns:a16="http://schemas.microsoft.com/office/drawing/2014/main" val="3159266099"/>
                    </a:ext>
                  </a:extLst>
                </a:gridCol>
                <a:gridCol w="2298496">
                  <a:extLst>
                    <a:ext uri="{9D8B030D-6E8A-4147-A177-3AD203B41FA5}">
                      <a16:colId xmlns:a16="http://schemas.microsoft.com/office/drawing/2014/main" val="3398160979"/>
                    </a:ext>
                  </a:extLst>
                </a:gridCol>
                <a:gridCol w="2299649">
                  <a:extLst>
                    <a:ext uri="{9D8B030D-6E8A-4147-A177-3AD203B41FA5}">
                      <a16:colId xmlns:a16="http://schemas.microsoft.com/office/drawing/2014/main" val="2681712537"/>
                    </a:ext>
                  </a:extLst>
                </a:gridCol>
              </a:tblGrid>
              <a:tr h="1454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Anul</a:t>
                      </a:r>
                      <a:endParaRPr lang="ru-RU" sz="2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de studii</a:t>
                      </a:r>
                      <a:endParaRPr lang="ru-RU" sz="2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Nr. total de cereri </a:t>
                      </a:r>
                      <a:endParaRPr lang="ru-RU" sz="2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Nota confirmată (nr.de elevi)</a:t>
                      </a:r>
                      <a:endParaRPr lang="ru-RU" sz="2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S-a majorat nota cu 1p.</a:t>
                      </a:r>
                      <a:endParaRPr lang="ru-RU" sz="24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 (nr.de elevi)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S-a majorat nota cu 2p. </a:t>
                      </a:r>
                      <a:endParaRPr lang="ru-RU" sz="24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(nr.de elevi)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65599620"/>
                  </a:ext>
                </a:extLst>
              </a:tr>
              <a:tr h="7274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2021-2022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359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216</a:t>
                      </a:r>
                      <a:endParaRPr lang="ru-RU" sz="24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(60,16%)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140</a:t>
                      </a:r>
                      <a:endParaRPr lang="ru-RU" sz="2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(38,99)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3</a:t>
                      </a:r>
                      <a:endParaRPr lang="ru-RU" sz="24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(0,83%)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60698281"/>
                  </a:ext>
                </a:extLst>
              </a:tr>
              <a:tr h="7274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2022-2023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337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173</a:t>
                      </a:r>
                      <a:endParaRPr lang="ru-RU" sz="24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51,33%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162</a:t>
                      </a:r>
                      <a:endParaRPr lang="ru-RU" sz="2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48,07%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2</a:t>
                      </a:r>
                      <a:endParaRPr lang="ru-RU" sz="2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0,59%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5800434"/>
                  </a:ext>
                </a:extLst>
              </a:tr>
              <a:tr h="7274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2023-2024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437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236</a:t>
                      </a:r>
                      <a:endParaRPr lang="ru-RU" sz="2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54%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200</a:t>
                      </a:r>
                      <a:endParaRPr lang="ru-RU" sz="24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</a:rPr>
                        <a:t>45,76%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1</a:t>
                      </a:r>
                      <a:endParaRPr lang="ru-RU" sz="2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</a:rPr>
                        <a:t>0,22%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02460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6976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608" y="1406554"/>
            <a:ext cx="10765249" cy="4155347"/>
          </a:xfrm>
        </p:spPr>
        <p:txBody>
          <a:bodyPr>
            <a:normAutofit/>
          </a:bodyPr>
          <a:lstStyle/>
          <a:p>
            <a:pPr algn="ctr"/>
            <a:r>
              <a:rPr lang="ro-RO" dirty="0">
                <a:solidFill>
                  <a:schemeClr val="tx1"/>
                </a:solidFill>
              </a:rPr>
              <a:t>Cele mai multe contestări au fost depuse de:</a:t>
            </a:r>
            <a:br>
              <a:rPr lang="ro-RO" dirty="0">
                <a:solidFill>
                  <a:schemeClr val="tx1"/>
                </a:solidFill>
              </a:rPr>
            </a:br>
            <a:r>
              <a:rPr lang="ro-RO" dirty="0">
                <a:solidFill>
                  <a:schemeClr val="tx1"/>
                </a:solidFill>
              </a:rPr>
              <a:t> IPLT „ I.Creangă” 44 de lucrări, notele au fost majorate la 8 elevi; </a:t>
            </a:r>
            <a:br>
              <a:rPr lang="ro-RO" dirty="0">
                <a:solidFill>
                  <a:schemeClr val="tx1"/>
                </a:solidFill>
              </a:rPr>
            </a:br>
            <a:r>
              <a:rPr lang="ro-RO" dirty="0">
                <a:solidFill>
                  <a:schemeClr val="tx1"/>
                </a:solidFill>
              </a:rPr>
              <a:t>IPLTPA „ M.Berezovschi ” 30 lucrări, notele au fost majorate la 19 elevi; 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31068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</TotalTime>
  <Words>838</Words>
  <Application>Microsoft Office PowerPoint</Application>
  <PresentationFormat>Широкоэкранный</PresentationFormat>
  <Paragraphs>181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Times New Roman</vt:lpstr>
      <vt:lpstr>Trebuchet MS</vt:lpstr>
      <vt:lpstr>Wingdings</vt:lpstr>
      <vt:lpstr>Wingdings 3</vt:lpstr>
      <vt:lpstr>Facet</vt:lpstr>
      <vt:lpstr>Презентация PowerPoint</vt:lpstr>
      <vt:lpstr>Презентация PowerPoint</vt:lpstr>
      <vt:lpstr>Презентация PowerPoint</vt:lpstr>
      <vt:lpstr>Dacă am compara cu anii precedenți am, observa că a crescut numărul de elevi ce au luat note de 10, 9, 6, 5 și 4.  </vt:lpstr>
      <vt:lpstr>Comparând rezultatele înregistrate în anul curent de studii cu cele din anii precedenţi se atestă o uşoară descreștere a calităţii și a reuşitei în următorul tabel:  </vt:lpstr>
      <vt:lpstr>Diagrama de mai jos reflectă distribuţia absolvenţilor de gimnaziu în funcţie de calitatea și reușita atestată la examenul de matematică în ultimii 3 ani  (2021-2022, 2022-2023, 2023-2024) </vt:lpstr>
      <vt:lpstr>Презентация PowerPoint</vt:lpstr>
      <vt:lpstr>Analiza comparativă a rezultatelor contestării obţinute în anul curent de studii şi anul precedent permit următoarele constatări: </vt:lpstr>
      <vt:lpstr>Cele mai multe contestări au fost depuse de:  IPLT „ I.Creangă” 44 de lucrări, notele au fost majorate la 8 elevi;  IPLTPA „ M.Berezovschi ” 30 lucrări, notele au fost majorate la 19 elevi;  </vt:lpstr>
      <vt:lpstr>Sesiunea suplimentară     Examenul de absolvire a gimnaziului sesiunea suplimentară la matematică a fost susţinut de 313 elevi. Au promovat examenul de absolvire la matematică 115 elevi, au luat note negative 198 elevi.    </vt:lpstr>
      <vt:lpstr>Презентация PowerPoint</vt:lpstr>
      <vt:lpstr>Analiza comparativă a rezultatelor din sesiunea suplimentară obţinute în anul curent de studii şi anii precedenți permit următoarele constatări:s- a micșorat % elevilor ce au luat nota 5. </vt:lpstr>
      <vt:lpstr>Concluzii: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Пользователь</dc:creator>
  <cp:lastModifiedBy>lbulhac2020@gmail.com</cp:lastModifiedBy>
  <cp:revision>7</cp:revision>
  <dcterms:created xsi:type="dcterms:W3CDTF">2024-08-27T16:01:50Z</dcterms:created>
  <dcterms:modified xsi:type="dcterms:W3CDTF">2024-09-03T22:12:06Z</dcterms:modified>
</cp:coreProperties>
</file>