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18" r:id="rId4"/>
    <p:sldId id="289" r:id="rId5"/>
    <p:sldId id="311" r:id="rId6"/>
    <p:sldId id="291" r:id="rId7"/>
    <p:sldId id="312" r:id="rId8"/>
    <p:sldId id="293" r:id="rId9"/>
    <p:sldId id="313" r:id="rId10"/>
    <p:sldId id="295" r:id="rId11"/>
    <p:sldId id="314" r:id="rId12"/>
    <p:sldId id="297" r:id="rId13"/>
    <p:sldId id="315" r:id="rId14"/>
    <p:sldId id="299" r:id="rId15"/>
    <p:sldId id="316" r:id="rId16"/>
    <p:sldId id="319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2" d="100"/>
          <a:sy n="32" d="100"/>
        </p:scale>
        <p:origin x="58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52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04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02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396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52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0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16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38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639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164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49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67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57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14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35187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150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en-US" sz="7200" b="1" i="1" dirty="0">
                <a:latin typeface="Corbel" panose="020B0503020204020204" pitchFamily="34" charset="0"/>
              </a:rPr>
              <a:t>***</a:t>
            </a:r>
            <a:r>
              <a:rPr lang="en-US" sz="7200" b="1" i="1" dirty="0" smtClean="0">
                <a:latin typeface="Corbel" panose="020B0503020204020204" pitchFamily="34" charset="0"/>
              </a:rPr>
              <a:t>NERGY</a:t>
            </a:r>
            <a:endParaRPr lang="en-US" sz="7200" i="1" dirty="0">
              <a:latin typeface="Corbel" panose="020B0503020204020204" pitchFamily="34" charset="0"/>
            </a:endParaRPr>
          </a:p>
          <a:p>
            <a:pPr fontAlgn="base"/>
            <a:endParaRPr lang="ru-RU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В </a:t>
            </a:r>
            <a:r>
              <a:rPr lang="ru-RU" sz="4800" dirty="0">
                <a:latin typeface="Corbel" panose="020B0503020204020204" pitchFamily="34" charset="0"/>
              </a:rPr>
              <a:t>2018 году 14-летняя школьница </a:t>
            </a:r>
            <a:r>
              <a:rPr lang="ru-RU" sz="4800" dirty="0" err="1">
                <a:latin typeface="Corbel" panose="020B0503020204020204" pitchFamily="34" charset="0"/>
              </a:rPr>
              <a:t>Рейхан</a:t>
            </a:r>
            <a:r>
              <a:rPr lang="ru-RU" sz="4800" dirty="0">
                <a:latin typeface="Corbel" panose="020B0503020204020204" pitchFamily="34" charset="0"/>
              </a:rPr>
              <a:t> </a:t>
            </a:r>
            <a:r>
              <a:rPr lang="ru-RU" sz="4800" dirty="0" err="1">
                <a:latin typeface="Corbel" panose="020B0503020204020204" pitchFamily="34" charset="0"/>
              </a:rPr>
              <a:t>Джамалова</a:t>
            </a:r>
            <a:r>
              <a:rPr lang="ru-RU" sz="4800" dirty="0">
                <a:latin typeface="Corbel" panose="020B0503020204020204" pitchFamily="34" charset="0"/>
              </a:rPr>
              <a:t> попала в список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Forbes </a:t>
            </a:r>
            <a:r>
              <a:rPr lang="en-US" sz="4800" dirty="0">
                <a:latin typeface="Corbel" panose="020B0503020204020204" pitchFamily="34" charset="0"/>
              </a:rPr>
              <a:t>«30 </a:t>
            </a:r>
            <a:r>
              <a:rPr lang="ru-RU" sz="4800" dirty="0">
                <a:latin typeface="Corbel" panose="020B0503020204020204" pitchFamily="34" charset="0"/>
              </a:rPr>
              <a:t>до 30». Её </a:t>
            </a:r>
            <a:r>
              <a:rPr lang="ru-RU" sz="4800" dirty="0" err="1">
                <a:latin typeface="Corbel" panose="020B0503020204020204" pitchFamily="34" charset="0"/>
              </a:rPr>
              <a:t>стартап</a:t>
            </a:r>
            <a:r>
              <a:rPr lang="ru-RU" sz="4800" dirty="0">
                <a:latin typeface="Corbel" panose="020B0503020204020204" pitchFamily="34" charset="0"/>
              </a:rPr>
              <a:t> предлагает производить электричество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при </a:t>
            </a:r>
            <a:r>
              <a:rPr lang="ru-RU" sz="4800" dirty="0">
                <a:latin typeface="Corbel" panose="020B0503020204020204" pitchFamily="34" charset="0"/>
              </a:rPr>
              <a:t>помощи падающей воды. </a:t>
            </a:r>
            <a:r>
              <a:rPr lang="ru-RU" sz="4800" b="1" dirty="0">
                <a:latin typeface="Corbel" panose="020B0503020204020204" pitchFamily="34" charset="0"/>
              </a:rPr>
              <a:t>Какие три буквы мы пропустили в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названии </a:t>
            </a:r>
            <a:r>
              <a:rPr lang="ru-RU" sz="4800" b="1" dirty="0" err="1">
                <a:latin typeface="Corbel" panose="020B0503020204020204" pitchFamily="34" charset="0"/>
              </a:rPr>
              <a:t>стартапа</a:t>
            </a:r>
            <a:r>
              <a:rPr lang="ru-RU" sz="4800" b="1" dirty="0" smtClean="0">
                <a:latin typeface="Corbel" panose="020B0503020204020204" pitchFamily="34" charset="0"/>
              </a:rPr>
              <a:t>?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În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anul</a:t>
            </a:r>
            <a:r>
              <a:rPr lang="en-US" sz="4800" dirty="0">
                <a:latin typeface="Corbel" panose="020B0503020204020204" pitchFamily="34" charset="0"/>
              </a:rPr>
              <a:t> 2018 </a:t>
            </a:r>
            <a:r>
              <a:rPr lang="en-US" sz="4800" dirty="0" err="1">
                <a:latin typeface="Corbel" panose="020B0503020204020204" pitchFamily="34" charset="0"/>
              </a:rPr>
              <a:t>eleva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doar</a:t>
            </a:r>
            <a:r>
              <a:rPr lang="en-US" sz="4800" dirty="0">
                <a:latin typeface="Corbel" panose="020B0503020204020204" pitchFamily="34" charset="0"/>
              </a:rPr>
              <a:t> 14 </a:t>
            </a:r>
            <a:r>
              <a:rPr lang="en-US" sz="4800" dirty="0" err="1">
                <a:latin typeface="Corbel" panose="020B0503020204020204" pitchFamily="34" charset="0"/>
              </a:rPr>
              <a:t>ani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Reyhan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Jamalova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fost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inclusă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topul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Forbes </a:t>
            </a:r>
            <a:r>
              <a:rPr lang="en-US" sz="4800" dirty="0">
                <a:latin typeface="Corbel" panose="020B0503020204020204" pitchFamily="34" charset="0"/>
              </a:rPr>
              <a:t>”30 under 30”. Startup-</a:t>
            </a:r>
            <a:r>
              <a:rPr lang="en-US" sz="4800" dirty="0" err="1">
                <a:latin typeface="Corbel" panose="020B0503020204020204" pitchFamily="34" charset="0"/>
              </a:rPr>
              <a:t>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acesteia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presupune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producerea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electricității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cu </a:t>
            </a:r>
            <a:r>
              <a:rPr lang="en-US" sz="4800" dirty="0" err="1">
                <a:latin typeface="Corbel" panose="020B0503020204020204" pitchFamily="34" charset="0"/>
              </a:rPr>
              <a:t>ajutorul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apei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căzătoare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Care 3 </a:t>
            </a:r>
            <a:r>
              <a:rPr lang="en-US" sz="4800" b="1" dirty="0" err="1">
                <a:latin typeface="Corbel" panose="020B0503020204020204" pitchFamily="34" charset="0"/>
              </a:rPr>
              <a:t>litere</a:t>
            </a:r>
            <a:r>
              <a:rPr lang="en-US" sz="4800" b="1" dirty="0">
                <a:latin typeface="Corbel" panose="020B0503020204020204" pitchFamily="34" charset="0"/>
              </a:rPr>
              <a:t> au </a:t>
            </a:r>
            <a:r>
              <a:rPr lang="en-US" sz="4800" b="1" dirty="0" err="1">
                <a:latin typeface="Corbel" panose="020B0503020204020204" pitchFamily="34" charset="0"/>
              </a:rPr>
              <a:t>fost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omise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denumirea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engleză</a:t>
            </a:r>
            <a:r>
              <a:rPr lang="en-US" sz="4800" b="1" dirty="0">
                <a:latin typeface="Corbel" panose="020B0503020204020204" pitchFamily="34" charset="0"/>
              </a:rPr>
              <a:t> a startup-</a:t>
            </a:r>
            <a:r>
              <a:rPr lang="en-US" sz="4800" b="1" dirty="0" err="1">
                <a:latin typeface="Corbel" panose="020B0503020204020204" pitchFamily="34" charset="0"/>
              </a:rPr>
              <a:t>ului</a:t>
            </a:r>
            <a:r>
              <a:rPr lang="en-US" sz="4800" b="1" dirty="0">
                <a:latin typeface="Corbel" panose="020B0503020204020204" pitchFamily="34" charset="0"/>
              </a:rPr>
              <a:t>? 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38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Rai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rainergy-pitchdeck-1-63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57732"/>
            <a:ext cx="9750967" cy="59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Архитекторы предложили в местах большого скопления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людей установить </a:t>
            </a:r>
            <a:r>
              <a:rPr lang="ru-RU" sz="5400" dirty="0">
                <a:latin typeface="Corbel" panose="020B0503020204020204" pitchFamily="34" charset="0"/>
              </a:rPr>
              <a:t>плиты, при ходьбе по которым будет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вырабатываться энергия</a:t>
            </a:r>
            <a:r>
              <a:rPr lang="ru-RU" sz="5400" dirty="0">
                <a:latin typeface="Corbel" panose="020B0503020204020204" pitchFamily="34" charset="0"/>
              </a:rPr>
              <a:t>. В статье это назвали «ИКС города».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ИКС </a:t>
            </a:r>
            <a:r>
              <a:rPr lang="ru-RU" sz="5400" dirty="0">
                <a:latin typeface="Corbel" panose="020B0503020204020204" pitchFamily="34" charset="0"/>
              </a:rPr>
              <a:t>есть у каждого: при </a:t>
            </a:r>
            <a:r>
              <a:rPr lang="ru-RU" sz="5400" dirty="0" smtClean="0">
                <a:latin typeface="Corbel" panose="020B0503020204020204" pitchFamily="34" charset="0"/>
              </a:rPr>
              <a:t>ходьбе </a:t>
            </a:r>
            <a:r>
              <a:rPr lang="ru-RU" sz="5400" dirty="0">
                <a:latin typeface="Corbel" panose="020B0503020204020204" pitchFamily="34" charset="0"/>
              </a:rPr>
              <a:t>он нормальный, а при беге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увеличивается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b="1" dirty="0">
                <a:latin typeface="Corbel" panose="020B0503020204020204" pitchFamily="34" charset="0"/>
              </a:rPr>
              <a:t>Назовите </a:t>
            </a:r>
            <a:r>
              <a:rPr lang="ru-RU" sz="5400" b="1" dirty="0" smtClean="0">
                <a:latin typeface="Corbel" panose="020B0503020204020204" pitchFamily="34" charset="0"/>
              </a:rPr>
              <a:t>ИКС.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endParaRPr lang="ru-RU" sz="1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Arhitecții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au </a:t>
            </a:r>
            <a:r>
              <a:rPr lang="en-US" sz="5400" dirty="0" err="1">
                <a:latin typeface="Corbel" panose="020B0503020204020204" pitchFamily="34" charset="0"/>
              </a:rPr>
              <a:t>propus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instalarea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dispozitivelor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speciale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locuri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aglomerate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Acestea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vor</a:t>
            </a:r>
            <a:r>
              <a:rPr lang="en-US" sz="5400" dirty="0">
                <a:latin typeface="Corbel" panose="020B0503020204020204" pitchFamily="34" charset="0"/>
              </a:rPr>
              <a:t> genera </a:t>
            </a:r>
            <a:r>
              <a:rPr lang="en-US" sz="5400" dirty="0" err="1">
                <a:latin typeface="Corbel" panose="020B0503020204020204" pitchFamily="34" charset="0"/>
              </a:rPr>
              <a:t>energie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când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cineva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păși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ele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Într</a:t>
            </a:r>
            <a:r>
              <a:rPr lang="en-US" sz="5400" dirty="0" smtClean="0">
                <a:latin typeface="Corbel" panose="020B0503020204020204" pitchFamily="34" charset="0"/>
              </a:rPr>
              <a:t>-un </a:t>
            </a:r>
            <a:r>
              <a:rPr lang="en-US" sz="5400" dirty="0" err="1" smtClean="0">
                <a:latin typeface="Corbel" panose="020B0503020204020204" pitchFamily="34" charset="0"/>
              </a:rPr>
              <a:t>articol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acest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proces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fost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denumit</a:t>
            </a:r>
            <a:r>
              <a:rPr lang="en-US" sz="5400" dirty="0">
                <a:latin typeface="Corbel" panose="020B0503020204020204" pitchFamily="34" charset="0"/>
              </a:rPr>
              <a:t> ”X-</a:t>
            </a:r>
            <a:r>
              <a:rPr lang="en-US" sz="5400" dirty="0" err="1">
                <a:latin typeface="Corbel" panose="020B0503020204020204" pitchFamily="34" charset="0"/>
              </a:rPr>
              <a:t>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orașului</a:t>
            </a:r>
            <a:r>
              <a:rPr lang="en-US" sz="5400" dirty="0">
                <a:latin typeface="Corbel" panose="020B0503020204020204" pitchFamily="34" charset="0"/>
              </a:rPr>
              <a:t>”. </a:t>
            </a:r>
            <a:r>
              <a:rPr lang="en-US" sz="5400" dirty="0" err="1">
                <a:latin typeface="Corbel" panose="020B0503020204020204" pitchFamily="34" charset="0"/>
              </a:rPr>
              <a:t>Fiecare</a:t>
            </a:r>
            <a:r>
              <a:rPr lang="en-US" sz="5400" dirty="0">
                <a:latin typeface="Corbel" panose="020B0503020204020204" pitchFamily="34" charset="0"/>
              </a:rPr>
              <a:t> din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noi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are </a:t>
            </a:r>
            <a:r>
              <a:rPr lang="en-US" sz="5400" dirty="0" smtClean="0">
                <a:latin typeface="Corbel" panose="020B0503020204020204" pitchFamily="34" charset="0"/>
              </a:rPr>
              <a:t>X,</a:t>
            </a:r>
            <a:r>
              <a:rPr lang="ru-RU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care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apropo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crește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timp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alergăm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 err="1">
                <a:latin typeface="Corbel" panose="020B0503020204020204" pitchFamily="34" charset="0"/>
              </a:rPr>
              <a:t>Numiți</a:t>
            </a:r>
            <a:r>
              <a:rPr lang="en-US" sz="5400" b="1" dirty="0">
                <a:latin typeface="Corbel" panose="020B0503020204020204" pitchFamily="34" charset="0"/>
              </a:rPr>
              <a:t> X-</a:t>
            </a:r>
            <a:r>
              <a:rPr lang="en-US" sz="5400" b="1" dirty="0" err="1">
                <a:latin typeface="Corbel" panose="020B0503020204020204" pitchFamily="34" charset="0"/>
              </a:rPr>
              <a:t>ul</a:t>
            </a:r>
            <a:r>
              <a:rPr lang="en-US" sz="5400" b="1" dirty="0">
                <a:latin typeface="Corbel" panose="020B0503020204020204" pitchFamily="34" charset="0"/>
              </a:rPr>
              <a:t>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6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3" name="chimes.wav"/>
          </p:stSnd>
        </p:sndAc>
      </p:transition>
    </mc:Choice>
    <mc:Fallback xmlns="">
      <p:transition spd="slow" advClick="0" advTm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48901" y="3855721"/>
            <a:ext cx="9803842" cy="385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Пульс /</a:t>
            </a:r>
          </a:p>
          <a:p>
            <a:pPr algn="ctr" fontAlgn="base"/>
            <a:r>
              <a:rPr lang="en-US" sz="88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Puls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8" name="Picture 3" descr="D:\Docs\Desktop\m1000x10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98626"/>
            <a:ext cx="8040725" cy="80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4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Сегодня ЕГО не рассматривают как источник </a:t>
            </a:r>
            <a:r>
              <a:rPr lang="ru-RU" sz="5400" dirty="0" smtClean="0">
                <a:latin typeface="Corbel" panose="020B0503020204020204" pitchFamily="34" charset="0"/>
              </a:rPr>
              <a:t>альтернативной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энергии</a:t>
            </a:r>
            <a:r>
              <a:rPr lang="ru-RU" sz="5400" dirty="0">
                <a:latin typeface="Corbel" panose="020B0503020204020204" pitchFamily="34" charset="0"/>
              </a:rPr>
              <a:t>. Дело в том, что для ЕГО производства требуется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больше энергии</a:t>
            </a:r>
            <a:r>
              <a:rPr lang="ru-RU" sz="5400" dirty="0">
                <a:latin typeface="Corbel" panose="020B0503020204020204" pitchFamily="34" charset="0"/>
              </a:rPr>
              <a:t>, чем можно получить от его </a:t>
            </a:r>
            <a:r>
              <a:rPr lang="ru-RU" sz="5400" dirty="0" smtClean="0">
                <a:latin typeface="Corbel" panose="020B0503020204020204" pitchFamily="34" charset="0"/>
              </a:rPr>
              <a:t>использования. </a:t>
            </a: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Шутят</a:t>
            </a:r>
            <a:r>
              <a:rPr lang="ru-RU" sz="5400" dirty="0">
                <a:latin typeface="Corbel" panose="020B0503020204020204" pitchFamily="34" charset="0"/>
              </a:rPr>
              <a:t>, </a:t>
            </a:r>
            <a:r>
              <a:rPr lang="ru-RU" sz="5400" dirty="0" smtClean="0">
                <a:latin typeface="Corbel" panose="020B0503020204020204" pitchFamily="34" charset="0"/>
              </a:rPr>
              <a:t>что Менделеев </a:t>
            </a:r>
            <a:r>
              <a:rPr lang="ru-RU" sz="5400" dirty="0">
                <a:latin typeface="Corbel" panose="020B0503020204020204" pitchFamily="34" charset="0"/>
              </a:rPr>
              <a:t>ставил на первое место не семью,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а именно </a:t>
            </a:r>
            <a:r>
              <a:rPr lang="ru-RU" sz="5400" dirty="0">
                <a:latin typeface="Corbel" panose="020B0503020204020204" pitchFamily="34" charset="0"/>
              </a:rPr>
              <a:t>ЕГО</a:t>
            </a:r>
            <a:r>
              <a:rPr lang="ru-RU" sz="5400" dirty="0" smtClean="0">
                <a:latin typeface="Corbel" panose="020B0503020204020204" pitchFamily="34" charset="0"/>
              </a:rPr>
              <a:t>. </a:t>
            </a:r>
            <a:r>
              <a:rPr lang="ru-RU" sz="5400" b="1" dirty="0" smtClean="0">
                <a:latin typeface="Corbel" panose="020B0503020204020204" pitchFamily="34" charset="0"/>
              </a:rPr>
              <a:t>Назовите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ЕГО</a:t>
            </a:r>
            <a:r>
              <a:rPr lang="ru-RU" sz="5400" b="1" dirty="0">
                <a:latin typeface="Corbel" panose="020B0503020204020204" pitchFamily="34" charset="0"/>
              </a:rPr>
              <a:t>.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endParaRPr lang="ru-RU" sz="1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Astăzi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EL nu </a:t>
            </a:r>
            <a:r>
              <a:rPr lang="en-US" sz="5400" dirty="0" smtClean="0">
                <a:latin typeface="Corbel" panose="020B0503020204020204" pitchFamily="34" charset="0"/>
              </a:rPr>
              <a:t>e</a:t>
            </a:r>
            <a:r>
              <a:rPr lang="ro-MD" sz="5400" dirty="0" smtClean="0">
                <a:latin typeface="Corbel" panose="020B0503020204020204" pitchFamily="34" charset="0"/>
              </a:rPr>
              <a:t>ste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considerat</a:t>
            </a:r>
            <a:r>
              <a:rPr lang="en-US" sz="5400" dirty="0">
                <a:latin typeface="Corbel" panose="020B0503020204020204" pitchFamily="34" charset="0"/>
              </a:rPr>
              <a:t> o </a:t>
            </a:r>
            <a:r>
              <a:rPr lang="en-US" sz="5400" dirty="0" err="1">
                <a:latin typeface="Corbel" panose="020B0503020204020204" pitchFamily="34" charset="0"/>
              </a:rPr>
              <a:t>sursă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energie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alternativă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 smtClean="0">
                <a:latin typeface="Corbel" panose="020B0503020204020204" pitchFamily="34" charset="0"/>
              </a:rPr>
              <a:t>deoarece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producerea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necesită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mai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multă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energie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decât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poate</a:t>
            </a:r>
            <a:r>
              <a:rPr lang="en-US" sz="5400" dirty="0">
                <a:latin typeface="Corbel" panose="020B0503020204020204" pitchFamily="34" charset="0"/>
              </a:rPr>
              <a:t> fi </a:t>
            </a:r>
            <a:r>
              <a:rPr lang="en-US" sz="5400" dirty="0" err="1">
                <a:latin typeface="Corbel" panose="020B0503020204020204" pitchFamily="34" charset="0"/>
              </a:rPr>
              <a:t>obținută</a:t>
            </a:r>
            <a:r>
              <a:rPr lang="en-US" sz="5400" dirty="0">
                <a:latin typeface="Corbel" panose="020B0503020204020204" pitchFamily="34" charset="0"/>
              </a:rPr>
              <a:t> la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folosirea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sa</a:t>
            </a:r>
            <a:r>
              <a:rPr lang="en-US" sz="5400" dirty="0">
                <a:latin typeface="Corbel" panose="020B0503020204020204" pitchFamily="34" charset="0"/>
              </a:rPr>
              <a:t>. Conform </a:t>
            </a:r>
            <a:r>
              <a:rPr lang="en-US" sz="5400" dirty="0" err="1">
                <a:latin typeface="Corbel" panose="020B0503020204020204" pitchFamily="34" charset="0"/>
              </a:rPr>
              <a:t>unei</a:t>
            </a:r>
            <a:r>
              <a:rPr lang="en-US" sz="5400" dirty="0">
                <a:latin typeface="Corbel" panose="020B0503020204020204" pitchFamily="34" charset="0"/>
              </a:rPr>
              <a:t> glume, </a:t>
            </a:r>
            <a:r>
              <a:rPr lang="en-US" sz="5400" dirty="0" err="1">
                <a:latin typeface="Corbel" panose="020B0503020204020204" pitchFamily="34" charset="0"/>
              </a:rPr>
              <a:t>primul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loc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viața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lui</a:t>
            </a:r>
            <a:r>
              <a:rPr lang="en-US" sz="5400" dirty="0">
                <a:latin typeface="Corbel" panose="020B0503020204020204" pitchFamily="34" charset="0"/>
              </a:rPr>
              <a:t> Mendeleev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era </a:t>
            </a:r>
            <a:r>
              <a:rPr lang="en-US" sz="5400" dirty="0" err="1" smtClean="0">
                <a:latin typeface="Corbel" panose="020B0503020204020204" pitchFamily="34" charset="0"/>
              </a:rPr>
              <a:t>ocupat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nu de </a:t>
            </a:r>
            <a:r>
              <a:rPr lang="en-US" sz="5400" dirty="0" err="1">
                <a:latin typeface="Corbel" panose="020B0503020204020204" pitchFamily="34" charset="0"/>
              </a:rPr>
              <a:t>familie</a:t>
            </a:r>
            <a:r>
              <a:rPr lang="en-US" sz="5400" dirty="0">
                <a:latin typeface="Corbel" panose="020B0503020204020204" pitchFamily="34" charset="0"/>
              </a:rPr>
              <a:t>, ci </a:t>
            </a:r>
            <a:r>
              <a:rPr lang="en-US" sz="5400" dirty="0" err="1">
                <a:latin typeface="Corbel" panose="020B0503020204020204" pitchFamily="34" charset="0"/>
              </a:rPr>
              <a:t>anume</a:t>
            </a:r>
            <a:r>
              <a:rPr lang="en-US" sz="5400" dirty="0">
                <a:latin typeface="Corbel" panose="020B0503020204020204" pitchFamily="34" charset="0"/>
              </a:rPr>
              <a:t> de EL.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Numiți</a:t>
            </a:r>
            <a:r>
              <a:rPr lang="en-US" sz="5400" b="1" dirty="0">
                <a:latin typeface="Corbel" panose="020B0503020204020204" pitchFamily="34" charset="0"/>
              </a:rPr>
              <a:t>-L!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55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9"/>
            <a:ext cx="9854926" cy="383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Водород /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Hidrogen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h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39" y="2057400"/>
            <a:ext cx="6860700" cy="76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054"/>
            <a:ext cx="20104100" cy="1333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78771"/>
            <a:ext cx="20125206" cy="11305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6000" i="1" dirty="0">
                <a:latin typeface="Corbel" panose="020B0503020204020204" pitchFamily="34" charset="0"/>
              </a:rPr>
              <a:t>Надо переходить на </a:t>
            </a:r>
            <a:r>
              <a:rPr lang="ru-RU" sz="6000" i="1" dirty="0" smtClean="0">
                <a:latin typeface="Corbel" panose="020B0503020204020204" pitchFamily="34" charset="0"/>
              </a:rPr>
              <a:t>...</a:t>
            </a:r>
            <a:endParaRPr lang="en-US" sz="6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6000" b="1" dirty="0">
                <a:latin typeface="Corbel" panose="020B0503020204020204" pitchFamily="34" charset="0"/>
              </a:rPr>
              <a:t>одним словом название мероприятия, </a:t>
            </a:r>
            <a:r>
              <a:rPr lang="ru-RU" sz="6000" b="1" dirty="0" smtClean="0">
                <a:latin typeface="Corbel" panose="020B0503020204020204" pitchFamily="34" charset="0"/>
              </a:rPr>
              <a:t>в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котором </a:t>
            </a:r>
            <a:r>
              <a:rPr lang="ru-RU" sz="6000" b="1" dirty="0">
                <a:latin typeface="Corbel" panose="020B0503020204020204" pitchFamily="34" charset="0"/>
              </a:rPr>
              <a:t>приняли участие редактор журнала </a:t>
            </a:r>
            <a:r>
              <a:rPr lang="ru-RU" sz="6000" b="1" dirty="0" smtClean="0">
                <a:latin typeface="Corbel" panose="020B0503020204020204" pitchFamily="34" charset="0"/>
              </a:rPr>
              <a:t>об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автомобилях </a:t>
            </a:r>
            <a:r>
              <a:rPr lang="ru-RU" sz="6000" b="1" dirty="0">
                <a:latin typeface="Corbel" panose="020B0503020204020204" pitchFamily="34" charset="0"/>
              </a:rPr>
              <a:t>и эксперт в области изменения климата.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algn="ctr" fontAlgn="base"/>
            <a:endParaRPr lang="ru-RU" sz="2300" i="1" dirty="0" smtClean="0">
              <a:latin typeface="Corbel" panose="020B0503020204020204" pitchFamily="34" charset="0"/>
            </a:endParaRPr>
          </a:p>
          <a:p>
            <a:pPr algn="ctr" fontAlgn="base"/>
            <a:r>
              <a:rPr lang="en-US" sz="6000" i="1" dirty="0" smtClean="0">
                <a:latin typeface="Corbel" panose="020B0503020204020204" pitchFamily="34" charset="0"/>
              </a:rPr>
              <a:t>E </a:t>
            </a:r>
            <a:r>
              <a:rPr lang="en-US" sz="6000" i="1" dirty="0" err="1">
                <a:latin typeface="Corbel" panose="020B0503020204020204" pitchFamily="34" charset="0"/>
              </a:rPr>
              <a:t>timpul</a:t>
            </a:r>
            <a:r>
              <a:rPr lang="en-US" sz="6000" i="1" dirty="0">
                <a:latin typeface="Corbel" panose="020B0503020204020204" pitchFamily="34" charset="0"/>
              </a:rPr>
              <a:t> </a:t>
            </a:r>
            <a:r>
              <a:rPr lang="en-US" sz="6000" i="1" dirty="0" err="1">
                <a:latin typeface="Corbel" panose="020B0503020204020204" pitchFamily="34" charset="0"/>
              </a:rPr>
              <a:t>să</a:t>
            </a:r>
            <a:r>
              <a:rPr lang="en-US" sz="6000" i="1" dirty="0">
                <a:latin typeface="Corbel" panose="020B0503020204020204" pitchFamily="34" charset="0"/>
              </a:rPr>
              <a:t> </a:t>
            </a:r>
            <a:r>
              <a:rPr lang="en-US" sz="6000" i="1" dirty="0" err="1">
                <a:latin typeface="Corbel" panose="020B0503020204020204" pitchFamily="34" charset="0"/>
              </a:rPr>
              <a:t>trecem</a:t>
            </a:r>
            <a:r>
              <a:rPr lang="en-US" sz="6000" i="1" dirty="0">
                <a:latin typeface="Corbel" panose="020B0503020204020204" pitchFamily="34" charset="0"/>
              </a:rPr>
              <a:t> la…</a:t>
            </a:r>
            <a:r>
              <a:rPr lang="en-US" sz="6000" b="1" dirty="0">
                <a:latin typeface="Corbel" panose="020B0503020204020204" pitchFamily="34" charset="0"/>
              </a:rPr>
              <a:t> 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Finisați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printr</a:t>
            </a:r>
            <a:r>
              <a:rPr lang="en-US" sz="6000" b="1" dirty="0">
                <a:latin typeface="Corbel" panose="020B0503020204020204" pitchFamily="34" charset="0"/>
              </a:rPr>
              <a:t>-un </a:t>
            </a:r>
            <a:r>
              <a:rPr lang="en-US" sz="6000" b="1" dirty="0" err="1">
                <a:latin typeface="Corbel" panose="020B0503020204020204" pitchFamily="34" charset="0"/>
              </a:rPr>
              <a:t>cuvânt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denumirea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evenimentului</a:t>
            </a:r>
            <a:r>
              <a:rPr lang="en-US" sz="6000" b="1" dirty="0">
                <a:latin typeface="Corbel" panose="020B0503020204020204" pitchFamily="34" charset="0"/>
              </a:rPr>
              <a:t>, la </a:t>
            </a:r>
            <a:r>
              <a:rPr lang="en-US" sz="6000" b="1" dirty="0" smtClean="0">
                <a:latin typeface="Corbel" panose="020B0503020204020204" pitchFamily="34" charset="0"/>
              </a:rPr>
              <a:t>care</a:t>
            </a: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au </a:t>
            </a:r>
            <a:r>
              <a:rPr lang="en-US" sz="6000" b="1" dirty="0" err="1">
                <a:latin typeface="Corbel" panose="020B0503020204020204" pitchFamily="34" charset="0"/>
              </a:rPr>
              <a:t>participat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editorul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unei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reviste</a:t>
            </a:r>
            <a:r>
              <a:rPr lang="en-US" sz="6000" b="1" dirty="0">
                <a:latin typeface="Corbel" panose="020B0503020204020204" pitchFamily="34" charset="0"/>
              </a:rPr>
              <a:t> auto </a:t>
            </a:r>
            <a:r>
              <a:rPr lang="en-US" sz="6000" b="1" dirty="0" err="1">
                <a:latin typeface="Corbel" panose="020B0503020204020204" pitchFamily="34" charset="0"/>
              </a:rPr>
              <a:t>și</a:t>
            </a:r>
            <a:r>
              <a:rPr lang="en-US" sz="6000" b="1" dirty="0">
                <a:latin typeface="Corbel" panose="020B0503020204020204" pitchFamily="34" charset="0"/>
              </a:rPr>
              <a:t> un expert </a:t>
            </a:r>
            <a:r>
              <a:rPr lang="en-US" sz="6000" b="1" dirty="0" err="1" smtClean="0">
                <a:latin typeface="Corbel" panose="020B0503020204020204" pitchFamily="34" charset="0"/>
              </a:rPr>
              <a:t>în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domeniul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schimbărilor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climatice</a:t>
            </a:r>
            <a:r>
              <a:rPr lang="en-US" sz="6000" b="1" dirty="0">
                <a:latin typeface="Corbel" panose="020B0503020204020204" pitchFamily="34" charset="0"/>
              </a:rPr>
              <a:t>. 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Зелёный /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Verde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 smtClean="0">
                <a:solidFill>
                  <a:srgbClr val="FFFFFF"/>
                </a:solidFill>
              </a:rPr>
              <a:t>1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92193" y="4088094"/>
            <a:ext cx="9837381" cy="3570338"/>
            <a:chOff x="292193" y="4073580"/>
            <a:chExt cx="9837381" cy="3570338"/>
          </a:xfrm>
        </p:grpSpPr>
        <p:pic>
          <p:nvPicPr>
            <p:cNvPr id="22" name="Picture 2" descr="D:\Docs\Desktop\greencar-1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37" b="5297"/>
            <a:stretch/>
          </p:blipFill>
          <p:spPr bwMode="auto">
            <a:xfrm>
              <a:off x="292193" y="4073580"/>
              <a:ext cx="6179081" cy="34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436" y="4223918"/>
              <a:ext cx="3765138" cy="34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53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8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Плакать не надо, ведь уже сегодня мы можем перейти </a:t>
            </a:r>
            <a:r>
              <a:rPr lang="ru-RU" sz="5700" dirty="0" smtClean="0">
                <a:latin typeface="Corbel" panose="020B0503020204020204" pitchFamily="34" charset="0"/>
              </a:rPr>
              <a:t>на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более </a:t>
            </a:r>
            <a:r>
              <a:rPr lang="ru-RU" sz="5700" dirty="0">
                <a:latin typeface="Corbel" panose="020B0503020204020204" pitchFamily="34" charset="0"/>
              </a:rPr>
              <a:t>экологический вид энергии! Например, в </a:t>
            </a:r>
            <a:r>
              <a:rPr lang="ru-RU" sz="5700" dirty="0" smtClean="0">
                <a:latin typeface="Corbel" panose="020B0503020204020204" pitchFamily="34" charset="0"/>
              </a:rPr>
              <a:t>Калифорнии 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компания</a:t>
            </a:r>
            <a:r>
              <a:rPr lang="ru-RU" sz="5700" dirty="0">
                <a:latin typeface="Corbel" panose="020B0503020204020204" pitchFamily="34" charset="0"/>
              </a:rPr>
              <a:t>, которая выращивает ИКС, использует его сок </a:t>
            </a:r>
            <a:r>
              <a:rPr lang="ru-RU" sz="5700" dirty="0" smtClean="0">
                <a:latin typeface="Corbel" panose="020B0503020204020204" pitchFamily="34" charset="0"/>
              </a:rPr>
              <a:t>как </a:t>
            </a: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сырьё </a:t>
            </a:r>
            <a:r>
              <a:rPr lang="ru-RU" sz="5700" dirty="0">
                <a:latin typeface="Corbel" panose="020B0503020204020204" pitchFamily="34" charset="0"/>
              </a:rPr>
              <a:t>для биогаза. </a:t>
            </a:r>
            <a:r>
              <a:rPr lang="ru-RU" sz="5700" b="1" dirty="0">
                <a:latin typeface="Corbel" panose="020B0503020204020204" pitchFamily="34" charset="0"/>
              </a:rPr>
              <a:t>Назовите ИКС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endParaRPr lang="en-US" sz="5700" dirty="0">
              <a:latin typeface="Corbel" panose="020B0503020204020204" pitchFamily="34" charset="0"/>
            </a:endParaRPr>
          </a:p>
          <a:p>
            <a:pPr fontAlgn="base"/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Nu e</a:t>
            </a:r>
            <a:r>
              <a:rPr lang="ro-MD" sz="5700" dirty="0" smtClean="0">
                <a:latin typeface="Corbel" panose="020B0503020204020204" pitchFamily="34" charset="0"/>
              </a:rPr>
              <a:t>ste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cazul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plângeți</a:t>
            </a:r>
            <a:r>
              <a:rPr lang="en-US" sz="5700" dirty="0">
                <a:latin typeface="Corbel" panose="020B0503020204020204" pitchFamily="34" charset="0"/>
              </a:rPr>
              <a:t>! </a:t>
            </a:r>
            <a:r>
              <a:rPr lang="en-US" sz="5700" dirty="0" err="1">
                <a:latin typeface="Corbel" panose="020B0503020204020204" pitchFamily="34" charset="0"/>
              </a:rPr>
              <a:t>Putem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trece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chiar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azi</a:t>
            </a:r>
            <a:r>
              <a:rPr lang="en-US" sz="5700" dirty="0">
                <a:latin typeface="Corbel" panose="020B0503020204020204" pitchFamily="34" charset="0"/>
              </a:rPr>
              <a:t> la </a:t>
            </a:r>
            <a:r>
              <a:rPr lang="en-US" sz="5700" dirty="0" err="1">
                <a:latin typeface="Corbel" panose="020B0503020204020204" pitchFamily="34" charset="0"/>
              </a:rPr>
              <a:t>forme</a:t>
            </a:r>
            <a:r>
              <a:rPr lang="en-US" sz="5700" dirty="0">
                <a:latin typeface="Corbel" panose="020B0503020204020204" pitchFamily="34" charset="0"/>
              </a:rPr>
              <a:t> de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energie</a:t>
            </a:r>
            <a:r>
              <a:rPr lang="ro-MD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ecologice</a:t>
            </a:r>
            <a:r>
              <a:rPr lang="en-US" sz="5700" dirty="0">
                <a:latin typeface="Corbel" panose="020B0503020204020204" pitchFamily="34" charset="0"/>
              </a:rPr>
              <a:t>! De </a:t>
            </a:r>
            <a:r>
              <a:rPr lang="en-US" sz="5700" dirty="0" err="1">
                <a:latin typeface="Corbel" panose="020B0503020204020204" pitchFamily="34" charset="0"/>
              </a:rPr>
              <a:t>exemplu</a:t>
            </a:r>
            <a:r>
              <a:rPr lang="en-US" sz="5700" dirty="0">
                <a:latin typeface="Corbel" panose="020B0503020204020204" pitchFamily="34" charset="0"/>
              </a:rPr>
              <a:t>,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California </a:t>
            </a:r>
            <a:r>
              <a:rPr lang="en-US" sz="5700" dirty="0" err="1">
                <a:latin typeface="Corbel" panose="020B0503020204020204" pitchFamily="34" charset="0"/>
              </a:rPr>
              <a:t>activează</a:t>
            </a:r>
            <a:r>
              <a:rPr lang="en-US" sz="5700" dirty="0">
                <a:latin typeface="Corbel" panose="020B0503020204020204" pitchFamily="34" charset="0"/>
              </a:rPr>
              <a:t> o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companie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smtClean="0">
                <a:latin typeface="Corbel" panose="020B0503020204020204" pitchFamily="34" charset="0"/>
              </a:rPr>
              <a:t>se</a:t>
            </a:r>
            <a:r>
              <a:rPr lang="ro-MD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ocupă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de </a:t>
            </a:r>
            <a:r>
              <a:rPr lang="en-US" sz="5700" dirty="0" err="1">
                <a:latin typeface="Corbel" panose="020B0503020204020204" pitchFamily="34" charset="0"/>
              </a:rPr>
              <a:t>recoltarea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Ei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dirty="0" err="1">
                <a:latin typeface="Corbel" panose="020B0503020204020204" pitchFamily="34" charset="0"/>
              </a:rPr>
              <a:t>Iar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sucul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îl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folosește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drept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materie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pentru</a:t>
            </a:r>
            <a:r>
              <a:rPr lang="ro-MD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 err="1" smtClean="0">
                <a:latin typeface="Corbel" panose="020B0503020204020204" pitchFamily="34" charset="0"/>
              </a:rPr>
              <a:t>biogaze</a:t>
            </a:r>
            <a:r>
              <a:rPr lang="en-US" sz="5700" dirty="0">
                <a:latin typeface="Corbel" panose="020B0503020204020204" pitchFamily="34" charset="0"/>
              </a:rPr>
              <a:t>. </a:t>
            </a:r>
            <a:r>
              <a:rPr lang="en-US" sz="5700" b="1" dirty="0">
                <a:latin typeface="Corbel" panose="020B0503020204020204" pitchFamily="34" charset="0"/>
              </a:rPr>
              <a:t>Ce </a:t>
            </a:r>
            <a:r>
              <a:rPr lang="en-US" sz="5700" b="1" dirty="0" err="1">
                <a:latin typeface="Corbel" panose="020B0503020204020204" pitchFamily="34" charset="0"/>
              </a:rPr>
              <a:t>este</a:t>
            </a:r>
            <a:r>
              <a:rPr lang="en-US" sz="5700" b="1" dirty="0">
                <a:latin typeface="Corbel" panose="020B0503020204020204" pitchFamily="34" charset="0"/>
              </a:rPr>
              <a:t> EA?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72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5721"/>
            <a:ext cx="9854926" cy="38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Лук /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Ceapa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b1330b14e41a89bf0b127e13f1de30e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855721"/>
            <a:ext cx="9638881" cy="41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Один из способов добычи чистой энергии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придумали ещё в Персии в </a:t>
            </a:r>
            <a:r>
              <a:rPr lang="en-US" sz="7200" dirty="0" smtClean="0">
                <a:latin typeface="Corbel" panose="020B0503020204020204" pitchFamily="34" charset="0"/>
              </a:rPr>
              <a:t>IX </a:t>
            </a:r>
            <a:r>
              <a:rPr lang="ru-RU" sz="7200" dirty="0" smtClean="0">
                <a:latin typeface="Corbel" panose="020B0503020204020204" pitchFamily="34" charset="0"/>
              </a:rPr>
              <a:t>веке. Правда, </a:t>
            </a: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тогда использовали паруса. </a:t>
            </a: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 чём их устанавливали?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O </a:t>
            </a:r>
            <a:r>
              <a:rPr lang="en-US" sz="7200" dirty="0" err="1" smtClean="0">
                <a:latin typeface="Corbel" panose="020B0503020204020204" pitchFamily="34" charset="0"/>
              </a:rPr>
              <a:t>metodă</a:t>
            </a:r>
            <a:r>
              <a:rPr lang="en-US" sz="7200" dirty="0" smtClean="0">
                <a:latin typeface="Corbel" panose="020B0503020204020204" pitchFamily="34" charset="0"/>
              </a:rPr>
              <a:t> de </a:t>
            </a:r>
            <a:r>
              <a:rPr lang="en-US" sz="7200" dirty="0" err="1" smtClean="0">
                <a:latin typeface="Corbel" panose="020B0503020204020204" pitchFamily="34" charset="0"/>
              </a:rPr>
              <a:t>producere</a:t>
            </a:r>
            <a:r>
              <a:rPr lang="en-US" sz="7200" dirty="0" smtClean="0">
                <a:latin typeface="Corbel" panose="020B0503020204020204" pitchFamily="34" charset="0"/>
              </a:rPr>
              <a:t> a </a:t>
            </a:r>
            <a:r>
              <a:rPr lang="en-US" sz="7200" dirty="0" err="1" smtClean="0">
                <a:latin typeface="Corbel" panose="020B0503020204020204" pitchFamily="34" charset="0"/>
              </a:rPr>
              <a:t>energiei</a:t>
            </a:r>
            <a:r>
              <a:rPr lang="en-US" sz="7200" dirty="0" smtClean="0">
                <a:latin typeface="Corbel" panose="020B0503020204020204" pitchFamily="34" charset="0"/>
              </a:rPr>
              <a:t> curate a </a:t>
            </a:r>
            <a:r>
              <a:rPr lang="en-US" sz="7200" dirty="0" err="1" smtClean="0">
                <a:latin typeface="Corbel" panose="020B0503020204020204" pitchFamily="34" charset="0"/>
              </a:rPr>
              <a:t>fost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inventată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încă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în</a:t>
            </a:r>
            <a:r>
              <a:rPr lang="en-US" sz="7200" dirty="0" smtClean="0">
                <a:latin typeface="Corbel" panose="020B0503020204020204" pitchFamily="34" charset="0"/>
              </a:rPr>
              <a:t> sec. IX </a:t>
            </a:r>
            <a:r>
              <a:rPr lang="en-US" sz="7200" dirty="0" err="1" smtClean="0">
                <a:latin typeface="Corbel" panose="020B0503020204020204" pitchFamily="34" charset="0"/>
              </a:rPr>
              <a:t>în</a:t>
            </a:r>
            <a:r>
              <a:rPr lang="en-US" sz="7200" dirty="0" smtClean="0">
                <a:latin typeface="Corbel" panose="020B0503020204020204" pitchFamily="34" charset="0"/>
              </a:rPr>
              <a:t> Persia. Ce-</a:t>
            </a:r>
            <a:r>
              <a:rPr lang="en-US" sz="7200" dirty="0" err="1" smtClean="0">
                <a:latin typeface="Corbel" panose="020B0503020204020204" pitchFamily="34" charset="0"/>
              </a:rPr>
              <a:t>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drept</a:t>
            </a:r>
            <a:r>
              <a:rPr lang="en-US" sz="7200" dirty="0" smtClean="0">
                <a:latin typeface="Corbel" panose="020B0503020204020204" pitchFamily="34" charset="0"/>
              </a:rPr>
              <a:t>, </a:t>
            </a:r>
            <a:r>
              <a:rPr lang="en-US" sz="7200" dirty="0" err="1" smtClean="0">
                <a:latin typeface="Corbel" panose="020B0503020204020204" pitchFamily="34" charset="0"/>
              </a:rPr>
              <a:t>atunci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se</a:t>
            </a:r>
            <a:r>
              <a:rPr lang="ru-RU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folosea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pânza</a:t>
            </a:r>
            <a:r>
              <a:rPr lang="en-US" sz="7200" dirty="0" smtClean="0">
                <a:latin typeface="Corbel" panose="020B0503020204020204" pitchFamily="34" charset="0"/>
              </a:rPr>
              <a:t>. </a:t>
            </a:r>
            <a:r>
              <a:rPr lang="en-US" sz="7200" b="1" dirty="0" err="1" smtClean="0">
                <a:latin typeface="Corbel" panose="020B0503020204020204" pitchFamily="34" charset="0"/>
              </a:rPr>
              <a:t>Unde</a:t>
            </a:r>
            <a:r>
              <a:rPr lang="en-US" sz="7200" b="1" dirty="0" smtClean="0">
                <a:latin typeface="Corbel" panose="020B0503020204020204" pitchFamily="34" charset="0"/>
              </a:rPr>
              <a:t> era </a:t>
            </a:r>
            <a:r>
              <a:rPr lang="en-US" sz="7200" b="1" dirty="0" err="1" smtClean="0">
                <a:latin typeface="Corbel" panose="020B0503020204020204" pitchFamily="34" charset="0"/>
              </a:rPr>
              <a:t>amplasată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aceasta</a:t>
            </a:r>
            <a:r>
              <a:rPr lang="en-US" sz="7200" b="1" dirty="0" smtClean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005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55721"/>
            <a:ext cx="9658349" cy="38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Мельницы / </a:t>
            </a:r>
          </a:p>
          <a:p>
            <a:pPr algn="ctr" fontAlgn="base"/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Pe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morile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vânt</a:t>
            </a:r>
            <a:endParaRPr lang="en-US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gokos00001_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3" b="6869"/>
          <a:stretch/>
        </p:blipFill>
        <p:spPr bwMode="auto">
          <a:xfrm>
            <a:off x="963706" y="2419742"/>
            <a:ext cx="8951820" cy="76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Ученики из села </a:t>
            </a:r>
            <a:r>
              <a:rPr lang="ru-RU" sz="5400" dirty="0" err="1">
                <a:latin typeface="Corbel" panose="020B0503020204020204" pitchFamily="34" charset="0"/>
              </a:rPr>
              <a:t>Вережень</a:t>
            </a:r>
            <a:r>
              <a:rPr lang="ru-RU" sz="5400" dirty="0">
                <a:latin typeface="Corbel" panose="020B0503020204020204" pitchFamily="34" charset="0"/>
              </a:rPr>
              <a:t> придумали приспособление: </a:t>
            </a:r>
            <a:r>
              <a:rPr lang="ru-RU" sz="5400" dirty="0" smtClean="0">
                <a:latin typeface="Corbel" panose="020B0503020204020204" pitchFamily="34" charset="0"/>
              </a:rPr>
              <a:t>они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разрезали </a:t>
            </a:r>
            <a:r>
              <a:rPr lang="ru-RU" sz="5400" dirty="0">
                <a:latin typeface="Corbel" panose="020B0503020204020204" pitchFamily="34" charset="0"/>
              </a:rPr>
              <a:t>глобус, отделали внутри кусочками ЕГО, а </a:t>
            </a:r>
            <a:r>
              <a:rPr lang="ru-RU" sz="5400" dirty="0" smtClean="0">
                <a:latin typeface="Corbel" panose="020B0503020204020204" pitchFamily="34" charset="0"/>
              </a:rPr>
              <a:t>сверху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прикрепили </a:t>
            </a:r>
            <a:r>
              <a:rPr lang="ru-RU" sz="5400" dirty="0">
                <a:latin typeface="Corbel" panose="020B0503020204020204" pitchFamily="34" charset="0"/>
              </a:rPr>
              <a:t>держатель. Использовав приспособление </a:t>
            </a:r>
            <a:r>
              <a:rPr lang="ru-RU" sz="5400" dirty="0" smtClean="0">
                <a:latin typeface="Corbel" panose="020B0503020204020204" pitchFamily="34" charset="0"/>
              </a:rPr>
              <a:t>во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время </a:t>
            </a:r>
            <a:r>
              <a:rPr lang="ru-RU" sz="5400" dirty="0">
                <a:latin typeface="Corbel" panose="020B0503020204020204" pitchFamily="34" charset="0"/>
              </a:rPr>
              <a:t>экскурсии, ребята сумели накормить </a:t>
            </a:r>
            <a:r>
              <a:rPr lang="ru-RU" sz="5400" dirty="0" smtClean="0">
                <a:latin typeface="Corbel" panose="020B0503020204020204" pitchFamily="34" charset="0"/>
              </a:rPr>
              <a:t>одноклассников.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Назовите ЕГО.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Elevii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din </a:t>
            </a:r>
            <a:r>
              <a:rPr lang="en-US" sz="5400" dirty="0" err="1">
                <a:latin typeface="Corbel" panose="020B0503020204020204" pitchFamily="34" charset="0"/>
              </a:rPr>
              <a:t>satul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Verejeni</a:t>
            </a:r>
            <a:r>
              <a:rPr lang="en-US" sz="5400" dirty="0">
                <a:latin typeface="Corbel" panose="020B0503020204020204" pitchFamily="34" charset="0"/>
              </a:rPr>
              <a:t> au </a:t>
            </a:r>
            <a:r>
              <a:rPr lang="en-US" sz="5400" dirty="0" err="1">
                <a:latin typeface="Corbel" panose="020B0503020204020204" pitchFamily="34" charset="0"/>
              </a:rPr>
              <a:t>inventat</a:t>
            </a:r>
            <a:r>
              <a:rPr lang="en-US" sz="5400" dirty="0">
                <a:latin typeface="Corbel" panose="020B0503020204020204" pitchFamily="34" charset="0"/>
              </a:rPr>
              <a:t> un </a:t>
            </a:r>
            <a:r>
              <a:rPr lang="en-US" sz="5400" dirty="0" err="1">
                <a:latin typeface="Corbel" panose="020B0503020204020204" pitchFamily="34" charset="0"/>
              </a:rPr>
              <a:t>dispozitiv</a:t>
            </a:r>
            <a:r>
              <a:rPr lang="en-US" sz="5400" dirty="0">
                <a:latin typeface="Corbel" panose="020B0503020204020204" pitchFamily="34" charset="0"/>
              </a:rPr>
              <a:t>: au </a:t>
            </a:r>
            <a:r>
              <a:rPr lang="en-US" sz="5400" dirty="0" err="1">
                <a:latin typeface="Corbel" panose="020B0503020204020204" pitchFamily="34" charset="0"/>
              </a:rPr>
              <a:t>tăiat</a:t>
            </a:r>
            <a:r>
              <a:rPr lang="en-US" sz="5400" dirty="0">
                <a:latin typeface="Corbel" panose="020B0503020204020204" pitchFamily="34" charset="0"/>
              </a:rPr>
              <a:t> un glob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jumătate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l-au </a:t>
            </a:r>
            <a:r>
              <a:rPr lang="en-US" sz="5400" dirty="0" err="1">
                <a:latin typeface="Corbel" panose="020B0503020204020204" pitchFamily="34" charset="0"/>
              </a:rPr>
              <a:t>căptușit</a:t>
            </a:r>
            <a:r>
              <a:rPr lang="en-US" sz="5400" dirty="0">
                <a:latin typeface="Corbel" panose="020B0503020204020204" pitchFamily="34" charset="0"/>
              </a:rPr>
              <a:t> din interior cu </a:t>
            </a:r>
            <a:r>
              <a:rPr lang="en-US" sz="5400" dirty="0" err="1">
                <a:latin typeface="Corbel" panose="020B0503020204020204" pitchFamily="34" charset="0"/>
              </a:rPr>
              <a:t>cioburi</a:t>
            </a:r>
            <a:r>
              <a:rPr lang="en-US" sz="5400" dirty="0">
                <a:latin typeface="Corbel" panose="020B0503020204020204" pitchFamily="34" charset="0"/>
              </a:rPr>
              <a:t> de EA. </a:t>
            </a:r>
            <a:r>
              <a:rPr lang="en-US" sz="5400" dirty="0" err="1" smtClean="0">
                <a:latin typeface="Corbel" panose="020B0503020204020204" pitchFamily="34" charset="0"/>
              </a:rPr>
              <a:t>Folosind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dispozitivul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timpul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unei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excursii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aceștia</a:t>
            </a:r>
            <a:r>
              <a:rPr lang="en-US" sz="5400" dirty="0">
                <a:latin typeface="Corbel" panose="020B0503020204020204" pitchFamily="34" charset="0"/>
              </a:rPr>
              <a:t> au </a:t>
            </a:r>
            <a:r>
              <a:rPr lang="en-US" sz="5400" dirty="0" err="1">
                <a:latin typeface="Corbel" panose="020B0503020204020204" pitchFamily="34" charset="0"/>
              </a:rPr>
              <a:t>reușit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chiar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să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gătească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mâncare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>
                <a:latin typeface="Corbel" panose="020B0503020204020204" pitchFamily="34" charset="0"/>
              </a:rPr>
              <a:t>Ce </a:t>
            </a:r>
            <a:r>
              <a:rPr lang="en-US" sz="5400" b="1" dirty="0" err="1">
                <a:latin typeface="Corbel" panose="020B0503020204020204" pitchFamily="34" charset="0"/>
              </a:rPr>
              <a:t>este</a:t>
            </a:r>
            <a:r>
              <a:rPr lang="en-US" sz="5400" b="1" dirty="0">
                <a:latin typeface="Corbel" panose="020B0503020204020204" pitchFamily="34" charset="0"/>
              </a:rPr>
              <a:t> EA?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098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414839"/>
            <a:ext cx="1535795" cy="1866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3855721"/>
            <a:ext cx="10226040" cy="385571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9"/>
            <a:ext cx="9854926" cy="383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Зеркало /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Oglinda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64" y="1119705"/>
            <a:ext cx="10706735" cy="85724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RĂSPUNSUL</a:t>
            </a:r>
            <a:endParaRPr lang="en-US" sz="4000" dirty="0"/>
          </a:p>
        </p:txBody>
      </p:sp>
      <p:pic>
        <p:nvPicPr>
          <p:cNvPr id="16" name="Picture 2" descr="D:\Docs\Desktop\14929677125305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281185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656</Words>
  <Application>Microsoft Office PowerPoint</Application>
  <PresentationFormat>Произвольный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410</cp:revision>
  <dcterms:modified xsi:type="dcterms:W3CDTF">2021-01-06T15:07:06Z</dcterms:modified>
</cp:coreProperties>
</file>