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4" r:id="rId4"/>
    <p:sldId id="285" r:id="rId5"/>
    <p:sldId id="302" r:id="rId6"/>
    <p:sldId id="259" r:id="rId7"/>
    <p:sldId id="287" r:id="rId8"/>
    <p:sldId id="279" r:id="rId9"/>
    <p:sldId id="260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06" r:id="rId20"/>
    <p:sldId id="288" r:id="rId21"/>
    <p:sldId id="301" r:id="rId22"/>
    <p:sldId id="282" r:id="rId23"/>
    <p:sldId id="303" r:id="rId24"/>
    <p:sldId id="261" r:id="rId25"/>
    <p:sldId id="289" r:id="rId26"/>
    <p:sldId id="317" r:id="rId27"/>
    <p:sldId id="318" r:id="rId28"/>
    <p:sldId id="319" r:id="rId29"/>
    <p:sldId id="304" r:id="rId30"/>
    <p:sldId id="273" r:id="rId31"/>
    <p:sldId id="266" r:id="rId32"/>
    <p:sldId id="275" r:id="rId33"/>
    <p:sldId id="320" r:id="rId34"/>
    <p:sldId id="305" r:id="rId35"/>
    <p:sldId id="323" r:id="rId36"/>
    <p:sldId id="321" r:id="rId37"/>
    <p:sldId id="322" r:id="rId38"/>
    <p:sldId id="276" r:id="rId39"/>
    <p:sldId id="290" r:id="rId40"/>
    <p:sldId id="272" r:id="rId41"/>
    <p:sldId id="338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3B7A4-C234-413E-BECE-E57E23E05F5C}" type="datetimeFigureOut">
              <a:rPr lang="ru-RU"/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20434-BE22-4793-BDD5-61E52DBD829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0B94-E083-4F9F-BAF0-D2AA249B55E1}" type="datetimeFigureOut">
              <a:rPr lang="ru-RU"/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5EE6-C47B-44C2-B6EB-CFD2218C5FE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B1C8C-CBE7-43FA-B3B1-49468AC7216A}" type="datetimeFigureOut">
              <a:rPr lang="ru-RU"/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838D-4816-46CC-97CD-A5EA6B8D1A3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3103-2B10-4400-825D-23A32D9CC657}" type="datetimeFigureOut">
              <a:rPr lang="ru-RU"/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19B8-FD78-4243-93EC-B2EDCBD67AC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E4CB2-8894-4137-9D0F-25AFB613BE7D}" type="datetimeFigureOut">
              <a:rPr lang="ru-RU"/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4CC60-EB44-4E81-B897-81E6838B3D5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CB231-9F49-438D-8395-8F0739A889A7}" type="datetimeFigureOut">
              <a:rPr lang="ru-RU"/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7FA2-B998-4A68-AD12-92C3A346351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7AE-365C-487F-B691-1D2A3D25C76A}" type="datetimeFigureOut">
              <a:rPr lang="ru-RU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8610-05AC-4EE2-B4C6-68C23E64266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A6EA-2F2B-4DF0-A895-2E1195400ACF}" type="datetimeFigureOut">
              <a:rPr lang="ru-RU"/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980B2-6A7E-4657-9F38-490FC463D31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48272-5D8E-4FBF-A014-7347FA89C029}" type="datetimeFigureOut">
              <a:rPr lang="ru-RU"/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9B2D-8030-490B-8A18-E097F488EF4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F8E79-4CDD-4951-90C7-FB0F21745F21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8278-694D-4151-B475-DB751D19B56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210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EEBA-9225-45AC-9AA7-8171B7E72C2F}" type="datetimeFigureOut">
              <a:rPr lang="ru-RU"/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B499C-D7A7-49BD-BD23-51AFDB56C5E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AE58BB-6CDD-4DF9-BAED-CD7A2C52000A}" type="datetimeFigureOut">
              <a:rPr lang="ru-RU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183B22D9-E630-493F-8AF9-CFC30B98B02D}" type="slidenum">
              <a:rPr lang="ru-RU"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9pPr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microsoft.com/office/2007/relationships/media" Target="file:///E:\2017-18\&#1084;&#1077;&#1089;%20&#1084;&#1072;&#1090;\&#1084;&#1072;&#1090;&#1077;&#1084;%20&#1082;&#1072;&#1092;&#1077;%205%20&#1082;&#1083;&#1072;&#1089;&#1089;\instrumentalnaya_muzyka_sborka_7_-_instrumentalnaya_muzyka_sborka_7_(iPleer.fm)%20(1).mp3" TargetMode="External"/><Relationship Id="rId2" Type="http://schemas.openxmlformats.org/officeDocument/2006/relationships/audio" Target="file:///E:\2017-18\&#1084;&#1077;&#1089;%20&#1084;&#1072;&#1090;\&#1084;&#1072;&#1090;&#1077;&#1084;%20&#1082;&#1072;&#1092;&#1077;%205%20&#1082;&#1083;&#1072;&#1089;&#1089;\instrumentalnaya_muzyka_sborka_7_-_instrumentalnaya_muzyka_sborka_7_(iPleer.fm)%20(1).mp3" TargetMode="Externa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175"/>
            <a:ext cx="9252520" cy="578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73757" y="274821"/>
            <a:ext cx="71476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Математическое кафе 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4464496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660066"/>
                </a:solidFill>
                <a:latin typeface="Monotype Corsiva" panose="03010101010201010101" pitchFamily="66" charset="0"/>
              </a:rPr>
              <a:t>«Хорошо  усваиваются только те знания,</a:t>
            </a:r>
            <a:endParaRPr lang="ru-RU" sz="4400" b="1" dirty="0" smtClean="0">
              <a:solidFill>
                <a:srgbClr val="660066"/>
              </a:solidFill>
              <a:latin typeface="Monotype Corsiva" panose="03010101010201010101" pitchFamily="66" charset="0"/>
            </a:endParaRPr>
          </a:p>
          <a:p>
            <a:r>
              <a:rPr lang="ru-RU" sz="4400" b="1" dirty="0">
                <a:solidFill>
                  <a:srgbClr val="660066"/>
                </a:solidFill>
                <a:latin typeface="Monotype Corsiva" panose="03010101010201010101" pitchFamily="66" charset="0"/>
              </a:rPr>
              <a:t>к</a:t>
            </a:r>
            <a:r>
              <a:rPr lang="ru-RU" sz="4400" b="1" dirty="0" smtClean="0">
                <a:solidFill>
                  <a:srgbClr val="660066"/>
                </a:solidFill>
                <a:latin typeface="Monotype Corsiva" panose="03010101010201010101" pitchFamily="66" charset="0"/>
              </a:rPr>
              <a:t>оторые поглощаются с аппетитом»    </a:t>
            </a:r>
            <a:endParaRPr lang="ru-RU" sz="4400" b="1" dirty="0">
              <a:solidFill>
                <a:srgbClr val="66006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instrumentalnaya_muzyka_sborka_7_-_instrumentalnaya_muzyka_sborka_7_(iPleer.fm) (1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15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03985" y="404495"/>
            <a:ext cx="7499350" cy="4800600"/>
          </a:xfrm>
        </p:spPr>
        <p:txBody>
          <a:bodyPr/>
          <a:lstStyle/>
          <a:p>
            <a:pPr marL="82550" indent="0">
              <a:buNone/>
            </a:pPr>
            <a:r>
              <a:rPr lang="ru-RU" altLang="en-US">
                <a:sym typeface="+mn-ea"/>
              </a:rPr>
              <a:t>2. </a:t>
            </a:r>
            <a:r>
              <a:rPr lang="ru-RU" altLang="en-US" sz="4800">
                <a:sym typeface="+mn-ea"/>
              </a:rPr>
              <a:t>Какой «дробный» игрок  есть в футбольной команде?</a:t>
            </a:r>
            <a:endParaRPr lang="ru-RU" altLang="en-US" sz="4800"/>
          </a:p>
          <a:p>
            <a:r>
              <a:rPr lang="ru-RU" altLang="en-US" sz="4800">
                <a:sym typeface="+mn-ea"/>
              </a:rPr>
              <a:t>- полувратарь;</a:t>
            </a:r>
            <a:endParaRPr lang="ru-RU" altLang="en-US" sz="4800"/>
          </a:p>
          <a:p>
            <a:r>
              <a:rPr lang="ru-RU" altLang="en-US" sz="4800">
                <a:sym typeface="+mn-ea"/>
              </a:rPr>
              <a:t>- </a:t>
            </a:r>
            <a:r>
              <a:rPr lang="ru-RU" altLang="en-US" sz="4800">
                <a:highlight>
                  <a:srgbClr val="FFFF00"/>
                </a:highlight>
                <a:sym typeface="+mn-ea"/>
              </a:rPr>
              <a:t>полузащитник</a:t>
            </a:r>
            <a:r>
              <a:rPr lang="ru-RU" altLang="en-US" sz="4800">
                <a:sym typeface="+mn-ea"/>
              </a:rPr>
              <a:t>;</a:t>
            </a:r>
            <a:endParaRPr lang="ru-RU" altLang="en-US" sz="4800"/>
          </a:p>
          <a:p>
            <a:r>
              <a:rPr lang="ru-RU" altLang="en-US" sz="4800">
                <a:sym typeface="+mn-ea"/>
              </a:rPr>
              <a:t>- полутренер</a:t>
            </a:r>
            <a:endParaRPr lang="ru-RU" altLang="en-US" sz="4800"/>
          </a:p>
          <a:p>
            <a:r>
              <a:rPr lang="ru-RU" altLang="en-US" sz="4800">
                <a:sym typeface="+mn-ea"/>
              </a:rPr>
              <a:t>- полунападающий.</a:t>
            </a:r>
            <a:endParaRPr lang="ru-RU" altLang="en-US" sz="4800"/>
          </a:p>
          <a:p>
            <a:pPr marL="82550" indent="0">
              <a:buNone/>
            </a:pPr>
            <a:endParaRPr lang="ru-RU" altLang="en-US" sz="4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259205" y="404495"/>
            <a:ext cx="7857490" cy="5845810"/>
          </a:xfrm>
        </p:spPr>
        <p:txBody>
          <a:bodyPr/>
          <a:lstStyle/>
          <a:p>
            <a:pPr marL="82550" indent="0">
              <a:buNone/>
            </a:pPr>
            <a:r>
              <a:rPr lang="ru-RU" altLang="en-US">
                <a:sym typeface="+mn-ea"/>
              </a:rPr>
              <a:t>3.</a:t>
            </a:r>
            <a:r>
              <a:rPr lang="ru-RU" altLang="en-US" sz="4800">
                <a:sym typeface="+mn-ea"/>
              </a:rPr>
              <a:t> Какими бывают современные фотоаппараты?</a:t>
            </a:r>
            <a:endParaRPr lang="ru-RU" altLang="en-US" sz="4800"/>
          </a:p>
          <a:p>
            <a:r>
              <a:rPr lang="ru-RU" altLang="en-US" sz="4800">
                <a:sym typeface="+mn-ea"/>
              </a:rPr>
              <a:t>- дробные</a:t>
            </a:r>
            <a:endParaRPr lang="ru-RU" altLang="en-US" sz="4800"/>
          </a:p>
          <a:p>
            <a:r>
              <a:rPr lang="ru-RU" altLang="en-US" sz="4800">
                <a:sym typeface="+mn-ea"/>
              </a:rPr>
              <a:t>- формульные</a:t>
            </a:r>
            <a:endParaRPr lang="ru-RU" altLang="en-US" sz="4800"/>
          </a:p>
          <a:p>
            <a:r>
              <a:rPr lang="ru-RU" altLang="en-US" sz="4800">
                <a:sym typeface="+mn-ea"/>
              </a:rPr>
              <a:t>- числовые;</a:t>
            </a:r>
            <a:endParaRPr lang="ru-RU" altLang="en-US" sz="4800"/>
          </a:p>
          <a:p>
            <a:r>
              <a:rPr lang="ru-RU" altLang="en-US" sz="4800">
                <a:sym typeface="+mn-ea"/>
              </a:rPr>
              <a:t>- </a:t>
            </a:r>
            <a:r>
              <a:rPr lang="ru-RU" altLang="en-US" sz="4800">
                <a:highlight>
                  <a:srgbClr val="FFFF00"/>
                </a:highlight>
                <a:sym typeface="+mn-ea"/>
              </a:rPr>
              <a:t>цифровые</a:t>
            </a:r>
            <a:r>
              <a:rPr lang="ru-RU" altLang="en-US" sz="4800">
                <a:sym typeface="+mn-ea"/>
              </a:rPr>
              <a:t>;</a:t>
            </a:r>
            <a:endParaRPr lang="ru-RU" altLang="en-US" sz="4800"/>
          </a:p>
          <a:p>
            <a:endParaRPr lang="ru-RU" altLang="en-US" sz="4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35100" y="295910"/>
            <a:ext cx="7499350" cy="5952490"/>
          </a:xfrm>
        </p:spPr>
        <p:txBody>
          <a:bodyPr/>
          <a:lstStyle/>
          <a:p>
            <a:pPr marL="82550" indent="0">
              <a:buNone/>
            </a:pPr>
            <a:r>
              <a:rPr lang="ru-RU" altLang="en-US">
                <a:sym typeface="+mn-ea"/>
              </a:rPr>
              <a:t>4. </a:t>
            </a:r>
            <a:r>
              <a:rPr lang="ru-RU" altLang="en-US" sz="4400">
                <a:sym typeface="+mn-ea"/>
              </a:rPr>
              <a:t>Что выкидывает человек, совершая какой-нибудь предосудительный, странный, смешной  поступок?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- формулу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- </a:t>
            </a:r>
            <a:r>
              <a:rPr lang="ru-RU" altLang="en-US" sz="4400">
                <a:highlight>
                  <a:srgbClr val="FFFF00"/>
                </a:highlight>
                <a:sym typeface="+mn-ea"/>
              </a:rPr>
              <a:t>номер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- мусор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- цифру;</a:t>
            </a:r>
            <a:endParaRPr lang="ru-RU" altLang="en-US" sz="4400"/>
          </a:p>
          <a:p>
            <a:pPr marL="82550" indent="0">
              <a:buNone/>
            </a:pPr>
            <a:endParaRPr lang="ru-RU" altLang="en-US" sz="44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35100" y="353060"/>
            <a:ext cx="7499350" cy="5895340"/>
          </a:xfrm>
        </p:spPr>
        <p:txBody>
          <a:bodyPr/>
          <a:lstStyle/>
          <a:p>
            <a:pPr marL="82550" indent="0">
              <a:buNone/>
            </a:pPr>
            <a:r>
              <a:rPr lang="ru-RU" altLang="en-US" sz="4400">
                <a:sym typeface="+mn-ea"/>
              </a:rPr>
              <a:t>5. Какое математическое действие с клетками обеспечивает рост органов живого организма?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- сложение;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- вычитание;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- умножение;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- </a:t>
            </a:r>
            <a:r>
              <a:rPr lang="ru-RU" altLang="en-US" sz="4400">
                <a:highlight>
                  <a:srgbClr val="FFFF00"/>
                </a:highlight>
                <a:sym typeface="+mn-ea"/>
              </a:rPr>
              <a:t>деление</a:t>
            </a:r>
            <a:r>
              <a:rPr lang="ru-RU" altLang="en-US" sz="4400">
                <a:sym typeface="+mn-ea"/>
              </a:rPr>
              <a:t>.</a:t>
            </a:r>
            <a:endParaRPr lang="ru-RU" altLang="en-US" sz="4400"/>
          </a:p>
          <a:p>
            <a:pPr marL="82550" indent="0">
              <a:buNone/>
            </a:pPr>
            <a:endParaRPr lang="ru-RU" altLang="en-US" sz="44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35100" y="257810"/>
            <a:ext cx="7499350" cy="5990590"/>
          </a:xfrm>
        </p:spPr>
        <p:txBody>
          <a:bodyPr/>
          <a:lstStyle/>
          <a:p>
            <a:pPr marL="82550" indent="0">
              <a:buNone/>
            </a:pPr>
            <a:r>
              <a:rPr lang="ru-RU" altLang="en-US" sz="4400">
                <a:sym typeface="+mn-ea"/>
              </a:rPr>
              <a:t>6. Что нужно брать с героев, а также со всех честных, добрых и порядочных людей?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- задачу;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- </a:t>
            </a:r>
            <a:r>
              <a:rPr lang="ru-RU" altLang="en-US" sz="4400">
                <a:highlight>
                  <a:srgbClr val="FFFF00"/>
                </a:highlight>
                <a:sym typeface="+mn-ea"/>
              </a:rPr>
              <a:t>пример</a:t>
            </a:r>
            <a:r>
              <a:rPr lang="ru-RU" altLang="en-US" sz="4400">
                <a:sym typeface="+mn-ea"/>
              </a:rPr>
              <a:t>;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- уравнение;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- налог.</a:t>
            </a:r>
            <a:endParaRPr lang="ru-RU" altLang="en-US" sz="4400"/>
          </a:p>
          <a:p>
            <a:pPr marL="82550" indent="0">
              <a:buNone/>
            </a:pPr>
            <a:endParaRPr lang="ru-RU" altLang="en-US" sz="44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35100" y="257810"/>
            <a:ext cx="7499350" cy="5990590"/>
          </a:xfrm>
        </p:spPr>
        <p:txBody>
          <a:bodyPr/>
          <a:lstStyle/>
          <a:p>
            <a:pPr marL="82550" indent="0">
              <a:buNone/>
            </a:pPr>
            <a:r>
              <a:rPr lang="ru-RU" altLang="en-US" sz="4400">
                <a:sym typeface="+mn-ea"/>
              </a:rPr>
              <a:t>7. Какой результат арифметического действия является сладким на вкус?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- разность;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- сумма;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- частное;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- </a:t>
            </a:r>
            <a:r>
              <a:rPr lang="ru-RU" altLang="en-US" sz="4400">
                <a:highlight>
                  <a:srgbClr val="FFFF00"/>
                </a:highlight>
                <a:sym typeface="+mn-ea"/>
              </a:rPr>
              <a:t>остаток</a:t>
            </a:r>
            <a:r>
              <a:rPr lang="ru-RU" altLang="en-US">
                <a:sym typeface="+mn-ea"/>
              </a:rPr>
              <a:t>.</a:t>
            </a:r>
            <a:endParaRPr lang="ru-RU" alt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35100" y="368300"/>
            <a:ext cx="7499350" cy="5880100"/>
          </a:xfrm>
        </p:spPr>
        <p:txBody>
          <a:bodyPr/>
          <a:lstStyle/>
          <a:p>
            <a:pPr marL="82550" indent="0">
              <a:buNone/>
            </a:pPr>
            <a:r>
              <a:rPr lang="ru-RU" altLang="en-US" sz="4400">
                <a:sym typeface="+mn-ea"/>
              </a:rPr>
              <a:t>8. Какая геометрическая фигура подрабатывает в цирке гимнастическим снарядом?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– круг;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– прямоугольник;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– ромб;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– </a:t>
            </a:r>
            <a:r>
              <a:rPr lang="ru-RU" altLang="en-US" sz="4400">
                <a:highlight>
                  <a:srgbClr val="FFFF00"/>
                </a:highlight>
                <a:sym typeface="+mn-ea"/>
              </a:rPr>
              <a:t>трапеция</a:t>
            </a:r>
            <a:r>
              <a:rPr lang="ru-RU" altLang="en-US" sz="4400">
                <a:sym typeface="+mn-ea"/>
              </a:rPr>
              <a:t>.</a:t>
            </a:r>
            <a:endParaRPr lang="ru-RU" altLang="en-US" sz="4400"/>
          </a:p>
          <a:p>
            <a:pPr marL="82550" indent="0">
              <a:buNone/>
            </a:pPr>
            <a:endParaRPr lang="ru-RU" altLang="en-US" sz="44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35100" y="280670"/>
            <a:ext cx="7499350" cy="5967730"/>
          </a:xfrm>
        </p:spPr>
        <p:txBody>
          <a:bodyPr/>
          <a:lstStyle/>
          <a:p>
            <a:pPr marL="82550" indent="0">
              <a:buNone/>
            </a:pPr>
            <a:r>
              <a:rPr lang="ru-RU" altLang="en-US" sz="4400">
                <a:sym typeface="+mn-ea"/>
              </a:rPr>
              <a:t>9. Каким математическим словом характеризуют необщительного, скрытного человека?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– прямолинейный;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– пунктуальный;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– вогнутый</a:t>
            </a:r>
            <a:endParaRPr lang="ru-RU" altLang="en-US" sz="4400"/>
          </a:p>
          <a:p>
            <a:pPr marL="82550" indent="0">
              <a:buNone/>
            </a:pPr>
            <a:r>
              <a:rPr lang="ru-RU" altLang="en-US" sz="4400">
                <a:sym typeface="+mn-ea"/>
              </a:rPr>
              <a:t>– </a:t>
            </a:r>
            <a:r>
              <a:rPr lang="ru-RU" altLang="en-US" sz="4400">
                <a:highlight>
                  <a:srgbClr val="FFFF00"/>
                </a:highlight>
                <a:sym typeface="+mn-ea"/>
              </a:rPr>
              <a:t>замкнутый</a:t>
            </a:r>
            <a:r>
              <a:rPr lang="ru-RU" altLang="en-US" sz="4400">
                <a:sym typeface="+mn-ea"/>
              </a:rPr>
              <a:t>;</a:t>
            </a:r>
            <a:endParaRPr lang="ru-RU" altLang="en-US" sz="4400"/>
          </a:p>
          <a:p>
            <a:pPr marL="82550" indent="0">
              <a:buNone/>
            </a:pPr>
            <a:endParaRPr lang="ru-RU" altLang="en-US" sz="44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35100" y="295910"/>
            <a:ext cx="7499350" cy="5952490"/>
          </a:xfrm>
        </p:spPr>
        <p:txBody>
          <a:bodyPr/>
          <a:lstStyle/>
          <a:p>
            <a:pPr marL="82550" indent="0">
              <a:buNone/>
            </a:pPr>
            <a:r>
              <a:rPr lang="ru-RU" altLang="en-US" sz="4800"/>
              <a:t>10 .Закончите русскую пословицу: «Всякому мила своя…»</a:t>
            </a:r>
            <a:endParaRPr lang="ru-RU" altLang="en-US" sz="4800"/>
          </a:p>
          <a:p>
            <a:r>
              <a:rPr lang="ru-RU" altLang="en-US" sz="4800"/>
              <a:t>– высота</a:t>
            </a:r>
            <a:endParaRPr lang="ru-RU" altLang="en-US" sz="4800"/>
          </a:p>
          <a:p>
            <a:r>
              <a:rPr lang="ru-RU" altLang="en-US" sz="4800"/>
              <a:t>– </a:t>
            </a:r>
            <a:r>
              <a:rPr lang="ru-RU" altLang="en-US" sz="4800">
                <a:highlight>
                  <a:srgbClr val="FFFF00"/>
                </a:highlight>
              </a:rPr>
              <a:t>сторона</a:t>
            </a:r>
            <a:endParaRPr lang="ru-RU" altLang="en-US" sz="4800"/>
          </a:p>
          <a:p>
            <a:r>
              <a:rPr lang="ru-RU" altLang="en-US" sz="4800"/>
              <a:t>– медиана</a:t>
            </a:r>
            <a:endParaRPr lang="ru-RU" altLang="en-US" sz="4800"/>
          </a:p>
          <a:p>
            <a:r>
              <a:rPr lang="ru-RU" altLang="en-US" sz="4800"/>
              <a:t>– биссектриса</a:t>
            </a:r>
            <a:endParaRPr lang="ru-RU" altLang="en-US" sz="4800"/>
          </a:p>
          <a:p>
            <a:endParaRPr lang="ru-RU" altLang="en-US" sz="4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>
          <a:xfrm>
            <a:off x="1475656" y="476672"/>
            <a:ext cx="6842880" cy="13255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3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Уха математическая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2"/>
          <p:cNvSpPr txBox="1"/>
          <p:nvPr/>
        </p:nvSpPr>
        <p:spPr>
          <a:xfrm>
            <a:off x="460669" y="1916579"/>
            <a:ext cx="7858179" cy="411189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 каждый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правильный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ответ –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 балл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sz="52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1"/>
          <a:srcRect b="51002"/>
          <a:stretch>
            <a:fillRect/>
          </a:stretch>
        </p:blipFill>
        <p:spPr>
          <a:xfrm>
            <a:off x="0" y="0"/>
            <a:ext cx="1569085" cy="1927225"/>
          </a:xfrm>
          <a:prstGeom prst="rect">
            <a:avLst/>
          </a:prstGeom>
        </p:spPr>
      </p:pic>
      <p:pic>
        <p:nvPicPr>
          <p:cNvPr id="3" name="Замещающее содержимое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765" y="2060575"/>
            <a:ext cx="5388610" cy="4758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2867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/>
              </a:rPr>
              <a:t>Меню:</a:t>
            </a:r>
            <a:endParaRPr lang="ru-RU" sz="54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7900" y="404495"/>
            <a:ext cx="4257675" cy="6245225"/>
          </a:xfrm>
        </p:spPr>
        <p:txBody>
          <a:bodyPr/>
          <a:lstStyle/>
          <a:p>
            <a:pPr algn="ctr">
              <a:buNone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Плов из математических смекалок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Жаркое из цифр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marL="8255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МЕЗИМ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Напитки:</a:t>
            </a:r>
            <a:endParaRPr lang="ru-RU" b="1" u="sng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Чай с «двойками»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Выпечка:</a:t>
            </a:r>
            <a:endParaRPr lang="ru-RU" b="1" u="sng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Рулет с математической начинкой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Десерт:</a:t>
            </a:r>
            <a:endParaRPr lang="ru-RU" b="1" u="sng" dirty="0" smtClean="0">
              <a:solidFill>
                <a:srgbClr val="002060"/>
              </a:solidFill>
            </a:endParaRPr>
          </a:p>
          <a:p>
            <a:pPr algn="l"/>
            <a:r>
              <a:rPr lang="ru-RU" sz="2400" b="1" i="1" dirty="0" smtClean="0">
                <a:solidFill>
                  <a:srgbClr val="002060"/>
                </a:solidFill>
              </a:rPr>
              <a:t>Пирожное из ребусов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Мороженое со взбитыми сливками с единицами измерения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64135" y="785495"/>
            <a:ext cx="4961255" cy="603758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Печенье с пожеланиями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Салаты:</a:t>
            </a:r>
            <a:endParaRPr lang="ru-RU" b="1" u="sng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Салат «Незабудка» под соусом из  загадок и вопросов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l">
              <a:buChar char=""/>
            </a:pPr>
            <a:r>
              <a:rPr lang="ru-RU" sz="2400" b="1" i="1" dirty="0" smtClean="0">
                <a:solidFill>
                  <a:srgbClr val="002060"/>
                </a:solidFill>
              </a:rPr>
              <a:t>Винигрет из анаграмм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Первые блюда:</a:t>
            </a:r>
            <a:endParaRPr lang="ru-RU" b="1" u="sng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Борщ со сметаной «Кто успел, тот и съел»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Уха математическая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Грибной суп – задача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Вторые блюда:</a:t>
            </a:r>
            <a:endParaRPr lang="ru-RU" b="1" u="sng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Рагу </a:t>
            </a: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с острыми приправами из внимания и мышления</a:t>
            </a:r>
            <a:endParaRPr lang="ru-RU" sz="2400" b="1" i="1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1"/>
          <a:srcRect r="5263" b="4742"/>
          <a:stretch>
            <a:fillRect/>
          </a:stretch>
        </p:blipFill>
        <p:spPr>
          <a:xfrm>
            <a:off x="0" y="0"/>
            <a:ext cx="1039495" cy="92900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56550" y="44450"/>
            <a:ext cx="1047750" cy="93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>
          <a:xfrm>
            <a:off x="1475656" y="476672"/>
            <a:ext cx="6842880" cy="13255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Грибной суп - задача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2"/>
          <p:cNvSpPr txBox="1"/>
          <p:nvPr/>
        </p:nvSpPr>
        <p:spPr>
          <a:xfrm>
            <a:off x="1071539" y="1844824"/>
            <a:ext cx="7858179" cy="411189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5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Чей стол первый правильно</a:t>
            </a:r>
            <a:endParaRPr lang="ru-RU" sz="5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5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решит, </a:t>
            </a:r>
            <a:endParaRPr lang="ru-RU" sz="5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5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заработает </a:t>
            </a:r>
            <a:endParaRPr lang="ru-RU" sz="5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5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баллов</a:t>
            </a:r>
            <a:endParaRPr lang="ru-RU" sz="52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1"/>
          <a:srcRect b="51002"/>
          <a:stretch>
            <a:fillRect/>
          </a:stretch>
        </p:blipFill>
        <p:spPr>
          <a:xfrm>
            <a:off x="0" y="0"/>
            <a:ext cx="1395984" cy="1714488"/>
          </a:xfrm>
          <a:prstGeom prst="rect">
            <a:avLst/>
          </a:prstGeom>
        </p:spPr>
      </p:pic>
      <p:pic>
        <p:nvPicPr>
          <p:cNvPr id="6" name="Рисунок 5" descr="3d66f3049fd4f856ac933d58912c0ad4.jpg"/>
          <p:cNvPicPr>
            <a:picLocks noChangeAspect="1"/>
          </p:cNvPicPr>
          <p:nvPr/>
        </p:nvPicPr>
        <p:blipFill>
          <a:blip r:embed="rId2"/>
          <a:srcRect l="2985" r="4477"/>
          <a:stretch>
            <a:fillRect/>
          </a:stretch>
        </p:blipFill>
        <p:spPr>
          <a:xfrm>
            <a:off x="4500562" y="3309246"/>
            <a:ext cx="4429156" cy="3334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1"/>
          <a:srcRect/>
          <a:stretch>
            <a:fillRect/>
          </a:stretch>
        </p:blipFill>
        <p:spPr>
          <a:xfrm>
            <a:off x="2857488" y="214290"/>
            <a:ext cx="4500594" cy="2357454"/>
          </a:xfrm>
        </p:spPr>
      </p:pic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28662" y="1600200"/>
            <a:ext cx="7758138" cy="49974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ru-RU" sz="2800" dirty="0" smtClean="0"/>
          </a:p>
          <a:p>
            <a:pPr eaLnBrk="1" hangingPunct="1">
              <a:buFontTx/>
              <a:buNone/>
            </a:pPr>
            <a:r>
              <a:rPr lang="ru-RU" sz="2800" dirty="0" smtClean="0"/>
              <a:t>    Алла, Филипп и Максим пошли в лес за грибами. Всего они нашли 49 белых грибов. Часть грибов они решили засушить на зиму, а из остальных сварить грибной суп. Алла отложила для засушки 9 грибов, Филипп - 5 грибов, а Максим - 11 грибов. В кастрюлю для супа каждый из них положил грибов поровну. </a:t>
            </a:r>
            <a:endParaRPr lang="ru-RU" sz="2800" dirty="0" smtClean="0"/>
          </a:p>
          <a:p>
            <a:pPr eaLnBrk="1" hangingPunct="1">
              <a:buFontTx/>
              <a:buNone/>
            </a:pPr>
            <a:r>
              <a:rPr lang="ru-RU" sz="2800" dirty="0" smtClean="0"/>
              <a:t>     Сколько грибов нашел каждый из них?</a:t>
            </a:r>
            <a:endParaRPr lang="ru-RU" sz="2800" dirty="0" smtClean="0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rcRect b="42836"/>
          <a:stretch>
            <a:fillRect/>
          </a:stretch>
        </p:blipFill>
        <p:spPr>
          <a:xfrm>
            <a:off x="0" y="0"/>
            <a:ext cx="1395984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1498" y="404664"/>
            <a:ext cx="7869555" cy="1143000"/>
          </a:xfrm>
        </p:spPr>
        <p:txBody>
          <a:bodyPr>
            <a:noAutofit/>
          </a:bodyPr>
          <a:lstStyle/>
          <a:p>
            <a:r>
              <a:rPr lang="ru-RU" altLang="en-US" sz="7200" b="1" dirty="0"/>
              <a:t>Игра со зрителями</a:t>
            </a:r>
            <a:endParaRPr lang="ru-RU" altLang="en-US" sz="7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250" y="1838324"/>
            <a:ext cx="6626177" cy="44709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158" y="620688"/>
            <a:ext cx="7890842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Рагу с острыми приправами из внимания и мышления</a:t>
            </a:r>
            <a:endParaRPr lang="ru-RU" sz="4400" b="1" dirty="0" smtClean="0">
              <a:solidFill>
                <a:schemeClr val="tx2">
                  <a:satMod val="130000"/>
                </a:schemeClr>
              </a:solidFill>
              <a:effectLst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323850" y="1196340"/>
            <a:ext cx="8820785" cy="33604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Найди спрятанные слова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МАТЕМАТИКА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Информатика\Desktop\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420" y="3500755"/>
            <a:ext cx="4871085" cy="3242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овое поле 2"/>
          <p:cNvSpPr txBox="1"/>
          <p:nvPr/>
        </p:nvSpPr>
        <p:spPr>
          <a:xfrm>
            <a:off x="34925" y="4292600"/>
            <a:ext cx="4572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 каждый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правильный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ответ – 1 балл</a:t>
            </a:r>
            <a:endParaRPr lang="ru-RU" altLang="en-US" sz="48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143" y="548933"/>
            <a:ext cx="7890842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/>
              </a:rPr>
              <a:t>Плов из математических </a:t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effectLst/>
              </a:rPr>
              <a:t>смекалок</a:t>
            </a:r>
            <a:endParaRPr lang="ru-RU" sz="4400" b="1" dirty="0">
              <a:solidFill>
                <a:schemeClr val="tx2">
                  <a:satMod val="130000"/>
                </a:schemeClr>
              </a:solidFill>
              <a:effectLst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467335" y="2062118"/>
            <a:ext cx="3357586" cy="372560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каждый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– 1 балл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155" y="2492375"/>
            <a:ext cx="5390515" cy="4316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/>
              <a:t>1.	</a:t>
            </a:r>
            <a:r>
              <a:rPr lang="ru-RU" altLang="en-US" sz="6000"/>
              <a:t>Нужно назвать пять дней подряд, не упоминая число, месяц, день недели </a:t>
            </a:r>
            <a:endParaRPr lang="ru-RU" altLang="en-US" sz="60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35100" y="474345"/>
            <a:ext cx="7499350" cy="5774055"/>
          </a:xfrm>
        </p:spPr>
        <p:txBody>
          <a:bodyPr/>
          <a:lstStyle/>
          <a:p>
            <a:r>
              <a:rPr lang="ru-RU" altLang="en-US" sz="4400"/>
              <a:t>2.	Отец с сыновьями катались на велосипедах. У них были трёхколёсные и двухколёсные  велосипеды, а всего было 7 колёс. Сколько велосипедов было трёхколёсных и двухколёсных?</a:t>
            </a:r>
            <a:r>
              <a:rPr lang="ru-RU" altLang="en-US"/>
              <a:t> </a:t>
            </a:r>
            <a:endParaRPr lang="ru-RU" alt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35100" y="402590"/>
            <a:ext cx="7499350" cy="5845810"/>
          </a:xfrm>
        </p:spPr>
        <p:txBody>
          <a:bodyPr/>
          <a:lstStyle/>
          <a:p>
            <a:r>
              <a:rPr lang="ru-RU" altLang="en-US"/>
              <a:t>3.	</a:t>
            </a:r>
            <a:r>
              <a:rPr lang="ru-RU" altLang="en-US" sz="5400"/>
              <a:t>На озере росли лилии. Каждый день их число удваивалось и на двадцатый день заросло все озеро. На какой день заросла половина озера?</a:t>
            </a:r>
            <a:r>
              <a:rPr lang="ru-RU" altLang="en-US"/>
              <a:t> </a:t>
            </a:r>
            <a:endParaRPr lang="ru-RU" alt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158" y="620688"/>
            <a:ext cx="7890842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Жаркое из ЦИФР</a:t>
            </a:r>
            <a:endParaRPr lang="ru-RU" sz="5400" b="1" dirty="0" smtClean="0">
              <a:solidFill>
                <a:schemeClr val="tx2">
                  <a:satMod val="130000"/>
                </a:schemeClr>
              </a:solidFill>
              <a:effectLst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179680" y="2205628"/>
            <a:ext cx="3357586" cy="372560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каждый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– 1 балл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OgIMNq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155" y="2348865"/>
            <a:ext cx="5327650" cy="373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080" y="0"/>
            <a:ext cx="828092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«МЕЗИМ» для желудка не заменим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9994" cy="185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 txBox="1"/>
          <p:nvPr/>
        </p:nvSpPr>
        <p:spPr>
          <a:xfrm>
            <a:off x="547332" y="980728"/>
            <a:ext cx="8596668" cy="812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3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Считаем устно: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187624" y="1782440"/>
            <a:ext cx="6912768" cy="48149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42+19 =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+ 48 = 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– 35 = 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32+18 =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+ 108 = 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 – 27 =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Информатика\Desktop\i.jpg"/>
          <p:cNvPicPr>
            <a:picLocks noChangeAspect="1" noChangeArrowheads="1"/>
          </p:cNvPicPr>
          <p:nvPr/>
        </p:nvPicPr>
        <p:blipFill>
          <a:blip r:embed="rId2" cstate="print"/>
          <a:srcRect l="13871" r="19084"/>
          <a:stretch>
            <a:fillRect/>
          </a:stretch>
        </p:blipFill>
        <p:spPr bwMode="auto">
          <a:xfrm>
            <a:off x="5619502" y="3140968"/>
            <a:ext cx="352449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</a:rPr>
              <a:t>СЧЁТ:</a:t>
            </a:r>
            <a:br>
              <a:rPr lang="ru-RU" b="1" dirty="0" smtClean="0">
                <a:solidFill>
                  <a:srgbClr val="C00000"/>
                </a:solidFill>
                <a:effectLst/>
              </a:rPr>
            </a:br>
            <a:br>
              <a:rPr lang="ru-RU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35608" y="857232"/>
            <a:ext cx="3657600" cy="5072098"/>
          </a:xfrm>
        </p:spPr>
        <p:txBody>
          <a:bodyPr/>
          <a:lstStyle/>
          <a:p>
            <a:pPr lvl="0"/>
            <a:r>
              <a:rPr lang="ru-RU" dirty="0" smtClean="0"/>
              <a:t>Салаты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……………………....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………………………</a:t>
            </a:r>
            <a:endParaRPr lang="ru-RU" dirty="0" smtClean="0"/>
          </a:p>
          <a:p>
            <a:pPr lvl="0"/>
            <a:r>
              <a:rPr lang="ru-RU" dirty="0" smtClean="0"/>
              <a:t>Первое блюдо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………………………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………………………</a:t>
            </a:r>
            <a:endParaRPr lang="ru-RU" dirty="0" smtClean="0"/>
          </a:p>
          <a:p>
            <a:pPr lvl="0"/>
            <a:r>
              <a:rPr lang="ru-RU" dirty="0" smtClean="0"/>
              <a:t>Второе блюдо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………………………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………………………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276088" y="928670"/>
            <a:ext cx="3657600" cy="4643470"/>
          </a:xfrm>
        </p:spPr>
        <p:txBody>
          <a:bodyPr/>
          <a:lstStyle/>
          <a:p>
            <a:pPr lvl="0"/>
            <a:r>
              <a:rPr lang="ru-RU" dirty="0" smtClean="0"/>
              <a:t>Напитки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…..…………………..</a:t>
            </a:r>
            <a:endParaRPr lang="ru-RU" dirty="0" smtClean="0"/>
          </a:p>
          <a:p>
            <a:r>
              <a:rPr lang="ru-RU" dirty="0" smtClean="0"/>
              <a:t>Выпечка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……………………….</a:t>
            </a:r>
            <a:endParaRPr lang="ru-RU" dirty="0" smtClean="0"/>
          </a:p>
          <a:p>
            <a:pPr lvl="0"/>
            <a:r>
              <a:rPr lang="ru-RU" dirty="0" smtClean="0"/>
              <a:t>Десерт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……………………….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ИТОГО …………………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5" y="5643578"/>
            <a:ext cx="75136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покупку!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4" descr="Рисунок1.jpg"/>
          <p:cNvPicPr>
            <a:picLocks noChangeAspect="1"/>
          </p:cNvPicPr>
          <p:nvPr/>
        </p:nvPicPr>
        <p:blipFill>
          <a:blip r:embed="rId1"/>
          <a:srcRect r="5263" b="4742"/>
          <a:stretch>
            <a:fillRect/>
          </a:stretch>
        </p:blipFill>
        <p:spPr>
          <a:xfrm>
            <a:off x="0" y="0"/>
            <a:ext cx="1039495" cy="146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595" y="980440"/>
            <a:ext cx="6881495" cy="2780665"/>
          </a:xfrm>
        </p:spPr>
        <p:txBody>
          <a:bodyPr/>
          <a:lstStyle/>
          <a:p>
            <a:pPr marL="8255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Пользуясь пятью двойками и знаками действий, записать число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None/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2040" y="356404"/>
            <a:ext cx="4081780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  <a:hlinkMouseOver r:id="" action="ppaction://hlinkshowjump?jump=nextslide"/>
              </a:rPr>
              <a:t>Чай с двойками</a:t>
            </a:r>
            <a:endParaRPr lang="ru-RU" sz="4400" b="1" cap="none" spc="0" dirty="0" smtClean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+mj-ea"/>
              <a:cs typeface="+mj-cs"/>
              <a:hlinkMouseOver r:id="" action="ppaction://hlinkshowjump?jump=nextslide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3500438"/>
            <a:ext cx="3938333" cy="3150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03648" y="476672"/>
            <a:ext cx="7499350" cy="10081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Рулет с математической  начинкой</a:t>
            </a:r>
            <a:endParaRPr lang="ru-RU" sz="4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0138" y="1590824"/>
            <a:ext cx="7454632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/>
          </a:p>
          <a:p>
            <a:r>
              <a:rPr lang="ru-RU" sz="4000" dirty="0" smtClean="0"/>
              <a:t>Правильный ответ – </a:t>
            </a:r>
            <a:r>
              <a:rPr lang="ru-RU" sz="4000" b="1" dirty="0" smtClean="0"/>
              <a:t>2</a:t>
            </a:r>
            <a:r>
              <a:rPr lang="ru-RU" sz="4000" dirty="0" smtClean="0"/>
              <a:t> балла</a:t>
            </a:r>
            <a:endParaRPr lang="ru-RU" sz="4000" dirty="0" smtClean="0"/>
          </a:p>
        </p:txBody>
      </p:sp>
      <p:pic>
        <p:nvPicPr>
          <p:cNvPr id="4098" name="Picture 2" descr="C:\Users\Информатика\Desktop\i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865" y="3143250"/>
            <a:ext cx="7381875" cy="356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7505" y="0"/>
            <a:ext cx="8928546" cy="6857999"/>
          </a:xfrm>
        </p:spPr>
        <p:txBody>
          <a:bodyPr/>
          <a:lstStyle/>
          <a:p>
            <a:pPr marL="8255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en-US" sz="3600" b="1" dirty="0"/>
              <a:t>КИС _ _ _ _ _ (инструмент художника).</a:t>
            </a:r>
            <a:endParaRPr lang="ru-RU" altLang="en-US" sz="3600" b="1" dirty="0"/>
          </a:p>
          <a:p>
            <a:pPr marL="8255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en-US" sz="3600" b="1" dirty="0" smtClean="0"/>
              <a:t>Я </a:t>
            </a:r>
            <a:r>
              <a:rPr lang="ru-RU" altLang="en-US" sz="3600" b="1" dirty="0"/>
              <a:t>_ _ _ ОВИЧ (популярный телеведущий).</a:t>
            </a:r>
            <a:endParaRPr lang="ru-RU" altLang="en-US" sz="3600" b="1" dirty="0"/>
          </a:p>
          <a:p>
            <a:pPr marL="8255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en-US" sz="3600" b="1" dirty="0" smtClean="0"/>
              <a:t>У </a:t>
            </a:r>
            <a:r>
              <a:rPr lang="ru-RU" altLang="en-US" sz="3600" b="1" dirty="0"/>
              <a:t>_ _ _ ШЕНИЕ </a:t>
            </a:r>
            <a:r>
              <a:rPr lang="ru-RU" altLang="en-US" sz="2800" b="1" dirty="0"/>
              <a:t>(изменение в хорошую сторону).</a:t>
            </a:r>
            <a:endParaRPr lang="ru-RU" altLang="en-US" sz="2800" b="1" dirty="0"/>
          </a:p>
          <a:p>
            <a:pPr marL="8255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en-US" sz="3600" b="1" dirty="0" smtClean="0"/>
              <a:t>НАК </a:t>
            </a:r>
            <a:r>
              <a:rPr lang="ru-RU" altLang="en-US" sz="3600" b="1" dirty="0"/>
              <a:t>_ _ _ _ ЬНЯ (напарница молота).</a:t>
            </a:r>
            <a:endParaRPr lang="ru-RU" altLang="en-US" sz="3600" b="1" dirty="0"/>
          </a:p>
          <a:p>
            <a:pPr marL="8255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en-US" sz="3600" b="1" dirty="0" smtClean="0"/>
              <a:t>КАР </a:t>
            </a:r>
            <a:r>
              <a:rPr lang="ru-RU" altLang="en-US" sz="3600" b="1" dirty="0"/>
              <a:t>_ _ _ _ _  (электронная, банковская</a:t>
            </a:r>
            <a:r>
              <a:rPr lang="ru-RU" altLang="en-US" sz="3600" b="1" dirty="0" smtClean="0"/>
              <a:t>).</a:t>
            </a:r>
            <a:endParaRPr lang="ru-RU" altLang="en-US" sz="3600" b="1" dirty="0" smtClean="0"/>
          </a:p>
          <a:p>
            <a:pPr marL="8255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/>
              <a:t>ИН _ _ _ АТОР (заменитель наседки)</a:t>
            </a:r>
            <a:r>
              <a:rPr lang="en-US" sz="3600" b="1" dirty="0"/>
              <a:t> </a:t>
            </a:r>
            <a:endParaRPr lang="ru-RU" sz="3600" b="1" dirty="0"/>
          </a:p>
          <a:p>
            <a:pPr marL="8255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/>
              <a:t>_ </a:t>
            </a:r>
            <a:r>
              <a:rPr lang="ru-RU" sz="3600" b="1" dirty="0"/>
              <a:t>_ _ НИР </a:t>
            </a:r>
            <a:r>
              <a:rPr lang="ru-RU" b="1" dirty="0"/>
              <a:t>(подвижное соединение деталей механизма)</a:t>
            </a:r>
            <a:r>
              <a:rPr lang="en-US" b="1" dirty="0"/>
              <a:t> </a:t>
            </a:r>
            <a:endParaRPr lang="ru-RU" altLang="en-US" sz="36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4800" b="1"/>
              <a:t>Пирожные из ребусов</a:t>
            </a:r>
            <a:endParaRPr lang="ru-RU" altLang="en-US" sz="4800" b="1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64255" y="2492375"/>
            <a:ext cx="5524500" cy="428625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07950" y="2564765"/>
            <a:ext cx="3818255" cy="3416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 каждый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правильный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ответ – 1 балл</a:t>
            </a:r>
            <a:endParaRPr lang="ru-RU" altLang="en-US" sz="48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C:\Users\talic\AppData\Local\Temp\ksohtml8352\wps1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" y="889635"/>
            <a:ext cx="8411845" cy="474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Рисунок 2" descr="C:\Users\talic\AppData\Local\Temp\ksohtml8352\wps2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" y="1196340"/>
            <a:ext cx="8365490" cy="519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Рисунок 3" descr="C:\Users\talic\AppData\Local\Temp\ksohtml8352\wps3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" y="1124585"/>
            <a:ext cx="8338820" cy="5046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0"/>
            <a:ext cx="7672293" cy="1076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Мороженное со взбитыми сливками и </a:t>
            </a:r>
            <a:endParaRPr lang="ru-RU" sz="3200" cap="none" spc="0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единицами измерения </a:t>
            </a:r>
            <a:endParaRPr lang="ru-RU" sz="3200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9757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b3e8635-20c9-4eef-aff4-2f42499056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357298"/>
            <a:ext cx="6977058" cy="523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0"/>
            <a:ext cx="67329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Мороженное со взбитыми сливками и </a:t>
            </a:r>
            <a:endParaRPr lang="ru-RU" sz="2800" cap="none" spc="0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единицами измерения </a:t>
            </a:r>
            <a:endParaRPr lang="ru-RU" sz="2800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1052736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Клоун</a:t>
            </a:r>
            <a:r>
              <a:rPr lang="en-US" sz="2400" b="1" i="1" dirty="0" smtClean="0">
                <a:latin typeface="Informal Roman" panose="030604020304060B0204" pitchFamily="66" charset="0"/>
              </a:rPr>
              <a:t>,</a:t>
            </a:r>
            <a:r>
              <a:rPr lang="ru-RU" sz="2400" b="1" i="1" dirty="0" smtClean="0">
                <a:latin typeface="Informal Roman" panose="030604020304060B0204" pitchFamily="66" charset="0"/>
              </a:rPr>
              <a:t> </a:t>
            </a:r>
            <a:r>
              <a:rPr lang="ru-RU" sz="2400" b="1" i="1" dirty="0" smtClean="0"/>
              <a:t>чтобы посмешить публику</a:t>
            </a:r>
            <a:r>
              <a:rPr lang="en-US" sz="2400" b="1" i="1" dirty="0" smtClean="0">
                <a:latin typeface="Informal Roman" panose="030604020304060B0204" pitchFamily="66" charset="0"/>
              </a:rPr>
              <a:t>,</a:t>
            </a:r>
            <a:r>
              <a:rPr lang="ru-RU" sz="2400" b="1" i="1" dirty="0" smtClean="0">
                <a:latin typeface="Informal Roman" panose="030604020304060B0204" pitchFamily="66" charset="0"/>
              </a:rPr>
              <a:t> </a:t>
            </a:r>
            <a:r>
              <a:rPr lang="ru-RU" sz="2400" b="1" i="1" dirty="0" smtClean="0"/>
              <a:t>рассказал одну историю о том</a:t>
            </a:r>
            <a:r>
              <a:rPr lang="en-US" sz="2400" b="1" i="1" dirty="0" smtClean="0">
                <a:latin typeface="Informal Roman" panose="030604020304060B0204" pitchFamily="66" charset="0"/>
              </a:rPr>
              <a:t>,</a:t>
            </a:r>
            <a:r>
              <a:rPr lang="ru-RU" sz="2400" b="1" i="1" dirty="0" smtClean="0">
                <a:latin typeface="Informal Roman" panose="030604020304060B0204" pitchFamily="66" charset="0"/>
              </a:rPr>
              <a:t> </a:t>
            </a:r>
            <a:r>
              <a:rPr lang="ru-RU" sz="2400" b="1" i="1" dirty="0" smtClean="0"/>
              <a:t>как он ходил на рыбалку. В этой истории он нарочно перепутал все единицы измерения. «Я встал пораньше</a:t>
            </a:r>
            <a:r>
              <a:rPr lang="en-US" sz="2400" b="1" i="1" dirty="0" smtClean="0">
                <a:latin typeface="Informal Roman" panose="030604020304060B0204" pitchFamily="66" charset="0"/>
              </a:rPr>
              <a:t>,</a:t>
            </a:r>
            <a:r>
              <a:rPr lang="ru-RU" sz="2400" b="1" i="1" dirty="0" smtClean="0">
                <a:latin typeface="Informal Roman" panose="030604020304060B0204" pitchFamily="66" charset="0"/>
              </a:rPr>
              <a:t> </a:t>
            </a:r>
            <a:r>
              <a:rPr lang="ru-RU" sz="2400" b="1" i="1" dirty="0" smtClean="0"/>
              <a:t>в 4 килограмма утра. Позавтракал плотно</a:t>
            </a:r>
            <a:r>
              <a:rPr lang="en-US" sz="2400" b="1" i="1" dirty="0" smtClean="0">
                <a:latin typeface="Informal Roman" panose="030604020304060B0204" pitchFamily="66" charset="0"/>
              </a:rPr>
              <a:t>,</a:t>
            </a:r>
            <a:r>
              <a:rPr lang="ru-RU" sz="2400" b="1" i="1" dirty="0" smtClean="0"/>
              <a:t>выпил 1 километр молока. Потом отправился на озеро. Расстояние до него немалое</a:t>
            </a:r>
            <a:r>
              <a:rPr lang="en-US" sz="2400" b="1" i="1" dirty="0" smtClean="0">
                <a:latin typeface="Informal Roman" panose="030604020304060B0204" pitchFamily="66" charset="0"/>
              </a:rPr>
              <a:t>,</a:t>
            </a:r>
            <a:r>
              <a:rPr lang="ru-RU" sz="2400" b="1" i="1" dirty="0" smtClean="0">
                <a:latin typeface="Informal Roman" panose="030604020304060B0204" pitchFamily="66" charset="0"/>
              </a:rPr>
              <a:t> </a:t>
            </a:r>
            <a:r>
              <a:rPr lang="ru-RU" sz="2400" b="1" i="1" dirty="0" smtClean="0"/>
              <a:t>5 градусов. Утром было прохладно</a:t>
            </a:r>
            <a:r>
              <a:rPr lang="en-US" sz="2400" b="1" i="1" dirty="0" smtClean="0">
                <a:latin typeface="Informal Roman" panose="030604020304060B0204" pitchFamily="66" charset="0"/>
              </a:rPr>
              <a:t>,</a:t>
            </a:r>
            <a:r>
              <a:rPr lang="ru-RU" sz="2400" b="1" i="1" dirty="0" smtClean="0">
                <a:latin typeface="Informal Roman" panose="030604020304060B0204" pitchFamily="66" charset="0"/>
              </a:rPr>
              <a:t> </a:t>
            </a:r>
            <a:r>
              <a:rPr lang="ru-RU" sz="2400" b="1" i="1" dirty="0" smtClean="0"/>
              <a:t>температура всего 10 часов тепла. Поэтому я шёл быстро</a:t>
            </a:r>
            <a:r>
              <a:rPr lang="en-US" sz="2400" b="1" i="1" dirty="0" smtClean="0">
                <a:latin typeface="Informal Roman" panose="030604020304060B0204" pitchFamily="66" charset="0"/>
              </a:rPr>
              <a:t>,</a:t>
            </a:r>
            <a:r>
              <a:rPr lang="ru-RU" sz="2400" b="1" i="1" dirty="0" smtClean="0">
                <a:latin typeface="Informal Roman" panose="030604020304060B0204" pitchFamily="66" charset="0"/>
              </a:rPr>
              <a:t> </a:t>
            </a:r>
            <a:r>
              <a:rPr lang="ru-RU" sz="2400" b="1" i="1" dirty="0" smtClean="0"/>
              <a:t>со скоростью 6 литров. Пришёл</a:t>
            </a:r>
            <a:r>
              <a:rPr lang="en-US" sz="2400" b="1" i="1" dirty="0" smtClean="0">
                <a:latin typeface="Informal Roman" panose="030604020304060B0204" pitchFamily="66" charset="0"/>
              </a:rPr>
              <a:t>,</a:t>
            </a:r>
            <a:r>
              <a:rPr lang="ru-RU" sz="2400" b="1" i="1" dirty="0" smtClean="0">
                <a:latin typeface="Informal Roman" panose="030604020304060B0204" pitchFamily="66" charset="0"/>
              </a:rPr>
              <a:t> </a:t>
            </a:r>
            <a:r>
              <a:rPr lang="ru-RU" sz="2400" b="1" i="1" dirty="0" smtClean="0"/>
              <a:t>закинул удочки. Не прошло и 20 сантиметров</a:t>
            </a:r>
            <a:r>
              <a:rPr lang="en-US" sz="2400" b="1" i="1" dirty="0" smtClean="0">
                <a:latin typeface="Informal Roman" panose="030604020304060B0204" pitchFamily="66" charset="0"/>
              </a:rPr>
              <a:t>,</a:t>
            </a:r>
            <a:r>
              <a:rPr lang="ru-RU" sz="2400" b="1" i="1" dirty="0" smtClean="0">
                <a:latin typeface="Informal Roman" panose="030604020304060B0204" pitchFamily="66" charset="0"/>
              </a:rPr>
              <a:t> </a:t>
            </a:r>
            <a:r>
              <a:rPr lang="ru-RU" sz="2400" b="1" i="1" dirty="0" smtClean="0"/>
              <a:t>как я поймал первую рыбину. Большущую - длиной 50 минут и весом 3 километра в час. Отличная</a:t>
            </a:r>
            <a:br>
              <a:rPr lang="ru-RU" sz="2400" b="1" i="1" dirty="0" smtClean="0"/>
            </a:br>
            <a:r>
              <a:rPr lang="ru-RU" sz="2400" b="1" i="1" dirty="0" smtClean="0"/>
              <a:t>получилась уха!»</a:t>
            </a:r>
            <a:endParaRPr lang="ru-RU" sz="2400" b="1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9757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925" y="1052830"/>
            <a:ext cx="9137015" cy="580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175" y="0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C00000"/>
                </a:solidFill>
              </a:rPr>
              <a:t>Подведение итогов!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9242" y="1051948"/>
            <a:ext cx="7492073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Приходите еще к нам </a:t>
            </a:r>
            <a:r>
              <a:rPr lang="ru-RU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</a:t>
            </a:r>
            <a:r>
              <a:rPr lang="ru-RU" sz="48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МАТЕМАТИЧЕСКОЕ </a:t>
            </a:r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КАФЕ!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kartinkijane.ru-3265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3773170"/>
            <a:ext cx="3572510" cy="2656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405" y="4580890"/>
            <a:ext cx="30289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+1 балл на 1 уроке</a:t>
            </a:r>
            <a:endParaRPr lang="ru-RU" b="1" dirty="0" smtClean="0"/>
          </a:p>
          <a:p>
            <a:r>
              <a:rPr lang="ru-RU" b="1" dirty="0" smtClean="0"/>
              <a:t> математики в течение</a:t>
            </a:r>
            <a:endParaRPr lang="ru-RU" b="1" dirty="0" smtClean="0"/>
          </a:p>
          <a:p>
            <a:r>
              <a:rPr lang="ru-RU" b="1" dirty="0" smtClean="0"/>
              <a:t> месяца </a:t>
            </a:r>
            <a:endParaRPr lang="ru-RU" b="1" dirty="0"/>
          </a:p>
        </p:txBody>
      </p:sp>
      <p:pic>
        <p:nvPicPr>
          <p:cNvPr id="7" name="Рисунок 6" descr="kartinkijane.ru-3265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9190" y="3786190"/>
            <a:ext cx="3571900" cy="26431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9700" y="4509135"/>
            <a:ext cx="30765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+2 балла на 1 уроке</a:t>
            </a:r>
            <a:endParaRPr lang="ru-RU" b="1" dirty="0" smtClean="0"/>
          </a:p>
          <a:p>
            <a:r>
              <a:rPr lang="ru-RU" b="1" dirty="0" smtClean="0"/>
              <a:t> математики в течение</a:t>
            </a:r>
            <a:endParaRPr lang="ru-RU" b="1" dirty="0" smtClean="0"/>
          </a:p>
          <a:p>
            <a:r>
              <a:rPr lang="ru-RU" b="1" dirty="0" smtClean="0"/>
              <a:t> месяца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Печенье</a:t>
            </a:r>
            <a:b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     с пожеланиями</a:t>
            </a:r>
            <a:endParaRPr lang="ru-RU" altLang="en-US" sz="4400" b="1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05" y="2349500"/>
            <a:ext cx="8890000" cy="450024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95" y="0"/>
            <a:ext cx="3457575" cy="2349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5400" b="1"/>
              <a:t>Фирменное блюдо</a:t>
            </a:r>
            <a:r>
              <a:rPr lang="ru-RU" altLang="en-US" b="1"/>
              <a:t> </a:t>
            </a:r>
            <a:endParaRPr lang="ru-RU" altLang="en-US" b="1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3035" y="1561465"/>
            <a:ext cx="7352665" cy="49796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6802"/>
            <a:ext cx="8172400" cy="636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650" y="908720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САЛАТ «НЕЗАБУДКА»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под соусом из 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загадок и вопросов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ru-RU" dirty="0">
              <a:solidFill>
                <a:schemeClr val="tx2">
                  <a:satMod val="13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779912" y="3645024"/>
            <a:ext cx="5364088" cy="18283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на вопросы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– 1 балл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>
          <a:xfrm>
            <a:off x="1475656" y="476672"/>
            <a:ext cx="6842880" cy="13255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2"/>
          <p:cNvSpPr txBox="1"/>
          <p:nvPr/>
        </p:nvSpPr>
        <p:spPr>
          <a:xfrm>
            <a:off x="1071539" y="1844824"/>
            <a:ext cx="7858179" cy="411189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sz="5200" b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1"/>
          <a:srcRect b="51002"/>
          <a:stretch>
            <a:fillRect/>
          </a:stretch>
        </p:blipFill>
        <p:spPr>
          <a:xfrm>
            <a:off x="0" y="0"/>
            <a:ext cx="1395984" cy="17144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3042" y="214290"/>
            <a:ext cx="6572296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САЛАТ  «Винегрет из анаграммы»</a:t>
            </a:r>
            <a:b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786058"/>
            <a:ext cx="32147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каждый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– 1 балл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Picture 1" descr="C:\Documents and Settings\Администратор.COMPUTER\Мои документы\Мои рисунки\винегре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95" y="1916430"/>
            <a:ext cx="4563745" cy="487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chemeClr val="tx2"/>
                </a:solidFill>
                <a:effectLst/>
              </a:rPr>
              <a:t>Решите анаграмму </a:t>
            </a:r>
            <a:endParaRPr lang="ru-RU" sz="4800" b="1" dirty="0" smtClean="0">
              <a:solidFill>
                <a:schemeClr val="tx2"/>
              </a:solidFill>
              <a:effectLst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ГРКУ</a:t>
            </a:r>
            <a:endParaRPr lang="ru-RU" sz="3600" b="1" dirty="0" smtClean="0"/>
          </a:p>
          <a:p>
            <a:pPr eaLnBrk="1" hangingPunct="1">
              <a:buFontTx/>
              <a:buNone/>
            </a:pPr>
            <a:r>
              <a:rPr lang="ru-RU" sz="3600" b="1" dirty="0" smtClean="0"/>
              <a:t> </a:t>
            </a:r>
            <a:endParaRPr lang="ru-RU" sz="3600" b="1" dirty="0" smtClean="0"/>
          </a:p>
          <a:p>
            <a:pPr eaLnBrk="1" hangingPunct="1"/>
            <a:r>
              <a:rPr lang="ru-RU" sz="3600" b="1" dirty="0" smtClean="0"/>
              <a:t> ЛГОУ </a:t>
            </a:r>
            <a:endParaRPr lang="ru-RU" sz="3600" b="1" dirty="0" smtClean="0"/>
          </a:p>
          <a:p>
            <a:pPr eaLnBrk="1" hangingPunct="1"/>
            <a:endParaRPr lang="ru-RU" sz="3600" b="1" dirty="0" smtClean="0"/>
          </a:p>
          <a:p>
            <a:pPr eaLnBrk="1" hangingPunct="1"/>
            <a:r>
              <a:rPr lang="ru-RU" sz="3600" b="1" dirty="0" smtClean="0"/>
              <a:t>  СЛЮП</a:t>
            </a:r>
            <a:endParaRPr lang="ru-RU" sz="3600" b="1" dirty="0" smtClean="0"/>
          </a:p>
          <a:p>
            <a:pPr eaLnBrk="1" hangingPunct="1">
              <a:buFontTx/>
              <a:buNone/>
            </a:pPr>
            <a:endParaRPr lang="ru-RU" sz="3600" b="1" dirty="0" smtClean="0"/>
          </a:p>
          <a:p>
            <a:pPr eaLnBrk="1" hangingPunct="1"/>
            <a:r>
              <a:rPr lang="ru-RU" sz="3600" b="1" dirty="0" smtClean="0"/>
              <a:t> КОЧТА</a:t>
            </a:r>
            <a:r>
              <a:rPr lang="ru-RU" sz="3600" dirty="0" smtClean="0"/>
              <a:t> </a:t>
            </a:r>
            <a:endParaRPr lang="ru-RU" sz="36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600" b="1" dirty="0" smtClean="0"/>
              <a:t>СОЛИЧ</a:t>
            </a:r>
            <a:endParaRPr lang="ru-RU" sz="3600" b="1" dirty="0" smtClean="0"/>
          </a:p>
          <a:p>
            <a:pPr>
              <a:buNone/>
            </a:pPr>
            <a:endParaRPr lang="ru-RU" sz="3600" b="1" dirty="0" smtClean="0"/>
          </a:p>
          <a:p>
            <a:r>
              <a:rPr lang="ru-RU" sz="3600" b="1" dirty="0" smtClean="0"/>
              <a:t>МИРЕПР</a:t>
            </a:r>
            <a:endParaRPr lang="ru-RU" sz="3600" b="1" dirty="0" smtClean="0"/>
          </a:p>
          <a:p>
            <a:pPr>
              <a:buNone/>
            </a:pPr>
            <a:endParaRPr lang="ru-RU" sz="3600" b="1" dirty="0" smtClean="0"/>
          </a:p>
          <a:p>
            <a:r>
              <a:rPr lang="ru-RU" sz="3600" b="1" dirty="0" smtClean="0"/>
              <a:t>СИМУН</a:t>
            </a:r>
            <a:endParaRPr lang="ru-RU" sz="3600" b="1" dirty="0" smtClean="0"/>
          </a:p>
          <a:p>
            <a:pPr>
              <a:buNone/>
            </a:pPr>
            <a:endParaRPr lang="ru-RU" sz="3600" b="1" dirty="0" smtClean="0"/>
          </a:p>
          <a:p>
            <a:r>
              <a:rPr lang="ru-RU" sz="3600" b="1" dirty="0" smtClean="0"/>
              <a:t>ВОТЕТ</a:t>
            </a:r>
            <a:endParaRPr lang="ru-RU" sz="3600" b="1" dirty="0"/>
          </a:p>
        </p:txBody>
      </p:sp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1"/>
          <a:srcRect b="42836"/>
          <a:stretch>
            <a:fillRect/>
          </a:stretch>
        </p:blipFill>
        <p:spPr>
          <a:xfrm>
            <a:off x="0" y="0"/>
            <a:ext cx="1395984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>
          <a:xfrm>
            <a:off x="1475656" y="476672"/>
            <a:ext cx="6842880" cy="132552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Борщ «Скороспел» со сметаной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«кто успел, тот и съел»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2"/>
          <p:cNvSpPr txBox="1"/>
          <p:nvPr/>
        </p:nvSpPr>
        <p:spPr>
          <a:xfrm>
            <a:off x="974725" y="2060575"/>
            <a:ext cx="6918960" cy="3318510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Кто первый</a:t>
            </a:r>
            <a:endParaRPr lang="ru-RU" sz="4000" b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ответит,</a:t>
            </a:r>
            <a:endParaRPr lang="ru-RU" sz="4000" b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зарабатывает</a:t>
            </a:r>
            <a:endParaRPr lang="ru-RU" sz="4000" b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 </a:t>
            </a:r>
            <a:endParaRPr lang="ru-RU" sz="4000" b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4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балл</a:t>
            </a:r>
            <a:endParaRPr lang="ru-RU" sz="4000" b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1"/>
          <a:srcRect b="51002"/>
          <a:stretch>
            <a:fillRect/>
          </a:stretch>
        </p:blipFill>
        <p:spPr>
          <a:xfrm>
            <a:off x="0" y="0"/>
            <a:ext cx="1395984" cy="1714488"/>
          </a:xfrm>
          <a:prstGeom prst="rect">
            <a:avLst/>
          </a:prstGeom>
        </p:spPr>
      </p:pic>
      <p:pic>
        <p:nvPicPr>
          <p:cNvPr id="2049" name="Picture 1" descr="C:\Documents and Settings\Администратор.COMPUTER\Мои документы\Мои рисунки\борщ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55" y="2458720"/>
            <a:ext cx="5080000" cy="4449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35100" y="280670"/>
            <a:ext cx="7499350" cy="6259195"/>
          </a:xfrm>
        </p:spPr>
        <p:txBody>
          <a:bodyPr/>
          <a:lstStyle/>
          <a:p>
            <a:r>
              <a:rPr lang="ru-RU" altLang="en-US" sz="3600">
                <a:sym typeface="+mn-ea"/>
              </a:rPr>
              <a:t>1.</a:t>
            </a:r>
            <a:r>
              <a:rPr lang="ru-RU" altLang="en-US" sz="4800">
                <a:sym typeface="+mn-ea"/>
              </a:rPr>
              <a:t> Какие числа употребляются при счёте?</a:t>
            </a:r>
            <a:endParaRPr lang="ru-RU" altLang="en-US" sz="4800"/>
          </a:p>
          <a:p>
            <a:r>
              <a:rPr lang="ru-RU" altLang="en-US" sz="4800">
                <a:sym typeface="+mn-ea"/>
              </a:rPr>
              <a:t>- природные;</a:t>
            </a:r>
            <a:endParaRPr lang="ru-RU" altLang="en-US" sz="4800"/>
          </a:p>
          <a:p>
            <a:r>
              <a:rPr lang="ru-RU" altLang="en-US" sz="4800">
                <a:sym typeface="+mn-ea"/>
              </a:rPr>
              <a:t>- естественные;</a:t>
            </a:r>
            <a:endParaRPr lang="ru-RU" altLang="en-US" sz="4800"/>
          </a:p>
          <a:p>
            <a:r>
              <a:rPr lang="ru-RU" altLang="en-US" sz="4800">
                <a:sym typeface="+mn-ea"/>
              </a:rPr>
              <a:t>- </a:t>
            </a:r>
            <a:r>
              <a:rPr lang="ru-RU" altLang="en-US" sz="4800">
                <a:highlight>
                  <a:srgbClr val="FFFF00"/>
                </a:highlight>
                <a:sym typeface="+mn-ea"/>
              </a:rPr>
              <a:t>натуральные</a:t>
            </a:r>
            <a:r>
              <a:rPr lang="ru-RU" altLang="en-US" sz="4800">
                <a:sym typeface="+mn-ea"/>
              </a:rPr>
              <a:t>;</a:t>
            </a:r>
            <a:endParaRPr lang="ru-RU" altLang="en-US" sz="4800"/>
          </a:p>
          <a:p>
            <a:r>
              <a:rPr lang="ru-RU" altLang="en-US" sz="4800">
                <a:sym typeface="+mn-ea"/>
              </a:rPr>
              <a:t>- искусственные</a:t>
            </a:r>
            <a:endParaRPr lang="ru-RU" altLang="en-US" sz="4800"/>
          </a:p>
          <a:p>
            <a:endParaRPr lang="ru-RU" altLang="en-US" sz="4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276" cy="1729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резентация1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0</TotalTime>
  <Words>4679</Words>
  <Application>WPS Presentation</Application>
  <PresentationFormat>Экран (4:3)</PresentationFormat>
  <Paragraphs>284</Paragraphs>
  <Slides>40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5" baseType="lpstr">
      <vt:lpstr>Arial</vt:lpstr>
      <vt:lpstr>SimSun</vt:lpstr>
      <vt:lpstr>Wingdings</vt:lpstr>
      <vt:lpstr>Gill Sans MT</vt:lpstr>
      <vt:lpstr>Corbel</vt:lpstr>
      <vt:lpstr>Wingdings 2</vt:lpstr>
      <vt:lpstr>Verdana</vt:lpstr>
      <vt:lpstr>Wingdings 2</vt:lpstr>
      <vt:lpstr>Monotype Corsiva</vt:lpstr>
      <vt:lpstr>Times New Roman</vt:lpstr>
      <vt:lpstr>Microsoft YaHei</vt:lpstr>
      <vt:lpstr>Arial Unicode MS</vt:lpstr>
      <vt:lpstr>Calibri</vt:lpstr>
      <vt:lpstr>Informal Roman</vt:lpstr>
      <vt:lpstr>Презентация1</vt:lpstr>
      <vt:lpstr>PowerPoint 演示文稿</vt:lpstr>
      <vt:lpstr>Меню:</vt:lpstr>
      <vt:lpstr>СЧЁТ:  </vt:lpstr>
      <vt:lpstr>   Печенье          с пожеланиями</vt:lpstr>
      <vt:lpstr>САЛАТ «НЕЗАБУДКА» под соусом из  загадок и вопросов </vt:lpstr>
      <vt:lpstr>PowerPoint 演示文稿</vt:lpstr>
      <vt:lpstr>Решите анаграмму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Игра со зрителями</vt:lpstr>
      <vt:lpstr>Рагу с острыми приправами из внимания и мышления</vt:lpstr>
      <vt:lpstr>Плов из математических  смекалок</vt:lpstr>
      <vt:lpstr>PowerPoint 演示文稿</vt:lpstr>
      <vt:lpstr>PowerPoint 演示文稿</vt:lpstr>
      <vt:lpstr>PowerPoint 演示文稿</vt:lpstr>
      <vt:lpstr>Жаркое из ЦИФР</vt:lpstr>
      <vt:lpstr>«МЕЗИМ» для желудка не заменим</vt:lpstr>
      <vt:lpstr>PowerPoint 演示文稿</vt:lpstr>
      <vt:lpstr>PowerPoint 演示文稿</vt:lpstr>
      <vt:lpstr>PowerPoint 演示文稿</vt:lpstr>
      <vt:lpstr>Пирожные из ребусов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Подведение итогов!</vt:lpstr>
      <vt:lpstr>Фирменное блюдо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траврп</dc:creator>
  <cp:lastModifiedBy>talic</cp:lastModifiedBy>
  <cp:revision>67</cp:revision>
  <dcterms:created xsi:type="dcterms:W3CDTF">2016-02-08T05:20:00Z</dcterms:created>
  <dcterms:modified xsi:type="dcterms:W3CDTF">2024-11-12T18:29:38Z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F7228B48CD9C48829670F83FDC00F285_13</vt:lpwstr>
  </property>
  <property fmtid="{D5CDD505-2E9C-101B-9397-08002B2CF9AE}" pid="3" name="KSOProductBuildVer">
    <vt:lpwstr>1049-12.2.0.18607</vt:lpwstr>
  </property>
</Properties>
</file>