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60" r:id="rId3"/>
    <p:sldId id="261" r:id="rId4"/>
    <p:sldId id="262" r:id="rId5"/>
    <p:sldId id="268" r:id="rId6"/>
    <p:sldId id="264" r:id="rId7"/>
    <p:sldId id="269" r:id="rId8"/>
    <p:sldId id="270" r:id="rId9"/>
    <p:sldId id="265" r:id="rId10"/>
    <p:sldId id="271" r:id="rId11"/>
    <p:sldId id="273" r:id="rId12"/>
    <p:sldId id="278" r:id="rId13"/>
    <p:sldId id="275" r:id="rId14"/>
    <p:sldId id="266" r:id="rId15"/>
    <p:sldId id="276" r:id="rId16"/>
    <p:sldId id="267" r:id="rId17"/>
    <p:sldId id="277" r:id="rId18"/>
    <p:sldId id="259" r:id="rId19"/>
    <p:sldId id="279" r:id="rId20"/>
    <p:sldId id="283" r:id="rId21"/>
    <p:sldId id="286" r:id="rId22"/>
    <p:sldId id="284" r:id="rId23"/>
    <p:sldId id="285" r:id="rId24"/>
    <p:sldId id="263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72" r:id="rId33"/>
    <p:sldId id="295" r:id="rId34"/>
    <p:sldId id="294" r:id="rId35"/>
    <p:sldId id="296" r:id="rId36"/>
    <p:sldId id="280" r:id="rId37"/>
    <p:sldId id="28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Pack by Diakov" initials="RbD" lastIdx="2" clrIdx="0">
    <p:extLst>
      <p:ext uri="{19B8F6BF-5375-455C-9EA6-DF929625EA0E}">
        <p15:presenceInfo xmlns:p15="http://schemas.microsoft.com/office/powerpoint/2012/main" userId="RePack by Diak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CC"/>
    <a:srgbClr val="FF9999"/>
    <a:srgbClr val="273490"/>
    <a:srgbClr val="45525A"/>
    <a:srgbClr val="AD3A37"/>
    <a:srgbClr val="E3AE3C"/>
    <a:srgbClr val="2788C5"/>
    <a:srgbClr val="112E4C"/>
    <a:srgbClr val="605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88" autoAdjust="0"/>
    <p:restoredTop sz="94660"/>
  </p:normalViewPr>
  <p:slideViewPr>
    <p:cSldViewPr snapToGrid="0">
      <p:cViewPr varScale="1">
        <p:scale>
          <a:sx n="69" d="100"/>
          <a:sy n="69" d="100"/>
        </p:scale>
        <p:origin x="7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22T10:19:21.239" idx="2">
    <p:pos x="3797" y="2596"/>
    <p:text>Современный мир серьезно отличается наличием разнообразных средств информационно-коммуникационных технологий. Эти средства активно используют наши ученики.
	Если Вы владеете современными цифровыми инструментами, значит Вы говорите с молодым поколением на одном языке. Такой педагог им интересен и понятен.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94DF5-1BB9-4C6B-A445-C4807F968F5C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CF90A-0DF2-4AC3-850A-9B6D75F6F5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39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375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8248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2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7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9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0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4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0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3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6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3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6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80"/>
          <a:stretch/>
        </p:blipFill>
        <p:spPr>
          <a:xfrm>
            <a:off x="0" y="0"/>
            <a:ext cx="265355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B0120-34BC-4D2D-A004-D755CDB5BD4A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3" r="27549"/>
          <a:stretch/>
        </p:blipFill>
        <p:spPr>
          <a:xfrm>
            <a:off x="2617693" y="0"/>
            <a:ext cx="4123766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3" r="27549"/>
          <a:stretch/>
        </p:blipFill>
        <p:spPr>
          <a:xfrm>
            <a:off x="4337794" y="0"/>
            <a:ext cx="4123766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3" r="35686"/>
          <a:stretch/>
        </p:blipFill>
        <p:spPr>
          <a:xfrm>
            <a:off x="5737408" y="0"/>
            <a:ext cx="3406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6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quizizz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puzzlecup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flippity.net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coggle.i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mindmeist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twiddla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VgvnGSFU41kIhEc09aztEg/videos." TargetMode="External"/><Relationship Id="rId2" Type="http://schemas.openxmlformats.org/officeDocument/2006/relationships/hyperlink" Target="https://www.youtube.com/user/postnauka/video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user/KhanAcademyRussian/video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6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16.gif"/><Relationship Id="rId4" Type="http://schemas.openxmlformats.org/officeDocument/2006/relationships/image" Target="../media/image24.png"/><Relationship Id="rId9" Type="http://schemas.openxmlformats.org/officeDocument/2006/relationships/hyperlink" Target="https://onlinetestpad.com-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hyperlink" Target="https://www.menti.com/alva6x8nugyb" TargetMode="External"/><Relationship Id="rId4" Type="http://schemas.openxmlformats.org/officeDocument/2006/relationships/image" Target="../media/image24.png"/><Relationship Id="rId9" Type="http://schemas.openxmlformats.org/officeDocument/2006/relationships/image" Target="../media/image16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hyperlink" Target="https://getkahoot.com/" TargetMode="External"/><Relationship Id="rId4" Type="http://schemas.openxmlformats.org/officeDocument/2006/relationships/image" Target="../media/image24.png"/><Relationship Id="rId9" Type="http://schemas.openxmlformats.org/officeDocument/2006/relationships/hyperlink" Target="https://www.jigsawplanet.com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16.gif"/><Relationship Id="rId4" Type="http://schemas.openxmlformats.org/officeDocument/2006/relationships/image" Target="../media/image24.png"/><Relationship Id="rId9" Type="http://schemas.openxmlformats.org/officeDocument/2006/relationships/hyperlink" Target="http://www.socrative.com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3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42.png"/><Relationship Id="rId5" Type="http://schemas.openxmlformats.org/officeDocument/2006/relationships/image" Target="../media/image25.png"/><Relationship Id="rId10" Type="http://schemas.openxmlformats.org/officeDocument/2006/relationships/hyperlink" Target="http://www.mindomo.com/" TargetMode="External"/><Relationship Id="rId4" Type="http://schemas.openxmlformats.org/officeDocument/2006/relationships/image" Target="../media/image24.png"/><Relationship Id="rId9" Type="http://schemas.openxmlformats.org/officeDocument/2006/relationships/hyperlink" Target="http://www.storybird.com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hyperlink" Target="http://www.enlinoit.com/" TargetMode="External"/><Relationship Id="rId4" Type="http://schemas.openxmlformats.org/officeDocument/2006/relationships/image" Target="../media/image24.png"/><Relationship Id="rId9" Type="http://schemas.openxmlformats.org/officeDocument/2006/relationships/hyperlink" Target="http://www.wix.com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hyperlink" Target="http://www.blogger.com/" TargetMode="External"/><Relationship Id="rId4" Type="http://schemas.openxmlformats.org/officeDocument/2006/relationships/image" Target="../media/image24.png"/><Relationship Id="rId9" Type="http://schemas.openxmlformats.org/officeDocument/2006/relationships/hyperlink" Target="http://www.puzzlemaker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16.gif"/><Relationship Id="rId4" Type="http://schemas.openxmlformats.org/officeDocument/2006/relationships/image" Target="../media/image24.png"/><Relationship Id="rId9" Type="http://schemas.openxmlformats.org/officeDocument/2006/relationships/hyperlink" Target="http://www.microsoft.com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3.png"/><Relationship Id="rId7" Type="http://schemas.openxmlformats.org/officeDocument/2006/relationships/image" Target="../media/image49.png"/><Relationship Id="rId12" Type="http://schemas.openxmlformats.org/officeDocument/2006/relationships/image" Target="../media/image1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hyperlink" Target="https://coreapp.ai/" TargetMode="External"/><Relationship Id="rId5" Type="http://schemas.openxmlformats.org/officeDocument/2006/relationships/image" Target="../media/image25.png"/><Relationship Id="rId10" Type="http://schemas.openxmlformats.org/officeDocument/2006/relationships/image" Target="../media/image51.png"/><Relationship Id="rId4" Type="http://schemas.openxmlformats.org/officeDocument/2006/relationships/image" Target="../media/image24.png"/><Relationship Id="rId9" Type="http://schemas.openxmlformats.org/officeDocument/2006/relationships/hyperlink" Target="http://educatieinteractiva.md/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coggle.it/?lang=ru" TargetMode="External"/><Relationship Id="rId3" Type="http://schemas.openxmlformats.org/officeDocument/2006/relationships/image" Target="../media/image23.png"/><Relationship Id="rId7" Type="http://schemas.openxmlformats.org/officeDocument/2006/relationships/hyperlink" Target="https://bookcreator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hyperlink" Target="https://nearpod.com/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wall.net/ru" TargetMode="External"/><Relationship Id="rId3" Type="http://schemas.openxmlformats.org/officeDocument/2006/relationships/image" Target="../media/image23.png"/><Relationship Id="rId7" Type="http://schemas.openxmlformats.org/officeDocument/2006/relationships/hyperlink" Target="https://genial.ly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16.gif"/><Relationship Id="rId4" Type="http://schemas.openxmlformats.org/officeDocument/2006/relationships/image" Target="../media/image24.png"/><Relationship Id="rId9" Type="http://schemas.openxmlformats.org/officeDocument/2006/relationships/hyperlink" Target="https://www.animaker.ru/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quizizz.com/" TargetMode="External"/><Relationship Id="rId3" Type="http://schemas.openxmlformats.org/officeDocument/2006/relationships/image" Target="../media/image23.png"/><Relationship Id="rId7" Type="http://schemas.openxmlformats.org/officeDocument/2006/relationships/hyperlink" Target="https://app.wizer.me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16.gif"/><Relationship Id="rId4" Type="http://schemas.openxmlformats.org/officeDocument/2006/relationships/image" Target="../media/image24.png"/><Relationship Id="rId9" Type="http://schemas.openxmlformats.org/officeDocument/2006/relationships/hyperlink" Target="https://videouroki.net/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ravni.ru/text/programmy-dlya-prezentaczij/" TargetMode="External"/><Relationship Id="rId3" Type="http://schemas.openxmlformats.org/officeDocument/2006/relationships/image" Target="../media/image23.png"/><Relationship Id="rId7" Type="http://schemas.openxmlformats.org/officeDocument/2006/relationships/hyperlink" Target="https://www.renderforest.com/ru/blog/best-presentation-softwar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hyperlink" Target="https://znaika.ru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canva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ktochart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onlinetestpad.com/ru/test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ebanketa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banktestov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h5p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3973" y="823642"/>
            <a:ext cx="7536053" cy="2605358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инструменты в работе педагога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036" y="5475619"/>
            <a:ext cx="69677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Дымовская Г., учитель химии высшей дидактической категории. </a:t>
            </a:r>
          </a:p>
          <a:p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 высшей дидактической категории.</a:t>
            </a:r>
          </a:p>
          <a:p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Докторант факультета педагогики </a:t>
            </a:r>
            <a:r>
              <a:rPr lang="ru-RU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МолдГУ</a:t>
            </a:r>
            <a:endParaRPr lang="ru-RU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68685" y="0"/>
            <a:ext cx="7354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для учителей, USM, ноябрь 2023</a:t>
            </a:r>
          </a:p>
        </p:txBody>
      </p:sp>
    </p:spTree>
    <p:extLst>
      <p:ext uri="{BB962C8B-B14F-4D97-AF65-F5344CB8AC3E}">
        <p14:creationId xmlns:p14="http://schemas.microsoft.com/office/powerpoint/2010/main" val="147722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7344" y="1257895"/>
            <a:ext cx="7787633" cy="27157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Quizizz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сервис для создания опросов и викторин. Основные возможности: учитель создает викторину на своем компьютере, а ученики принимают участие в ней со своих мобильных устройств. При создании викторины учитель может вставить свою картинку с компьютера или скачать ее из интернет, указать время на обдумывание учеником заданного вопроса. Учитель имеет право копировать другие викторины и перерабатывать по своему усмотрению. Проводить викторину в классе или онлайн.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https://quizizz.com/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7345" y="436207"/>
            <a:ext cx="7886700" cy="99102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СЕРВИСЫ ДЛЯ СОЗДАНИЯ ИНТЕРАКТИВНЫХ УПРАЖНЕНИЙ, ИГР, КРОССВОРДОВ И ВИКТОРИН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645" t="13994" r="4559" b="6006"/>
          <a:stretch/>
        </p:blipFill>
        <p:spPr>
          <a:xfrm>
            <a:off x="3405618" y="3973689"/>
            <a:ext cx="5758428" cy="288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96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8424" y="1334306"/>
            <a:ext cx="7315200" cy="26208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«Фабрика кроссвордов»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конструктор для создания кроссвордов онлайн.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НЕ регистрироваться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Позволяет составить кроссворд самостоятельно или с помощью специального сервиса, разгадывать в режиме онлайн. Вы можете сразу же увидеть результат своего труда. После того, кроссворд создан, под рабочим полем появляется ссылка для разгадывания и электронный адрес странички, который можно отправить учащимся, коллегам, друзьям.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http://puzzlecup.com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57300" y="399729"/>
            <a:ext cx="7886700" cy="93457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СЕРВИСЫ ДЛЯ СОЗДАНИЯ ИНТЕРАКТИВНЫХ УПРАЖНЕНИЙ, ИГР, КРОССВОРДОВ И ВИКТОРИН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-795" t="13375" r="2903" b="6577"/>
          <a:stretch/>
        </p:blipFill>
        <p:spPr>
          <a:xfrm>
            <a:off x="2991556" y="3955109"/>
            <a:ext cx="6152444" cy="28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7611" y="2146600"/>
            <a:ext cx="7796389" cy="29263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Learningsapps2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является приложением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2.0 для поддержки обучения и процесса преподавания с помощью интерактивных модулей. Существующие модули могут быть непосредственно включены в содержание обучения, а также их можно изменять или создавать в онлайн-режиме. Учитель может выбрать нужные блоки и сделать их общедоступным. Доступ к готовым ресурсам открыт 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незарегистрированных пользователей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Задания являются интерактивными, учащиеся могут проверить и закрепить свои знания в игровой форме, что способствует формированию их познавательного интереса к определенной учебной дисциплине.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57300" y="372533"/>
            <a:ext cx="7886700" cy="90058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СЕРВИСЫ ДЛЯ СОЗДАНИЯ ИНТЕРАКТИВНЫХ УПРАЖНЕНИЙ, ИГР, КРОССВОРДОВ И ВИКТОРИН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9906" t="13048" r="3776" b="5333"/>
          <a:stretch/>
        </p:blipFill>
        <p:spPr>
          <a:xfrm>
            <a:off x="5292436" y="4887998"/>
            <a:ext cx="3851564" cy="19743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B40933-A006-743F-178E-A0C83B36E64A}"/>
              </a:ext>
            </a:extLst>
          </p:cNvPr>
          <p:cNvSpPr txBox="1"/>
          <p:nvPr/>
        </p:nvSpPr>
        <p:spPr>
          <a:xfrm>
            <a:off x="1257300" y="1213008"/>
            <a:ext cx="77963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LearningApps</a:t>
            </a:r>
            <a: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  <a:hlinkClick r:id="rId3"/>
              </a:rPr>
              <a:t>https://learningapps.org</a:t>
            </a:r>
            <a: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полностью бесплатный онлайн-сервис из Германии, позволяющий создавать интерактивные упражнения для проверки знаний. 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F99F922-033C-E2D4-ACC0-1C8A7452E1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611" y="5083207"/>
            <a:ext cx="1253836" cy="125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8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7426" y="1416193"/>
            <a:ext cx="7559154" cy="21623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Flippity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онлайн-сервис, который позволяет создавать игровые упражнения на основе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-таблиц. Сервис включает множество вариантов игровых упражнений. К каждому шаблону имеется инструкция по созданию. После того, как упражнение готово, можно поделиться ссылкой на упражнение или распечатать.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можно сформировать сертификат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Ссылка: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https://flippity.net/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57300" y="397513"/>
            <a:ext cx="7886700" cy="87883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СЕРВИСЫ ДЛЯ СОЗДАНИЯ ИНТЕРАКТИВНЫХ УПРАЖНЕНИЙ, ИГР, КРОССВОРДОВ И ВИКТОРИН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" t="12404" r="2696" b="6533"/>
          <a:stretch/>
        </p:blipFill>
        <p:spPr>
          <a:xfrm>
            <a:off x="2451009" y="3578578"/>
            <a:ext cx="6780102" cy="317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65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1680" y="325220"/>
            <a:ext cx="4495832" cy="76342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МЕНТАЛЬНЫЕ КАРТЫ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9276" y="1088645"/>
            <a:ext cx="7546360" cy="1891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Coggle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инструмент для того, чтобы делиться сложной информацией. Позволяет работать совместно, перетаскивать изображения на диаграммы прямо с рабочего стола. Есть возможность при совместной работе создавать раздельные личные рабочие пространства.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Ссылка: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https://coggle.it/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2762" t="12900" r="2925" b="5080"/>
          <a:stretch/>
        </p:blipFill>
        <p:spPr>
          <a:xfrm>
            <a:off x="2928403" y="3458448"/>
            <a:ext cx="6215597" cy="339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92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8334" y="1069526"/>
            <a:ext cx="7518210" cy="33605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Mindmeister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позволяет делиться ментальными картами с любым количеством учеников или коллег, сотрудничать с ними в реальном времени. Независимо от места расположения, все члены команды мгновенно увидят изменения, сделанные в ментальной карте. Члены команды могут комментировать темы, голосовать за идеи или обсуждать изменения во встроенном чате. Важный результат совместной работы - это визуализация идей и возможность донести их до остальных. С помощью встроенного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MindMeister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режима презентаций есть возможность преобразовать ментальные карты в динамичные слайд-шоу, вставить презентацию на сайт или транслировать ее в режиме реального времени своим коллегам. Ссылка: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https://www.mindmeister.com/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28226" y="518677"/>
            <a:ext cx="4847135" cy="55084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МЕНТАЛЬНЫЕ КАРТЫ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45" t="15527" r="1894" b="21741"/>
          <a:stretch/>
        </p:blipFill>
        <p:spPr>
          <a:xfrm>
            <a:off x="2414177" y="4430050"/>
            <a:ext cx="6729823" cy="24279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2ACE3E-BA29-6C7F-9922-73AA087821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34" y="4864707"/>
            <a:ext cx="1558635" cy="155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7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4530" r="3878" b="9849"/>
          <a:stretch/>
        </p:blipFill>
        <p:spPr>
          <a:xfrm>
            <a:off x="2506274" y="3114028"/>
            <a:ext cx="6637726" cy="36496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0691" y="361531"/>
            <a:ext cx="3893309" cy="69962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ОНЛАЙН-ДОСКИ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6490" y="981488"/>
            <a:ext cx="7449118" cy="194923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Padlet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 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(http://padlet.com/) 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это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онлайн-доска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стикерами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которой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можно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коллективно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работать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с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компьютера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или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смартфона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виртуальная интерактивная доска для командного взаимодействия и размещения различного контента. Сервис для совместной работы команды, отдела, класса. С помощью нее можно комментировать размещенную информацию, задать вопрос аудитории в режиме реального времени.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92FE30-90A4-FFC1-ECEC-1B1A99AE7C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7" y="4654394"/>
            <a:ext cx="1558635" cy="1558635"/>
          </a:xfrm>
          <a:prstGeom prst="rect">
            <a:avLst/>
          </a:prstGeom>
        </p:spPr>
      </p:pic>
      <p:sp>
        <p:nvSpPr>
          <p:cNvPr id="6" name="Google Shape;125;p4">
            <a:extLst>
              <a:ext uri="{FF2B5EF4-FFF2-40B4-BE49-F238E27FC236}">
                <a16:creationId xmlns:a16="http://schemas.microsoft.com/office/drawing/2014/main" id="{49BE1649-6FE8-3BAF-FD2A-81143AEF01E1}"/>
              </a:ext>
            </a:extLst>
          </p:cNvPr>
          <p:cNvSpPr/>
          <p:nvPr/>
        </p:nvSpPr>
        <p:spPr>
          <a:xfrm>
            <a:off x="7606959" y="0"/>
            <a:ext cx="1681456" cy="798184"/>
          </a:xfrm>
          <a:custGeom>
            <a:avLst/>
            <a:gdLst/>
            <a:ahLst/>
            <a:cxnLst/>
            <a:rect l="l" t="t" r="r" b="b"/>
            <a:pathLst>
              <a:path w="2969463" h="1518733" extrusionOk="0">
                <a:moveTo>
                  <a:pt x="0" y="0"/>
                </a:moveTo>
                <a:lnTo>
                  <a:pt x="2969463" y="0"/>
                </a:lnTo>
                <a:lnTo>
                  <a:pt x="2969463" y="1518733"/>
                </a:lnTo>
                <a:lnTo>
                  <a:pt x="0" y="15187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6162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472" y="993423"/>
            <a:ext cx="7692917" cy="207216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Twiddla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виртуальная интерактивная доска для современного класса. Позволяет размещать на рабочей поверхности текст (менять размер, начертание букв, форматировать); вставлять иллюстрации, математические формулы; встраивать документы,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виджеты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-код; общаться при групповой работе при помощи чата и звука. Есть возможность совместного просмотра веб-сайтов в режиме онлайн. В учебном процессе организован просмотр веб-страницы вместе с учениками.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https://www.twiddla.com/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13219" r="2197" b="19375"/>
          <a:stretch/>
        </p:blipFill>
        <p:spPr>
          <a:xfrm>
            <a:off x="2054577" y="3731345"/>
            <a:ext cx="7089423" cy="3126656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07403" y="327663"/>
            <a:ext cx="3374020" cy="66576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ОНЛАЙН-ДОСКИ </a:t>
            </a:r>
          </a:p>
        </p:txBody>
      </p:sp>
    </p:spTree>
    <p:extLst>
      <p:ext uri="{BB962C8B-B14F-4D97-AF65-F5344CB8AC3E}">
        <p14:creationId xmlns:p14="http://schemas.microsoft.com/office/powerpoint/2010/main" val="1845626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4"/>
          <p:cNvGrpSpPr/>
          <p:nvPr/>
        </p:nvGrpSpPr>
        <p:grpSpPr>
          <a:xfrm>
            <a:off x="7263133" y="574048"/>
            <a:ext cx="1880868" cy="5637574"/>
            <a:chOff x="0" y="-38100"/>
            <a:chExt cx="990745" cy="2969586"/>
          </a:xfrm>
        </p:grpSpPr>
        <p:sp>
          <p:nvSpPr>
            <p:cNvPr id="118" name="Google Shape;118;p4"/>
            <p:cNvSpPr/>
            <p:nvPr/>
          </p:nvSpPr>
          <p:spPr>
            <a:xfrm>
              <a:off x="0" y="0"/>
              <a:ext cx="990745" cy="2931486"/>
            </a:xfrm>
            <a:custGeom>
              <a:avLst/>
              <a:gdLst/>
              <a:ahLst/>
              <a:cxnLst/>
              <a:rect l="l" t="t" r="r" b="b"/>
              <a:pathLst>
                <a:path w="990745" h="2931486" extrusionOk="0">
                  <a:moveTo>
                    <a:pt x="0" y="0"/>
                  </a:moveTo>
                  <a:lnTo>
                    <a:pt x="990745" y="0"/>
                  </a:lnTo>
                  <a:lnTo>
                    <a:pt x="990745" y="2931486"/>
                  </a:lnTo>
                  <a:lnTo>
                    <a:pt x="0" y="2931486"/>
                  </a:lnTo>
                  <a:close/>
                </a:path>
              </a:pathLst>
            </a:custGeom>
            <a:solidFill>
              <a:srgbClr val="F9B299"/>
            </a:solidFill>
            <a:ln w="38100" cap="sq" cmpd="sng">
              <a:solidFill>
                <a:srgbClr val="320B0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19" name="Google Shape;119;p4"/>
            <p:cNvSpPr txBox="1"/>
            <p:nvPr/>
          </p:nvSpPr>
          <p:spPr>
            <a:xfrm>
              <a:off x="0" y="-38100"/>
              <a:ext cx="990745" cy="2969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Google Shape;120;p4"/>
          <p:cNvSpPr/>
          <p:nvPr/>
        </p:nvSpPr>
        <p:spPr>
          <a:xfrm>
            <a:off x="7699185" y="1015216"/>
            <a:ext cx="1008763" cy="798184"/>
          </a:xfrm>
          <a:custGeom>
            <a:avLst/>
            <a:gdLst/>
            <a:ahLst/>
            <a:cxnLst/>
            <a:rect l="l" t="t" r="r" b="b"/>
            <a:pathLst>
              <a:path w="2017526" h="1596367" extrusionOk="0">
                <a:moveTo>
                  <a:pt x="0" y="0"/>
                </a:moveTo>
                <a:lnTo>
                  <a:pt x="2017525" y="0"/>
                </a:lnTo>
                <a:lnTo>
                  <a:pt x="2017525" y="1596367"/>
                </a:lnTo>
                <a:lnTo>
                  <a:pt x="0" y="1596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1" name="Google Shape;121;p4"/>
          <p:cNvSpPr/>
          <p:nvPr/>
        </p:nvSpPr>
        <p:spPr>
          <a:xfrm>
            <a:off x="7786234" y="3457148"/>
            <a:ext cx="834665" cy="809625"/>
          </a:xfrm>
          <a:custGeom>
            <a:avLst/>
            <a:gdLst/>
            <a:ahLst/>
            <a:cxnLst/>
            <a:rect l="l" t="t" r="r" b="b"/>
            <a:pathLst>
              <a:path w="1669330" h="1619250" extrusionOk="0">
                <a:moveTo>
                  <a:pt x="0" y="0"/>
                </a:moveTo>
                <a:lnTo>
                  <a:pt x="1669329" y="0"/>
                </a:lnTo>
                <a:lnTo>
                  <a:pt x="1669329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2" name="Google Shape;122;p4"/>
          <p:cNvSpPr/>
          <p:nvPr/>
        </p:nvSpPr>
        <p:spPr>
          <a:xfrm flipH="1">
            <a:off x="7827209" y="2176021"/>
            <a:ext cx="880739" cy="919177"/>
          </a:xfrm>
          <a:custGeom>
            <a:avLst/>
            <a:gdLst/>
            <a:ahLst/>
            <a:cxnLst/>
            <a:rect l="l" t="t" r="r" b="b"/>
            <a:pathLst>
              <a:path w="1761478" h="1838354" extrusionOk="0">
                <a:moveTo>
                  <a:pt x="1761477" y="0"/>
                </a:moveTo>
                <a:lnTo>
                  <a:pt x="0" y="0"/>
                </a:lnTo>
                <a:lnTo>
                  <a:pt x="0" y="1838355"/>
                </a:lnTo>
                <a:lnTo>
                  <a:pt x="1761477" y="1838355"/>
                </a:lnTo>
                <a:lnTo>
                  <a:pt x="1761477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3" name="Google Shape;123;p4"/>
          <p:cNvSpPr/>
          <p:nvPr/>
        </p:nvSpPr>
        <p:spPr>
          <a:xfrm>
            <a:off x="7744855" y="4862910"/>
            <a:ext cx="917422" cy="809625"/>
          </a:xfrm>
          <a:custGeom>
            <a:avLst/>
            <a:gdLst/>
            <a:ahLst/>
            <a:cxnLst/>
            <a:rect l="l" t="t" r="r" b="b"/>
            <a:pathLst>
              <a:path w="1834844" h="1619250" extrusionOk="0">
                <a:moveTo>
                  <a:pt x="0" y="0"/>
                </a:moveTo>
                <a:lnTo>
                  <a:pt x="1834845" y="0"/>
                </a:lnTo>
                <a:lnTo>
                  <a:pt x="1834845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4" name="Google Shape;124;p4"/>
          <p:cNvSpPr txBox="1"/>
          <p:nvPr/>
        </p:nvSpPr>
        <p:spPr>
          <a:xfrm>
            <a:off x="1842655" y="351234"/>
            <a:ext cx="5374806" cy="6155531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2550" algn="just"/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Popplet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 (http://popplet.com/) 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простой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использовании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мощный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функционалу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сервис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позволяющий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создавать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ментальные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карты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С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его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помощью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возможно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: 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•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добавлять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элементы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с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текстом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картинками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 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•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добавлять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видео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с YouTube и Vimeo; 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•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менять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цвета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каждого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элемента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фон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карты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целом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82550" indent="-82550" algn="just">
              <a:buFont typeface="Arial" panose="020B0604020202020204" pitchFamily="34" charset="0"/>
              <a:buChar char="•"/>
            </a:pP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совместно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редактировать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карту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 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•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сохранять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карту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виде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картинки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или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pdf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файла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 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•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публиковать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ментальную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карту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 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•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демонстрировать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карту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режиме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презентации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</a:t>
            </a:r>
            <a:endParaRPr lang="ru-RU" sz="2000" b="1" i="1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82550" indent="-82550" algn="just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осуществлять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запись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во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время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экрана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демонстрации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готовой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ментальной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карты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 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•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распечатать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карту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•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создать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ментальную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карту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iPad;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•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работать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над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одной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картой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совместно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7263133" y="3474056"/>
            <a:ext cx="1880868" cy="837773"/>
          </a:xfrm>
          <a:custGeom>
            <a:avLst/>
            <a:gdLst/>
            <a:ahLst/>
            <a:cxnLst/>
            <a:rect l="l" t="t" r="r" b="b"/>
            <a:pathLst>
              <a:path w="4711379" h="1965281" extrusionOk="0">
                <a:moveTo>
                  <a:pt x="0" y="0"/>
                </a:moveTo>
                <a:lnTo>
                  <a:pt x="4711379" y="0"/>
                </a:lnTo>
                <a:lnTo>
                  <a:pt x="4711379" y="1965282"/>
                </a:lnTo>
                <a:lnTo>
                  <a:pt x="0" y="1965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-10126" r="-10125"/>
            </a:stretch>
          </a:blipFill>
          <a:ln>
            <a:noFill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8F3B8-6ED3-D57D-F308-B5B85AB5A947}"/>
              </a:ext>
            </a:extLst>
          </p:cNvPr>
          <p:cNvSpPr txBox="1">
            <a:spLocks/>
          </p:cNvSpPr>
          <p:nvPr/>
        </p:nvSpPr>
        <p:spPr>
          <a:xfrm>
            <a:off x="5535194" y="-74023"/>
            <a:ext cx="3374020" cy="6657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ОНЛАЙН-ДОСКИ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6434" y="404553"/>
            <a:ext cx="6639877" cy="97269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КАНАЛЫ НА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9912" y="1246210"/>
            <a:ext cx="7784088" cy="85222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Популярные каналы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становятся источниками качественного образовательного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видеоконтента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обучения. Этот контент полезен отстающим ученикам и одаренным детям, которые хотели бы узнать больше.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359912" y="2045126"/>
            <a:ext cx="7784088" cy="819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ПостНаука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-на канале представлены короткие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видеолекции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монологи ученых по теме их исследований, научные теории, понятия, идеи и факты.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https://www.youtube.com/user/postnauka/videos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359912" y="5136445"/>
            <a:ext cx="7784088" cy="1278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Arzamas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образовательный канал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История России, Москвы, Серебряный век. Все семь эпох русской культуры. Научный руководитель проекта - профессор Оксфорда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Шанинки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Андрей Зорин.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https://www.youtube.com/channel/UCVgvnGSFU41kIhEc09aztEg/videos.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359912" y="2980266"/>
            <a:ext cx="7784088" cy="1806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KhanAcademyRussian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канал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предоставляющий учебное видео по различным темам бесплатно в режиме онлайн. На канале систематизированы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микролекции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математике, истории, здравоохранению и медицине, финансам, физике, химии, биологии, астрономии, экономике, космологии, органической химии, истории искусства, макро- и микроэкономике, компьютерным наукам.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https://www.youtube.com/user/KhanAcademyRussian/videos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357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6715" y="740227"/>
            <a:ext cx="7657285" cy="1359506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образования претерпевает серьезные изменения, связанные с ее «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цифровизацией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В новых условиях меняется роль педагога, требования к его цифровым компетенциям.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486715" y="2099733"/>
            <a:ext cx="6889641" cy="2463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   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больше и больше востребованы на всех уровнях образования веб-ресурсы и сервисы, инструменты для онлайн-обучения и общения, открытые образовательные ресурсы.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67" y="3542391"/>
            <a:ext cx="5249333" cy="295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35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5"/>
          <p:cNvGrpSpPr/>
          <p:nvPr/>
        </p:nvGrpSpPr>
        <p:grpSpPr>
          <a:xfrm>
            <a:off x="7263133" y="574048"/>
            <a:ext cx="1880868" cy="5637574"/>
            <a:chOff x="0" y="-38100"/>
            <a:chExt cx="990745" cy="2969586"/>
          </a:xfrm>
        </p:grpSpPr>
        <p:sp>
          <p:nvSpPr>
            <p:cNvPr id="134" name="Google Shape;134;p5"/>
            <p:cNvSpPr/>
            <p:nvPr/>
          </p:nvSpPr>
          <p:spPr>
            <a:xfrm>
              <a:off x="0" y="0"/>
              <a:ext cx="990745" cy="2931486"/>
            </a:xfrm>
            <a:custGeom>
              <a:avLst/>
              <a:gdLst/>
              <a:ahLst/>
              <a:cxnLst/>
              <a:rect l="l" t="t" r="r" b="b"/>
              <a:pathLst>
                <a:path w="990745" h="2931486" extrusionOk="0">
                  <a:moveTo>
                    <a:pt x="0" y="0"/>
                  </a:moveTo>
                  <a:lnTo>
                    <a:pt x="990745" y="0"/>
                  </a:lnTo>
                  <a:lnTo>
                    <a:pt x="990745" y="2931486"/>
                  </a:lnTo>
                  <a:lnTo>
                    <a:pt x="0" y="2931486"/>
                  </a:lnTo>
                  <a:close/>
                </a:path>
              </a:pathLst>
            </a:custGeom>
            <a:solidFill>
              <a:srgbClr val="F9B299"/>
            </a:solidFill>
            <a:ln w="38100" cap="sq" cmpd="sng">
              <a:solidFill>
                <a:srgbClr val="320B0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35" name="Google Shape;135;p5"/>
            <p:cNvSpPr txBox="1"/>
            <p:nvPr/>
          </p:nvSpPr>
          <p:spPr>
            <a:xfrm>
              <a:off x="0" y="-38100"/>
              <a:ext cx="990745" cy="2969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" name="Google Shape;136;p5"/>
          <p:cNvSpPr/>
          <p:nvPr/>
        </p:nvSpPr>
        <p:spPr>
          <a:xfrm>
            <a:off x="7699185" y="1015216"/>
            <a:ext cx="1008763" cy="798184"/>
          </a:xfrm>
          <a:custGeom>
            <a:avLst/>
            <a:gdLst/>
            <a:ahLst/>
            <a:cxnLst/>
            <a:rect l="l" t="t" r="r" b="b"/>
            <a:pathLst>
              <a:path w="2017526" h="1596367" extrusionOk="0">
                <a:moveTo>
                  <a:pt x="0" y="0"/>
                </a:moveTo>
                <a:lnTo>
                  <a:pt x="2017525" y="0"/>
                </a:lnTo>
                <a:lnTo>
                  <a:pt x="2017525" y="1596367"/>
                </a:lnTo>
                <a:lnTo>
                  <a:pt x="0" y="1596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7" name="Google Shape;137;p5"/>
          <p:cNvSpPr/>
          <p:nvPr/>
        </p:nvSpPr>
        <p:spPr>
          <a:xfrm>
            <a:off x="7786234" y="3457148"/>
            <a:ext cx="834665" cy="809625"/>
          </a:xfrm>
          <a:custGeom>
            <a:avLst/>
            <a:gdLst/>
            <a:ahLst/>
            <a:cxnLst/>
            <a:rect l="l" t="t" r="r" b="b"/>
            <a:pathLst>
              <a:path w="1669330" h="1619250" extrusionOk="0">
                <a:moveTo>
                  <a:pt x="0" y="0"/>
                </a:moveTo>
                <a:lnTo>
                  <a:pt x="1669329" y="0"/>
                </a:lnTo>
                <a:lnTo>
                  <a:pt x="1669329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8" name="Google Shape;138;p5"/>
          <p:cNvSpPr/>
          <p:nvPr/>
        </p:nvSpPr>
        <p:spPr>
          <a:xfrm flipH="1">
            <a:off x="7827209" y="2176021"/>
            <a:ext cx="880739" cy="919177"/>
          </a:xfrm>
          <a:custGeom>
            <a:avLst/>
            <a:gdLst/>
            <a:ahLst/>
            <a:cxnLst/>
            <a:rect l="l" t="t" r="r" b="b"/>
            <a:pathLst>
              <a:path w="1761478" h="1838354" extrusionOk="0">
                <a:moveTo>
                  <a:pt x="1761477" y="0"/>
                </a:moveTo>
                <a:lnTo>
                  <a:pt x="0" y="0"/>
                </a:lnTo>
                <a:lnTo>
                  <a:pt x="0" y="1838355"/>
                </a:lnTo>
                <a:lnTo>
                  <a:pt x="1761477" y="1838355"/>
                </a:lnTo>
                <a:lnTo>
                  <a:pt x="1761477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9" name="Google Shape;139;p5"/>
          <p:cNvSpPr/>
          <p:nvPr/>
        </p:nvSpPr>
        <p:spPr>
          <a:xfrm>
            <a:off x="7744855" y="4862910"/>
            <a:ext cx="917422" cy="809625"/>
          </a:xfrm>
          <a:custGeom>
            <a:avLst/>
            <a:gdLst/>
            <a:ahLst/>
            <a:cxnLst/>
            <a:rect l="l" t="t" r="r" b="b"/>
            <a:pathLst>
              <a:path w="1834844" h="1619250" extrusionOk="0">
                <a:moveTo>
                  <a:pt x="0" y="0"/>
                </a:moveTo>
                <a:lnTo>
                  <a:pt x="1834845" y="0"/>
                </a:lnTo>
                <a:lnTo>
                  <a:pt x="1834845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0" name="Google Shape;140;p5"/>
          <p:cNvSpPr/>
          <p:nvPr/>
        </p:nvSpPr>
        <p:spPr>
          <a:xfrm>
            <a:off x="7548672" y="841037"/>
            <a:ext cx="1309788" cy="1036915"/>
          </a:xfrm>
          <a:custGeom>
            <a:avLst/>
            <a:gdLst/>
            <a:ahLst/>
            <a:cxnLst/>
            <a:rect l="l" t="t" r="r" b="b"/>
            <a:pathLst>
              <a:path w="2619575" h="2073830" extrusionOk="0">
                <a:moveTo>
                  <a:pt x="0" y="0"/>
                </a:moveTo>
                <a:lnTo>
                  <a:pt x="2619574" y="0"/>
                </a:lnTo>
                <a:lnTo>
                  <a:pt x="2619574" y="2073830"/>
                </a:lnTo>
                <a:lnTo>
                  <a:pt x="0" y="20738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1" name="Google Shape;141;p5"/>
          <p:cNvSpPr/>
          <p:nvPr/>
        </p:nvSpPr>
        <p:spPr>
          <a:xfrm>
            <a:off x="1245230" y="2558116"/>
            <a:ext cx="6145926" cy="756434"/>
          </a:xfrm>
          <a:custGeom>
            <a:avLst/>
            <a:gdLst/>
            <a:ahLst/>
            <a:cxnLst/>
            <a:rect l="l" t="t" r="r" b="b"/>
            <a:pathLst>
              <a:path w="12291851" h="1512868" extrusionOk="0">
                <a:moveTo>
                  <a:pt x="0" y="0"/>
                </a:moveTo>
                <a:lnTo>
                  <a:pt x="12291851" y="0"/>
                </a:lnTo>
                <a:lnTo>
                  <a:pt x="12291851" y="1512869"/>
                </a:lnTo>
                <a:lnTo>
                  <a:pt x="0" y="15128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t="-6256" b="-6255"/>
            </a:stretch>
          </a:blipFill>
          <a:ln>
            <a:noFill/>
          </a:ln>
        </p:spPr>
      </p:sp>
      <p:sp>
        <p:nvSpPr>
          <p:cNvPr id="143" name="Google Shape;143;p5"/>
          <p:cNvSpPr txBox="1"/>
          <p:nvPr/>
        </p:nvSpPr>
        <p:spPr>
          <a:xfrm>
            <a:off x="1245230" y="1205435"/>
            <a:ext cx="6053124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Приложения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Google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это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бесплатные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цифровые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инструменты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для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всей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школы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49A96C-E9B0-61D4-6B28-B08AD9C8F8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230" y="4652987"/>
            <a:ext cx="1558635" cy="15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9"/>
          <p:cNvGrpSpPr/>
          <p:nvPr/>
        </p:nvGrpSpPr>
        <p:grpSpPr>
          <a:xfrm>
            <a:off x="7263133" y="574048"/>
            <a:ext cx="1880868" cy="5637574"/>
            <a:chOff x="0" y="-38100"/>
            <a:chExt cx="990745" cy="2969586"/>
          </a:xfrm>
        </p:grpSpPr>
        <p:sp>
          <p:nvSpPr>
            <p:cNvPr id="193" name="Google Shape;193;p9"/>
            <p:cNvSpPr/>
            <p:nvPr/>
          </p:nvSpPr>
          <p:spPr>
            <a:xfrm>
              <a:off x="0" y="0"/>
              <a:ext cx="990745" cy="2931486"/>
            </a:xfrm>
            <a:custGeom>
              <a:avLst/>
              <a:gdLst/>
              <a:ahLst/>
              <a:cxnLst/>
              <a:rect l="l" t="t" r="r" b="b"/>
              <a:pathLst>
                <a:path w="990745" h="2931486" extrusionOk="0">
                  <a:moveTo>
                    <a:pt x="0" y="0"/>
                  </a:moveTo>
                  <a:lnTo>
                    <a:pt x="990745" y="0"/>
                  </a:lnTo>
                  <a:lnTo>
                    <a:pt x="990745" y="2931486"/>
                  </a:lnTo>
                  <a:lnTo>
                    <a:pt x="0" y="2931486"/>
                  </a:lnTo>
                  <a:close/>
                </a:path>
              </a:pathLst>
            </a:custGeom>
            <a:solidFill>
              <a:srgbClr val="F9B299"/>
            </a:solidFill>
            <a:ln w="38100" cap="sq" cmpd="sng">
              <a:solidFill>
                <a:srgbClr val="320B0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94" name="Google Shape;194;p9"/>
            <p:cNvSpPr txBox="1"/>
            <p:nvPr/>
          </p:nvSpPr>
          <p:spPr>
            <a:xfrm>
              <a:off x="0" y="-38100"/>
              <a:ext cx="990745" cy="2969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" name="Google Shape;195;p9"/>
          <p:cNvSpPr/>
          <p:nvPr/>
        </p:nvSpPr>
        <p:spPr>
          <a:xfrm>
            <a:off x="7699185" y="1015216"/>
            <a:ext cx="1008763" cy="798184"/>
          </a:xfrm>
          <a:custGeom>
            <a:avLst/>
            <a:gdLst/>
            <a:ahLst/>
            <a:cxnLst/>
            <a:rect l="l" t="t" r="r" b="b"/>
            <a:pathLst>
              <a:path w="2017526" h="1596367" extrusionOk="0">
                <a:moveTo>
                  <a:pt x="0" y="0"/>
                </a:moveTo>
                <a:lnTo>
                  <a:pt x="2017525" y="0"/>
                </a:lnTo>
                <a:lnTo>
                  <a:pt x="2017525" y="1596367"/>
                </a:lnTo>
                <a:lnTo>
                  <a:pt x="0" y="1596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6" name="Google Shape;196;p9"/>
          <p:cNvSpPr/>
          <p:nvPr/>
        </p:nvSpPr>
        <p:spPr>
          <a:xfrm>
            <a:off x="7786234" y="3457148"/>
            <a:ext cx="834665" cy="809625"/>
          </a:xfrm>
          <a:custGeom>
            <a:avLst/>
            <a:gdLst/>
            <a:ahLst/>
            <a:cxnLst/>
            <a:rect l="l" t="t" r="r" b="b"/>
            <a:pathLst>
              <a:path w="1669330" h="1619250" extrusionOk="0">
                <a:moveTo>
                  <a:pt x="0" y="0"/>
                </a:moveTo>
                <a:lnTo>
                  <a:pt x="1669329" y="0"/>
                </a:lnTo>
                <a:lnTo>
                  <a:pt x="1669329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7" name="Google Shape;197;p9"/>
          <p:cNvSpPr/>
          <p:nvPr/>
        </p:nvSpPr>
        <p:spPr>
          <a:xfrm flipH="1">
            <a:off x="7827209" y="2176021"/>
            <a:ext cx="880739" cy="919177"/>
          </a:xfrm>
          <a:custGeom>
            <a:avLst/>
            <a:gdLst/>
            <a:ahLst/>
            <a:cxnLst/>
            <a:rect l="l" t="t" r="r" b="b"/>
            <a:pathLst>
              <a:path w="1761478" h="1838354" extrusionOk="0">
                <a:moveTo>
                  <a:pt x="1761477" y="0"/>
                </a:moveTo>
                <a:lnTo>
                  <a:pt x="0" y="0"/>
                </a:lnTo>
                <a:lnTo>
                  <a:pt x="0" y="1838355"/>
                </a:lnTo>
                <a:lnTo>
                  <a:pt x="1761477" y="1838355"/>
                </a:lnTo>
                <a:lnTo>
                  <a:pt x="1761477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8" name="Google Shape;198;p9"/>
          <p:cNvSpPr/>
          <p:nvPr/>
        </p:nvSpPr>
        <p:spPr>
          <a:xfrm>
            <a:off x="7744855" y="4862910"/>
            <a:ext cx="917422" cy="809625"/>
          </a:xfrm>
          <a:custGeom>
            <a:avLst/>
            <a:gdLst/>
            <a:ahLst/>
            <a:cxnLst/>
            <a:rect l="l" t="t" r="r" b="b"/>
            <a:pathLst>
              <a:path w="1834844" h="1619250" extrusionOk="0">
                <a:moveTo>
                  <a:pt x="0" y="0"/>
                </a:moveTo>
                <a:lnTo>
                  <a:pt x="1834845" y="0"/>
                </a:lnTo>
                <a:lnTo>
                  <a:pt x="1834845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9" name="Google Shape;199;p9"/>
          <p:cNvSpPr/>
          <p:nvPr/>
        </p:nvSpPr>
        <p:spPr>
          <a:xfrm>
            <a:off x="7699185" y="667573"/>
            <a:ext cx="1097053" cy="1508448"/>
          </a:xfrm>
          <a:custGeom>
            <a:avLst/>
            <a:gdLst/>
            <a:ahLst/>
            <a:cxnLst/>
            <a:rect l="l" t="t" r="r" b="b"/>
            <a:pathLst>
              <a:path w="2194105" h="3016895" extrusionOk="0">
                <a:moveTo>
                  <a:pt x="0" y="0"/>
                </a:moveTo>
                <a:lnTo>
                  <a:pt x="2194105" y="0"/>
                </a:lnTo>
                <a:lnTo>
                  <a:pt x="2194105" y="3016895"/>
                </a:lnTo>
                <a:lnTo>
                  <a:pt x="0" y="30168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0" name="Google Shape;200;p9"/>
          <p:cNvSpPr/>
          <p:nvPr/>
        </p:nvSpPr>
        <p:spPr>
          <a:xfrm>
            <a:off x="7263133" y="3330756"/>
            <a:ext cx="1903162" cy="1061820"/>
          </a:xfrm>
          <a:custGeom>
            <a:avLst/>
            <a:gdLst/>
            <a:ahLst/>
            <a:cxnLst/>
            <a:rect l="l" t="t" r="r" b="b"/>
            <a:pathLst>
              <a:path w="8596098" h="1650168" extrusionOk="0">
                <a:moveTo>
                  <a:pt x="0" y="0"/>
                </a:moveTo>
                <a:lnTo>
                  <a:pt x="8596098" y="0"/>
                </a:lnTo>
                <a:lnTo>
                  <a:pt x="8596098" y="1650168"/>
                </a:lnTo>
                <a:lnTo>
                  <a:pt x="0" y="16501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l="-3673" r="-520" b="-19029"/>
            </a:stretch>
          </a:blipFill>
          <a:ln>
            <a:noFill/>
          </a:ln>
        </p:spPr>
      </p:sp>
      <p:sp>
        <p:nvSpPr>
          <p:cNvPr id="201" name="Google Shape;201;p9"/>
          <p:cNvSpPr txBox="1"/>
          <p:nvPr/>
        </p:nvSpPr>
        <p:spPr>
          <a:xfrm>
            <a:off x="1714181" y="667573"/>
            <a:ext cx="5386773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20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Google Sites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бесплатный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простой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использовании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конструктор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сайтов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подходит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создания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небольших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личных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образовательных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проектов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 b="1" i="1" dirty="0"/>
          </a:p>
        </p:txBody>
      </p:sp>
      <p:sp>
        <p:nvSpPr>
          <p:cNvPr id="202" name="Google Shape;202;p9"/>
          <p:cNvSpPr txBox="1"/>
          <p:nvPr/>
        </p:nvSpPr>
        <p:spPr>
          <a:xfrm>
            <a:off x="1385454" y="2860422"/>
            <a:ext cx="5789389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  <a:hlinkClick r:id="rId9"/>
              </a:rPr>
              <a:t>https://onlinetestpad.com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  <a:hlinkClick r:id="rId9"/>
              </a:rPr>
              <a:t>-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бесплатный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конструктор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онлайн-тестов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логических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игр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кроссвордов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Интерфейс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конструктора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простой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понятный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содержит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подсказки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ходу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создания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тестов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C7FB006-7E95-ADB8-8510-265926A7EF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8" y="667573"/>
            <a:ext cx="1268824" cy="1268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6"/>
          <p:cNvGrpSpPr/>
          <p:nvPr/>
        </p:nvGrpSpPr>
        <p:grpSpPr>
          <a:xfrm>
            <a:off x="7263133" y="574048"/>
            <a:ext cx="1880868" cy="5637574"/>
            <a:chOff x="0" y="-38100"/>
            <a:chExt cx="990745" cy="2969586"/>
          </a:xfrm>
        </p:grpSpPr>
        <p:sp>
          <p:nvSpPr>
            <p:cNvPr id="149" name="Google Shape;149;p6"/>
            <p:cNvSpPr/>
            <p:nvPr/>
          </p:nvSpPr>
          <p:spPr>
            <a:xfrm>
              <a:off x="0" y="0"/>
              <a:ext cx="990745" cy="2931486"/>
            </a:xfrm>
            <a:custGeom>
              <a:avLst/>
              <a:gdLst/>
              <a:ahLst/>
              <a:cxnLst/>
              <a:rect l="l" t="t" r="r" b="b"/>
              <a:pathLst>
                <a:path w="990745" h="2931486" extrusionOk="0">
                  <a:moveTo>
                    <a:pt x="0" y="0"/>
                  </a:moveTo>
                  <a:lnTo>
                    <a:pt x="990745" y="0"/>
                  </a:lnTo>
                  <a:lnTo>
                    <a:pt x="990745" y="2931486"/>
                  </a:lnTo>
                  <a:lnTo>
                    <a:pt x="0" y="2931486"/>
                  </a:lnTo>
                  <a:close/>
                </a:path>
              </a:pathLst>
            </a:custGeom>
            <a:solidFill>
              <a:srgbClr val="F9B299"/>
            </a:solidFill>
            <a:ln w="38100" cap="sq" cmpd="sng">
              <a:solidFill>
                <a:srgbClr val="320B0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50" name="Google Shape;150;p6"/>
            <p:cNvSpPr txBox="1"/>
            <p:nvPr/>
          </p:nvSpPr>
          <p:spPr>
            <a:xfrm>
              <a:off x="0" y="-38100"/>
              <a:ext cx="990745" cy="2969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6"/>
          <p:cNvSpPr/>
          <p:nvPr/>
        </p:nvSpPr>
        <p:spPr>
          <a:xfrm>
            <a:off x="7699185" y="1015216"/>
            <a:ext cx="1008763" cy="798184"/>
          </a:xfrm>
          <a:custGeom>
            <a:avLst/>
            <a:gdLst/>
            <a:ahLst/>
            <a:cxnLst/>
            <a:rect l="l" t="t" r="r" b="b"/>
            <a:pathLst>
              <a:path w="2017526" h="1596367" extrusionOk="0">
                <a:moveTo>
                  <a:pt x="0" y="0"/>
                </a:moveTo>
                <a:lnTo>
                  <a:pt x="2017525" y="0"/>
                </a:lnTo>
                <a:lnTo>
                  <a:pt x="2017525" y="1596367"/>
                </a:lnTo>
                <a:lnTo>
                  <a:pt x="0" y="1596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2" name="Google Shape;152;p6"/>
          <p:cNvSpPr/>
          <p:nvPr/>
        </p:nvSpPr>
        <p:spPr>
          <a:xfrm>
            <a:off x="7786234" y="3457148"/>
            <a:ext cx="834665" cy="809625"/>
          </a:xfrm>
          <a:custGeom>
            <a:avLst/>
            <a:gdLst/>
            <a:ahLst/>
            <a:cxnLst/>
            <a:rect l="l" t="t" r="r" b="b"/>
            <a:pathLst>
              <a:path w="1669330" h="1619250" extrusionOk="0">
                <a:moveTo>
                  <a:pt x="0" y="0"/>
                </a:moveTo>
                <a:lnTo>
                  <a:pt x="1669329" y="0"/>
                </a:lnTo>
                <a:lnTo>
                  <a:pt x="1669329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3" name="Google Shape;153;p6"/>
          <p:cNvSpPr/>
          <p:nvPr/>
        </p:nvSpPr>
        <p:spPr>
          <a:xfrm flipH="1">
            <a:off x="7827209" y="2176021"/>
            <a:ext cx="880739" cy="919177"/>
          </a:xfrm>
          <a:custGeom>
            <a:avLst/>
            <a:gdLst/>
            <a:ahLst/>
            <a:cxnLst/>
            <a:rect l="l" t="t" r="r" b="b"/>
            <a:pathLst>
              <a:path w="1761478" h="1838354" extrusionOk="0">
                <a:moveTo>
                  <a:pt x="1761477" y="0"/>
                </a:moveTo>
                <a:lnTo>
                  <a:pt x="0" y="0"/>
                </a:lnTo>
                <a:lnTo>
                  <a:pt x="0" y="1838355"/>
                </a:lnTo>
                <a:lnTo>
                  <a:pt x="1761477" y="1838355"/>
                </a:lnTo>
                <a:lnTo>
                  <a:pt x="1761477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4" name="Google Shape;154;p6"/>
          <p:cNvSpPr/>
          <p:nvPr/>
        </p:nvSpPr>
        <p:spPr>
          <a:xfrm>
            <a:off x="7744855" y="4862910"/>
            <a:ext cx="917422" cy="809625"/>
          </a:xfrm>
          <a:custGeom>
            <a:avLst/>
            <a:gdLst/>
            <a:ahLst/>
            <a:cxnLst/>
            <a:rect l="l" t="t" r="r" b="b"/>
            <a:pathLst>
              <a:path w="1834844" h="1619250" extrusionOk="0">
                <a:moveTo>
                  <a:pt x="0" y="0"/>
                </a:moveTo>
                <a:lnTo>
                  <a:pt x="1834845" y="0"/>
                </a:lnTo>
                <a:lnTo>
                  <a:pt x="1834845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5" name="Google Shape;155;p6"/>
          <p:cNvSpPr/>
          <p:nvPr/>
        </p:nvSpPr>
        <p:spPr>
          <a:xfrm>
            <a:off x="7280058" y="900248"/>
            <a:ext cx="1880868" cy="1094842"/>
          </a:xfrm>
          <a:custGeom>
            <a:avLst/>
            <a:gdLst/>
            <a:ahLst/>
            <a:cxnLst/>
            <a:rect l="l" t="t" r="r" b="b"/>
            <a:pathLst>
              <a:path w="3829441" h="1458835" extrusionOk="0">
                <a:moveTo>
                  <a:pt x="0" y="0"/>
                </a:moveTo>
                <a:lnTo>
                  <a:pt x="3829441" y="0"/>
                </a:lnTo>
                <a:lnTo>
                  <a:pt x="3829441" y="1458835"/>
                </a:lnTo>
                <a:lnTo>
                  <a:pt x="0" y="14588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6" name="Google Shape;156;p6"/>
          <p:cNvSpPr txBox="1"/>
          <p:nvPr/>
        </p:nvSpPr>
        <p:spPr>
          <a:xfrm>
            <a:off x="1556235" y="1071760"/>
            <a:ext cx="5481303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Wondershare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Filmora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https://filmora.wondershare.com</a:t>
            </a: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)-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</a:t>
            </a: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лучших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программ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доступных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редактирова</a:t>
            </a:r>
            <a:r>
              <a:rPr lang="ru-RU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ния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видео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добавлени</a:t>
            </a: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широкого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спектра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дополнительных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функций</a:t>
            </a: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оптимизации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качества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видео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Пользователи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могут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легко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добавлять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эффекты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фильтры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а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также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изменять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фоновые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звуки</a:t>
            </a: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 b="1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7"/>
          <p:cNvGrpSpPr/>
          <p:nvPr/>
        </p:nvGrpSpPr>
        <p:grpSpPr>
          <a:xfrm>
            <a:off x="7263133" y="574048"/>
            <a:ext cx="1880868" cy="5637574"/>
            <a:chOff x="0" y="-38100"/>
            <a:chExt cx="990745" cy="2969586"/>
          </a:xfrm>
        </p:grpSpPr>
        <p:sp>
          <p:nvSpPr>
            <p:cNvPr id="163" name="Google Shape;163;p7"/>
            <p:cNvSpPr/>
            <p:nvPr/>
          </p:nvSpPr>
          <p:spPr>
            <a:xfrm>
              <a:off x="0" y="0"/>
              <a:ext cx="990745" cy="2931486"/>
            </a:xfrm>
            <a:custGeom>
              <a:avLst/>
              <a:gdLst/>
              <a:ahLst/>
              <a:cxnLst/>
              <a:rect l="l" t="t" r="r" b="b"/>
              <a:pathLst>
                <a:path w="990745" h="2931486" extrusionOk="0">
                  <a:moveTo>
                    <a:pt x="0" y="0"/>
                  </a:moveTo>
                  <a:lnTo>
                    <a:pt x="990745" y="0"/>
                  </a:lnTo>
                  <a:lnTo>
                    <a:pt x="990745" y="2931486"/>
                  </a:lnTo>
                  <a:lnTo>
                    <a:pt x="0" y="2931486"/>
                  </a:lnTo>
                  <a:close/>
                </a:path>
              </a:pathLst>
            </a:custGeom>
            <a:solidFill>
              <a:srgbClr val="F9B299"/>
            </a:solidFill>
            <a:ln w="38100" cap="sq" cmpd="sng">
              <a:solidFill>
                <a:srgbClr val="320B0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64" name="Google Shape;164;p7"/>
            <p:cNvSpPr txBox="1"/>
            <p:nvPr/>
          </p:nvSpPr>
          <p:spPr>
            <a:xfrm>
              <a:off x="0" y="-38100"/>
              <a:ext cx="990745" cy="2969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7"/>
          <p:cNvSpPr/>
          <p:nvPr/>
        </p:nvSpPr>
        <p:spPr>
          <a:xfrm>
            <a:off x="7699185" y="1015216"/>
            <a:ext cx="1008763" cy="798184"/>
          </a:xfrm>
          <a:custGeom>
            <a:avLst/>
            <a:gdLst/>
            <a:ahLst/>
            <a:cxnLst/>
            <a:rect l="l" t="t" r="r" b="b"/>
            <a:pathLst>
              <a:path w="2017526" h="1596367" extrusionOk="0">
                <a:moveTo>
                  <a:pt x="0" y="0"/>
                </a:moveTo>
                <a:lnTo>
                  <a:pt x="2017525" y="0"/>
                </a:lnTo>
                <a:lnTo>
                  <a:pt x="2017525" y="1596367"/>
                </a:lnTo>
                <a:lnTo>
                  <a:pt x="0" y="1596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6" name="Google Shape;166;p7"/>
          <p:cNvSpPr/>
          <p:nvPr/>
        </p:nvSpPr>
        <p:spPr>
          <a:xfrm>
            <a:off x="7786234" y="3457148"/>
            <a:ext cx="834665" cy="809625"/>
          </a:xfrm>
          <a:custGeom>
            <a:avLst/>
            <a:gdLst/>
            <a:ahLst/>
            <a:cxnLst/>
            <a:rect l="l" t="t" r="r" b="b"/>
            <a:pathLst>
              <a:path w="1669330" h="1619250" extrusionOk="0">
                <a:moveTo>
                  <a:pt x="0" y="0"/>
                </a:moveTo>
                <a:lnTo>
                  <a:pt x="1669329" y="0"/>
                </a:lnTo>
                <a:lnTo>
                  <a:pt x="1669329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7" name="Google Shape;167;p7"/>
          <p:cNvSpPr/>
          <p:nvPr/>
        </p:nvSpPr>
        <p:spPr>
          <a:xfrm flipH="1">
            <a:off x="7827209" y="2176021"/>
            <a:ext cx="880739" cy="919177"/>
          </a:xfrm>
          <a:custGeom>
            <a:avLst/>
            <a:gdLst/>
            <a:ahLst/>
            <a:cxnLst/>
            <a:rect l="l" t="t" r="r" b="b"/>
            <a:pathLst>
              <a:path w="1761478" h="1838354" extrusionOk="0">
                <a:moveTo>
                  <a:pt x="1761477" y="0"/>
                </a:moveTo>
                <a:lnTo>
                  <a:pt x="0" y="0"/>
                </a:lnTo>
                <a:lnTo>
                  <a:pt x="0" y="1838355"/>
                </a:lnTo>
                <a:lnTo>
                  <a:pt x="1761477" y="1838355"/>
                </a:lnTo>
                <a:lnTo>
                  <a:pt x="1761477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8" name="Google Shape;168;p7"/>
          <p:cNvSpPr/>
          <p:nvPr/>
        </p:nvSpPr>
        <p:spPr>
          <a:xfrm>
            <a:off x="7744855" y="4862910"/>
            <a:ext cx="917422" cy="809625"/>
          </a:xfrm>
          <a:custGeom>
            <a:avLst/>
            <a:gdLst/>
            <a:ahLst/>
            <a:cxnLst/>
            <a:rect l="l" t="t" r="r" b="b"/>
            <a:pathLst>
              <a:path w="1834844" h="1619250" extrusionOk="0">
                <a:moveTo>
                  <a:pt x="0" y="0"/>
                </a:moveTo>
                <a:lnTo>
                  <a:pt x="1834845" y="0"/>
                </a:lnTo>
                <a:lnTo>
                  <a:pt x="1834845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9" name="Google Shape;169;p7"/>
          <p:cNvSpPr/>
          <p:nvPr/>
        </p:nvSpPr>
        <p:spPr>
          <a:xfrm>
            <a:off x="3696679" y="2120439"/>
            <a:ext cx="2184846" cy="3266234"/>
          </a:xfrm>
          <a:custGeom>
            <a:avLst/>
            <a:gdLst/>
            <a:ahLst/>
            <a:cxnLst/>
            <a:rect l="l" t="t" r="r" b="b"/>
            <a:pathLst>
              <a:path w="4369691" h="6532467" extrusionOk="0">
                <a:moveTo>
                  <a:pt x="0" y="0"/>
                </a:moveTo>
                <a:lnTo>
                  <a:pt x="4369691" y="0"/>
                </a:lnTo>
                <a:lnTo>
                  <a:pt x="4369691" y="6532468"/>
                </a:lnTo>
                <a:lnTo>
                  <a:pt x="0" y="65324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0" name="Google Shape;170;p7"/>
          <p:cNvSpPr txBox="1"/>
          <p:nvPr/>
        </p:nvSpPr>
        <p:spPr>
          <a:xfrm>
            <a:off x="1806343" y="1260419"/>
            <a:ext cx="553131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Видеоредактор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встроенный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Windows 10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8"/>
          <p:cNvGrpSpPr/>
          <p:nvPr/>
        </p:nvGrpSpPr>
        <p:grpSpPr>
          <a:xfrm>
            <a:off x="7263133" y="574048"/>
            <a:ext cx="1880868" cy="5637574"/>
            <a:chOff x="0" y="-38100"/>
            <a:chExt cx="990745" cy="2969586"/>
          </a:xfrm>
        </p:grpSpPr>
        <p:sp>
          <p:nvSpPr>
            <p:cNvPr id="177" name="Google Shape;177;p8"/>
            <p:cNvSpPr/>
            <p:nvPr/>
          </p:nvSpPr>
          <p:spPr>
            <a:xfrm>
              <a:off x="0" y="0"/>
              <a:ext cx="990745" cy="2931486"/>
            </a:xfrm>
            <a:custGeom>
              <a:avLst/>
              <a:gdLst/>
              <a:ahLst/>
              <a:cxnLst/>
              <a:rect l="l" t="t" r="r" b="b"/>
              <a:pathLst>
                <a:path w="990745" h="2931486" extrusionOk="0">
                  <a:moveTo>
                    <a:pt x="0" y="0"/>
                  </a:moveTo>
                  <a:lnTo>
                    <a:pt x="990745" y="0"/>
                  </a:lnTo>
                  <a:lnTo>
                    <a:pt x="990745" y="2931486"/>
                  </a:lnTo>
                  <a:lnTo>
                    <a:pt x="0" y="2931486"/>
                  </a:lnTo>
                  <a:close/>
                </a:path>
              </a:pathLst>
            </a:custGeom>
            <a:solidFill>
              <a:srgbClr val="F9B299"/>
            </a:solidFill>
            <a:ln w="38100" cap="sq" cmpd="sng">
              <a:solidFill>
                <a:srgbClr val="320B0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78" name="Google Shape;178;p8"/>
            <p:cNvSpPr txBox="1"/>
            <p:nvPr/>
          </p:nvSpPr>
          <p:spPr>
            <a:xfrm>
              <a:off x="0" y="-38100"/>
              <a:ext cx="990745" cy="2969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8"/>
          <p:cNvSpPr/>
          <p:nvPr/>
        </p:nvSpPr>
        <p:spPr>
          <a:xfrm>
            <a:off x="7699185" y="1015216"/>
            <a:ext cx="1008763" cy="798184"/>
          </a:xfrm>
          <a:custGeom>
            <a:avLst/>
            <a:gdLst/>
            <a:ahLst/>
            <a:cxnLst/>
            <a:rect l="l" t="t" r="r" b="b"/>
            <a:pathLst>
              <a:path w="2017526" h="1596367" extrusionOk="0">
                <a:moveTo>
                  <a:pt x="0" y="0"/>
                </a:moveTo>
                <a:lnTo>
                  <a:pt x="2017525" y="0"/>
                </a:lnTo>
                <a:lnTo>
                  <a:pt x="2017525" y="1596367"/>
                </a:lnTo>
                <a:lnTo>
                  <a:pt x="0" y="1596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0" name="Google Shape;180;p8"/>
          <p:cNvSpPr/>
          <p:nvPr/>
        </p:nvSpPr>
        <p:spPr>
          <a:xfrm>
            <a:off x="7786234" y="3457148"/>
            <a:ext cx="834665" cy="809625"/>
          </a:xfrm>
          <a:custGeom>
            <a:avLst/>
            <a:gdLst/>
            <a:ahLst/>
            <a:cxnLst/>
            <a:rect l="l" t="t" r="r" b="b"/>
            <a:pathLst>
              <a:path w="1669330" h="1619250" extrusionOk="0">
                <a:moveTo>
                  <a:pt x="0" y="0"/>
                </a:moveTo>
                <a:lnTo>
                  <a:pt x="1669329" y="0"/>
                </a:lnTo>
                <a:lnTo>
                  <a:pt x="1669329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1" name="Google Shape;181;p8"/>
          <p:cNvSpPr/>
          <p:nvPr/>
        </p:nvSpPr>
        <p:spPr>
          <a:xfrm flipH="1">
            <a:off x="7827209" y="2176021"/>
            <a:ext cx="880739" cy="919177"/>
          </a:xfrm>
          <a:custGeom>
            <a:avLst/>
            <a:gdLst/>
            <a:ahLst/>
            <a:cxnLst/>
            <a:rect l="l" t="t" r="r" b="b"/>
            <a:pathLst>
              <a:path w="1761478" h="1838354" extrusionOk="0">
                <a:moveTo>
                  <a:pt x="1761477" y="0"/>
                </a:moveTo>
                <a:lnTo>
                  <a:pt x="0" y="0"/>
                </a:lnTo>
                <a:lnTo>
                  <a:pt x="0" y="1838355"/>
                </a:lnTo>
                <a:lnTo>
                  <a:pt x="1761477" y="1838355"/>
                </a:lnTo>
                <a:lnTo>
                  <a:pt x="1761477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2" name="Google Shape;182;p8"/>
          <p:cNvSpPr/>
          <p:nvPr/>
        </p:nvSpPr>
        <p:spPr>
          <a:xfrm>
            <a:off x="7744855" y="4862910"/>
            <a:ext cx="917422" cy="809625"/>
          </a:xfrm>
          <a:custGeom>
            <a:avLst/>
            <a:gdLst/>
            <a:ahLst/>
            <a:cxnLst/>
            <a:rect l="l" t="t" r="r" b="b"/>
            <a:pathLst>
              <a:path w="1834844" h="1619250" extrusionOk="0">
                <a:moveTo>
                  <a:pt x="0" y="0"/>
                </a:moveTo>
                <a:lnTo>
                  <a:pt x="1834845" y="0"/>
                </a:lnTo>
                <a:lnTo>
                  <a:pt x="1834845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3" name="Google Shape;183;p8"/>
          <p:cNvSpPr/>
          <p:nvPr/>
        </p:nvSpPr>
        <p:spPr>
          <a:xfrm>
            <a:off x="7473745" y="866047"/>
            <a:ext cx="1670255" cy="1011906"/>
          </a:xfrm>
          <a:custGeom>
            <a:avLst/>
            <a:gdLst/>
            <a:ahLst/>
            <a:cxnLst/>
            <a:rect l="l" t="t" r="r" b="b"/>
            <a:pathLst>
              <a:path w="3340510" h="2023812" extrusionOk="0">
                <a:moveTo>
                  <a:pt x="0" y="0"/>
                </a:moveTo>
                <a:lnTo>
                  <a:pt x="3340509" y="0"/>
                </a:lnTo>
                <a:lnTo>
                  <a:pt x="3340509" y="2023812"/>
                </a:lnTo>
                <a:lnTo>
                  <a:pt x="0" y="2023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5" name="Google Shape;185;p8"/>
          <p:cNvSpPr txBox="1"/>
          <p:nvPr/>
        </p:nvSpPr>
        <p:spPr>
          <a:xfrm>
            <a:off x="1547056" y="459406"/>
            <a:ext cx="5575444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https://www.mentimeter.com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Это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сервис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для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создания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интерактивных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презентаций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где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можно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добавлять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слайды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тестовые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задания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опросы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формы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для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получения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обратной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связи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другие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подобные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механики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Google Shape;186;p8"/>
          <p:cNvSpPr txBox="1"/>
          <p:nvPr/>
        </p:nvSpPr>
        <p:spPr>
          <a:xfrm>
            <a:off x="1371601" y="3631803"/>
            <a:ext cx="5750898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https://ahaslides.com/ru </a:t>
            </a:r>
            <a:r>
              <a:rPr 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- </a:t>
            </a:r>
            <a:r>
              <a:rPr lang="ru-RU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привлекать любую аудиторию с помощью облаков слов, живых опросов, викторин, вопросов и ответов, инструментов мозгового штурма и многого другого. 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555831-B265-A322-F228-E094E15FB9E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091" t="21476" r="75303" b="62800"/>
          <a:stretch/>
        </p:blipFill>
        <p:spPr>
          <a:xfrm>
            <a:off x="7473745" y="3418061"/>
            <a:ext cx="1427019" cy="8487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D2C146-E680-E47B-6C75-4D8222744C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380" y="4946475"/>
            <a:ext cx="1452119" cy="14521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7FDBDA-9164-6D17-2870-969F056B5E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" y="0"/>
            <a:ext cx="1266554" cy="12665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C9EC9F-C54A-8F86-646C-6F910668E22B}"/>
              </a:ext>
            </a:extLst>
          </p:cNvPr>
          <p:cNvSpPr txBox="1"/>
          <p:nvPr/>
        </p:nvSpPr>
        <p:spPr>
          <a:xfrm>
            <a:off x="2758427" y="2312443"/>
            <a:ext cx="45047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чем у вас ассоциируется слово проект?  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https://www.menti.com/alva6x8nugyb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10"/>
          <p:cNvGrpSpPr/>
          <p:nvPr/>
        </p:nvGrpSpPr>
        <p:grpSpPr>
          <a:xfrm>
            <a:off x="7263133" y="574048"/>
            <a:ext cx="1880868" cy="5637574"/>
            <a:chOff x="0" y="-38100"/>
            <a:chExt cx="990745" cy="2969586"/>
          </a:xfrm>
        </p:grpSpPr>
        <p:sp>
          <p:nvSpPr>
            <p:cNvPr id="209" name="Google Shape;209;p10"/>
            <p:cNvSpPr/>
            <p:nvPr/>
          </p:nvSpPr>
          <p:spPr>
            <a:xfrm>
              <a:off x="0" y="0"/>
              <a:ext cx="990745" cy="2931486"/>
            </a:xfrm>
            <a:custGeom>
              <a:avLst/>
              <a:gdLst/>
              <a:ahLst/>
              <a:cxnLst/>
              <a:rect l="l" t="t" r="r" b="b"/>
              <a:pathLst>
                <a:path w="990745" h="2931486" extrusionOk="0">
                  <a:moveTo>
                    <a:pt x="0" y="0"/>
                  </a:moveTo>
                  <a:lnTo>
                    <a:pt x="990745" y="0"/>
                  </a:lnTo>
                  <a:lnTo>
                    <a:pt x="990745" y="2931486"/>
                  </a:lnTo>
                  <a:lnTo>
                    <a:pt x="0" y="2931486"/>
                  </a:lnTo>
                  <a:close/>
                </a:path>
              </a:pathLst>
            </a:custGeom>
            <a:solidFill>
              <a:srgbClr val="F9B299"/>
            </a:solidFill>
            <a:ln w="38100" cap="sq" cmpd="sng">
              <a:solidFill>
                <a:srgbClr val="320B0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10" name="Google Shape;210;p10"/>
            <p:cNvSpPr txBox="1"/>
            <p:nvPr/>
          </p:nvSpPr>
          <p:spPr>
            <a:xfrm>
              <a:off x="0" y="-38100"/>
              <a:ext cx="990745" cy="2969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p10"/>
          <p:cNvSpPr/>
          <p:nvPr/>
        </p:nvSpPr>
        <p:spPr>
          <a:xfrm>
            <a:off x="7699185" y="1015216"/>
            <a:ext cx="1008763" cy="798184"/>
          </a:xfrm>
          <a:custGeom>
            <a:avLst/>
            <a:gdLst/>
            <a:ahLst/>
            <a:cxnLst/>
            <a:rect l="l" t="t" r="r" b="b"/>
            <a:pathLst>
              <a:path w="2017526" h="1596367" extrusionOk="0">
                <a:moveTo>
                  <a:pt x="0" y="0"/>
                </a:moveTo>
                <a:lnTo>
                  <a:pt x="2017525" y="0"/>
                </a:lnTo>
                <a:lnTo>
                  <a:pt x="2017525" y="1596367"/>
                </a:lnTo>
                <a:lnTo>
                  <a:pt x="0" y="1596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2" name="Google Shape;212;p10"/>
          <p:cNvSpPr/>
          <p:nvPr/>
        </p:nvSpPr>
        <p:spPr>
          <a:xfrm>
            <a:off x="7786234" y="3457148"/>
            <a:ext cx="834665" cy="809625"/>
          </a:xfrm>
          <a:custGeom>
            <a:avLst/>
            <a:gdLst/>
            <a:ahLst/>
            <a:cxnLst/>
            <a:rect l="l" t="t" r="r" b="b"/>
            <a:pathLst>
              <a:path w="1669330" h="1619250" extrusionOk="0">
                <a:moveTo>
                  <a:pt x="0" y="0"/>
                </a:moveTo>
                <a:lnTo>
                  <a:pt x="1669329" y="0"/>
                </a:lnTo>
                <a:lnTo>
                  <a:pt x="1669329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3" name="Google Shape;213;p10"/>
          <p:cNvSpPr/>
          <p:nvPr/>
        </p:nvSpPr>
        <p:spPr>
          <a:xfrm flipH="1">
            <a:off x="7827209" y="2176021"/>
            <a:ext cx="880739" cy="919177"/>
          </a:xfrm>
          <a:custGeom>
            <a:avLst/>
            <a:gdLst/>
            <a:ahLst/>
            <a:cxnLst/>
            <a:rect l="l" t="t" r="r" b="b"/>
            <a:pathLst>
              <a:path w="1761478" h="1838354" extrusionOk="0">
                <a:moveTo>
                  <a:pt x="1761477" y="0"/>
                </a:moveTo>
                <a:lnTo>
                  <a:pt x="0" y="0"/>
                </a:lnTo>
                <a:lnTo>
                  <a:pt x="0" y="1838355"/>
                </a:lnTo>
                <a:lnTo>
                  <a:pt x="1761477" y="1838355"/>
                </a:lnTo>
                <a:lnTo>
                  <a:pt x="1761477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4" name="Google Shape;214;p10"/>
          <p:cNvSpPr/>
          <p:nvPr/>
        </p:nvSpPr>
        <p:spPr>
          <a:xfrm>
            <a:off x="7744855" y="4862910"/>
            <a:ext cx="917422" cy="809625"/>
          </a:xfrm>
          <a:custGeom>
            <a:avLst/>
            <a:gdLst/>
            <a:ahLst/>
            <a:cxnLst/>
            <a:rect l="l" t="t" r="r" b="b"/>
            <a:pathLst>
              <a:path w="1834844" h="1619250" extrusionOk="0">
                <a:moveTo>
                  <a:pt x="0" y="0"/>
                </a:moveTo>
                <a:lnTo>
                  <a:pt x="1834845" y="0"/>
                </a:lnTo>
                <a:lnTo>
                  <a:pt x="1834845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5" name="Google Shape;215;p10"/>
          <p:cNvSpPr/>
          <p:nvPr/>
        </p:nvSpPr>
        <p:spPr>
          <a:xfrm>
            <a:off x="7477244" y="878608"/>
            <a:ext cx="1452643" cy="1402552"/>
          </a:xfrm>
          <a:custGeom>
            <a:avLst/>
            <a:gdLst/>
            <a:ahLst/>
            <a:cxnLst/>
            <a:rect l="l" t="t" r="r" b="b"/>
            <a:pathLst>
              <a:path w="2905285" h="2805103" extrusionOk="0">
                <a:moveTo>
                  <a:pt x="0" y="0"/>
                </a:moveTo>
                <a:lnTo>
                  <a:pt x="2905285" y="0"/>
                </a:lnTo>
                <a:lnTo>
                  <a:pt x="2905285" y="2805103"/>
                </a:lnTo>
                <a:lnTo>
                  <a:pt x="0" y="28051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6" name="Google Shape;216;p10"/>
          <p:cNvSpPr/>
          <p:nvPr/>
        </p:nvSpPr>
        <p:spPr>
          <a:xfrm>
            <a:off x="7263132" y="3429000"/>
            <a:ext cx="1880868" cy="966150"/>
          </a:xfrm>
          <a:custGeom>
            <a:avLst/>
            <a:gdLst/>
            <a:ahLst/>
            <a:cxnLst/>
            <a:rect l="l" t="t" r="r" b="b"/>
            <a:pathLst>
              <a:path w="4344558" h="2241607" extrusionOk="0">
                <a:moveTo>
                  <a:pt x="0" y="0"/>
                </a:moveTo>
                <a:lnTo>
                  <a:pt x="4344558" y="0"/>
                </a:lnTo>
                <a:lnTo>
                  <a:pt x="4344558" y="2241607"/>
                </a:lnTo>
                <a:lnTo>
                  <a:pt x="0" y="22416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7" name="Google Shape;217;p10"/>
          <p:cNvSpPr txBox="1"/>
          <p:nvPr/>
        </p:nvSpPr>
        <p:spPr>
          <a:xfrm>
            <a:off x="1860014" y="502666"/>
            <a:ext cx="5288931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13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  <a:hlinkClick r:id="rId9"/>
              </a:rPr>
              <a:t>https://www.jigsawplanet.com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-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онлайн-сервис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создания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пазлов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разработанный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чешской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компанией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Tibo Software.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Сервис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позволяет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конструировать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пазлы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из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любых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изображений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имеет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простой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интерфейс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минимум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навигационных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кнопок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поддерживает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русский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язык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" name="Google Shape;218;p10"/>
          <p:cNvSpPr txBox="1"/>
          <p:nvPr/>
        </p:nvSpPr>
        <p:spPr>
          <a:xfrm>
            <a:off x="1408451" y="2994799"/>
            <a:ext cx="5740494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20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https://getkahoot.com</a:t>
            </a:r>
            <a:r>
              <a:rPr lang="ru-RU" sz="20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это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современная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обучающая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игровая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платформа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с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красочным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дизайном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для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образовательных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проектов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которая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позволяет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легко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создавать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публиковать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играть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в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обучающие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игры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викторины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проходить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различные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интерактивные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тесты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опросы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для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проверки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знаний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что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делает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учебный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процесс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увлекательным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динамичным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11"/>
          <p:cNvGrpSpPr/>
          <p:nvPr/>
        </p:nvGrpSpPr>
        <p:grpSpPr>
          <a:xfrm>
            <a:off x="7263133" y="574048"/>
            <a:ext cx="1880868" cy="5637574"/>
            <a:chOff x="0" y="-38100"/>
            <a:chExt cx="990745" cy="2969586"/>
          </a:xfrm>
        </p:grpSpPr>
        <p:sp>
          <p:nvSpPr>
            <p:cNvPr id="225" name="Google Shape;225;p11"/>
            <p:cNvSpPr/>
            <p:nvPr/>
          </p:nvSpPr>
          <p:spPr>
            <a:xfrm>
              <a:off x="0" y="0"/>
              <a:ext cx="990745" cy="2931486"/>
            </a:xfrm>
            <a:custGeom>
              <a:avLst/>
              <a:gdLst/>
              <a:ahLst/>
              <a:cxnLst/>
              <a:rect l="l" t="t" r="r" b="b"/>
              <a:pathLst>
                <a:path w="990745" h="2931486" extrusionOk="0">
                  <a:moveTo>
                    <a:pt x="0" y="0"/>
                  </a:moveTo>
                  <a:lnTo>
                    <a:pt x="990745" y="0"/>
                  </a:lnTo>
                  <a:lnTo>
                    <a:pt x="990745" y="2931486"/>
                  </a:lnTo>
                  <a:lnTo>
                    <a:pt x="0" y="2931486"/>
                  </a:lnTo>
                  <a:close/>
                </a:path>
              </a:pathLst>
            </a:custGeom>
            <a:solidFill>
              <a:srgbClr val="F9B299"/>
            </a:solidFill>
            <a:ln w="38100" cap="sq" cmpd="sng">
              <a:solidFill>
                <a:srgbClr val="320B0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26" name="Google Shape;226;p11"/>
            <p:cNvSpPr txBox="1"/>
            <p:nvPr/>
          </p:nvSpPr>
          <p:spPr>
            <a:xfrm>
              <a:off x="0" y="-38100"/>
              <a:ext cx="990745" cy="2969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" name="Google Shape;227;p11"/>
          <p:cNvSpPr/>
          <p:nvPr/>
        </p:nvSpPr>
        <p:spPr>
          <a:xfrm>
            <a:off x="7699185" y="1015216"/>
            <a:ext cx="1008763" cy="798184"/>
          </a:xfrm>
          <a:custGeom>
            <a:avLst/>
            <a:gdLst/>
            <a:ahLst/>
            <a:cxnLst/>
            <a:rect l="l" t="t" r="r" b="b"/>
            <a:pathLst>
              <a:path w="2017526" h="1596367" extrusionOk="0">
                <a:moveTo>
                  <a:pt x="0" y="0"/>
                </a:moveTo>
                <a:lnTo>
                  <a:pt x="2017525" y="0"/>
                </a:lnTo>
                <a:lnTo>
                  <a:pt x="2017525" y="1596367"/>
                </a:lnTo>
                <a:lnTo>
                  <a:pt x="0" y="1596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8" name="Google Shape;228;p11"/>
          <p:cNvSpPr/>
          <p:nvPr/>
        </p:nvSpPr>
        <p:spPr>
          <a:xfrm>
            <a:off x="7786234" y="3457148"/>
            <a:ext cx="834665" cy="809625"/>
          </a:xfrm>
          <a:custGeom>
            <a:avLst/>
            <a:gdLst/>
            <a:ahLst/>
            <a:cxnLst/>
            <a:rect l="l" t="t" r="r" b="b"/>
            <a:pathLst>
              <a:path w="1669330" h="1619250" extrusionOk="0">
                <a:moveTo>
                  <a:pt x="0" y="0"/>
                </a:moveTo>
                <a:lnTo>
                  <a:pt x="1669329" y="0"/>
                </a:lnTo>
                <a:lnTo>
                  <a:pt x="1669329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9" name="Google Shape;229;p11"/>
          <p:cNvSpPr/>
          <p:nvPr/>
        </p:nvSpPr>
        <p:spPr>
          <a:xfrm flipH="1">
            <a:off x="7827209" y="2176021"/>
            <a:ext cx="880739" cy="919177"/>
          </a:xfrm>
          <a:custGeom>
            <a:avLst/>
            <a:gdLst/>
            <a:ahLst/>
            <a:cxnLst/>
            <a:rect l="l" t="t" r="r" b="b"/>
            <a:pathLst>
              <a:path w="1761478" h="1838354" extrusionOk="0">
                <a:moveTo>
                  <a:pt x="1761477" y="0"/>
                </a:moveTo>
                <a:lnTo>
                  <a:pt x="0" y="0"/>
                </a:lnTo>
                <a:lnTo>
                  <a:pt x="0" y="1838355"/>
                </a:lnTo>
                <a:lnTo>
                  <a:pt x="1761477" y="1838355"/>
                </a:lnTo>
                <a:lnTo>
                  <a:pt x="1761477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30" name="Google Shape;230;p11"/>
          <p:cNvSpPr/>
          <p:nvPr/>
        </p:nvSpPr>
        <p:spPr>
          <a:xfrm>
            <a:off x="7744855" y="4862910"/>
            <a:ext cx="917422" cy="809625"/>
          </a:xfrm>
          <a:custGeom>
            <a:avLst/>
            <a:gdLst/>
            <a:ahLst/>
            <a:cxnLst/>
            <a:rect l="l" t="t" r="r" b="b"/>
            <a:pathLst>
              <a:path w="1834844" h="1619250" extrusionOk="0">
                <a:moveTo>
                  <a:pt x="0" y="0"/>
                </a:moveTo>
                <a:lnTo>
                  <a:pt x="1834845" y="0"/>
                </a:lnTo>
                <a:lnTo>
                  <a:pt x="1834845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31" name="Google Shape;231;p11"/>
          <p:cNvSpPr/>
          <p:nvPr/>
        </p:nvSpPr>
        <p:spPr>
          <a:xfrm>
            <a:off x="7601959" y="862734"/>
            <a:ext cx="1331237" cy="1277122"/>
          </a:xfrm>
          <a:custGeom>
            <a:avLst/>
            <a:gdLst/>
            <a:ahLst/>
            <a:cxnLst/>
            <a:rect l="l" t="t" r="r" b="b"/>
            <a:pathLst>
              <a:path w="2662474" h="2554243" extrusionOk="0">
                <a:moveTo>
                  <a:pt x="0" y="0"/>
                </a:moveTo>
                <a:lnTo>
                  <a:pt x="2662474" y="0"/>
                </a:lnTo>
                <a:lnTo>
                  <a:pt x="2662474" y="2554243"/>
                </a:lnTo>
                <a:lnTo>
                  <a:pt x="0" y="25542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32" name="Google Shape;232;p11"/>
          <p:cNvSpPr/>
          <p:nvPr/>
        </p:nvSpPr>
        <p:spPr>
          <a:xfrm>
            <a:off x="7455557" y="3273773"/>
            <a:ext cx="1542041" cy="1277122"/>
          </a:xfrm>
          <a:custGeom>
            <a:avLst/>
            <a:gdLst/>
            <a:ahLst/>
            <a:cxnLst/>
            <a:rect l="l" t="t" r="r" b="b"/>
            <a:pathLst>
              <a:path w="3719285" h="3276513" extrusionOk="0">
                <a:moveTo>
                  <a:pt x="0" y="0"/>
                </a:moveTo>
                <a:lnTo>
                  <a:pt x="3719285" y="0"/>
                </a:lnTo>
                <a:lnTo>
                  <a:pt x="3719285" y="3276513"/>
                </a:lnTo>
                <a:lnTo>
                  <a:pt x="0" y="3276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33" name="Google Shape;233;p11"/>
          <p:cNvSpPr txBox="1"/>
          <p:nvPr/>
        </p:nvSpPr>
        <p:spPr>
          <a:xfrm>
            <a:off x="1429421" y="1015216"/>
            <a:ext cx="566429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http://www.socrative.com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Socrative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это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онлайн-сервис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для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проведения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тестирований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занятиях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в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учебных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заведениях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" name="Google Shape;235;p11"/>
          <p:cNvSpPr txBox="1"/>
          <p:nvPr/>
        </p:nvSpPr>
        <p:spPr>
          <a:xfrm>
            <a:off x="1429421" y="3456309"/>
            <a:ext cx="5687309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Hot Potatoes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www.halfbakedsoftware.com </a:t>
            </a:r>
            <a:r>
              <a:rPr 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инструментальная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программа-оболочка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предоставляющая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учителю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возможность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самостоятельно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создавать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интерактивные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задания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без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знания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языков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программирования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привлечения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специалистов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в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области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программирования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B8C90C-9CBB-88FD-E16E-FDCCE8D78B3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601" y="1813400"/>
            <a:ext cx="1452119" cy="1452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12"/>
          <p:cNvGrpSpPr/>
          <p:nvPr/>
        </p:nvGrpSpPr>
        <p:grpSpPr>
          <a:xfrm>
            <a:off x="7263133" y="574048"/>
            <a:ext cx="1880868" cy="5637574"/>
            <a:chOff x="0" y="-38100"/>
            <a:chExt cx="990745" cy="2969586"/>
          </a:xfrm>
        </p:grpSpPr>
        <p:sp>
          <p:nvSpPr>
            <p:cNvPr id="241" name="Google Shape;241;p12"/>
            <p:cNvSpPr/>
            <p:nvPr/>
          </p:nvSpPr>
          <p:spPr>
            <a:xfrm>
              <a:off x="0" y="0"/>
              <a:ext cx="990745" cy="2931486"/>
            </a:xfrm>
            <a:custGeom>
              <a:avLst/>
              <a:gdLst/>
              <a:ahLst/>
              <a:cxnLst/>
              <a:rect l="l" t="t" r="r" b="b"/>
              <a:pathLst>
                <a:path w="990745" h="2931486" extrusionOk="0">
                  <a:moveTo>
                    <a:pt x="0" y="0"/>
                  </a:moveTo>
                  <a:lnTo>
                    <a:pt x="990745" y="0"/>
                  </a:lnTo>
                  <a:lnTo>
                    <a:pt x="990745" y="2931486"/>
                  </a:lnTo>
                  <a:lnTo>
                    <a:pt x="0" y="2931486"/>
                  </a:lnTo>
                  <a:close/>
                </a:path>
              </a:pathLst>
            </a:custGeom>
            <a:solidFill>
              <a:srgbClr val="F9B299"/>
            </a:solidFill>
            <a:ln w="38100" cap="sq" cmpd="sng">
              <a:solidFill>
                <a:srgbClr val="320B0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42" name="Google Shape;242;p12"/>
            <p:cNvSpPr txBox="1"/>
            <p:nvPr/>
          </p:nvSpPr>
          <p:spPr>
            <a:xfrm>
              <a:off x="0" y="-38100"/>
              <a:ext cx="990745" cy="2969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3" name="Google Shape;243;p12"/>
          <p:cNvSpPr/>
          <p:nvPr/>
        </p:nvSpPr>
        <p:spPr>
          <a:xfrm>
            <a:off x="7699185" y="1015216"/>
            <a:ext cx="1008763" cy="798184"/>
          </a:xfrm>
          <a:custGeom>
            <a:avLst/>
            <a:gdLst/>
            <a:ahLst/>
            <a:cxnLst/>
            <a:rect l="l" t="t" r="r" b="b"/>
            <a:pathLst>
              <a:path w="2017526" h="1596367" extrusionOk="0">
                <a:moveTo>
                  <a:pt x="0" y="0"/>
                </a:moveTo>
                <a:lnTo>
                  <a:pt x="2017525" y="0"/>
                </a:lnTo>
                <a:lnTo>
                  <a:pt x="2017525" y="1596367"/>
                </a:lnTo>
                <a:lnTo>
                  <a:pt x="0" y="1596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44" name="Google Shape;244;p12"/>
          <p:cNvSpPr/>
          <p:nvPr/>
        </p:nvSpPr>
        <p:spPr>
          <a:xfrm>
            <a:off x="7786234" y="3457148"/>
            <a:ext cx="834665" cy="809625"/>
          </a:xfrm>
          <a:custGeom>
            <a:avLst/>
            <a:gdLst/>
            <a:ahLst/>
            <a:cxnLst/>
            <a:rect l="l" t="t" r="r" b="b"/>
            <a:pathLst>
              <a:path w="1669330" h="1619250" extrusionOk="0">
                <a:moveTo>
                  <a:pt x="0" y="0"/>
                </a:moveTo>
                <a:lnTo>
                  <a:pt x="1669329" y="0"/>
                </a:lnTo>
                <a:lnTo>
                  <a:pt x="1669329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45" name="Google Shape;245;p12"/>
          <p:cNvSpPr/>
          <p:nvPr/>
        </p:nvSpPr>
        <p:spPr>
          <a:xfrm flipH="1">
            <a:off x="7827209" y="2176021"/>
            <a:ext cx="880739" cy="919177"/>
          </a:xfrm>
          <a:custGeom>
            <a:avLst/>
            <a:gdLst/>
            <a:ahLst/>
            <a:cxnLst/>
            <a:rect l="l" t="t" r="r" b="b"/>
            <a:pathLst>
              <a:path w="1761478" h="1838354" extrusionOk="0">
                <a:moveTo>
                  <a:pt x="1761477" y="0"/>
                </a:moveTo>
                <a:lnTo>
                  <a:pt x="0" y="0"/>
                </a:lnTo>
                <a:lnTo>
                  <a:pt x="0" y="1838355"/>
                </a:lnTo>
                <a:lnTo>
                  <a:pt x="1761477" y="1838355"/>
                </a:lnTo>
                <a:lnTo>
                  <a:pt x="1761477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46" name="Google Shape;246;p12"/>
          <p:cNvSpPr/>
          <p:nvPr/>
        </p:nvSpPr>
        <p:spPr>
          <a:xfrm>
            <a:off x="7744855" y="4862910"/>
            <a:ext cx="917422" cy="809625"/>
          </a:xfrm>
          <a:custGeom>
            <a:avLst/>
            <a:gdLst/>
            <a:ahLst/>
            <a:cxnLst/>
            <a:rect l="l" t="t" r="r" b="b"/>
            <a:pathLst>
              <a:path w="1834844" h="1619250" extrusionOk="0">
                <a:moveTo>
                  <a:pt x="0" y="0"/>
                </a:moveTo>
                <a:lnTo>
                  <a:pt x="1834845" y="0"/>
                </a:lnTo>
                <a:lnTo>
                  <a:pt x="1834845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47" name="Google Shape;247;p12"/>
          <p:cNvSpPr/>
          <p:nvPr/>
        </p:nvSpPr>
        <p:spPr>
          <a:xfrm>
            <a:off x="7314281" y="874963"/>
            <a:ext cx="1778569" cy="1409841"/>
          </a:xfrm>
          <a:custGeom>
            <a:avLst/>
            <a:gdLst/>
            <a:ahLst/>
            <a:cxnLst/>
            <a:rect l="l" t="t" r="r" b="b"/>
            <a:pathLst>
              <a:path w="3557138" h="2819682" extrusionOk="0">
                <a:moveTo>
                  <a:pt x="0" y="0"/>
                </a:moveTo>
                <a:lnTo>
                  <a:pt x="3557138" y="0"/>
                </a:lnTo>
                <a:lnTo>
                  <a:pt x="3557138" y="2819683"/>
                </a:lnTo>
                <a:lnTo>
                  <a:pt x="0" y="28196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48" name="Google Shape;248;p12"/>
          <p:cNvSpPr/>
          <p:nvPr/>
        </p:nvSpPr>
        <p:spPr>
          <a:xfrm>
            <a:off x="7520747" y="3191432"/>
            <a:ext cx="1365635" cy="1341056"/>
          </a:xfrm>
          <a:custGeom>
            <a:avLst/>
            <a:gdLst/>
            <a:ahLst/>
            <a:cxnLst/>
            <a:rect l="l" t="t" r="r" b="b"/>
            <a:pathLst>
              <a:path w="3891339" h="3535423" extrusionOk="0">
                <a:moveTo>
                  <a:pt x="0" y="0"/>
                </a:moveTo>
                <a:lnTo>
                  <a:pt x="3891339" y="0"/>
                </a:lnTo>
                <a:lnTo>
                  <a:pt x="3891339" y="3535423"/>
                </a:lnTo>
                <a:lnTo>
                  <a:pt x="0" y="3535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50" name="Google Shape;250;p12"/>
          <p:cNvSpPr txBox="1"/>
          <p:nvPr/>
        </p:nvSpPr>
        <p:spPr>
          <a:xfrm>
            <a:off x="1745092" y="850515"/>
            <a:ext cx="5362289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Storybird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- 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  <a:hlinkClick r:id="rId9"/>
              </a:rPr>
              <a:t>www.storybird.com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-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это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онлайн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сервис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для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создания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собственных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историй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с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помощью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иллюстраций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текстового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сообщения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1" name="Google Shape;251;p12"/>
          <p:cNvSpPr txBox="1"/>
          <p:nvPr/>
        </p:nvSpPr>
        <p:spPr>
          <a:xfrm>
            <a:off x="1650468" y="2460431"/>
            <a:ext cx="548385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Mindomo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  <a:hlinkClick r:id="rId10"/>
              </a:rPr>
              <a:t>www.mindomo.com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-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облачный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сервис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для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создание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ментальных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карт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схем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диаграмм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Ганта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56DEB7-68F2-DE31-7C4F-BD4BC5F43EF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9245" b="10124"/>
          <a:stretch/>
        </p:blipFill>
        <p:spPr>
          <a:xfrm>
            <a:off x="1621064" y="3994894"/>
            <a:ext cx="5160345" cy="221672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3"/>
          <p:cNvGrpSpPr/>
          <p:nvPr/>
        </p:nvGrpSpPr>
        <p:grpSpPr>
          <a:xfrm>
            <a:off x="7263133" y="574048"/>
            <a:ext cx="1880868" cy="5637574"/>
            <a:chOff x="0" y="-38100"/>
            <a:chExt cx="990745" cy="2969586"/>
          </a:xfrm>
        </p:grpSpPr>
        <p:sp>
          <p:nvSpPr>
            <p:cNvPr id="257" name="Google Shape;257;p13"/>
            <p:cNvSpPr/>
            <p:nvPr/>
          </p:nvSpPr>
          <p:spPr>
            <a:xfrm>
              <a:off x="0" y="0"/>
              <a:ext cx="990745" cy="2931486"/>
            </a:xfrm>
            <a:custGeom>
              <a:avLst/>
              <a:gdLst/>
              <a:ahLst/>
              <a:cxnLst/>
              <a:rect l="l" t="t" r="r" b="b"/>
              <a:pathLst>
                <a:path w="990745" h="2931486" extrusionOk="0">
                  <a:moveTo>
                    <a:pt x="0" y="0"/>
                  </a:moveTo>
                  <a:lnTo>
                    <a:pt x="990745" y="0"/>
                  </a:lnTo>
                  <a:lnTo>
                    <a:pt x="990745" y="2931486"/>
                  </a:lnTo>
                  <a:lnTo>
                    <a:pt x="0" y="2931486"/>
                  </a:lnTo>
                  <a:close/>
                </a:path>
              </a:pathLst>
            </a:custGeom>
            <a:solidFill>
              <a:srgbClr val="F9B299"/>
            </a:solidFill>
            <a:ln w="38100" cap="sq" cmpd="sng">
              <a:solidFill>
                <a:srgbClr val="320B0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58" name="Google Shape;258;p13"/>
            <p:cNvSpPr txBox="1"/>
            <p:nvPr/>
          </p:nvSpPr>
          <p:spPr>
            <a:xfrm>
              <a:off x="0" y="-38100"/>
              <a:ext cx="990745" cy="2969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9" name="Google Shape;259;p13"/>
          <p:cNvSpPr/>
          <p:nvPr/>
        </p:nvSpPr>
        <p:spPr>
          <a:xfrm>
            <a:off x="7699185" y="1015216"/>
            <a:ext cx="1008763" cy="798184"/>
          </a:xfrm>
          <a:custGeom>
            <a:avLst/>
            <a:gdLst/>
            <a:ahLst/>
            <a:cxnLst/>
            <a:rect l="l" t="t" r="r" b="b"/>
            <a:pathLst>
              <a:path w="2017526" h="1596367" extrusionOk="0">
                <a:moveTo>
                  <a:pt x="0" y="0"/>
                </a:moveTo>
                <a:lnTo>
                  <a:pt x="2017525" y="0"/>
                </a:lnTo>
                <a:lnTo>
                  <a:pt x="2017525" y="1596367"/>
                </a:lnTo>
                <a:lnTo>
                  <a:pt x="0" y="1596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60" name="Google Shape;260;p13"/>
          <p:cNvSpPr/>
          <p:nvPr/>
        </p:nvSpPr>
        <p:spPr>
          <a:xfrm>
            <a:off x="7786234" y="3457148"/>
            <a:ext cx="834665" cy="809625"/>
          </a:xfrm>
          <a:custGeom>
            <a:avLst/>
            <a:gdLst/>
            <a:ahLst/>
            <a:cxnLst/>
            <a:rect l="l" t="t" r="r" b="b"/>
            <a:pathLst>
              <a:path w="1669330" h="1619250" extrusionOk="0">
                <a:moveTo>
                  <a:pt x="0" y="0"/>
                </a:moveTo>
                <a:lnTo>
                  <a:pt x="1669329" y="0"/>
                </a:lnTo>
                <a:lnTo>
                  <a:pt x="1669329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61" name="Google Shape;261;p13"/>
          <p:cNvSpPr/>
          <p:nvPr/>
        </p:nvSpPr>
        <p:spPr>
          <a:xfrm flipH="1">
            <a:off x="7827209" y="2176021"/>
            <a:ext cx="880739" cy="919177"/>
          </a:xfrm>
          <a:custGeom>
            <a:avLst/>
            <a:gdLst/>
            <a:ahLst/>
            <a:cxnLst/>
            <a:rect l="l" t="t" r="r" b="b"/>
            <a:pathLst>
              <a:path w="1761478" h="1838354" extrusionOk="0">
                <a:moveTo>
                  <a:pt x="1761477" y="0"/>
                </a:moveTo>
                <a:lnTo>
                  <a:pt x="0" y="0"/>
                </a:lnTo>
                <a:lnTo>
                  <a:pt x="0" y="1838355"/>
                </a:lnTo>
                <a:lnTo>
                  <a:pt x="1761477" y="1838355"/>
                </a:lnTo>
                <a:lnTo>
                  <a:pt x="1761477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62" name="Google Shape;262;p13"/>
          <p:cNvSpPr/>
          <p:nvPr/>
        </p:nvSpPr>
        <p:spPr>
          <a:xfrm>
            <a:off x="7744855" y="4862910"/>
            <a:ext cx="917422" cy="809625"/>
          </a:xfrm>
          <a:custGeom>
            <a:avLst/>
            <a:gdLst/>
            <a:ahLst/>
            <a:cxnLst/>
            <a:rect l="l" t="t" r="r" b="b"/>
            <a:pathLst>
              <a:path w="1834844" h="1619250" extrusionOk="0">
                <a:moveTo>
                  <a:pt x="0" y="0"/>
                </a:moveTo>
                <a:lnTo>
                  <a:pt x="1834845" y="0"/>
                </a:lnTo>
                <a:lnTo>
                  <a:pt x="1834845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63" name="Google Shape;263;p13"/>
          <p:cNvSpPr/>
          <p:nvPr/>
        </p:nvSpPr>
        <p:spPr>
          <a:xfrm>
            <a:off x="7535720" y="1015216"/>
            <a:ext cx="1463715" cy="822210"/>
          </a:xfrm>
          <a:custGeom>
            <a:avLst/>
            <a:gdLst/>
            <a:ahLst/>
            <a:cxnLst/>
            <a:rect l="l" t="t" r="r" b="b"/>
            <a:pathLst>
              <a:path w="2927430" h="1644420" extrusionOk="0">
                <a:moveTo>
                  <a:pt x="0" y="0"/>
                </a:moveTo>
                <a:lnTo>
                  <a:pt x="2927430" y="0"/>
                </a:lnTo>
                <a:lnTo>
                  <a:pt x="2927430" y="1644420"/>
                </a:lnTo>
                <a:lnTo>
                  <a:pt x="0" y="1644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64" name="Google Shape;264;p13"/>
          <p:cNvSpPr/>
          <p:nvPr/>
        </p:nvSpPr>
        <p:spPr>
          <a:xfrm>
            <a:off x="7438259" y="3338559"/>
            <a:ext cx="1561176" cy="1323877"/>
          </a:xfrm>
          <a:custGeom>
            <a:avLst/>
            <a:gdLst/>
            <a:ahLst/>
            <a:cxnLst/>
            <a:rect l="l" t="t" r="r" b="b"/>
            <a:pathLst>
              <a:path w="3122352" h="2647754" extrusionOk="0">
                <a:moveTo>
                  <a:pt x="0" y="0"/>
                </a:moveTo>
                <a:lnTo>
                  <a:pt x="3122352" y="0"/>
                </a:lnTo>
                <a:lnTo>
                  <a:pt x="3122352" y="2647755"/>
                </a:lnTo>
                <a:lnTo>
                  <a:pt x="0" y="26477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66" name="Google Shape;266;p13"/>
          <p:cNvSpPr txBox="1"/>
          <p:nvPr/>
        </p:nvSpPr>
        <p:spPr>
          <a:xfrm>
            <a:off x="1617948" y="741814"/>
            <a:ext cx="5500619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Wix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  <a:hlinkClick r:id="rId9"/>
              </a:rPr>
              <a:t>www.wix.com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 -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это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бесплатный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онлайн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конструктор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сайтов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позволяющий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создать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поддерживать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сайт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не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написав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ни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строчки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кода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" name="Google Shape;267;p13"/>
          <p:cNvSpPr txBox="1"/>
          <p:nvPr/>
        </p:nvSpPr>
        <p:spPr>
          <a:xfrm>
            <a:off x="1454727" y="3199471"/>
            <a:ext cx="5663840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Lino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  <a:hlinkClick r:id="rId10"/>
              </a:rPr>
              <a:t>www.enlinoit.com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 -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это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виртуальная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онлайн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-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доска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которой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можно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размещать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стикеры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с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заметками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фотографии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ссылки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файлы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видеозаписи</a:t>
            </a:r>
            <a:r>
              <a:rPr lang="en-US" sz="14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9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4"/>
          <p:cNvGrpSpPr/>
          <p:nvPr/>
        </p:nvGrpSpPr>
        <p:grpSpPr>
          <a:xfrm>
            <a:off x="7263133" y="574048"/>
            <a:ext cx="1880868" cy="5637574"/>
            <a:chOff x="0" y="-38100"/>
            <a:chExt cx="990745" cy="2969586"/>
          </a:xfrm>
        </p:grpSpPr>
        <p:sp>
          <p:nvSpPr>
            <p:cNvPr id="273" name="Google Shape;273;p14"/>
            <p:cNvSpPr/>
            <p:nvPr/>
          </p:nvSpPr>
          <p:spPr>
            <a:xfrm>
              <a:off x="0" y="0"/>
              <a:ext cx="990745" cy="2931486"/>
            </a:xfrm>
            <a:custGeom>
              <a:avLst/>
              <a:gdLst/>
              <a:ahLst/>
              <a:cxnLst/>
              <a:rect l="l" t="t" r="r" b="b"/>
              <a:pathLst>
                <a:path w="990745" h="2931486" extrusionOk="0">
                  <a:moveTo>
                    <a:pt x="0" y="0"/>
                  </a:moveTo>
                  <a:lnTo>
                    <a:pt x="990745" y="0"/>
                  </a:lnTo>
                  <a:lnTo>
                    <a:pt x="990745" y="2931486"/>
                  </a:lnTo>
                  <a:lnTo>
                    <a:pt x="0" y="2931486"/>
                  </a:lnTo>
                  <a:close/>
                </a:path>
              </a:pathLst>
            </a:custGeom>
            <a:solidFill>
              <a:srgbClr val="F9B299"/>
            </a:solidFill>
            <a:ln w="38100" cap="sq" cmpd="sng">
              <a:solidFill>
                <a:srgbClr val="320B0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74" name="Google Shape;274;p14"/>
            <p:cNvSpPr txBox="1"/>
            <p:nvPr/>
          </p:nvSpPr>
          <p:spPr>
            <a:xfrm>
              <a:off x="0" y="-38100"/>
              <a:ext cx="990745" cy="2969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5" name="Google Shape;275;p14"/>
          <p:cNvSpPr/>
          <p:nvPr/>
        </p:nvSpPr>
        <p:spPr>
          <a:xfrm>
            <a:off x="7699185" y="1015216"/>
            <a:ext cx="1008763" cy="798184"/>
          </a:xfrm>
          <a:custGeom>
            <a:avLst/>
            <a:gdLst/>
            <a:ahLst/>
            <a:cxnLst/>
            <a:rect l="l" t="t" r="r" b="b"/>
            <a:pathLst>
              <a:path w="2017526" h="1596367" extrusionOk="0">
                <a:moveTo>
                  <a:pt x="0" y="0"/>
                </a:moveTo>
                <a:lnTo>
                  <a:pt x="2017525" y="0"/>
                </a:lnTo>
                <a:lnTo>
                  <a:pt x="2017525" y="1596367"/>
                </a:lnTo>
                <a:lnTo>
                  <a:pt x="0" y="1596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76" name="Google Shape;276;p14"/>
          <p:cNvSpPr/>
          <p:nvPr/>
        </p:nvSpPr>
        <p:spPr>
          <a:xfrm>
            <a:off x="7786234" y="3457148"/>
            <a:ext cx="834665" cy="809625"/>
          </a:xfrm>
          <a:custGeom>
            <a:avLst/>
            <a:gdLst/>
            <a:ahLst/>
            <a:cxnLst/>
            <a:rect l="l" t="t" r="r" b="b"/>
            <a:pathLst>
              <a:path w="1669330" h="1619250" extrusionOk="0">
                <a:moveTo>
                  <a:pt x="0" y="0"/>
                </a:moveTo>
                <a:lnTo>
                  <a:pt x="1669329" y="0"/>
                </a:lnTo>
                <a:lnTo>
                  <a:pt x="1669329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77" name="Google Shape;277;p14"/>
          <p:cNvSpPr/>
          <p:nvPr/>
        </p:nvSpPr>
        <p:spPr>
          <a:xfrm flipH="1">
            <a:off x="7827209" y="2176021"/>
            <a:ext cx="880739" cy="919177"/>
          </a:xfrm>
          <a:custGeom>
            <a:avLst/>
            <a:gdLst/>
            <a:ahLst/>
            <a:cxnLst/>
            <a:rect l="l" t="t" r="r" b="b"/>
            <a:pathLst>
              <a:path w="1761478" h="1838354" extrusionOk="0">
                <a:moveTo>
                  <a:pt x="1761477" y="0"/>
                </a:moveTo>
                <a:lnTo>
                  <a:pt x="0" y="0"/>
                </a:lnTo>
                <a:lnTo>
                  <a:pt x="0" y="1838355"/>
                </a:lnTo>
                <a:lnTo>
                  <a:pt x="1761477" y="1838355"/>
                </a:lnTo>
                <a:lnTo>
                  <a:pt x="1761477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78" name="Google Shape;278;p14"/>
          <p:cNvSpPr/>
          <p:nvPr/>
        </p:nvSpPr>
        <p:spPr>
          <a:xfrm>
            <a:off x="7744855" y="4862910"/>
            <a:ext cx="917422" cy="809625"/>
          </a:xfrm>
          <a:custGeom>
            <a:avLst/>
            <a:gdLst/>
            <a:ahLst/>
            <a:cxnLst/>
            <a:rect l="l" t="t" r="r" b="b"/>
            <a:pathLst>
              <a:path w="1834844" h="1619250" extrusionOk="0">
                <a:moveTo>
                  <a:pt x="0" y="0"/>
                </a:moveTo>
                <a:lnTo>
                  <a:pt x="1834845" y="0"/>
                </a:lnTo>
                <a:lnTo>
                  <a:pt x="1834845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79" name="Google Shape;279;p14"/>
          <p:cNvSpPr/>
          <p:nvPr/>
        </p:nvSpPr>
        <p:spPr>
          <a:xfrm>
            <a:off x="7362667" y="897649"/>
            <a:ext cx="1681797" cy="1191625"/>
          </a:xfrm>
          <a:custGeom>
            <a:avLst/>
            <a:gdLst/>
            <a:ahLst/>
            <a:cxnLst/>
            <a:rect l="l" t="t" r="r" b="b"/>
            <a:pathLst>
              <a:path w="3363594" h="2383250" extrusionOk="0">
                <a:moveTo>
                  <a:pt x="0" y="0"/>
                </a:moveTo>
                <a:lnTo>
                  <a:pt x="3363595" y="0"/>
                </a:lnTo>
                <a:lnTo>
                  <a:pt x="3363595" y="2383250"/>
                </a:lnTo>
                <a:lnTo>
                  <a:pt x="0" y="2383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80" name="Google Shape;280;p14"/>
          <p:cNvSpPr/>
          <p:nvPr/>
        </p:nvSpPr>
        <p:spPr>
          <a:xfrm>
            <a:off x="7312898" y="3429000"/>
            <a:ext cx="1781333" cy="855844"/>
          </a:xfrm>
          <a:custGeom>
            <a:avLst/>
            <a:gdLst/>
            <a:ahLst/>
            <a:cxnLst/>
            <a:rect l="l" t="t" r="r" b="b"/>
            <a:pathLst>
              <a:path w="4015881" h="1711687" extrusionOk="0">
                <a:moveTo>
                  <a:pt x="0" y="0"/>
                </a:moveTo>
                <a:lnTo>
                  <a:pt x="4015881" y="0"/>
                </a:lnTo>
                <a:lnTo>
                  <a:pt x="4015881" y="1711687"/>
                </a:lnTo>
                <a:lnTo>
                  <a:pt x="0" y="17116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82" name="Google Shape;282;p14"/>
          <p:cNvSpPr txBox="1"/>
          <p:nvPr/>
        </p:nvSpPr>
        <p:spPr>
          <a:xfrm>
            <a:off x="1721124" y="798755"/>
            <a:ext cx="544247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Puzzlemaker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  <a:hlinkClick r:id="rId9"/>
              </a:rPr>
              <a:t>www.puzzlemaker.com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 -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это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инструмент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для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создания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головоломок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для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учителей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учеников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родителей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3" name="Google Shape;283;p14"/>
          <p:cNvSpPr txBox="1"/>
          <p:nvPr/>
        </p:nvSpPr>
        <p:spPr>
          <a:xfrm>
            <a:off x="1468582" y="2793252"/>
            <a:ext cx="5695013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Blogger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  <a:hlinkClick r:id="rId10"/>
              </a:rPr>
              <a:t>www.blogger.com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 -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веб-сервис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для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ведения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блогов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с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помощью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которого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любой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пользователь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может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завести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свой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блог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не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прибегая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к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программированию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не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заботясь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об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установке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настройке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программного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обеспечения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5628" y="699341"/>
            <a:ext cx="7473571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цифровые инструменты и сервисы, которые может использовать педагог в учебном процессе, предназначены для самых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целей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Например, для подготовки красочных и наглядных учебно-методических материалов, создания тестов, записи аудио, видео и анимационных роликов, создания графических, музыкальных включений, </a:t>
            </a:r>
            <a:r>
              <a:rPr lang="ru-RU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инфографики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моделирующих программ.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0504" y="2755048"/>
            <a:ext cx="6713496" cy="367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3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15"/>
          <p:cNvGrpSpPr/>
          <p:nvPr/>
        </p:nvGrpSpPr>
        <p:grpSpPr>
          <a:xfrm>
            <a:off x="7263133" y="574048"/>
            <a:ext cx="1880868" cy="5637574"/>
            <a:chOff x="0" y="-38100"/>
            <a:chExt cx="990745" cy="2969586"/>
          </a:xfrm>
        </p:grpSpPr>
        <p:sp>
          <p:nvSpPr>
            <p:cNvPr id="289" name="Google Shape;289;p15"/>
            <p:cNvSpPr/>
            <p:nvPr/>
          </p:nvSpPr>
          <p:spPr>
            <a:xfrm>
              <a:off x="0" y="0"/>
              <a:ext cx="990745" cy="2931486"/>
            </a:xfrm>
            <a:custGeom>
              <a:avLst/>
              <a:gdLst/>
              <a:ahLst/>
              <a:cxnLst/>
              <a:rect l="l" t="t" r="r" b="b"/>
              <a:pathLst>
                <a:path w="990745" h="2931486" extrusionOk="0">
                  <a:moveTo>
                    <a:pt x="0" y="0"/>
                  </a:moveTo>
                  <a:lnTo>
                    <a:pt x="990745" y="0"/>
                  </a:lnTo>
                  <a:lnTo>
                    <a:pt x="990745" y="2931486"/>
                  </a:lnTo>
                  <a:lnTo>
                    <a:pt x="0" y="2931486"/>
                  </a:lnTo>
                  <a:close/>
                </a:path>
              </a:pathLst>
            </a:custGeom>
            <a:solidFill>
              <a:srgbClr val="F9B299"/>
            </a:solidFill>
            <a:ln w="38100" cap="sq" cmpd="sng">
              <a:solidFill>
                <a:srgbClr val="320B0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90" name="Google Shape;290;p15"/>
            <p:cNvSpPr txBox="1"/>
            <p:nvPr/>
          </p:nvSpPr>
          <p:spPr>
            <a:xfrm>
              <a:off x="0" y="-38100"/>
              <a:ext cx="990745" cy="2969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1" name="Google Shape;291;p15"/>
          <p:cNvSpPr/>
          <p:nvPr/>
        </p:nvSpPr>
        <p:spPr>
          <a:xfrm>
            <a:off x="7699185" y="1015216"/>
            <a:ext cx="1008763" cy="798184"/>
          </a:xfrm>
          <a:custGeom>
            <a:avLst/>
            <a:gdLst/>
            <a:ahLst/>
            <a:cxnLst/>
            <a:rect l="l" t="t" r="r" b="b"/>
            <a:pathLst>
              <a:path w="2017526" h="1596367" extrusionOk="0">
                <a:moveTo>
                  <a:pt x="0" y="0"/>
                </a:moveTo>
                <a:lnTo>
                  <a:pt x="2017525" y="0"/>
                </a:lnTo>
                <a:lnTo>
                  <a:pt x="2017525" y="1596367"/>
                </a:lnTo>
                <a:lnTo>
                  <a:pt x="0" y="1596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92" name="Google Shape;292;p15"/>
          <p:cNvSpPr/>
          <p:nvPr/>
        </p:nvSpPr>
        <p:spPr>
          <a:xfrm>
            <a:off x="7786234" y="3457148"/>
            <a:ext cx="834665" cy="809625"/>
          </a:xfrm>
          <a:custGeom>
            <a:avLst/>
            <a:gdLst/>
            <a:ahLst/>
            <a:cxnLst/>
            <a:rect l="l" t="t" r="r" b="b"/>
            <a:pathLst>
              <a:path w="1669330" h="1619250" extrusionOk="0">
                <a:moveTo>
                  <a:pt x="0" y="0"/>
                </a:moveTo>
                <a:lnTo>
                  <a:pt x="1669329" y="0"/>
                </a:lnTo>
                <a:lnTo>
                  <a:pt x="1669329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93" name="Google Shape;293;p15"/>
          <p:cNvSpPr/>
          <p:nvPr/>
        </p:nvSpPr>
        <p:spPr>
          <a:xfrm flipH="1">
            <a:off x="7827209" y="2176021"/>
            <a:ext cx="880739" cy="919177"/>
          </a:xfrm>
          <a:custGeom>
            <a:avLst/>
            <a:gdLst/>
            <a:ahLst/>
            <a:cxnLst/>
            <a:rect l="l" t="t" r="r" b="b"/>
            <a:pathLst>
              <a:path w="1761478" h="1838354" extrusionOk="0">
                <a:moveTo>
                  <a:pt x="1761477" y="0"/>
                </a:moveTo>
                <a:lnTo>
                  <a:pt x="0" y="0"/>
                </a:lnTo>
                <a:lnTo>
                  <a:pt x="0" y="1838355"/>
                </a:lnTo>
                <a:lnTo>
                  <a:pt x="1761477" y="1838355"/>
                </a:lnTo>
                <a:lnTo>
                  <a:pt x="1761477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94" name="Google Shape;294;p15"/>
          <p:cNvSpPr/>
          <p:nvPr/>
        </p:nvSpPr>
        <p:spPr>
          <a:xfrm>
            <a:off x="7744855" y="4862910"/>
            <a:ext cx="917422" cy="809625"/>
          </a:xfrm>
          <a:custGeom>
            <a:avLst/>
            <a:gdLst/>
            <a:ahLst/>
            <a:cxnLst/>
            <a:rect l="l" t="t" r="r" b="b"/>
            <a:pathLst>
              <a:path w="1834844" h="1619250" extrusionOk="0">
                <a:moveTo>
                  <a:pt x="0" y="0"/>
                </a:moveTo>
                <a:lnTo>
                  <a:pt x="1834845" y="0"/>
                </a:lnTo>
                <a:lnTo>
                  <a:pt x="1834845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95" name="Google Shape;295;p15"/>
          <p:cNvSpPr/>
          <p:nvPr/>
        </p:nvSpPr>
        <p:spPr>
          <a:xfrm>
            <a:off x="7432047" y="889443"/>
            <a:ext cx="1543038" cy="988509"/>
          </a:xfrm>
          <a:custGeom>
            <a:avLst/>
            <a:gdLst/>
            <a:ahLst/>
            <a:cxnLst/>
            <a:rect l="l" t="t" r="r" b="b"/>
            <a:pathLst>
              <a:path w="3086076" h="1977018" extrusionOk="0">
                <a:moveTo>
                  <a:pt x="0" y="0"/>
                </a:moveTo>
                <a:lnTo>
                  <a:pt x="3086076" y="0"/>
                </a:lnTo>
                <a:lnTo>
                  <a:pt x="3086076" y="1977018"/>
                </a:lnTo>
                <a:lnTo>
                  <a:pt x="0" y="19770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96" name="Google Shape;296;p15"/>
          <p:cNvSpPr/>
          <p:nvPr/>
        </p:nvSpPr>
        <p:spPr>
          <a:xfrm>
            <a:off x="7323740" y="3322010"/>
            <a:ext cx="1759652" cy="1001813"/>
          </a:xfrm>
          <a:custGeom>
            <a:avLst/>
            <a:gdLst/>
            <a:ahLst/>
            <a:cxnLst/>
            <a:rect l="l" t="t" r="r" b="b"/>
            <a:pathLst>
              <a:path w="5573515" h="2724134" extrusionOk="0">
                <a:moveTo>
                  <a:pt x="0" y="0"/>
                </a:moveTo>
                <a:lnTo>
                  <a:pt x="5573516" y="0"/>
                </a:lnTo>
                <a:lnTo>
                  <a:pt x="5573516" y="2724134"/>
                </a:lnTo>
                <a:lnTo>
                  <a:pt x="0" y="27241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98" name="Google Shape;298;p15"/>
          <p:cNvSpPr txBox="1"/>
          <p:nvPr/>
        </p:nvSpPr>
        <p:spPr>
          <a:xfrm>
            <a:off x="1842526" y="757525"/>
            <a:ext cx="5277328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Movie Maker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  <a:hlinkClick r:id="rId9"/>
              </a:rPr>
              <a:t>www.microsoft.com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)-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программа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для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создания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редактирования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видео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входящая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в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состав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пакета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«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Основные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компоненты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Windows»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9" name="Google Shape;299;p15"/>
          <p:cNvSpPr txBox="1"/>
          <p:nvPr/>
        </p:nvSpPr>
        <p:spPr>
          <a:xfrm>
            <a:off x="1485240" y="3322010"/>
            <a:ext cx="57062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Free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youtube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downloader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-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помощник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для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оперативной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удобной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загрузки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видеороликов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с YouTube. 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E6E810A-52CE-1084-933E-378B21AD948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380" y="4946475"/>
            <a:ext cx="1452119" cy="1452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16"/>
          <p:cNvGrpSpPr/>
          <p:nvPr/>
        </p:nvGrpSpPr>
        <p:grpSpPr>
          <a:xfrm>
            <a:off x="7263133" y="574048"/>
            <a:ext cx="1880868" cy="5637574"/>
            <a:chOff x="0" y="-38100"/>
            <a:chExt cx="990745" cy="2969586"/>
          </a:xfrm>
        </p:grpSpPr>
        <p:sp>
          <p:nvSpPr>
            <p:cNvPr id="305" name="Google Shape;305;p16"/>
            <p:cNvSpPr/>
            <p:nvPr/>
          </p:nvSpPr>
          <p:spPr>
            <a:xfrm>
              <a:off x="0" y="0"/>
              <a:ext cx="990745" cy="2931486"/>
            </a:xfrm>
            <a:custGeom>
              <a:avLst/>
              <a:gdLst/>
              <a:ahLst/>
              <a:cxnLst/>
              <a:rect l="l" t="t" r="r" b="b"/>
              <a:pathLst>
                <a:path w="990745" h="2931486" extrusionOk="0">
                  <a:moveTo>
                    <a:pt x="0" y="0"/>
                  </a:moveTo>
                  <a:lnTo>
                    <a:pt x="990745" y="0"/>
                  </a:lnTo>
                  <a:lnTo>
                    <a:pt x="990745" y="2931486"/>
                  </a:lnTo>
                  <a:lnTo>
                    <a:pt x="0" y="2931486"/>
                  </a:lnTo>
                  <a:close/>
                </a:path>
              </a:pathLst>
            </a:custGeom>
            <a:solidFill>
              <a:srgbClr val="F9B299"/>
            </a:solidFill>
            <a:ln w="38100" cap="sq" cmpd="sng">
              <a:solidFill>
                <a:srgbClr val="320B0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306" name="Google Shape;306;p16"/>
            <p:cNvSpPr txBox="1"/>
            <p:nvPr/>
          </p:nvSpPr>
          <p:spPr>
            <a:xfrm>
              <a:off x="0" y="-38100"/>
              <a:ext cx="990745" cy="2969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7" name="Google Shape;307;p16"/>
          <p:cNvSpPr/>
          <p:nvPr/>
        </p:nvSpPr>
        <p:spPr>
          <a:xfrm>
            <a:off x="7699185" y="1015216"/>
            <a:ext cx="1008763" cy="798184"/>
          </a:xfrm>
          <a:custGeom>
            <a:avLst/>
            <a:gdLst/>
            <a:ahLst/>
            <a:cxnLst/>
            <a:rect l="l" t="t" r="r" b="b"/>
            <a:pathLst>
              <a:path w="2017526" h="1596367" extrusionOk="0">
                <a:moveTo>
                  <a:pt x="0" y="0"/>
                </a:moveTo>
                <a:lnTo>
                  <a:pt x="2017525" y="0"/>
                </a:lnTo>
                <a:lnTo>
                  <a:pt x="2017525" y="1596367"/>
                </a:lnTo>
                <a:lnTo>
                  <a:pt x="0" y="1596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08" name="Google Shape;308;p16"/>
          <p:cNvSpPr/>
          <p:nvPr/>
        </p:nvSpPr>
        <p:spPr>
          <a:xfrm>
            <a:off x="7786234" y="3457148"/>
            <a:ext cx="834665" cy="809625"/>
          </a:xfrm>
          <a:custGeom>
            <a:avLst/>
            <a:gdLst/>
            <a:ahLst/>
            <a:cxnLst/>
            <a:rect l="l" t="t" r="r" b="b"/>
            <a:pathLst>
              <a:path w="1669330" h="1619250" extrusionOk="0">
                <a:moveTo>
                  <a:pt x="0" y="0"/>
                </a:moveTo>
                <a:lnTo>
                  <a:pt x="1669329" y="0"/>
                </a:lnTo>
                <a:lnTo>
                  <a:pt x="1669329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09" name="Google Shape;309;p16"/>
          <p:cNvSpPr/>
          <p:nvPr/>
        </p:nvSpPr>
        <p:spPr>
          <a:xfrm flipH="1">
            <a:off x="7827209" y="2176021"/>
            <a:ext cx="880739" cy="919177"/>
          </a:xfrm>
          <a:custGeom>
            <a:avLst/>
            <a:gdLst/>
            <a:ahLst/>
            <a:cxnLst/>
            <a:rect l="l" t="t" r="r" b="b"/>
            <a:pathLst>
              <a:path w="1761478" h="1838354" extrusionOk="0">
                <a:moveTo>
                  <a:pt x="1761477" y="0"/>
                </a:moveTo>
                <a:lnTo>
                  <a:pt x="0" y="0"/>
                </a:lnTo>
                <a:lnTo>
                  <a:pt x="0" y="1838355"/>
                </a:lnTo>
                <a:lnTo>
                  <a:pt x="1761477" y="1838355"/>
                </a:lnTo>
                <a:lnTo>
                  <a:pt x="1761477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0" name="Google Shape;310;p16"/>
          <p:cNvSpPr/>
          <p:nvPr/>
        </p:nvSpPr>
        <p:spPr>
          <a:xfrm>
            <a:off x="7744855" y="4862910"/>
            <a:ext cx="917422" cy="809625"/>
          </a:xfrm>
          <a:custGeom>
            <a:avLst/>
            <a:gdLst/>
            <a:ahLst/>
            <a:cxnLst/>
            <a:rect l="l" t="t" r="r" b="b"/>
            <a:pathLst>
              <a:path w="1834844" h="1619250" extrusionOk="0">
                <a:moveTo>
                  <a:pt x="0" y="0"/>
                </a:moveTo>
                <a:lnTo>
                  <a:pt x="1834845" y="0"/>
                </a:lnTo>
                <a:lnTo>
                  <a:pt x="1834845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1" name="Google Shape;311;p16"/>
          <p:cNvSpPr/>
          <p:nvPr/>
        </p:nvSpPr>
        <p:spPr>
          <a:xfrm>
            <a:off x="7263132" y="1033909"/>
            <a:ext cx="1880868" cy="779491"/>
          </a:xfrm>
          <a:custGeom>
            <a:avLst/>
            <a:gdLst/>
            <a:ahLst/>
            <a:cxnLst/>
            <a:rect l="l" t="t" r="r" b="b"/>
            <a:pathLst>
              <a:path w="5210349" h="1368374" extrusionOk="0">
                <a:moveTo>
                  <a:pt x="0" y="0"/>
                </a:moveTo>
                <a:lnTo>
                  <a:pt x="5210349" y="0"/>
                </a:lnTo>
                <a:lnTo>
                  <a:pt x="5210349" y="1368374"/>
                </a:lnTo>
                <a:lnTo>
                  <a:pt x="0" y="13683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2" name="Google Shape;312;p16"/>
          <p:cNvSpPr/>
          <p:nvPr/>
        </p:nvSpPr>
        <p:spPr>
          <a:xfrm>
            <a:off x="7643706" y="3346169"/>
            <a:ext cx="1119720" cy="920604"/>
          </a:xfrm>
          <a:custGeom>
            <a:avLst/>
            <a:gdLst/>
            <a:ahLst/>
            <a:cxnLst/>
            <a:rect l="l" t="t" r="r" b="b"/>
            <a:pathLst>
              <a:path w="3817536" h="3407599" extrusionOk="0">
                <a:moveTo>
                  <a:pt x="0" y="0"/>
                </a:moveTo>
                <a:lnTo>
                  <a:pt x="3817536" y="0"/>
                </a:lnTo>
                <a:lnTo>
                  <a:pt x="3817536" y="3407600"/>
                </a:lnTo>
                <a:lnTo>
                  <a:pt x="0" y="3407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4" name="Google Shape;314;p16"/>
          <p:cNvSpPr txBox="1"/>
          <p:nvPr/>
        </p:nvSpPr>
        <p:spPr>
          <a:xfrm>
            <a:off x="1884433" y="982734"/>
            <a:ext cx="2873761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11"/>
              </a:lnSpc>
            </a:pPr>
            <a:r>
              <a:rPr lang="en-US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h</a:t>
            </a:r>
            <a:r>
              <a:rPr lang="en-US" b="1" i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ttp://educatieinteractiva.md/</a:t>
            </a:r>
            <a:r>
              <a:rPr lang="ru-RU" b="1" i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900" b="1" i="1" dirty="0"/>
          </a:p>
        </p:txBody>
      </p:sp>
      <p:sp>
        <p:nvSpPr>
          <p:cNvPr id="315" name="Google Shape;315;p16"/>
          <p:cNvSpPr txBox="1"/>
          <p:nvPr/>
        </p:nvSpPr>
        <p:spPr>
          <a:xfrm>
            <a:off x="1356839" y="3055320"/>
            <a:ext cx="585081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htps://www.microsoft.com/en-us/microsoft-teams</a:t>
            </a: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</a:t>
            </a:r>
            <a:endParaRPr sz="2000" b="1" i="1" dirty="0"/>
          </a:p>
        </p:txBody>
      </p:sp>
      <p:sp>
        <p:nvSpPr>
          <p:cNvPr id="316" name="Google Shape;316;p16"/>
          <p:cNvSpPr/>
          <p:nvPr/>
        </p:nvSpPr>
        <p:spPr>
          <a:xfrm>
            <a:off x="7423939" y="4862910"/>
            <a:ext cx="1687277" cy="936632"/>
          </a:xfrm>
          <a:custGeom>
            <a:avLst/>
            <a:gdLst/>
            <a:ahLst/>
            <a:cxnLst/>
            <a:rect l="l" t="t" r="r" b="b"/>
            <a:pathLst>
              <a:path w="3374553" h="1104674" extrusionOk="0">
                <a:moveTo>
                  <a:pt x="0" y="0"/>
                </a:moveTo>
                <a:lnTo>
                  <a:pt x="3374553" y="0"/>
                </a:lnTo>
                <a:lnTo>
                  <a:pt x="3374553" y="1104674"/>
                </a:lnTo>
                <a:lnTo>
                  <a:pt x="0" y="11046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7" name="Google Shape;317;p16"/>
          <p:cNvSpPr txBox="1"/>
          <p:nvPr/>
        </p:nvSpPr>
        <p:spPr>
          <a:xfrm>
            <a:off x="1356839" y="4821311"/>
            <a:ext cx="587350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  <a:hlinkClick r:id="rId11"/>
              </a:rPr>
              <a:t>https://coreapp.ai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- п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латформа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для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запуска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онлайн-школ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ы.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01B911-A631-E998-A016-E35856A79F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74" y="450573"/>
            <a:ext cx="1452119" cy="1452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17"/>
          <p:cNvGrpSpPr/>
          <p:nvPr/>
        </p:nvGrpSpPr>
        <p:grpSpPr>
          <a:xfrm>
            <a:off x="7538104" y="574048"/>
            <a:ext cx="1605896" cy="5637574"/>
            <a:chOff x="0" y="-38100"/>
            <a:chExt cx="845904" cy="2969586"/>
          </a:xfrm>
        </p:grpSpPr>
        <p:sp>
          <p:nvSpPr>
            <p:cNvPr id="323" name="Google Shape;323;p17"/>
            <p:cNvSpPr/>
            <p:nvPr/>
          </p:nvSpPr>
          <p:spPr>
            <a:xfrm>
              <a:off x="0" y="0"/>
              <a:ext cx="845904" cy="2931486"/>
            </a:xfrm>
            <a:custGeom>
              <a:avLst/>
              <a:gdLst/>
              <a:ahLst/>
              <a:cxnLst/>
              <a:rect l="l" t="t" r="r" b="b"/>
              <a:pathLst>
                <a:path w="845904" h="2931486" extrusionOk="0">
                  <a:moveTo>
                    <a:pt x="0" y="0"/>
                  </a:moveTo>
                  <a:lnTo>
                    <a:pt x="845904" y="0"/>
                  </a:lnTo>
                  <a:lnTo>
                    <a:pt x="845904" y="2931486"/>
                  </a:lnTo>
                  <a:lnTo>
                    <a:pt x="0" y="2931486"/>
                  </a:lnTo>
                  <a:close/>
                </a:path>
              </a:pathLst>
            </a:custGeom>
            <a:solidFill>
              <a:srgbClr val="F9B299"/>
            </a:solidFill>
            <a:ln w="38100" cap="sq" cmpd="sng">
              <a:solidFill>
                <a:srgbClr val="320B0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324" name="Google Shape;324;p17"/>
            <p:cNvSpPr txBox="1"/>
            <p:nvPr/>
          </p:nvSpPr>
          <p:spPr>
            <a:xfrm>
              <a:off x="0" y="-38100"/>
              <a:ext cx="845904" cy="2969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5" name="Google Shape;325;p17"/>
          <p:cNvSpPr/>
          <p:nvPr/>
        </p:nvSpPr>
        <p:spPr>
          <a:xfrm>
            <a:off x="7836671" y="1015216"/>
            <a:ext cx="1008763" cy="798184"/>
          </a:xfrm>
          <a:custGeom>
            <a:avLst/>
            <a:gdLst/>
            <a:ahLst/>
            <a:cxnLst/>
            <a:rect l="l" t="t" r="r" b="b"/>
            <a:pathLst>
              <a:path w="2017526" h="1596367" extrusionOk="0">
                <a:moveTo>
                  <a:pt x="0" y="0"/>
                </a:moveTo>
                <a:lnTo>
                  <a:pt x="2017526" y="0"/>
                </a:lnTo>
                <a:lnTo>
                  <a:pt x="2017526" y="1596367"/>
                </a:lnTo>
                <a:lnTo>
                  <a:pt x="0" y="1596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26" name="Google Shape;326;p17"/>
          <p:cNvSpPr/>
          <p:nvPr/>
        </p:nvSpPr>
        <p:spPr>
          <a:xfrm>
            <a:off x="7964695" y="3429000"/>
            <a:ext cx="834665" cy="809625"/>
          </a:xfrm>
          <a:custGeom>
            <a:avLst/>
            <a:gdLst/>
            <a:ahLst/>
            <a:cxnLst/>
            <a:rect l="l" t="t" r="r" b="b"/>
            <a:pathLst>
              <a:path w="1669330" h="1619250" extrusionOk="0">
                <a:moveTo>
                  <a:pt x="0" y="0"/>
                </a:moveTo>
                <a:lnTo>
                  <a:pt x="1669330" y="0"/>
                </a:lnTo>
                <a:lnTo>
                  <a:pt x="1669330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27" name="Google Shape;327;p17"/>
          <p:cNvSpPr/>
          <p:nvPr/>
        </p:nvSpPr>
        <p:spPr>
          <a:xfrm flipH="1">
            <a:off x="7964695" y="2175685"/>
            <a:ext cx="880739" cy="919177"/>
          </a:xfrm>
          <a:custGeom>
            <a:avLst/>
            <a:gdLst/>
            <a:ahLst/>
            <a:cxnLst/>
            <a:rect l="l" t="t" r="r" b="b"/>
            <a:pathLst>
              <a:path w="1761478" h="1838354" extrusionOk="0">
                <a:moveTo>
                  <a:pt x="1761478" y="0"/>
                </a:moveTo>
                <a:lnTo>
                  <a:pt x="0" y="0"/>
                </a:lnTo>
                <a:lnTo>
                  <a:pt x="0" y="1838354"/>
                </a:lnTo>
                <a:lnTo>
                  <a:pt x="1761478" y="1838354"/>
                </a:lnTo>
                <a:lnTo>
                  <a:pt x="1761478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28" name="Google Shape;328;p17"/>
          <p:cNvSpPr/>
          <p:nvPr/>
        </p:nvSpPr>
        <p:spPr>
          <a:xfrm>
            <a:off x="7923316" y="4782036"/>
            <a:ext cx="917422" cy="809625"/>
          </a:xfrm>
          <a:custGeom>
            <a:avLst/>
            <a:gdLst/>
            <a:ahLst/>
            <a:cxnLst/>
            <a:rect l="l" t="t" r="r" b="b"/>
            <a:pathLst>
              <a:path w="1834844" h="1619250" extrusionOk="0">
                <a:moveTo>
                  <a:pt x="0" y="0"/>
                </a:moveTo>
                <a:lnTo>
                  <a:pt x="1834844" y="0"/>
                </a:lnTo>
                <a:lnTo>
                  <a:pt x="1834844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0" name="Google Shape;330;p17"/>
          <p:cNvSpPr txBox="1"/>
          <p:nvPr/>
        </p:nvSpPr>
        <p:spPr>
          <a:xfrm>
            <a:off x="1410784" y="945740"/>
            <a:ext cx="61273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  <a:hlinkClick r:id="rId7"/>
              </a:rPr>
              <a:t>https://bookcreator.com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 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-это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один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из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самых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популярных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образовательных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инструментов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где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можно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создать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цифровые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книги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1" name="Google Shape;331;p17"/>
          <p:cNvSpPr txBox="1"/>
          <p:nvPr/>
        </p:nvSpPr>
        <p:spPr>
          <a:xfrm>
            <a:off x="1346384" y="2111115"/>
            <a:ext cx="603809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Coggle.it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 (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  <a:hlinkClick r:id="rId8"/>
              </a:rPr>
              <a:t>https://coggle.it/?lang=ru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)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онлайн-сервис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позволяющий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создавать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интеллект-карты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4" name="Google Shape;334;p17"/>
          <p:cNvSpPr txBox="1"/>
          <p:nvPr/>
        </p:nvSpPr>
        <p:spPr>
          <a:xfrm>
            <a:off x="1410784" y="3911713"/>
            <a:ext cx="6038091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  <a:hlinkClick r:id="rId9"/>
              </a:rPr>
              <a:t>https://nearpod.com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 -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это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инструмент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для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интерактивных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презентаций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оценок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С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помощью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Nearpod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вы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можете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создавать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оригинальные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мультимедийные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презентации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загружать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видео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изображения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аудиоклипы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PDF-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файлы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а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также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встраивать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тесты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с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несколькими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вариантами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ответов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опросы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чтобы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оживить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лекции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в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классе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17"/>
          <p:cNvGrpSpPr/>
          <p:nvPr/>
        </p:nvGrpSpPr>
        <p:grpSpPr>
          <a:xfrm>
            <a:off x="7538104" y="574048"/>
            <a:ext cx="1605896" cy="5637574"/>
            <a:chOff x="0" y="-38100"/>
            <a:chExt cx="845904" cy="2969586"/>
          </a:xfrm>
        </p:grpSpPr>
        <p:sp>
          <p:nvSpPr>
            <p:cNvPr id="323" name="Google Shape;323;p17"/>
            <p:cNvSpPr/>
            <p:nvPr/>
          </p:nvSpPr>
          <p:spPr>
            <a:xfrm>
              <a:off x="0" y="0"/>
              <a:ext cx="845904" cy="2931486"/>
            </a:xfrm>
            <a:custGeom>
              <a:avLst/>
              <a:gdLst/>
              <a:ahLst/>
              <a:cxnLst/>
              <a:rect l="l" t="t" r="r" b="b"/>
              <a:pathLst>
                <a:path w="845904" h="2931486" extrusionOk="0">
                  <a:moveTo>
                    <a:pt x="0" y="0"/>
                  </a:moveTo>
                  <a:lnTo>
                    <a:pt x="845904" y="0"/>
                  </a:lnTo>
                  <a:lnTo>
                    <a:pt x="845904" y="2931486"/>
                  </a:lnTo>
                  <a:lnTo>
                    <a:pt x="0" y="2931486"/>
                  </a:lnTo>
                  <a:close/>
                </a:path>
              </a:pathLst>
            </a:custGeom>
            <a:solidFill>
              <a:srgbClr val="F9B299"/>
            </a:solidFill>
            <a:ln w="38100" cap="sq" cmpd="sng">
              <a:solidFill>
                <a:srgbClr val="320B0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324" name="Google Shape;324;p17"/>
            <p:cNvSpPr txBox="1"/>
            <p:nvPr/>
          </p:nvSpPr>
          <p:spPr>
            <a:xfrm>
              <a:off x="0" y="-38100"/>
              <a:ext cx="845904" cy="2969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5" name="Google Shape;325;p17"/>
          <p:cNvSpPr/>
          <p:nvPr/>
        </p:nvSpPr>
        <p:spPr>
          <a:xfrm>
            <a:off x="7836671" y="1015216"/>
            <a:ext cx="1008763" cy="798184"/>
          </a:xfrm>
          <a:custGeom>
            <a:avLst/>
            <a:gdLst/>
            <a:ahLst/>
            <a:cxnLst/>
            <a:rect l="l" t="t" r="r" b="b"/>
            <a:pathLst>
              <a:path w="2017526" h="1596367" extrusionOk="0">
                <a:moveTo>
                  <a:pt x="0" y="0"/>
                </a:moveTo>
                <a:lnTo>
                  <a:pt x="2017526" y="0"/>
                </a:lnTo>
                <a:lnTo>
                  <a:pt x="2017526" y="1596367"/>
                </a:lnTo>
                <a:lnTo>
                  <a:pt x="0" y="1596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26" name="Google Shape;326;p17"/>
          <p:cNvSpPr/>
          <p:nvPr/>
        </p:nvSpPr>
        <p:spPr>
          <a:xfrm>
            <a:off x="7964695" y="3429000"/>
            <a:ext cx="834665" cy="809625"/>
          </a:xfrm>
          <a:custGeom>
            <a:avLst/>
            <a:gdLst/>
            <a:ahLst/>
            <a:cxnLst/>
            <a:rect l="l" t="t" r="r" b="b"/>
            <a:pathLst>
              <a:path w="1669330" h="1619250" extrusionOk="0">
                <a:moveTo>
                  <a:pt x="0" y="0"/>
                </a:moveTo>
                <a:lnTo>
                  <a:pt x="1669330" y="0"/>
                </a:lnTo>
                <a:lnTo>
                  <a:pt x="1669330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27" name="Google Shape;327;p17"/>
          <p:cNvSpPr/>
          <p:nvPr/>
        </p:nvSpPr>
        <p:spPr>
          <a:xfrm flipH="1">
            <a:off x="7964695" y="2175685"/>
            <a:ext cx="880739" cy="919177"/>
          </a:xfrm>
          <a:custGeom>
            <a:avLst/>
            <a:gdLst/>
            <a:ahLst/>
            <a:cxnLst/>
            <a:rect l="l" t="t" r="r" b="b"/>
            <a:pathLst>
              <a:path w="1761478" h="1838354" extrusionOk="0">
                <a:moveTo>
                  <a:pt x="1761478" y="0"/>
                </a:moveTo>
                <a:lnTo>
                  <a:pt x="0" y="0"/>
                </a:lnTo>
                <a:lnTo>
                  <a:pt x="0" y="1838354"/>
                </a:lnTo>
                <a:lnTo>
                  <a:pt x="1761478" y="1838354"/>
                </a:lnTo>
                <a:lnTo>
                  <a:pt x="1761478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28" name="Google Shape;328;p17"/>
          <p:cNvSpPr/>
          <p:nvPr/>
        </p:nvSpPr>
        <p:spPr>
          <a:xfrm>
            <a:off x="7881938" y="4754645"/>
            <a:ext cx="917422" cy="809625"/>
          </a:xfrm>
          <a:custGeom>
            <a:avLst/>
            <a:gdLst/>
            <a:ahLst/>
            <a:cxnLst/>
            <a:rect l="l" t="t" r="r" b="b"/>
            <a:pathLst>
              <a:path w="1834844" h="1619250" extrusionOk="0">
                <a:moveTo>
                  <a:pt x="0" y="0"/>
                </a:moveTo>
                <a:lnTo>
                  <a:pt x="1834844" y="0"/>
                </a:lnTo>
                <a:lnTo>
                  <a:pt x="1834844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2" name="Google Shape;332;p17"/>
          <p:cNvSpPr txBox="1"/>
          <p:nvPr/>
        </p:nvSpPr>
        <p:spPr>
          <a:xfrm>
            <a:off x="1394439" y="3928350"/>
            <a:ext cx="6080704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Genial.ly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(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  <a:hlinkClick r:id="rId7"/>
              </a:rPr>
              <a:t>https://genial.ly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)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платформа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для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создания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интерактивного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контента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Единый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инструмент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для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дидактических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ресурсов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презентаций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игр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интерактивных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изображений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карт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иллюстрированных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процессов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резюме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т. д.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Сервис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работает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английском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языке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однако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в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браузерах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есть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возможность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воспользоваться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автоматическим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переводом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3" name="Google Shape;333;p17"/>
          <p:cNvSpPr txBox="1"/>
          <p:nvPr/>
        </p:nvSpPr>
        <p:spPr>
          <a:xfrm>
            <a:off x="1394439" y="2436464"/>
            <a:ext cx="6017744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Wordwall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 (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  <a:hlinkClick r:id="rId8"/>
              </a:rPr>
              <a:t>https://wordwall.net/ru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)  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представляет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собой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многофункциональный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инструмент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для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создания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как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интерактивных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так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печатных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материалов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6" name="Google Shape;336;p17"/>
          <p:cNvSpPr txBox="1"/>
          <p:nvPr/>
        </p:nvSpPr>
        <p:spPr>
          <a:xfrm>
            <a:off x="1457400" y="944579"/>
            <a:ext cx="6017743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Animaker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  <a:hlinkClick r:id="rId9"/>
              </a:rPr>
              <a:t>https://www.animaker.ru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)-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идеальный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инструмент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для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творчества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с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помощью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которого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можно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создавать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редактировать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размещать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видео-контент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E3E85B-68D7-6731-C47F-49630E3E4E6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63" y="2368803"/>
            <a:ext cx="1231106" cy="123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9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18"/>
          <p:cNvGrpSpPr/>
          <p:nvPr/>
        </p:nvGrpSpPr>
        <p:grpSpPr>
          <a:xfrm>
            <a:off x="7538104" y="574048"/>
            <a:ext cx="1605896" cy="5637574"/>
            <a:chOff x="0" y="-38100"/>
            <a:chExt cx="845904" cy="2969586"/>
          </a:xfrm>
        </p:grpSpPr>
        <p:sp>
          <p:nvSpPr>
            <p:cNvPr id="342" name="Google Shape;342;p18"/>
            <p:cNvSpPr/>
            <p:nvPr/>
          </p:nvSpPr>
          <p:spPr>
            <a:xfrm>
              <a:off x="0" y="0"/>
              <a:ext cx="845904" cy="2931486"/>
            </a:xfrm>
            <a:custGeom>
              <a:avLst/>
              <a:gdLst/>
              <a:ahLst/>
              <a:cxnLst/>
              <a:rect l="l" t="t" r="r" b="b"/>
              <a:pathLst>
                <a:path w="845904" h="2931486" extrusionOk="0">
                  <a:moveTo>
                    <a:pt x="0" y="0"/>
                  </a:moveTo>
                  <a:lnTo>
                    <a:pt x="845904" y="0"/>
                  </a:lnTo>
                  <a:lnTo>
                    <a:pt x="845904" y="2931486"/>
                  </a:lnTo>
                  <a:lnTo>
                    <a:pt x="0" y="2931486"/>
                  </a:lnTo>
                  <a:close/>
                </a:path>
              </a:pathLst>
            </a:custGeom>
            <a:solidFill>
              <a:srgbClr val="F9B299"/>
            </a:solidFill>
            <a:ln w="38100" cap="sq" cmpd="sng">
              <a:solidFill>
                <a:srgbClr val="320B0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343" name="Google Shape;343;p18"/>
            <p:cNvSpPr txBox="1"/>
            <p:nvPr/>
          </p:nvSpPr>
          <p:spPr>
            <a:xfrm>
              <a:off x="0" y="-38100"/>
              <a:ext cx="845904" cy="2969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4" name="Google Shape;344;p18"/>
          <p:cNvSpPr/>
          <p:nvPr/>
        </p:nvSpPr>
        <p:spPr>
          <a:xfrm>
            <a:off x="7836671" y="1015216"/>
            <a:ext cx="1008763" cy="798184"/>
          </a:xfrm>
          <a:custGeom>
            <a:avLst/>
            <a:gdLst/>
            <a:ahLst/>
            <a:cxnLst/>
            <a:rect l="l" t="t" r="r" b="b"/>
            <a:pathLst>
              <a:path w="2017526" h="1596367" extrusionOk="0">
                <a:moveTo>
                  <a:pt x="0" y="0"/>
                </a:moveTo>
                <a:lnTo>
                  <a:pt x="2017526" y="0"/>
                </a:lnTo>
                <a:lnTo>
                  <a:pt x="2017526" y="1596367"/>
                </a:lnTo>
                <a:lnTo>
                  <a:pt x="0" y="1596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5" name="Google Shape;345;p18"/>
          <p:cNvSpPr/>
          <p:nvPr/>
        </p:nvSpPr>
        <p:spPr>
          <a:xfrm>
            <a:off x="7964695" y="3429000"/>
            <a:ext cx="834665" cy="809625"/>
          </a:xfrm>
          <a:custGeom>
            <a:avLst/>
            <a:gdLst/>
            <a:ahLst/>
            <a:cxnLst/>
            <a:rect l="l" t="t" r="r" b="b"/>
            <a:pathLst>
              <a:path w="1669330" h="1619250" extrusionOk="0">
                <a:moveTo>
                  <a:pt x="0" y="0"/>
                </a:moveTo>
                <a:lnTo>
                  <a:pt x="1669330" y="0"/>
                </a:lnTo>
                <a:lnTo>
                  <a:pt x="1669330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6" name="Google Shape;346;p18"/>
          <p:cNvSpPr/>
          <p:nvPr/>
        </p:nvSpPr>
        <p:spPr>
          <a:xfrm flipH="1">
            <a:off x="7964695" y="2175685"/>
            <a:ext cx="880739" cy="919177"/>
          </a:xfrm>
          <a:custGeom>
            <a:avLst/>
            <a:gdLst/>
            <a:ahLst/>
            <a:cxnLst/>
            <a:rect l="l" t="t" r="r" b="b"/>
            <a:pathLst>
              <a:path w="1761478" h="1838354" extrusionOk="0">
                <a:moveTo>
                  <a:pt x="1761478" y="0"/>
                </a:moveTo>
                <a:lnTo>
                  <a:pt x="0" y="0"/>
                </a:lnTo>
                <a:lnTo>
                  <a:pt x="0" y="1838354"/>
                </a:lnTo>
                <a:lnTo>
                  <a:pt x="1761478" y="1838354"/>
                </a:lnTo>
                <a:lnTo>
                  <a:pt x="1761478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7" name="Google Shape;347;p18"/>
          <p:cNvSpPr/>
          <p:nvPr/>
        </p:nvSpPr>
        <p:spPr>
          <a:xfrm>
            <a:off x="7923316" y="4782036"/>
            <a:ext cx="917422" cy="809625"/>
          </a:xfrm>
          <a:custGeom>
            <a:avLst/>
            <a:gdLst/>
            <a:ahLst/>
            <a:cxnLst/>
            <a:rect l="l" t="t" r="r" b="b"/>
            <a:pathLst>
              <a:path w="1834844" h="1619250" extrusionOk="0">
                <a:moveTo>
                  <a:pt x="0" y="0"/>
                </a:moveTo>
                <a:lnTo>
                  <a:pt x="1834844" y="0"/>
                </a:lnTo>
                <a:lnTo>
                  <a:pt x="1834844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9" name="Google Shape;349;p18"/>
          <p:cNvSpPr txBox="1"/>
          <p:nvPr/>
        </p:nvSpPr>
        <p:spPr>
          <a:xfrm>
            <a:off x="1508139" y="1046528"/>
            <a:ext cx="5890188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Wizer.me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 (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  <a:hlinkClick r:id="rId7"/>
              </a:rPr>
              <a:t>https://app.wizer.me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) -п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ростой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быстрый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инструмент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для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создания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интерактивных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рабочих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листов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c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заданиями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упражнениями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в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том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числе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основе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видео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0" name="Google Shape;350;p18"/>
          <p:cNvSpPr txBox="1"/>
          <p:nvPr/>
        </p:nvSpPr>
        <p:spPr>
          <a:xfrm>
            <a:off x="1426015" y="3262786"/>
            <a:ext cx="605443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Платформа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  <a:hlinkClick r:id="rId8"/>
              </a:rPr>
              <a:t>https://quizizz.com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 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уникальный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веб-инструмент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для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проведения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экспресс-опросов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тестов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викторин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различным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предметам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5" name="Google Shape;355;p18"/>
          <p:cNvSpPr txBox="1"/>
          <p:nvPr/>
        </p:nvSpPr>
        <p:spPr>
          <a:xfrm>
            <a:off x="1426015" y="5186848"/>
            <a:ext cx="5972312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videouroki.net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 (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  <a:hlinkClick r:id="rId9"/>
              </a:rPr>
              <a:t>https://videouroki.net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)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 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это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крупнейшая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образовательная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онлайн-платформа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в РФ,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которая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помогает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учителям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школьникам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в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учебе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работе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!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76801E-A60D-9CBF-1B5F-3F4EB5412EB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2" y="5206208"/>
            <a:ext cx="1211746" cy="1211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18"/>
          <p:cNvGrpSpPr/>
          <p:nvPr/>
        </p:nvGrpSpPr>
        <p:grpSpPr>
          <a:xfrm>
            <a:off x="7538104" y="574048"/>
            <a:ext cx="1605896" cy="5637574"/>
            <a:chOff x="0" y="-38100"/>
            <a:chExt cx="845904" cy="2969586"/>
          </a:xfrm>
        </p:grpSpPr>
        <p:sp>
          <p:nvSpPr>
            <p:cNvPr id="342" name="Google Shape;342;p18"/>
            <p:cNvSpPr/>
            <p:nvPr/>
          </p:nvSpPr>
          <p:spPr>
            <a:xfrm>
              <a:off x="0" y="0"/>
              <a:ext cx="845904" cy="2931486"/>
            </a:xfrm>
            <a:custGeom>
              <a:avLst/>
              <a:gdLst/>
              <a:ahLst/>
              <a:cxnLst/>
              <a:rect l="l" t="t" r="r" b="b"/>
              <a:pathLst>
                <a:path w="845904" h="2931486" extrusionOk="0">
                  <a:moveTo>
                    <a:pt x="0" y="0"/>
                  </a:moveTo>
                  <a:lnTo>
                    <a:pt x="845904" y="0"/>
                  </a:lnTo>
                  <a:lnTo>
                    <a:pt x="845904" y="2931486"/>
                  </a:lnTo>
                  <a:lnTo>
                    <a:pt x="0" y="2931486"/>
                  </a:lnTo>
                  <a:close/>
                </a:path>
              </a:pathLst>
            </a:custGeom>
            <a:solidFill>
              <a:srgbClr val="F9B299"/>
            </a:solidFill>
            <a:ln w="38100" cap="sq" cmpd="sng">
              <a:solidFill>
                <a:srgbClr val="320B0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343" name="Google Shape;343;p18"/>
            <p:cNvSpPr txBox="1"/>
            <p:nvPr/>
          </p:nvSpPr>
          <p:spPr>
            <a:xfrm>
              <a:off x="0" y="-38100"/>
              <a:ext cx="845904" cy="2969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4" name="Google Shape;344;p18"/>
          <p:cNvSpPr/>
          <p:nvPr/>
        </p:nvSpPr>
        <p:spPr>
          <a:xfrm>
            <a:off x="7836671" y="1015216"/>
            <a:ext cx="1008763" cy="798184"/>
          </a:xfrm>
          <a:custGeom>
            <a:avLst/>
            <a:gdLst/>
            <a:ahLst/>
            <a:cxnLst/>
            <a:rect l="l" t="t" r="r" b="b"/>
            <a:pathLst>
              <a:path w="2017526" h="1596367" extrusionOk="0">
                <a:moveTo>
                  <a:pt x="0" y="0"/>
                </a:moveTo>
                <a:lnTo>
                  <a:pt x="2017526" y="0"/>
                </a:lnTo>
                <a:lnTo>
                  <a:pt x="2017526" y="1596367"/>
                </a:lnTo>
                <a:lnTo>
                  <a:pt x="0" y="1596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5" name="Google Shape;345;p18"/>
          <p:cNvSpPr/>
          <p:nvPr/>
        </p:nvSpPr>
        <p:spPr>
          <a:xfrm>
            <a:off x="7964695" y="3429000"/>
            <a:ext cx="834665" cy="809625"/>
          </a:xfrm>
          <a:custGeom>
            <a:avLst/>
            <a:gdLst/>
            <a:ahLst/>
            <a:cxnLst/>
            <a:rect l="l" t="t" r="r" b="b"/>
            <a:pathLst>
              <a:path w="1669330" h="1619250" extrusionOk="0">
                <a:moveTo>
                  <a:pt x="0" y="0"/>
                </a:moveTo>
                <a:lnTo>
                  <a:pt x="1669330" y="0"/>
                </a:lnTo>
                <a:lnTo>
                  <a:pt x="1669330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6" name="Google Shape;346;p18"/>
          <p:cNvSpPr/>
          <p:nvPr/>
        </p:nvSpPr>
        <p:spPr>
          <a:xfrm flipH="1">
            <a:off x="7964695" y="2175685"/>
            <a:ext cx="880739" cy="919177"/>
          </a:xfrm>
          <a:custGeom>
            <a:avLst/>
            <a:gdLst/>
            <a:ahLst/>
            <a:cxnLst/>
            <a:rect l="l" t="t" r="r" b="b"/>
            <a:pathLst>
              <a:path w="1761478" h="1838354" extrusionOk="0">
                <a:moveTo>
                  <a:pt x="1761478" y="0"/>
                </a:moveTo>
                <a:lnTo>
                  <a:pt x="0" y="0"/>
                </a:lnTo>
                <a:lnTo>
                  <a:pt x="0" y="1838354"/>
                </a:lnTo>
                <a:lnTo>
                  <a:pt x="1761478" y="1838354"/>
                </a:lnTo>
                <a:lnTo>
                  <a:pt x="1761478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7" name="Google Shape;347;p18"/>
          <p:cNvSpPr/>
          <p:nvPr/>
        </p:nvSpPr>
        <p:spPr>
          <a:xfrm>
            <a:off x="7923316" y="4782036"/>
            <a:ext cx="917422" cy="809625"/>
          </a:xfrm>
          <a:custGeom>
            <a:avLst/>
            <a:gdLst/>
            <a:ahLst/>
            <a:cxnLst/>
            <a:rect l="l" t="t" r="r" b="b"/>
            <a:pathLst>
              <a:path w="1834844" h="1619250" extrusionOk="0">
                <a:moveTo>
                  <a:pt x="0" y="0"/>
                </a:moveTo>
                <a:lnTo>
                  <a:pt x="1834844" y="0"/>
                </a:lnTo>
                <a:lnTo>
                  <a:pt x="1834844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2" name="Google Shape;352;p18"/>
          <p:cNvSpPr txBox="1"/>
          <p:nvPr/>
        </p:nvSpPr>
        <p:spPr>
          <a:xfrm>
            <a:off x="1393356" y="1227596"/>
            <a:ext cx="6180359" cy="1192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  <a:hlinkClick r:id="rId7"/>
              </a:rPr>
              <a:t>https://www.renderforest.com/ru/blog/best-presentation-software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 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-40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лучших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программ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для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создания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презентаций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 [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Полный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список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на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 2022]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40016"/>
              </a:lnSpc>
            </a:pPr>
            <a:endParaRPr sz="1250" b="1" dirty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54" name="Google Shape;354;p18"/>
          <p:cNvSpPr txBox="1"/>
          <p:nvPr/>
        </p:nvSpPr>
        <p:spPr>
          <a:xfrm>
            <a:off x="1393356" y="3002265"/>
            <a:ext cx="6306409" cy="87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  <a:hlinkClick r:id="rId8"/>
              </a:rPr>
              <a:t>https://www.sravni.ru/text/programmy-dlya-prezentaczij/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 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-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программы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для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презентаций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в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2022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году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40033"/>
              </a:lnSpc>
            </a:pPr>
            <a:endParaRPr sz="1199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6" name="Google Shape;356;p18"/>
          <p:cNvSpPr txBox="1"/>
          <p:nvPr/>
        </p:nvSpPr>
        <p:spPr>
          <a:xfrm>
            <a:off x="959662" y="5213033"/>
            <a:ext cx="657844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20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  <a:hlinkClick r:id="rId9"/>
              </a:rPr>
              <a:t>https://znaika.ru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иблиотека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видео-уроков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всем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предметам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школьной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программы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с 1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11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класса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Видео-уроки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конспекты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тесты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143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324" y="3514270"/>
            <a:ext cx="6429828" cy="297002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9511" y="549531"/>
            <a:ext cx="7834489" cy="326046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dirty="0"/>
              <a:t>	</a:t>
            </a:r>
            <a:r>
              <a:rPr lang="ru-RU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обзора цифровых инструментов и сервисов хотелось    бы отметить, что выбор инструмента, разработка цифрового контента или авторского электронного образовательного ресурса потребует от учителя определенных знаний и умений.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важным фактором успешной «</a:t>
            </a:r>
            <a:r>
              <a:rPr lang="ru-RU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r>
              <a:rPr lang="ru-RU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является </a:t>
            </a:r>
            <a:r>
              <a:rPr 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педагога</a:t>
            </a:r>
            <a:r>
              <a:rPr lang="ru-RU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применению новых решений. </a:t>
            </a:r>
          </a:p>
          <a:p>
            <a:pPr marL="0" indent="0" algn="just">
              <a:buNone/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не стоит забывать и про </a:t>
            </a:r>
            <a:r>
              <a:rPr lang="ru-RU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педагогическую целесообразность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тех или иных средств информационно-коммуникационных технологий, цифровых ресурсов и сервисов Интернета на конкретном этапе урока.</a:t>
            </a:r>
          </a:p>
        </p:txBody>
      </p:sp>
    </p:spTree>
    <p:extLst>
      <p:ext uri="{BB962C8B-B14F-4D97-AF65-F5344CB8AC3E}">
        <p14:creationId xmlns:p14="http://schemas.microsoft.com/office/powerpoint/2010/main" val="16591692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11" y="16933"/>
            <a:ext cx="9234311" cy="68410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9671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6130" y="498428"/>
            <a:ext cx="7177870" cy="82223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ДЛЯ СОЗДАНИЯ ГРАФИКИ, ИНФОГРАФИКИ И ПРЕЗЕНТАЦИЙ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2888" y="1320658"/>
            <a:ext cx="7506269" cy="299169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Canva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онлайн-платформа для создания графики с тысячами шаблонов. Вы получаете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библиотеке шаблонов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ресурсов, в том числе и школьной тематики. Используется для быстрого создания изображений, графики,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основе редактируемых шаблонов. Готовую графику можно скачивать на компьютер для пересылки по электронной почте и публикации в социальных сетях, а можно - в файле для печати с высоким разрешением качественных полиграфических изделий: - плакатов, календарей, буклетов и многого другого.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https://www.canva.com/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13498" r="11392" b="12156"/>
          <a:stretch/>
        </p:blipFill>
        <p:spPr>
          <a:xfrm>
            <a:off x="3578578" y="4232607"/>
            <a:ext cx="5565422" cy="2625393"/>
          </a:xfrm>
          <a:prstGeom prst="rect">
            <a:avLst/>
          </a:prstGeom>
        </p:spPr>
      </p:pic>
      <p:sp>
        <p:nvSpPr>
          <p:cNvPr id="4" name="Google Shape;184;p8">
            <a:extLst>
              <a:ext uri="{FF2B5EF4-FFF2-40B4-BE49-F238E27FC236}">
                <a16:creationId xmlns:a16="http://schemas.microsoft.com/office/drawing/2014/main" id="{90566E55-5877-F503-66E8-906C43704935}"/>
              </a:ext>
            </a:extLst>
          </p:cNvPr>
          <p:cNvSpPr/>
          <p:nvPr/>
        </p:nvSpPr>
        <p:spPr>
          <a:xfrm>
            <a:off x="0" y="0"/>
            <a:ext cx="1639434" cy="1235348"/>
          </a:xfrm>
          <a:custGeom>
            <a:avLst/>
            <a:gdLst/>
            <a:ahLst/>
            <a:cxnLst/>
            <a:rect l="l" t="t" r="r" b="b"/>
            <a:pathLst>
              <a:path w="3278868" h="2470696" extrusionOk="0">
                <a:moveTo>
                  <a:pt x="0" y="0"/>
                </a:moveTo>
                <a:lnTo>
                  <a:pt x="3278868" y="0"/>
                </a:lnTo>
                <a:lnTo>
                  <a:pt x="3278868" y="2470695"/>
                </a:lnTo>
                <a:lnTo>
                  <a:pt x="0" y="24706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68995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574" r="1209" b="11628"/>
          <a:stretch/>
        </p:blipFill>
        <p:spPr>
          <a:xfrm>
            <a:off x="2067635" y="3845716"/>
            <a:ext cx="7076365" cy="3012284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6130" y="498428"/>
            <a:ext cx="6727494" cy="82223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ДЛЯ СОЗДАНИЯ ГРАФИКИ, ИНФОГРАФИКИ И ПРЕЗЕНТАЦИЙ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53486" y="1320658"/>
            <a:ext cx="73493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Piktochart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цифровой инструмент, который может использоваться как преподавателями, так и учениками в различных образовательных целях. Этот инструмент позволяет создавать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презентации, плакаты и другие визуальные материалы. Он подходит для занятий в классе, а также для домашних занятий.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https://piktochart.com/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204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80" y="474307"/>
            <a:ext cx="7341642" cy="63116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ДЛЯ СОЗДАНИЯ ТЕСТОВ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4723" y="1307010"/>
            <a:ext cx="7463618" cy="24054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бесплатный универсальный и простой конструктор, с помощью которого можно создать различные тесты, задания, задачи, кроссворды,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сканворды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опросы, логические игры, диалоги. Конструктор доступен на русском языке. Используется данный сервис для сбора и систематизации информации или же как цифровой инструмент формирующего и итогового оценивания.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https://onlinetestpad.com/ru/tests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14426" r="671" b="7009"/>
          <a:stretch/>
        </p:blipFill>
        <p:spPr>
          <a:xfrm>
            <a:off x="2348089" y="3712432"/>
            <a:ext cx="6795911" cy="302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15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9365" y="1194397"/>
            <a:ext cx="7645613" cy="22468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Webanketa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помогает создавать и проводить приватные и публичные опросы, анкетирования и голосования. Работая с сервисом,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желательно пройти регистрацию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хотя создавать опросы могут и незарегистрированные пользователи. Если анкета будет создана без регистрации, то она может просто потеряться, т. к. не будет привязана к пользователю.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Ссылка: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https://webanketa.com/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79780" y="474307"/>
            <a:ext cx="7341642" cy="63116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ДЛЯ СОЗДАНИЯ ТЕСТОВ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3057" t="13324" r="13604" b="4621"/>
          <a:stretch/>
        </p:blipFill>
        <p:spPr>
          <a:xfrm>
            <a:off x="3712191" y="3441217"/>
            <a:ext cx="5431809" cy="34167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113164" cy="11943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87" y="1194396"/>
            <a:ext cx="916625" cy="9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63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8192" y="1119115"/>
            <a:ext cx="7585594" cy="227917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БанкТестов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позволяет создать онлайн тест и разместить его в интернете, не требуются какие-то специальные знания. Через веб-интерфейс создается тест, прописываются варианты расшифровок результатов в зависимости от набранного количества баллов. Затем пользователи проходят тестирование, система автоматически выставляет оценку и выдает человеку результат. Есть возможность смотреть хронологию и результаты прохождения тестов пользователями.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https://banktestov.ru/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79780" y="474307"/>
            <a:ext cx="7341642" cy="63116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ДЛЯ СОЗДАНИЯ ТЕСТОВ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9549" t="12795" r="9594" b="4574"/>
          <a:stretch/>
        </p:blipFill>
        <p:spPr>
          <a:xfrm>
            <a:off x="3872088" y="3829010"/>
            <a:ext cx="5271911" cy="302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92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450" y="31848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СЕРВИСЫ ДЛЯ СОЗДАНИЯ ИНТЕРАКТИВНЫХ УПРАЖНЕНИЙ, ИГР, КРОССВОРДОВ И ВИКТОРИН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1725" y="1428978"/>
            <a:ext cx="7472150" cy="19684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H5P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дает возможность быстро добавить в свой курс динамичные упражнения, игры, ленты времени, видео с интегрированным тестом. Увлеченный процессом ученик лучше усваивает полезную информацию и не теряет мотивацию в процессе обучения.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Ссылка: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https://h5p.org/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13933" r="2683" b="7113"/>
          <a:stretch/>
        </p:blipFill>
        <p:spPr>
          <a:xfrm>
            <a:off x="1831155" y="3397431"/>
            <a:ext cx="7312845" cy="333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85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448</TotalTime>
  <Words>2499</Words>
  <Application>Microsoft Office PowerPoint</Application>
  <PresentationFormat>Экран (4:3)</PresentationFormat>
  <Paragraphs>105</Paragraphs>
  <Slides>37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Times</vt:lpstr>
      <vt:lpstr>Times New Roman</vt:lpstr>
      <vt:lpstr>Office Theme</vt:lpstr>
      <vt:lpstr>Цифровые инструменты в работе педагога</vt:lpstr>
      <vt:lpstr>Презентация PowerPoint</vt:lpstr>
      <vt:lpstr>Презентация PowerPoint</vt:lpstr>
      <vt:lpstr>ИНСТРУМЕНТЫ ДЛЯ СОЗДАНИЯ ГРАФИКИ, ИНФОГРАФИКИ И ПРЕЗЕНТАЦИЙ</vt:lpstr>
      <vt:lpstr>ИНСТРУМЕНТЫ ДЛЯ СОЗДАНИЯ ГРАФИКИ, ИНФОГРАФИКИ И ПРЕЗЕНТАЦИЙ</vt:lpstr>
      <vt:lpstr>СИСТЕМЫ ДЛЯ СОЗДАНИЯ ТЕСТОВ</vt:lpstr>
      <vt:lpstr>СИСТЕМЫ ДЛЯ СОЗДАНИЯ ТЕСТОВ</vt:lpstr>
      <vt:lpstr>СИСТЕМЫ ДЛЯ СОЗДАНИЯ ТЕСТОВ</vt:lpstr>
      <vt:lpstr>СЕРВИСЫ ДЛЯ СОЗДАНИЯ ИНТЕРАКТИВНЫХ УПРАЖНЕНИЙ, ИГР, КРОССВОРДОВ И ВИКТОРИН</vt:lpstr>
      <vt:lpstr>СЕРВИСЫ ДЛЯ СОЗДАНИЯ ИНТЕРАКТИВНЫХ УПРАЖНЕНИЙ, ИГР, КРОССВОРДОВ И ВИКТОРИН</vt:lpstr>
      <vt:lpstr>СЕРВИСЫ ДЛЯ СОЗДАНИЯ ИНТЕРАКТИВНЫХ УПРАЖНЕНИЙ, ИГР, КРОССВОРДОВ И ВИКТОРИН</vt:lpstr>
      <vt:lpstr>СЕРВИСЫ ДЛЯ СОЗДАНИЯ ИНТЕРАКТИВНЫХ УПРАЖНЕНИЙ, ИГР, КРОССВОРДОВ И ВИКТОРИН</vt:lpstr>
      <vt:lpstr>СЕРВИСЫ ДЛЯ СОЗДАНИЯ ИНТЕРАКТИВНЫХ УПРАЖНЕНИЙ, ИГР, КРОССВОРДОВ И ВИКТОРИН</vt:lpstr>
      <vt:lpstr>МЕНТАЛЬНЫЕ КАРТЫ </vt:lpstr>
      <vt:lpstr>МЕНТАЛЬНЫЕ КАРТЫ </vt:lpstr>
      <vt:lpstr>ОНЛАЙН-ДОСКИ </vt:lpstr>
      <vt:lpstr>ОНЛАЙН-ДОСКИ </vt:lpstr>
      <vt:lpstr>Презентация PowerPoint</vt:lpstr>
      <vt:lpstr>ОБРАЗОВАТЕЛЬНЫЕ КАНАЛЫ НА YOUTUBE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Дымовская Галина</cp:lastModifiedBy>
  <cp:revision>44</cp:revision>
  <dcterms:created xsi:type="dcterms:W3CDTF">2019-10-28T08:40:00Z</dcterms:created>
  <dcterms:modified xsi:type="dcterms:W3CDTF">2023-11-18T21:50:15Z</dcterms:modified>
</cp:coreProperties>
</file>