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82" r:id="rId7"/>
    <p:sldId id="261" r:id="rId8"/>
    <p:sldId id="262" r:id="rId9"/>
    <p:sldId id="263" r:id="rId10"/>
    <p:sldId id="264" r:id="rId11"/>
    <p:sldId id="265" r:id="rId12"/>
    <p:sldId id="273" r:id="rId13"/>
    <p:sldId id="283" r:id="rId14"/>
    <p:sldId id="284" r:id="rId15"/>
    <p:sldId id="285" r:id="rId16"/>
    <p:sldId id="274" r:id="rId17"/>
    <p:sldId id="293" r:id="rId18"/>
    <p:sldId id="275" r:id="rId19"/>
    <p:sldId id="276" r:id="rId20"/>
    <p:sldId id="278" r:id="rId21"/>
    <p:sldId id="279" r:id="rId22"/>
    <p:sldId id="280" r:id="rId23"/>
    <p:sldId id="281" r:id="rId24"/>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26" autoAdjust="0"/>
    <p:restoredTop sz="94660"/>
  </p:normalViewPr>
  <p:slideViewPr>
    <p:cSldViewPr snapToGrid="0">
      <p:cViewPr varScale="1">
        <p:scale>
          <a:sx n="91" d="100"/>
          <a:sy n="91" d="100"/>
        </p:scale>
        <p:origin x="-546"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8/10/2021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edu.gov.md/sites/default/files/curriculum_matematica_aplicativa.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edu.gov.md/sites/default/files/curriculum_istoria_matematicii.pdf" TargetMode="External"/><Relationship Id="rId2" Type="http://schemas.openxmlformats.org/officeDocument/2006/relationships/hyperlink" Target="http://www.edu.gov.md/sites/default/files/curriculum_matematica_distractiva_clasa_5_6.pdf"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1698172"/>
            <a:ext cx="8915399" cy="2529444"/>
          </a:xfrm>
        </p:spPr>
        <p:txBody>
          <a:bodyPr>
            <a:normAutofit fontScale="90000"/>
          </a:bodyPr>
          <a:lstStyle/>
          <a:p>
            <a:pPr algn="ctr"/>
            <a:r>
              <a:rPr lang="ro-RO" dirty="0">
                <a:solidFill>
                  <a:schemeClr val="accent2">
                    <a:lumMod val="75000"/>
                  </a:schemeClr>
                </a:solidFill>
                <a:latin typeface="Times New Roman" pitchFamily="18" charset="0"/>
                <a:cs typeface="Times New Roman" pitchFamily="18" charset="0"/>
              </a:rPr>
              <a:t>Organizarea procesului educaţional la </a:t>
            </a:r>
            <a:r>
              <a:rPr lang="ro-RO" dirty="0" smtClean="0">
                <a:solidFill>
                  <a:schemeClr val="accent2">
                    <a:lumMod val="75000"/>
                  </a:schemeClr>
                </a:solidFill>
                <a:latin typeface="Times New Roman" pitchFamily="18" charset="0"/>
                <a:cs typeface="Times New Roman" pitchFamily="18" charset="0"/>
              </a:rPr>
              <a:t>matematică </a:t>
            </a:r>
            <a:r>
              <a:rPr lang="ro-RO" dirty="0">
                <a:solidFill>
                  <a:schemeClr val="accent2">
                    <a:lumMod val="75000"/>
                  </a:schemeClr>
                </a:solidFill>
                <a:latin typeface="Times New Roman" pitchFamily="18" charset="0"/>
                <a:cs typeface="Times New Roman" pitchFamily="18" charset="0"/>
              </a:rPr>
              <a:t>în anul de studii </a:t>
            </a:r>
            <a:r>
              <a:rPr lang="ro-RO" dirty="0" smtClean="0">
                <a:solidFill>
                  <a:schemeClr val="accent2">
                    <a:lumMod val="75000"/>
                  </a:schemeClr>
                </a:solidFill>
                <a:latin typeface="Times New Roman" pitchFamily="18" charset="0"/>
                <a:cs typeface="Times New Roman" pitchFamily="18" charset="0"/>
              </a:rPr>
              <a:t>20</a:t>
            </a:r>
            <a:r>
              <a:rPr lang="en-US" dirty="0" smtClean="0">
                <a:solidFill>
                  <a:schemeClr val="accent2">
                    <a:lumMod val="75000"/>
                  </a:schemeClr>
                </a:solidFill>
                <a:latin typeface="Times New Roman" pitchFamily="18" charset="0"/>
                <a:cs typeface="Times New Roman" pitchFamily="18" charset="0"/>
              </a:rPr>
              <a:t>21</a:t>
            </a:r>
            <a:r>
              <a:rPr lang="ro-RO" dirty="0" smtClean="0">
                <a:solidFill>
                  <a:schemeClr val="accent2">
                    <a:lumMod val="75000"/>
                  </a:schemeClr>
                </a:solidFill>
                <a:latin typeface="Times New Roman" pitchFamily="18" charset="0"/>
                <a:cs typeface="Times New Roman" pitchFamily="18" charset="0"/>
              </a:rPr>
              <a:t>-20</a:t>
            </a:r>
            <a:r>
              <a:rPr lang="en-US" dirty="0" smtClean="0">
                <a:solidFill>
                  <a:schemeClr val="accent2">
                    <a:lumMod val="75000"/>
                  </a:schemeClr>
                </a:solidFill>
                <a:latin typeface="Times New Roman" pitchFamily="18" charset="0"/>
                <a:cs typeface="Times New Roman" pitchFamily="18" charset="0"/>
              </a:rPr>
              <a:t>22</a:t>
            </a:r>
            <a:endParaRPr lang="ro-RO" dirty="0"/>
          </a:p>
        </p:txBody>
      </p:sp>
      <p:sp>
        <p:nvSpPr>
          <p:cNvPr id="3" name="Subtitle 2"/>
          <p:cNvSpPr>
            <a:spLocks noGrp="1"/>
          </p:cNvSpPr>
          <p:nvPr>
            <p:ph type="subTitle" idx="1"/>
          </p:nvPr>
        </p:nvSpPr>
        <p:spPr>
          <a:xfrm>
            <a:off x="2589213" y="4488873"/>
            <a:ext cx="8915399" cy="1448789"/>
          </a:xfrm>
        </p:spPr>
        <p:txBody>
          <a:bodyPr>
            <a:normAutofit fontScale="92500" lnSpcReduction="10000"/>
          </a:bodyPr>
          <a:lstStyle/>
          <a:p>
            <a:pPr algn="r"/>
            <a:r>
              <a:rPr lang="en-US" b="1" dirty="0" smtClean="0"/>
              <a:t>CEAPA Valentina</a:t>
            </a:r>
            <a:r>
              <a:rPr lang="en-US" dirty="0" smtClean="0"/>
              <a:t>,</a:t>
            </a:r>
          </a:p>
          <a:p>
            <a:pPr algn="r"/>
            <a:r>
              <a:rPr lang="en-US" dirty="0"/>
              <a:t>c</a:t>
            </a:r>
            <a:r>
              <a:rPr lang="en-US" dirty="0" smtClean="0"/>
              <a:t>onsultant principal,</a:t>
            </a:r>
          </a:p>
          <a:p>
            <a:pPr algn="r"/>
            <a:r>
              <a:rPr lang="en-US" dirty="0" err="1" smtClean="0"/>
              <a:t>Direc</a:t>
            </a:r>
            <a:r>
              <a:rPr lang="ro-RO" dirty="0" smtClean="0"/>
              <a:t>ț</a:t>
            </a:r>
            <a:r>
              <a:rPr lang="en-US" dirty="0" err="1" smtClean="0"/>
              <a:t>ia</a:t>
            </a:r>
            <a:r>
              <a:rPr lang="ro-RO" dirty="0" smtClean="0"/>
              <a:t> învățământ general,</a:t>
            </a:r>
          </a:p>
          <a:p>
            <a:pPr algn="r"/>
            <a:r>
              <a:rPr lang="ro-RO" dirty="0" smtClean="0"/>
              <a:t>Ministerul Educației, Culturii și Cercetării</a:t>
            </a:r>
            <a:r>
              <a:rPr lang="en-US" dirty="0" smtClean="0"/>
              <a:t> </a:t>
            </a:r>
            <a:endParaRPr lang="ro-RO" dirty="0"/>
          </a:p>
        </p:txBody>
      </p:sp>
    </p:spTree>
    <p:extLst>
      <p:ext uri="{BB962C8B-B14F-4D97-AF65-F5344CB8AC3E}">
        <p14:creationId xmlns:p14="http://schemas.microsoft.com/office/powerpoint/2010/main" xmlns="" val="12612494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7506"/>
            <a:ext cx="8911687" cy="1282536"/>
          </a:xfrm>
        </p:spPr>
        <p:txBody>
          <a:bodyPr/>
          <a:lstStyle/>
          <a:p>
            <a:pPr algn="ctr"/>
            <a:r>
              <a:rPr lang="vi-VN" b="1" dirty="0">
                <a:solidFill>
                  <a:schemeClr val="accent1">
                    <a:lumMod val="50000"/>
                  </a:schemeClr>
                </a:solidFill>
              </a:rPr>
              <a:t>Volumul </a:t>
            </a:r>
            <a:r>
              <a:rPr lang="en-US" b="1" dirty="0">
                <a:solidFill>
                  <a:schemeClr val="accent1">
                    <a:lumMod val="50000"/>
                  </a:schemeClr>
                </a:solidFill>
              </a:rPr>
              <a:t> </a:t>
            </a:r>
            <a:r>
              <a:rPr lang="vi-VN" b="1" dirty="0">
                <a:solidFill>
                  <a:schemeClr val="accent1">
                    <a:lumMod val="50000"/>
                  </a:schemeClr>
                </a:solidFill>
              </a:rPr>
              <a:t>zilnic </a:t>
            </a:r>
            <a:r>
              <a:rPr lang="en-US" b="1" dirty="0">
                <a:solidFill>
                  <a:schemeClr val="accent1">
                    <a:lumMod val="50000"/>
                  </a:schemeClr>
                </a:solidFill>
              </a:rPr>
              <a:t> </a:t>
            </a:r>
            <a:r>
              <a:rPr lang="vi-VN" b="1" dirty="0">
                <a:solidFill>
                  <a:schemeClr val="accent1">
                    <a:lumMod val="50000"/>
                  </a:schemeClr>
                </a:solidFill>
              </a:rPr>
              <a:t>al temelor pentru acasă</a:t>
            </a:r>
            <a:endParaRPr lang="ro-RO" dirty="0"/>
          </a:p>
        </p:txBody>
      </p:sp>
      <p:sp>
        <p:nvSpPr>
          <p:cNvPr id="3" name="Content Placeholder 2"/>
          <p:cNvSpPr>
            <a:spLocks noGrp="1"/>
          </p:cNvSpPr>
          <p:nvPr>
            <p:ph idx="1"/>
          </p:nvPr>
        </p:nvSpPr>
        <p:spPr>
          <a:xfrm>
            <a:off x="2589212" y="1401288"/>
            <a:ext cx="8915400" cy="4509934"/>
          </a:xfrm>
        </p:spPr>
        <p:txBody>
          <a:bodyPr>
            <a:normAutofit fontScale="92500" lnSpcReduction="20000"/>
          </a:bodyPr>
          <a:lstStyle/>
          <a:p>
            <a:pPr algn="just"/>
            <a:r>
              <a:rPr lang="ro-RO" sz="3200" dirty="0">
                <a:latin typeface="Times New Roman" panose="02020603050405020304" pitchFamily="18" charset="0"/>
                <a:cs typeface="Times New Roman" panose="02020603050405020304" pitchFamily="18" charset="0"/>
              </a:rPr>
              <a:t>Media zilnică a timpului destinat activităților de instruire pentru un elev din învățământul gimnazial și liceal (în clasă și </a:t>
            </a:r>
            <a:r>
              <a:rPr lang="en-US" sz="3200" dirty="0">
                <a:latin typeface="Times New Roman" panose="02020603050405020304" pitchFamily="18" charset="0"/>
                <a:cs typeface="Times New Roman" panose="02020603050405020304" pitchFamily="18" charset="0"/>
              </a:rPr>
              <a:t>la </a:t>
            </a:r>
            <a:r>
              <a:rPr lang="en-US" sz="3200" dirty="0" err="1">
                <a:latin typeface="Times New Roman" panose="02020603050405020304" pitchFamily="18" charset="0"/>
                <a:cs typeface="Times New Roman" panose="02020603050405020304" pitchFamily="18" charset="0"/>
              </a:rPr>
              <a:t>domiciliu</a:t>
            </a:r>
            <a:r>
              <a:rPr lang="ro-RO" sz="3200" dirty="0">
                <a:latin typeface="Times New Roman" panose="02020603050405020304" pitchFamily="18" charset="0"/>
                <a:cs typeface="Times New Roman" panose="02020603050405020304" pitchFamily="18" charset="0"/>
              </a:rPr>
              <a:t>), însumând toate disciplinele școlare, trebuie să fie încadrată în </a:t>
            </a:r>
            <a:r>
              <a:rPr lang="ro-RO" sz="3200" dirty="0">
                <a:solidFill>
                  <a:srgbClr val="FF0000"/>
                </a:solidFill>
                <a:latin typeface="Times New Roman" panose="02020603050405020304" pitchFamily="18" charset="0"/>
                <a:cs typeface="Times New Roman" panose="02020603050405020304" pitchFamily="18" charset="0"/>
              </a:rPr>
              <a:t>6 - 8 ore</a:t>
            </a:r>
            <a:r>
              <a:rPr lang="ro-RO" sz="3200" dirty="0">
                <a:latin typeface="Times New Roman" panose="02020603050405020304" pitchFamily="18" charset="0"/>
                <a:cs typeface="Times New Roman" panose="02020603050405020304" pitchFamily="18" charset="0"/>
              </a:rPr>
              <a:t>. Volumul temelor pentru acasă pentru fiecare disciplină școlară, inclusiv pentru disciplina Matematica,  nu trebuie să depășească </a:t>
            </a:r>
            <a:r>
              <a:rPr lang="ro-RO" sz="3200" dirty="0">
                <a:solidFill>
                  <a:srgbClr val="FF0000"/>
                </a:solidFill>
                <a:latin typeface="Times New Roman" panose="02020603050405020304" pitchFamily="18" charset="0"/>
                <a:cs typeface="Times New Roman" panose="02020603050405020304" pitchFamily="18" charset="0"/>
              </a:rPr>
              <a:t>1/3 din volumul sarcinilor realizate în clasă</a:t>
            </a:r>
            <a:r>
              <a:rPr lang="ro-RO" sz="3200" dirty="0">
                <a:latin typeface="Times New Roman" panose="02020603050405020304" pitchFamily="18" charset="0"/>
                <a:cs typeface="Times New Roman" panose="02020603050405020304" pitchFamily="18" charset="0"/>
              </a:rPr>
              <a:t>, pe parcursul lecției</a:t>
            </a:r>
            <a:r>
              <a:rPr lang="ro-RO" sz="3200" dirty="0" smtClean="0">
                <a:latin typeface="Times New Roman" panose="02020603050405020304" pitchFamily="18" charset="0"/>
                <a:cs typeface="Times New Roman" panose="02020603050405020304" pitchFamily="18" charset="0"/>
              </a:rPr>
              <a:t>. (conform </a:t>
            </a:r>
            <a:r>
              <a:rPr lang="ro-RO" sz="3200" i="1" dirty="0" smtClean="0">
                <a:latin typeface="Times New Roman" panose="02020603050405020304" pitchFamily="18" charset="0"/>
                <a:cs typeface="Times New Roman" panose="02020603050405020304" pitchFamily="18" charset="0"/>
              </a:rPr>
              <a:t>Instrucțiunii privind managementul temelor pentru acasă în învățământul primar, gimnazial și liceal). </a:t>
            </a:r>
            <a:endParaRPr lang="ro-RO" sz="3200" i="1" dirty="0">
              <a:latin typeface="Times New Roman" panose="02020603050405020304" pitchFamily="18" charset="0"/>
              <a:cs typeface="Times New Roman" panose="02020603050405020304" pitchFamily="18" charset="0"/>
            </a:endParaRPr>
          </a:p>
          <a:p>
            <a:pPr algn="just"/>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484973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13756"/>
            <a:ext cx="8911687" cy="1163782"/>
          </a:xfrm>
        </p:spPr>
        <p:txBody>
          <a:bodyPr>
            <a:normAutofit/>
          </a:bodyPr>
          <a:lstStyle/>
          <a:p>
            <a:pPr algn="ctr"/>
            <a:r>
              <a:rPr lang="vi-VN" b="1" dirty="0">
                <a:solidFill>
                  <a:schemeClr val="accent1">
                    <a:lumMod val="50000"/>
                  </a:schemeClr>
                </a:solidFill>
                <a:latin typeface="Times New Roman" pitchFamily="18" charset="0"/>
                <a:cs typeface="Times New Roman" pitchFamily="18" charset="0"/>
              </a:rPr>
              <a:t>Volumul </a:t>
            </a:r>
            <a:r>
              <a:rPr lang="en-US" b="1" dirty="0">
                <a:solidFill>
                  <a:schemeClr val="accent1">
                    <a:lumMod val="50000"/>
                  </a:schemeClr>
                </a:solidFill>
                <a:latin typeface="Times New Roman" pitchFamily="18" charset="0"/>
                <a:cs typeface="Times New Roman" pitchFamily="18" charset="0"/>
              </a:rPr>
              <a:t> </a:t>
            </a:r>
            <a:r>
              <a:rPr lang="vi-VN" b="1" dirty="0">
                <a:solidFill>
                  <a:schemeClr val="accent1">
                    <a:lumMod val="50000"/>
                  </a:schemeClr>
                </a:solidFill>
                <a:latin typeface="Times New Roman" pitchFamily="18" charset="0"/>
                <a:cs typeface="Times New Roman" pitchFamily="18" charset="0"/>
              </a:rPr>
              <a:t>zilnic </a:t>
            </a:r>
            <a:r>
              <a:rPr lang="en-US" b="1" dirty="0">
                <a:solidFill>
                  <a:schemeClr val="accent1">
                    <a:lumMod val="50000"/>
                  </a:schemeClr>
                </a:solidFill>
                <a:latin typeface="Times New Roman" pitchFamily="18" charset="0"/>
                <a:cs typeface="Times New Roman" pitchFamily="18" charset="0"/>
              </a:rPr>
              <a:t> </a:t>
            </a:r>
            <a:r>
              <a:rPr lang="vi-VN" b="1" dirty="0">
                <a:solidFill>
                  <a:schemeClr val="accent1">
                    <a:lumMod val="50000"/>
                  </a:schemeClr>
                </a:solidFill>
                <a:latin typeface="Times New Roman" pitchFamily="18" charset="0"/>
                <a:cs typeface="Times New Roman" pitchFamily="18" charset="0"/>
              </a:rPr>
              <a:t>al temelor pentru acasă</a:t>
            </a:r>
            <a:endParaRPr lang="ro-RO" dirty="0">
              <a:latin typeface="Times New Roman" pitchFamily="18" charset="0"/>
              <a:cs typeface="Times New Roman" pitchFamily="18" charset="0"/>
            </a:endParaRPr>
          </a:p>
        </p:txBody>
      </p:sp>
      <p:sp>
        <p:nvSpPr>
          <p:cNvPr id="3" name="Content Placeholder 2"/>
          <p:cNvSpPr>
            <a:spLocks noGrp="1"/>
          </p:cNvSpPr>
          <p:nvPr>
            <p:ph idx="1"/>
          </p:nvPr>
        </p:nvSpPr>
        <p:spPr>
          <a:xfrm>
            <a:off x="2589212" y="1021278"/>
            <a:ext cx="8915400" cy="5379522"/>
          </a:xfrm>
        </p:spPr>
        <p:txBody>
          <a:bodyPr>
            <a:normAutofit lnSpcReduction="10000"/>
          </a:bodyPr>
          <a:lstStyle/>
          <a:p>
            <a:pPr lvl="0" algn="just"/>
            <a:r>
              <a:rPr lang="ro-RO" sz="2800" dirty="0">
                <a:latin typeface="Times New Roman" pitchFamily="18" charset="0"/>
                <a:cs typeface="Times New Roman" pitchFamily="18" charset="0"/>
              </a:rPr>
              <a:t>În ciclul gimnazial, în clasa a V-a, în primele două săptămâni de studiu nu se dau teme pentru acasă. Timpul estimat, zilnic, pentru realizarea temei, </a:t>
            </a:r>
            <a:r>
              <a:rPr lang="ro-RO" sz="2800" dirty="0">
                <a:solidFill>
                  <a:srgbClr val="7030A0"/>
                </a:solidFill>
                <a:latin typeface="Times New Roman" pitchFamily="18" charset="0"/>
                <a:cs typeface="Times New Roman" pitchFamily="18" charset="0"/>
              </a:rPr>
              <a:t>la toate disciplinele școlare</a:t>
            </a:r>
            <a:r>
              <a:rPr lang="ro-RO" sz="2800" dirty="0">
                <a:latin typeface="Times New Roman" pitchFamily="18" charset="0"/>
                <a:cs typeface="Times New Roman" pitchFamily="18" charset="0"/>
              </a:rPr>
              <a:t>, nu va depăși:</a:t>
            </a:r>
          </a:p>
          <a:p>
            <a:pPr lvl="0" algn="just"/>
            <a:r>
              <a:rPr lang="ro-RO" sz="2800" dirty="0">
                <a:latin typeface="Times New Roman" pitchFamily="18" charset="0"/>
                <a:cs typeface="Times New Roman" pitchFamily="18" charset="0"/>
              </a:rPr>
              <a:t> </a:t>
            </a:r>
            <a:r>
              <a:rPr lang="ro-RO" sz="2800" dirty="0">
                <a:solidFill>
                  <a:srgbClr val="7030A0"/>
                </a:solidFill>
                <a:latin typeface="Times New Roman" pitchFamily="18" charset="0"/>
                <a:cs typeface="Times New Roman" pitchFamily="18" charset="0"/>
              </a:rPr>
              <a:t>pentru clasele V-VI – 1,5 ore</a:t>
            </a:r>
          </a:p>
          <a:p>
            <a:pPr lvl="0" algn="just"/>
            <a:r>
              <a:rPr lang="ro-RO" sz="2800" dirty="0">
                <a:solidFill>
                  <a:srgbClr val="7030A0"/>
                </a:solidFill>
                <a:latin typeface="Times New Roman" pitchFamily="18" charset="0"/>
                <a:cs typeface="Times New Roman" pitchFamily="18" charset="0"/>
              </a:rPr>
              <a:t>pentru clasele VII-IX – 2 ore</a:t>
            </a:r>
          </a:p>
          <a:p>
            <a:pPr algn="just"/>
            <a:r>
              <a:rPr lang="ro-RO" sz="2800" dirty="0">
                <a:latin typeface="Times New Roman" pitchFamily="18" charset="0"/>
                <a:cs typeface="Times New Roman" pitchFamily="18" charset="0"/>
              </a:rPr>
              <a:t>Volumul săptămânal al temelor pentru acasă nu va depăși 7,5 ore pentru clasele V-VI și 10 ore de lucru pentru clasele VII - IX</a:t>
            </a:r>
            <a:r>
              <a:rPr lang="ro-RO" sz="2800" dirty="0" smtClean="0">
                <a:latin typeface="Times New Roman" pitchFamily="18" charset="0"/>
                <a:cs typeface="Times New Roman" pitchFamily="18" charset="0"/>
              </a:rPr>
              <a:t>.</a:t>
            </a:r>
          </a:p>
          <a:p>
            <a:pPr lvl="0" algn="just"/>
            <a:r>
              <a:rPr lang="ro-RO" sz="2800" dirty="0" smtClean="0">
                <a:solidFill>
                  <a:schemeClr val="tx1">
                    <a:lumMod val="95000"/>
                    <a:lumOff val="5000"/>
                  </a:schemeClr>
                </a:solidFill>
                <a:latin typeface="Times New Roman" pitchFamily="18" charset="0"/>
                <a:cs typeface="Times New Roman" pitchFamily="18" charset="0"/>
              </a:rPr>
              <a:t>În ciclul liceal timpul estimat, zilnic, realizării temei pentru acasă, </a:t>
            </a:r>
            <a:r>
              <a:rPr lang="ro-RO" sz="2800" dirty="0" smtClean="0">
                <a:solidFill>
                  <a:srgbClr val="7030A0"/>
                </a:solidFill>
                <a:latin typeface="Times New Roman" pitchFamily="18" charset="0"/>
                <a:cs typeface="Times New Roman" pitchFamily="18" charset="0"/>
              </a:rPr>
              <a:t>la toate disciplinele</a:t>
            </a:r>
            <a:r>
              <a:rPr lang="ro-RO" sz="2800" dirty="0" smtClean="0">
                <a:solidFill>
                  <a:schemeClr val="tx1">
                    <a:lumMod val="95000"/>
                    <a:lumOff val="5000"/>
                  </a:schemeClr>
                </a:solidFill>
                <a:latin typeface="Times New Roman" pitchFamily="18" charset="0"/>
                <a:cs typeface="Times New Roman" pitchFamily="18" charset="0"/>
              </a:rPr>
              <a:t>, nu va depăși 2,5 ore. Volumul săptămânal nu va depăși 12,5 ore.</a:t>
            </a:r>
          </a:p>
          <a:p>
            <a:endParaRPr lang="ro-RO" dirty="0"/>
          </a:p>
        </p:txBody>
      </p:sp>
    </p:spTree>
    <p:extLst>
      <p:ext uri="{BB962C8B-B14F-4D97-AF65-F5344CB8AC3E}">
        <p14:creationId xmlns:p14="http://schemas.microsoft.com/office/powerpoint/2010/main" xmlns="" val="3985044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76270"/>
            <a:ext cx="8911687" cy="517413"/>
          </a:xfrm>
        </p:spPr>
        <p:txBody>
          <a:bodyPr>
            <a:normAutofit fontScale="90000"/>
          </a:bodyPr>
          <a:lstStyle/>
          <a:p>
            <a:pPr algn="ctr"/>
            <a:r>
              <a:rPr lang="ro-RO" sz="2800" b="1" i="1" dirty="0" smtClean="0">
                <a:solidFill>
                  <a:schemeClr val="accent2"/>
                </a:solidFill>
              </a:rPr>
              <a:t>Elaborarea Proiectelor didactice de lungă durată</a:t>
            </a:r>
            <a:endParaRPr lang="ro-RO" sz="2800" dirty="0"/>
          </a:p>
        </p:txBody>
      </p:sp>
      <p:sp>
        <p:nvSpPr>
          <p:cNvPr id="3" name="Content Placeholder 2"/>
          <p:cNvSpPr>
            <a:spLocks noGrp="1"/>
          </p:cNvSpPr>
          <p:nvPr>
            <p:ph idx="1"/>
          </p:nvPr>
        </p:nvSpPr>
        <p:spPr>
          <a:xfrm>
            <a:off x="2589212" y="725215"/>
            <a:ext cx="8915400" cy="5759668"/>
          </a:xfrm>
        </p:spPr>
        <p:txBody>
          <a:bodyPr>
            <a:noAutofit/>
          </a:bodyPr>
          <a:lstStyle/>
          <a:p>
            <a:pPr lvl="0" algn="just"/>
            <a:r>
              <a:rPr lang="ro-RO" sz="2400" dirty="0">
                <a:latin typeface="Times New Roman" pitchFamily="18" charset="0"/>
                <a:cs typeface="Times New Roman" pitchFamily="18" charset="0"/>
              </a:rPr>
              <a:t>Realizarea obligatorie a prevederilor Planului-cadru pentru învățământul primar, gimnazial și liceal pentru anul de studii </a:t>
            </a:r>
            <a:r>
              <a:rPr lang="ro-RO" sz="2400" dirty="0" smtClean="0">
                <a:latin typeface="Times New Roman" pitchFamily="18" charset="0"/>
                <a:cs typeface="Times New Roman" pitchFamily="18" charset="0"/>
              </a:rPr>
              <a:t>20</a:t>
            </a:r>
            <a:r>
              <a:rPr lang="en-US" sz="2400" dirty="0" smtClean="0">
                <a:latin typeface="Times New Roman" pitchFamily="18" charset="0"/>
                <a:cs typeface="Times New Roman" pitchFamily="18" charset="0"/>
              </a:rPr>
              <a:t>2</a:t>
            </a:r>
            <a:r>
              <a:rPr lang="ro-RO" sz="2400" dirty="0" smtClean="0">
                <a:latin typeface="Times New Roman" pitchFamily="18" charset="0"/>
                <a:cs typeface="Times New Roman" pitchFamily="18" charset="0"/>
              </a:rPr>
              <a:t>1-2022.</a:t>
            </a:r>
            <a:endParaRPr lang="ro-RO" sz="2400" dirty="0">
              <a:latin typeface="Times New Roman" pitchFamily="18" charset="0"/>
              <a:cs typeface="Times New Roman" pitchFamily="18" charset="0"/>
            </a:endParaRPr>
          </a:p>
          <a:p>
            <a:pPr lvl="0" algn="just"/>
            <a:r>
              <a:rPr lang="ro-RO" sz="2400" dirty="0" smtClean="0">
                <a:latin typeface="Times New Roman" pitchFamily="18" charset="0"/>
                <a:cs typeface="Times New Roman" pitchFamily="18" charset="0"/>
              </a:rPr>
              <a:t>Proiectarea </a:t>
            </a:r>
            <a:r>
              <a:rPr lang="ro-RO" sz="2400" dirty="0">
                <a:latin typeface="Times New Roman" pitchFamily="18" charset="0"/>
                <a:cs typeface="Times New Roman" pitchFamily="18" charset="0"/>
              </a:rPr>
              <a:t>didactică </a:t>
            </a:r>
            <a:r>
              <a:rPr lang="ro-RO" sz="2400" dirty="0" smtClean="0">
                <a:latin typeface="Times New Roman" pitchFamily="18" charset="0"/>
                <a:cs typeface="Times New Roman" pitchFamily="18" charset="0"/>
              </a:rPr>
              <a:t>„de </a:t>
            </a:r>
            <a:r>
              <a:rPr lang="ro-RO" sz="2400" dirty="0">
                <a:latin typeface="Times New Roman" pitchFamily="18" charset="0"/>
                <a:cs typeface="Times New Roman" pitchFamily="18" charset="0"/>
              </a:rPr>
              <a:t>lungă durată” poate fi realizată  pe unități de învățare sau pe unități de </a:t>
            </a:r>
            <a:r>
              <a:rPr lang="ro-RO" sz="2400" dirty="0" smtClean="0">
                <a:latin typeface="Times New Roman" pitchFamily="18" charset="0"/>
                <a:cs typeface="Times New Roman" pitchFamily="18" charset="0"/>
              </a:rPr>
              <a:t>conținut</a:t>
            </a:r>
            <a:r>
              <a:rPr lang="en-US" sz="2400" dirty="0" smtClean="0">
                <a:latin typeface="Times New Roman" pitchFamily="18" charset="0"/>
                <a:cs typeface="Times New Roman" pitchFamily="18" charset="0"/>
              </a:rPr>
              <a:t>, </a:t>
            </a:r>
            <a:r>
              <a:rPr lang="ro-RO" sz="2400" dirty="0" smtClean="0">
                <a:latin typeface="Times New Roman" pitchFamily="18" charset="0"/>
                <a:cs typeface="Times New Roman" pitchFamily="18" charset="0"/>
              </a:rPr>
              <a:t>însă pentru toate clasele se vor conține: </a:t>
            </a:r>
          </a:p>
          <a:p>
            <a:pPr lvl="0" algn="just"/>
            <a:r>
              <a:rPr lang="ro-RO" sz="2400" dirty="0" smtClean="0">
                <a:solidFill>
                  <a:srgbClr val="FF0000"/>
                </a:solidFill>
                <a:latin typeface="Times New Roman" pitchFamily="18" charset="0"/>
                <a:cs typeface="Times New Roman" pitchFamily="18" charset="0"/>
              </a:rPr>
              <a:t>Recapitulare</a:t>
            </a:r>
            <a:r>
              <a:rPr lang="ro-RO" sz="2400" dirty="0" smtClean="0">
                <a:latin typeface="Times New Roman" pitchFamily="18" charset="0"/>
                <a:cs typeface="Times New Roman" pitchFamily="18" charset="0"/>
              </a:rPr>
              <a:t>, care se definitivează cu evaluarea inițială (4 – 5 ore) – in special, conținuturile din clasa anterioară care au fost predate la distanță, sau cele mai necesare în procesul de instruire în anul curent de studii;</a:t>
            </a:r>
          </a:p>
          <a:p>
            <a:pPr algn="just"/>
            <a:r>
              <a:rPr lang="ro-RO" sz="2400" dirty="0" smtClean="0">
                <a:latin typeface="Times New Roman" pitchFamily="18" charset="0"/>
                <a:cs typeface="Times New Roman" pitchFamily="18" charset="0"/>
              </a:rPr>
              <a:t>Pentru anul curent de studii, </a:t>
            </a:r>
            <a:r>
              <a:rPr lang="ro-RO" sz="2400" dirty="0" smtClean="0">
                <a:solidFill>
                  <a:srgbClr val="FF0000"/>
                </a:solidFill>
                <a:latin typeface="Times New Roman" pitchFamily="18" charset="0"/>
                <a:cs typeface="Times New Roman" pitchFamily="18" charset="0"/>
              </a:rPr>
              <a:t>evaluarea inițială </a:t>
            </a:r>
            <a:r>
              <a:rPr lang="ro-RO" sz="2400" dirty="0" smtClean="0">
                <a:latin typeface="Times New Roman" pitchFamily="18" charset="0"/>
                <a:cs typeface="Times New Roman" pitchFamily="18" charset="0"/>
              </a:rPr>
              <a:t>este obligatorie pentru toate clasele.</a:t>
            </a:r>
          </a:p>
          <a:p>
            <a:pPr lvl="0" algn="just"/>
            <a:r>
              <a:rPr lang="ro-RO" sz="2400" dirty="0" smtClean="0">
                <a:solidFill>
                  <a:srgbClr val="FF0000"/>
                </a:solidFill>
                <a:latin typeface="Times New Roman" pitchFamily="18" charset="0"/>
                <a:cs typeface="Times New Roman" pitchFamily="18" charset="0"/>
              </a:rPr>
              <a:t>Un plan de recuperare, consolidare sau recuperare/ consolidare </a:t>
            </a:r>
            <a:r>
              <a:rPr lang="ro-RO" sz="2400" dirty="0" smtClean="0">
                <a:latin typeface="Times New Roman" pitchFamily="18" charset="0"/>
                <a:cs typeface="Times New Roman" pitchFamily="18" charset="0"/>
              </a:rPr>
              <a:t>cu conținuturile din clasa anterioară (care se elaborează în baza rezultatelor evaluării inițiale).</a:t>
            </a:r>
          </a:p>
          <a:p>
            <a:pPr lvl="0" algn="just">
              <a:buNone/>
            </a:pPr>
            <a:endParaRPr lang="ro-RO"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2214567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157656"/>
            <a:ext cx="8911687" cy="546538"/>
          </a:xfrm>
        </p:spPr>
        <p:txBody>
          <a:bodyPr>
            <a:normAutofit fontScale="90000"/>
          </a:bodyPr>
          <a:lstStyle/>
          <a:p>
            <a:pPr algn="ctr"/>
            <a:r>
              <a:rPr lang="ro-RO" b="1" i="1" dirty="0" smtClean="0">
                <a:solidFill>
                  <a:schemeClr val="accent2"/>
                </a:solidFill>
                <a:latin typeface="Times New Roman" pitchFamily="18" charset="0"/>
                <a:cs typeface="Times New Roman" pitchFamily="18" charset="0"/>
              </a:rPr>
              <a:t>Elaborarea Proiectelor didactice de lungă durată</a:t>
            </a:r>
            <a:endParaRPr lang="ro-RO" dirty="0">
              <a:latin typeface="Times New Roman" pitchFamily="18" charset="0"/>
              <a:cs typeface="Times New Roman" pitchFamily="18" charset="0"/>
            </a:endParaRPr>
          </a:p>
        </p:txBody>
      </p:sp>
      <p:sp>
        <p:nvSpPr>
          <p:cNvPr id="3" name="Содержимое 2"/>
          <p:cNvSpPr>
            <a:spLocks noGrp="1"/>
          </p:cNvSpPr>
          <p:nvPr>
            <p:ph idx="1"/>
          </p:nvPr>
        </p:nvSpPr>
        <p:spPr>
          <a:xfrm>
            <a:off x="2589212" y="725214"/>
            <a:ext cx="8915400" cy="5686097"/>
          </a:xfrm>
        </p:spPr>
        <p:txBody>
          <a:bodyPr>
            <a:noAutofit/>
          </a:bodyPr>
          <a:lstStyle/>
          <a:p>
            <a:pPr algn="just"/>
            <a:r>
              <a:rPr lang="ro-RO" sz="2400" dirty="0" smtClean="0">
                <a:latin typeface="Times New Roman" pitchFamily="18" charset="0"/>
                <a:cs typeface="Times New Roman" pitchFamily="18" charset="0"/>
              </a:rPr>
              <a:t>În perioada de recuperare elevii vor fi încurajați să pună accent pe autoevaluare, iar cadrele didactice vor aprecia gradul de dobândire a achizițiilor determinate de unitățile de competențe la matematică, </a:t>
            </a:r>
            <a:r>
              <a:rPr lang="ro-RO" sz="2400" b="1" i="1" dirty="0" smtClean="0">
                <a:latin typeface="Times New Roman" pitchFamily="18" charset="0"/>
                <a:cs typeface="Times New Roman" pitchFamily="18" charset="0"/>
              </a:rPr>
              <a:t>fără acordarea notei</a:t>
            </a:r>
            <a:r>
              <a:rPr lang="ro-RO" sz="2400" dirty="0" smtClean="0">
                <a:latin typeface="Times New Roman" pitchFamily="18" charset="0"/>
                <a:cs typeface="Times New Roman" pitchFamily="18" charset="0"/>
              </a:rPr>
              <a:t>. Orele de recuperare/ consolidare pot fi predate în două moduri:</a:t>
            </a:r>
          </a:p>
          <a:p>
            <a:pPr lvl="0" algn="just">
              <a:buNone/>
            </a:pPr>
            <a:r>
              <a:rPr lang="ro-RO" sz="2400" dirty="0" smtClean="0">
                <a:solidFill>
                  <a:srgbClr val="FF0000"/>
                </a:solidFill>
                <a:latin typeface="Times New Roman" pitchFamily="18" charset="0"/>
                <a:cs typeface="Times New Roman" pitchFamily="18" charset="0"/>
              </a:rPr>
              <a:t>la începutul anului de studii, după realizarea evaluării inițiale;</a:t>
            </a:r>
          </a:p>
          <a:p>
            <a:pPr lvl="0" algn="just">
              <a:buNone/>
            </a:pPr>
            <a:r>
              <a:rPr lang="ro-RO" sz="2400" dirty="0" smtClean="0">
                <a:solidFill>
                  <a:srgbClr val="FF0000"/>
                </a:solidFill>
                <a:latin typeface="Times New Roman" pitchFamily="18" charset="0"/>
                <a:cs typeface="Times New Roman" pitchFamily="18" charset="0"/>
              </a:rPr>
              <a:t>la începutul fiecărei teme (capitol)/ modul care conține conținuturi specifice celor din cadrul orelor de recuperare/ consolidare.</a:t>
            </a:r>
          </a:p>
          <a:p>
            <a:pPr algn="just"/>
            <a:r>
              <a:rPr lang="ro-RO" sz="2400" dirty="0" smtClean="0">
                <a:latin typeface="Times New Roman" pitchFamily="18" charset="0"/>
                <a:cs typeface="Times New Roman" pitchFamily="18" charset="0"/>
              </a:rPr>
              <a:t>Pentru anul curent de studii, evaluarea inițială este obligatorie pentru toate clasele.</a:t>
            </a:r>
          </a:p>
          <a:p>
            <a:pPr algn="just"/>
            <a:r>
              <a:rPr lang="ro-RO" sz="2400" dirty="0" smtClean="0">
                <a:latin typeface="Times New Roman" pitchFamily="18" charset="0"/>
                <a:cs typeface="Times New Roman" pitchFamily="18" charset="0"/>
              </a:rPr>
              <a:t>Recuperare/ consolidarea se proiectează în baza conținuturilor din clasa anterioară (se utilizează unitățile de competențe, conținuturile, manualul clasei);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0892" y="150385"/>
            <a:ext cx="8911687" cy="598762"/>
          </a:xfrm>
        </p:spPr>
        <p:txBody>
          <a:bodyPr>
            <a:normAutofit fontScale="90000"/>
          </a:bodyPr>
          <a:lstStyle/>
          <a:p>
            <a:pPr algn="ctr"/>
            <a:r>
              <a:rPr lang="ro-RO" b="1" dirty="0" smtClean="0"/>
              <a:t>PROIECT DIDACTIC DE LUNGĂ DURATĂ</a:t>
            </a:r>
            <a:br>
              <a:rPr lang="ro-RO" b="1" dirty="0" smtClean="0"/>
            </a:br>
            <a:endParaRPr lang="ro-RO" dirty="0"/>
          </a:p>
        </p:txBody>
      </p:sp>
      <p:sp>
        <p:nvSpPr>
          <p:cNvPr id="3" name="Содержимое 2"/>
          <p:cNvSpPr>
            <a:spLocks noGrp="1"/>
          </p:cNvSpPr>
          <p:nvPr>
            <p:ph idx="1"/>
          </p:nvPr>
        </p:nvSpPr>
        <p:spPr>
          <a:xfrm>
            <a:off x="2589212" y="969483"/>
            <a:ext cx="8915400" cy="5410295"/>
          </a:xfrm>
        </p:spPr>
        <p:txBody>
          <a:bodyPr>
            <a:normAutofit fontScale="92500"/>
          </a:bodyPr>
          <a:lstStyle/>
          <a:p>
            <a:pPr algn="ctr">
              <a:buNone/>
            </a:pPr>
            <a:r>
              <a:rPr lang="ro-RO" b="1" dirty="0" smtClean="0"/>
              <a:t>LA DISCIPLINA MATEMATICĂ, clasa a V-a</a:t>
            </a:r>
          </a:p>
          <a:p>
            <a:pPr algn="ctr">
              <a:buNone/>
            </a:pPr>
            <a:r>
              <a:rPr lang="ro-RO" b="1" dirty="0" smtClean="0"/>
              <a:t>Anul de studii 2021-2022</a:t>
            </a:r>
          </a:p>
          <a:p>
            <a:pPr algn="ctr">
              <a:buNone/>
            </a:pPr>
            <a:r>
              <a:rPr lang="ro-RO" b="1" dirty="0" smtClean="0"/>
              <a:t>Competențele specifice disciplinei</a:t>
            </a:r>
          </a:p>
          <a:p>
            <a:pPr algn="ctr">
              <a:buNone/>
            </a:pPr>
            <a:r>
              <a:rPr lang="ro-RO" b="1" i="1" dirty="0" smtClean="0"/>
              <a:t>Învățământul primar</a:t>
            </a:r>
            <a:endParaRPr lang="ro-RO" b="1" dirty="0" smtClean="0"/>
          </a:p>
          <a:p>
            <a:pPr lvl="0" algn="just">
              <a:buNone/>
            </a:pPr>
            <a:r>
              <a:rPr lang="ro-RO" dirty="0" smtClean="0">
                <a:latin typeface="Times New Roman" pitchFamily="18" charset="0"/>
                <a:cs typeface="Times New Roman" pitchFamily="18" charset="0"/>
              </a:rPr>
              <a:t>1. </a:t>
            </a:r>
            <a:r>
              <a:rPr lang="ro-RO" sz="2400" dirty="0" smtClean="0">
                <a:latin typeface="Times New Roman" pitchFamily="18" charset="0"/>
                <a:cs typeface="Times New Roman" pitchFamily="18" charset="0"/>
              </a:rPr>
              <a:t>Identificarea și utilizarea conceptelor matematice și a limbajului matematic în situații de învățare și cotidiene, dând dovadă de corectitudine și coerență.</a:t>
            </a:r>
          </a:p>
          <a:p>
            <a:pPr lvl="0" algn="just">
              <a:buNone/>
            </a:pPr>
            <a:r>
              <a:rPr lang="ro-RO" sz="2400" dirty="0" smtClean="0">
                <a:latin typeface="Times New Roman" pitchFamily="18" charset="0"/>
                <a:cs typeface="Times New Roman" pitchFamily="18" charset="0"/>
              </a:rPr>
              <a:t>2. Aplicarea operațiilor aritmetice și a proprietăților acestora în contexte variate, manifestând atenție și interes pentru calcul corect, rațional, fluent.</a:t>
            </a:r>
          </a:p>
          <a:p>
            <a:pPr lvl="0" algn="just">
              <a:buNone/>
            </a:pPr>
            <a:r>
              <a:rPr lang="ro-RO" sz="2400" dirty="0" smtClean="0">
                <a:latin typeface="Times New Roman" pitchFamily="18" charset="0"/>
                <a:cs typeface="Times New Roman" pitchFamily="18" charset="0"/>
              </a:rPr>
              <a:t>3. Rezolvarea problemelor pe baza utilizării achizițiilor matematice, dând dovadă de gândire critică în adoptarea unui plan pertinent de rezolvare.</a:t>
            </a:r>
          </a:p>
          <a:p>
            <a:pPr lvl="0" algn="just">
              <a:buNone/>
            </a:pPr>
            <a:r>
              <a:rPr lang="ro-RO" sz="2400" dirty="0" smtClean="0">
                <a:latin typeface="Times New Roman" pitchFamily="18" charset="0"/>
                <a:cs typeface="Times New Roman" pitchFamily="18" charset="0"/>
              </a:rPr>
              <a:t>4. Realizarea demersurilor </a:t>
            </a:r>
            <a:r>
              <a:rPr lang="ro-RO" sz="2400" dirty="0" err="1" smtClean="0">
                <a:latin typeface="Times New Roman" pitchFamily="18" charset="0"/>
                <a:cs typeface="Times New Roman" pitchFamily="18" charset="0"/>
              </a:rPr>
              <a:t>explorativ-investigative</a:t>
            </a:r>
            <a:r>
              <a:rPr lang="ro-RO" sz="2400" dirty="0" smtClean="0">
                <a:latin typeface="Times New Roman" pitchFamily="18" charset="0"/>
                <a:cs typeface="Times New Roman" pitchFamily="18" charset="0"/>
              </a:rPr>
              <a:t> pentru soluționarea/ formularea unor situații de problemă/probleme, manifestând curiozitate și creativitate în integrarea achizițiilor matematice cu cele din alte domenii.</a:t>
            </a:r>
          </a:p>
          <a:p>
            <a:pPr marL="0" indent="0">
              <a:buNone/>
            </a:pPr>
            <a:endParaRPr lang="ro-RO"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dirty="0" smtClean="0"/>
              <a:t>Proiectul didactic</a:t>
            </a:r>
            <a:endParaRPr lang="ro-RO" dirty="0"/>
          </a:p>
        </p:txBody>
      </p:sp>
      <p:sp>
        <p:nvSpPr>
          <p:cNvPr id="3" name="Содержимое 2"/>
          <p:cNvSpPr>
            <a:spLocks noGrp="1"/>
          </p:cNvSpPr>
          <p:nvPr>
            <p:ph idx="1"/>
          </p:nvPr>
        </p:nvSpPr>
        <p:spPr>
          <a:xfrm>
            <a:off x="2589212" y="1641513"/>
            <a:ext cx="8915400" cy="4269709"/>
          </a:xfrm>
        </p:spPr>
        <p:txBody>
          <a:bodyPr>
            <a:normAutofit fontScale="92500" lnSpcReduction="10000"/>
          </a:bodyPr>
          <a:lstStyle/>
          <a:p>
            <a:pPr algn="just"/>
            <a:r>
              <a:rPr lang="ro-RO" sz="2400" b="1" dirty="0" smtClean="0">
                <a:latin typeface="Times New Roman" pitchFamily="18" charset="0"/>
                <a:cs typeface="Times New Roman" pitchFamily="18" charset="0"/>
              </a:rPr>
              <a:t>Pentru elaborarea</a:t>
            </a:r>
            <a:r>
              <a:rPr lang="ro-RO" sz="2400" dirty="0" smtClean="0">
                <a:latin typeface="Times New Roman" pitchFamily="18" charset="0"/>
                <a:cs typeface="Times New Roman" pitchFamily="18" charset="0"/>
              </a:rPr>
              <a:t> Proiectului didactic de lungă durată la matematică pentru clasa a X-a, profil real, profil umanist se vor utiliza competențele specifice, unitățile de competențe, conținuturile pentru învățământul gimnazial și liceal.</a:t>
            </a:r>
          </a:p>
          <a:p>
            <a:pPr algn="just"/>
            <a:r>
              <a:rPr lang="ro-RO" sz="2400" b="1" dirty="0" smtClean="0">
                <a:latin typeface="Times New Roman" pitchFamily="18" charset="0"/>
                <a:cs typeface="Times New Roman" pitchFamily="18" charset="0"/>
              </a:rPr>
              <a:t>În catalogul clasei</a:t>
            </a:r>
            <a:r>
              <a:rPr lang="ro-RO" sz="2400" dirty="0" smtClean="0">
                <a:latin typeface="Times New Roman" pitchFamily="18" charset="0"/>
                <a:cs typeface="Times New Roman" pitchFamily="18" charset="0"/>
              </a:rPr>
              <a:t>, la completarea recapitulării și recuperării / consolidării, la fiecare clasă, pe pagina din dreapta, se vor scrie temele/subiectele din conținuturile planificate pentru anul de studii 2020-2021, menționându-se la rubrica </a:t>
            </a:r>
            <a:r>
              <a:rPr lang="ro-RO" sz="2400" i="1" dirty="0" smtClean="0">
                <a:latin typeface="Times New Roman" pitchFamily="18" charset="0"/>
                <a:cs typeface="Times New Roman" pitchFamily="18" charset="0"/>
              </a:rPr>
              <a:t>Note </a:t>
            </a:r>
            <a:r>
              <a:rPr lang="ro-RO" sz="2400" dirty="0" smtClean="0">
                <a:latin typeface="Times New Roman" pitchFamily="18" charset="0"/>
                <a:cs typeface="Times New Roman" pitchFamily="18" charset="0"/>
              </a:rPr>
              <a:t>recuperare, sau consolidare, sau recuperare/consolidare. Pagina catalogului clasei se completează în conformitate cu Proiectul didactic de lungă durată pentru anul de studii 2021-2022.</a:t>
            </a:r>
          </a:p>
          <a:p>
            <a:pPr algn="just"/>
            <a:r>
              <a:rPr lang="ro-RO" sz="2400" dirty="0" smtClean="0">
                <a:latin typeface="Times New Roman" pitchFamily="18" charset="0"/>
                <a:cs typeface="Times New Roman" pitchFamily="18" charset="0"/>
              </a:rPr>
              <a:t>Proiectul didactic al lecției poate fi elaborat în baza  diverselor modele didactice existente și acceptate în literatura de specialitate.</a:t>
            </a:r>
          </a:p>
          <a:p>
            <a:pPr lvl="0" algn="just"/>
            <a:endParaRPr lang="ro-RO" dirty="0" smtClean="0">
              <a:latin typeface="Times New Roman" pitchFamily="18" charset="0"/>
              <a:cs typeface="Times New Roman" pitchFamily="18" charset="0"/>
            </a:endParaRPr>
          </a:p>
          <a:p>
            <a:endParaRPr lang="ro-RO" dirty="0" smtClean="0"/>
          </a:p>
          <a:p>
            <a:endParaRPr lang="ro-RO"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10208"/>
            <a:ext cx="8911687" cy="851337"/>
          </a:xfrm>
        </p:spPr>
        <p:txBody>
          <a:bodyPr>
            <a:normAutofit/>
          </a:bodyPr>
          <a:lstStyle/>
          <a:p>
            <a:pPr algn="ctr"/>
            <a:r>
              <a:rPr lang="ro-RO" sz="2400" b="1" dirty="0">
                <a:solidFill>
                  <a:schemeClr val="accent2">
                    <a:lumMod val="75000"/>
                  </a:schemeClr>
                </a:solidFill>
              </a:rPr>
              <a:t>Recomandări cu privire la</a:t>
            </a:r>
            <a:br>
              <a:rPr lang="ro-RO" sz="2400" b="1" dirty="0">
                <a:solidFill>
                  <a:schemeClr val="accent2">
                    <a:lumMod val="75000"/>
                  </a:schemeClr>
                </a:solidFill>
              </a:rPr>
            </a:br>
            <a:r>
              <a:rPr lang="ro-RO" sz="2400" b="1" dirty="0">
                <a:solidFill>
                  <a:schemeClr val="accent2">
                    <a:lumMod val="75000"/>
                  </a:schemeClr>
                </a:solidFill>
              </a:rPr>
              <a:t> predarea - </a:t>
            </a:r>
            <a:r>
              <a:rPr lang="ro-RO" sz="2400" b="1" dirty="0" err="1">
                <a:solidFill>
                  <a:schemeClr val="accent2">
                    <a:lumMod val="75000"/>
                  </a:schemeClr>
                </a:solidFill>
              </a:rPr>
              <a:t>învăţarea</a:t>
            </a:r>
            <a:r>
              <a:rPr lang="ro-RO" sz="2400" b="1" dirty="0">
                <a:solidFill>
                  <a:schemeClr val="accent2">
                    <a:lumMod val="75000"/>
                  </a:schemeClr>
                </a:solidFill>
              </a:rPr>
              <a:t> matematicii </a:t>
            </a:r>
            <a:endParaRPr lang="ro-RO" sz="2400" dirty="0"/>
          </a:p>
        </p:txBody>
      </p:sp>
      <p:sp>
        <p:nvSpPr>
          <p:cNvPr id="3" name="Content Placeholder 2"/>
          <p:cNvSpPr>
            <a:spLocks noGrp="1"/>
          </p:cNvSpPr>
          <p:nvPr>
            <p:ph idx="1"/>
          </p:nvPr>
        </p:nvSpPr>
        <p:spPr>
          <a:xfrm>
            <a:off x="2589212" y="1082567"/>
            <a:ext cx="8915400" cy="5412826"/>
          </a:xfrm>
        </p:spPr>
        <p:txBody>
          <a:bodyPr>
            <a:normAutofit fontScale="85000" lnSpcReduction="20000"/>
          </a:bodyPr>
          <a:lstStyle/>
          <a:p>
            <a:pPr marL="0" indent="0" algn="just">
              <a:buNone/>
            </a:pPr>
            <a:r>
              <a:rPr lang="ro-RO" sz="2000" dirty="0" smtClean="0">
                <a:latin typeface="Times New Roman" panose="02020603050405020304" pitchFamily="18" charset="0"/>
                <a:cs typeface="Times New Roman" panose="02020603050405020304" pitchFamily="18" charset="0"/>
              </a:rPr>
              <a:t>Organizarea </a:t>
            </a:r>
            <a:r>
              <a:rPr lang="ro-RO" sz="2000" dirty="0">
                <a:latin typeface="Times New Roman" panose="02020603050405020304" pitchFamily="18" charset="0"/>
                <a:cs typeface="Times New Roman" panose="02020603050405020304" pitchFamily="18" charset="0"/>
              </a:rPr>
              <a:t>procesului de predare-învățare-evaluare la Matematică va fi realizat în contextul dezvoltării </a:t>
            </a:r>
            <a:r>
              <a:rPr lang="ro-RO" sz="2000" dirty="0" err="1">
                <a:latin typeface="Times New Roman" panose="02020603050405020304" pitchFamily="18" charset="0"/>
                <a:cs typeface="Times New Roman" panose="02020603050405020304" pitchFamily="18" charset="0"/>
              </a:rPr>
              <a:t>competenţelor</a:t>
            </a:r>
            <a:r>
              <a:rPr lang="ro-RO" sz="2000" dirty="0">
                <a:latin typeface="Times New Roman" panose="02020603050405020304" pitchFamily="18" charset="0"/>
                <a:cs typeface="Times New Roman" panose="02020603050405020304" pitchFamily="18" charset="0"/>
              </a:rPr>
              <a:t> specifice disciplinei prin</a:t>
            </a:r>
            <a:r>
              <a:rPr lang="en-US" sz="2000" dirty="0">
                <a:latin typeface="Times New Roman" panose="02020603050405020304" pitchFamily="18" charset="0"/>
                <a:cs typeface="Times New Roman" panose="02020603050405020304" pitchFamily="18" charset="0"/>
              </a:rPr>
              <a:t>:</a:t>
            </a:r>
          </a:p>
          <a:p>
            <a:pPr lvl="0" algn="just"/>
            <a:r>
              <a:rPr lang="ro-RO" sz="2600" i="1" dirty="0">
                <a:latin typeface="Times New Roman" panose="02020603050405020304" pitchFamily="18" charset="0"/>
                <a:cs typeface="Times New Roman" panose="02020603050405020304" pitchFamily="18" charset="0"/>
              </a:rPr>
              <a:t>Organizarea rațională a demersului didactic, </a:t>
            </a:r>
            <a:r>
              <a:rPr lang="ro-RO" sz="2600" dirty="0">
                <a:latin typeface="Times New Roman" panose="02020603050405020304" pitchFamily="18" charset="0"/>
                <a:cs typeface="Times New Roman" panose="02020603050405020304" pitchFamily="18" charset="0"/>
              </a:rPr>
              <a:t>ghidând elevii spre dobândirea cunoștințelor (</a:t>
            </a:r>
            <a:r>
              <a:rPr lang="ro-RO" sz="2600" dirty="0">
                <a:solidFill>
                  <a:srgbClr val="FF0000"/>
                </a:solidFill>
                <a:latin typeface="Times New Roman" panose="02020603050405020304" pitchFamily="18" charset="0"/>
                <a:cs typeface="Times New Roman" panose="02020603050405020304" pitchFamily="18" charset="0"/>
              </a:rPr>
              <a:t>a ști</a:t>
            </a:r>
            <a:r>
              <a:rPr lang="ro-RO" sz="2600" dirty="0">
                <a:latin typeface="Times New Roman" panose="02020603050405020304" pitchFamily="18" charset="0"/>
                <a:cs typeface="Times New Roman" panose="02020603050405020304" pitchFamily="18" charset="0"/>
              </a:rPr>
              <a:t>), formarea abilităților (</a:t>
            </a:r>
            <a:r>
              <a:rPr lang="ro-RO" sz="2600" dirty="0">
                <a:solidFill>
                  <a:srgbClr val="FF0000"/>
                </a:solidFill>
                <a:latin typeface="Times New Roman" panose="02020603050405020304" pitchFamily="18" charset="0"/>
                <a:cs typeface="Times New Roman" panose="02020603050405020304" pitchFamily="18" charset="0"/>
              </a:rPr>
              <a:t>a ști să faci</a:t>
            </a:r>
            <a:r>
              <a:rPr lang="ro-RO" sz="2600" dirty="0">
                <a:latin typeface="Times New Roman" panose="02020603050405020304" pitchFamily="18" charset="0"/>
                <a:cs typeface="Times New Roman" panose="02020603050405020304" pitchFamily="18" charset="0"/>
              </a:rPr>
              <a:t>), atitudini și valori (</a:t>
            </a:r>
            <a:r>
              <a:rPr lang="ro-RO" sz="2600" dirty="0">
                <a:solidFill>
                  <a:srgbClr val="FF0000"/>
                </a:solidFill>
                <a:latin typeface="Times New Roman" panose="02020603050405020304" pitchFamily="18" charset="0"/>
                <a:cs typeface="Times New Roman" panose="02020603050405020304" pitchFamily="18" charset="0"/>
              </a:rPr>
              <a:t>a ști să fii</a:t>
            </a:r>
            <a:r>
              <a:rPr lang="ro-RO" sz="2600" dirty="0">
                <a:latin typeface="Times New Roman" panose="02020603050405020304" pitchFamily="18" charset="0"/>
                <a:cs typeface="Times New Roman" panose="02020603050405020304" pitchFamily="18" charset="0"/>
              </a:rPr>
              <a:t>) și, altfel spus – formarea competenței;</a:t>
            </a:r>
          </a:p>
          <a:p>
            <a:pPr lvl="0" algn="just"/>
            <a:r>
              <a:rPr lang="ro-RO" sz="2600" i="1" dirty="0" smtClean="0">
                <a:latin typeface="Times New Roman" panose="02020603050405020304" pitchFamily="18" charset="0"/>
                <a:cs typeface="Times New Roman" panose="02020603050405020304" pitchFamily="18" charset="0"/>
              </a:rPr>
              <a:t>Abordarea motivată a subiectelor de studiu, </a:t>
            </a:r>
            <a:r>
              <a:rPr lang="ro-RO" sz="2600" dirty="0" smtClean="0">
                <a:latin typeface="Times New Roman" panose="02020603050405020304" pitchFamily="18" charset="0"/>
                <a:cs typeface="Times New Roman" panose="02020603050405020304" pitchFamily="18" charset="0"/>
              </a:rPr>
              <a:t>pentru a-l face accesibil și atractiv elevilor</a:t>
            </a:r>
            <a:r>
              <a:rPr lang="en-US" sz="2600" dirty="0" smtClean="0">
                <a:latin typeface="Times New Roman" panose="02020603050405020304" pitchFamily="18" charset="0"/>
                <a:cs typeface="Times New Roman" panose="02020603050405020304" pitchFamily="18" charset="0"/>
              </a:rPr>
              <a:t>;</a:t>
            </a:r>
          </a:p>
          <a:p>
            <a:pPr lvl="0" algn="just"/>
            <a:r>
              <a:rPr lang="ro-RO" sz="2600" i="1" dirty="0" smtClean="0">
                <a:latin typeface="Times New Roman" panose="02020603050405020304" pitchFamily="18" charset="0"/>
                <a:cs typeface="Times New Roman" panose="02020603050405020304" pitchFamily="18" charset="0"/>
              </a:rPr>
              <a:t>Desfășurarea </a:t>
            </a:r>
            <a:r>
              <a:rPr lang="ro-RO" sz="2600" i="1" dirty="0">
                <a:latin typeface="Times New Roman" panose="02020603050405020304" pitchFamily="18" charset="0"/>
                <a:cs typeface="Times New Roman" panose="02020603050405020304" pitchFamily="18" charset="0"/>
              </a:rPr>
              <a:t>interactivă </a:t>
            </a:r>
            <a:r>
              <a:rPr lang="ro-RO" sz="2600" dirty="0">
                <a:latin typeface="Times New Roman" panose="02020603050405020304" pitchFamily="18" charset="0"/>
                <a:cs typeface="Times New Roman" panose="02020603050405020304" pitchFamily="18" charset="0"/>
              </a:rPr>
              <a:t>a procesului de predare-învățare;</a:t>
            </a:r>
          </a:p>
          <a:p>
            <a:pPr algn="just"/>
            <a:r>
              <a:rPr lang="ro-RO" sz="2600" i="1" dirty="0">
                <a:latin typeface="Times New Roman" pitchFamily="18" charset="0"/>
                <a:cs typeface="Times New Roman" pitchFamily="18" charset="0"/>
              </a:rPr>
              <a:t>Utilizarea diverselor instrumente digitale</a:t>
            </a:r>
            <a:r>
              <a:rPr lang="ro-RO" sz="2600" dirty="0">
                <a:latin typeface="Times New Roman" pitchFamily="18" charset="0"/>
                <a:cs typeface="Times New Roman" pitchFamily="18" charset="0"/>
              </a:rPr>
              <a:t>: </a:t>
            </a:r>
            <a:r>
              <a:rPr lang="ro-RO" sz="2600" dirty="0" smtClean="0">
                <a:latin typeface="Times New Roman" pitchFamily="18" charset="0"/>
                <a:cs typeface="Times New Roman" pitchFamily="18" charset="0"/>
              </a:rPr>
              <a:t>Pe pagina oficială a </a:t>
            </a:r>
            <a:r>
              <a:rPr lang="ro-RO" sz="2600" b="1" i="1" dirty="0" smtClean="0">
                <a:latin typeface="Times New Roman" pitchFamily="18" charset="0"/>
                <a:cs typeface="Times New Roman" pitchFamily="18" charset="0"/>
              </a:rPr>
              <a:t>Platformelor educaționale online pentru cadrele didactice din Republica Moldova (</a:t>
            </a:r>
            <a:r>
              <a:rPr lang="ro-RO" sz="2600" b="1" i="1" dirty="0" err="1" smtClean="0">
                <a:latin typeface="Times New Roman" pitchFamily="18" charset="0"/>
                <a:cs typeface="Times New Roman" pitchFamily="18" charset="0"/>
              </a:rPr>
              <a:t>alem.aice.md</a:t>
            </a:r>
            <a:r>
              <a:rPr lang="ro-RO" sz="2600" b="1" i="1" dirty="0" smtClean="0">
                <a:latin typeface="Times New Roman" pitchFamily="18" charset="0"/>
                <a:cs typeface="Times New Roman" pitchFamily="18" charset="0"/>
              </a:rPr>
              <a:t>)</a:t>
            </a:r>
            <a:r>
              <a:rPr lang="ro-RO" sz="2600" dirty="0" smtClean="0">
                <a:latin typeface="Times New Roman" pitchFamily="18" charset="0"/>
                <a:cs typeface="Times New Roman" pitchFamily="18" charset="0"/>
              </a:rPr>
              <a:t> profesorul de matematică va găsi și alte resurse informaționale pe care le poate aplica în activitatea profesională. În funcție de posibilitățile instituției de învățământ, a cadrelor didactice și elevilor pot fi aplicate platformele </a:t>
            </a:r>
            <a:r>
              <a:rPr lang="ro-RO" sz="2600" b="1" i="1" dirty="0" err="1" smtClean="0">
                <a:latin typeface="Times New Roman" pitchFamily="18" charset="0"/>
                <a:cs typeface="Times New Roman" pitchFamily="18" charset="0"/>
              </a:rPr>
              <a:t>Zoom</a:t>
            </a:r>
            <a:r>
              <a:rPr lang="ro-RO" sz="2600" b="1" i="1" dirty="0" smtClean="0">
                <a:latin typeface="Times New Roman" pitchFamily="18" charset="0"/>
                <a:cs typeface="Times New Roman" pitchFamily="18" charset="0"/>
              </a:rPr>
              <a:t>, </a:t>
            </a:r>
            <a:r>
              <a:rPr lang="ro-RO" sz="2600" b="1" i="1" dirty="0" err="1" smtClean="0">
                <a:latin typeface="Times New Roman" pitchFamily="18" charset="0"/>
                <a:cs typeface="Times New Roman" pitchFamily="18" charset="0"/>
              </a:rPr>
              <a:t>Moodle</a:t>
            </a:r>
            <a:r>
              <a:rPr lang="ro-RO" sz="2600" b="1" i="1" dirty="0" smtClean="0">
                <a:latin typeface="Times New Roman" pitchFamily="18" charset="0"/>
                <a:cs typeface="Times New Roman" pitchFamily="18" charset="0"/>
              </a:rPr>
              <a:t>, Google </a:t>
            </a:r>
            <a:r>
              <a:rPr lang="ro-RO" sz="2600" b="1" i="1" dirty="0" err="1" smtClean="0">
                <a:latin typeface="Times New Roman" pitchFamily="18" charset="0"/>
                <a:cs typeface="Times New Roman" pitchFamily="18" charset="0"/>
              </a:rPr>
              <a:t>Classroom</a:t>
            </a:r>
            <a:r>
              <a:rPr lang="ro-RO" sz="2600" b="1" i="1" dirty="0" smtClean="0">
                <a:latin typeface="Times New Roman" pitchFamily="18" charset="0"/>
                <a:cs typeface="Times New Roman" pitchFamily="18" charset="0"/>
              </a:rPr>
              <a:t>, </a:t>
            </a:r>
            <a:r>
              <a:rPr lang="ro-RO" sz="2600" b="1" i="1" dirty="0" err="1" smtClean="0">
                <a:latin typeface="Times New Roman" pitchFamily="18" charset="0"/>
                <a:cs typeface="Times New Roman" pitchFamily="18" charset="0"/>
              </a:rPr>
              <a:t>Classtime</a:t>
            </a:r>
            <a:r>
              <a:rPr lang="ro-RO" sz="2600" b="1" i="1" dirty="0" smtClean="0">
                <a:latin typeface="Times New Roman" pitchFamily="18" charset="0"/>
                <a:cs typeface="Times New Roman" pitchFamily="18" charset="0"/>
              </a:rPr>
              <a:t>, </a:t>
            </a:r>
            <a:r>
              <a:rPr lang="ro-RO" sz="2600" b="1" i="1" dirty="0" err="1" smtClean="0">
                <a:latin typeface="Times New Roman" pitchFamily="18" charset="0"/>
                <a:cs typeface="Times New Roman" pitchFamily="18" charset="0"/>
              </a:rPr>
              <a:t>Classkik</a:t>
            </a:r>
            <a:r>
              <a:rPr lang="ro-RO" sz="2600" b="1" i="1" dirty="0" smtClean="0">
                <a:latin typeface="Times New Roman" pitchFamily="18" charset="0"/>
                <a:cs typeface="Times New Roman" pitchFamily="18" charset="0"/>
              </a:rPr>
              <a:t>, </a:t>
            </a:r>
            <a:r>
              <a:rPr lang="ro-RO" sz="2600" b="1" i="1" dirty="0" err="1" smtClean="0">
                <a:latin typeface="Times New Roman" pitchFamily="18" charset="0"/>
                <a:cs typeface="Times New Roman" pitchFamily="18" charset="0"/>
              </a:rPr>
              <a:t>Google</a:t>
            </a:r>
            <a:r>
              <a:rPr lang="ro-RO" sz="2600" b="1" i="1" dirty="0" smtClean="0">
                <a:latin typeface="Times New Roman" pitchFamily="18" charset="0"/>
                <a:cs typeface="Times New Roman" pitchFamily="18" charset="0"/>
              </a:rPr>
              <a:t> </a:t>
            </a:r>
            <a:r>
              <a:rPr lang="ro-RO" sz="2600" b="1" i="1" dirty="0" err="1" smtClean="0">
                <a:latin typeface="Times New Roman" pitchFamily="18" charset="0"/>
                <a:cs typeface="Times New Roman" pitchFamily="18" charset="0"/>
              </a:rPr>
              <a:t>meet</a:t>
            </a:r>
            <a:r>
              <a:rPr lang="ro-RO" sz="2600" b="1" i="1" dirty="0" smtClean="0">
                <a:latin typeface="Times New Roman" pitchFamily="18" charset="0"/>
                <a:cs typeface="Times New Roman" pitchFamily="18" charset="0"/>
              </a:rPr>
              <a:t>, </a:t>
            </a:r>
            <a:r>
              <a:rPr lang="ro-RO" sz="2600" b="1" i="1" dirty="0" err="1" smtClean="0">
                <a:latin typeface="Times New Roman" pitchFamily="18" charset="0"/>
                <a:cs typeface="Times New Roman" pitchFamily="18" charset="0"/>
              </a:rPr>
              <a:t>Educațieonline.md</a:t>
            </a:r>
            <a:r>
              <a:rPr lang="ro-RO" sz="2600" b="1" i="1" dirty="0" smtClean="0">
                <a:latin typeface="Times New Roman" pitchFamily="18" charset="0"/>
                <a:cs typeface="Times New Roman" pitchFamily="18" charset="0"/>
              </a:rPr>
              <a:t>, </a:t>
            </a:r>
            <a:r>
              <a:rPr lang="ro-RO" sz="2600" b="1" i="1" dirty="0" err="1" smtClean="0">
                <a:latin typeface="Times New Roman" pitchFamily="18" charset="0"/>
                <a:cs typeface="Times New Roman" pitchFamily="18" charset="0"/>
              </a:rPr>
              <a:t>studii.md</a:t>
            </a:r>
            <a:r>
              <a:rPr lang="ro-RO" sz="2600" b="1" i="1" dirty="0" smtClean="0">
                <a:latin typeface="Times New Roman" pitchFamily="18" charset="0"/>
                <a:cs typeface="Times New Roman" pitchFamily="18" charset="0"/>
              </a:rPr>
              <a:t> </a:t>
            </a:r>
            <a:r>
              <a:rPr lang="ro-RO" sz="2600" dirty="0" smtClean="0">
                <a:latin typeface="Times New Roman" pitchFamily="18" charset="0"/>
                <a:cs typeface="Times New Roman" pitchFamily="18" charset="0"/>
              </a:rPr>
              <a:t>ș.a.  </a:t>
            </a:r>
          </a:p>
          <a:p>
            <a:pPr lvl="0" algn="just"/>
            <a:r>
              <a:rPr lang="ro-RO" sz="2600" dirty="0" smtClean="0">
                <a:latin typeface="Times New Roman" pitchFamily="18" charset="0"/>
                <a:cs typeface="Times New Roman" pitchFamily="18" charset="0"/>
              </a:rPr>
              <a:t>Activități </a:t>
            </a:r>
            <a:r>
              <a:rPr lang="ro-RO" sz="2600" dirty="0">
                <a:latin typeface="Times New Roman" pitchFamily="18" charset="0"/>
                <a:cs typeface="Times New Roman" pitchFamily="18" charset="0"/>
              </a:rPr>
              <a:t>de elaborare a proiectelor STEM/STEAM</a:t>
            </a:r>
            <a:r>
              <a:rPr lang="ro-RO" sz="2600" dirty="0" smtClean="0">
                <a:latin typeface="Times New Roman" pitchFamily="18" charset="0"/>
                <a:cs typeface="Times New Roman" pitchFamily="18" charset="0"/>
              </a:rPr>
              <a:t>.</a:t>
            </a:r>
          </a:p>
          <a:p>
            <a:pPr lvl="0"/>
            <a:endParaRPr lang="ro-RO" sz="2600" dirty="0">
              <a:latin typeface="Times New Roman" pitchFamily="18" charset="0"/>
              <a:cs typeface="Times New Roman" pitchFamily="18" charset="0"/>
            </a:endParaRPr>
          </a:p>
          <a:p>
            <a:endParaRPr lang="ro-RO" dirty="0"/>
          </a:p>
        </p:txBody>
      </p:sp>
    </p:spTree>
    <p:extLst>
      <p:ext uri="{BB962C8B-B14F-4D97-AF65-F5344CB8AC3E}">
        <p14:creationId xmlns:p14="http://schemas.microsoft.com/office/powerpoint/2010/main" xmlns="" val="3066539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31228"/>
            <a:ext cx="8911687" cy="1040524"/>
          </a:xfrm>
        </p:spPr>
        <p:txBody>
          <a:bodyPr>
            <a:normAutofit fontScale="90000"/>
          </a:bodyPr>
          <a:lstStyle/>
          <a:p>
            <a:pPr algn="ctr"/>
            <a:r>
              <a:rPr lang="ro-RO" dirty="0" smtClean="0"/>
              <a:t>Cum sporim motivația, autonomia și responsabilitatea pentru învățare la elevi</a:t>
            </a:r>
            <a:endParaRPr lang="ro-RO" dirty="0"/>
          </a:p>
        </p:txBody>
      </p:sp>
      <p:sp>
        <p:nvSpPr>
          <p:cNvPr id="3" name="Содержимое 2"/>
          <p:cNvSpPr>
            <a:spLocks noGrp="1"/>
          </p:cNvSpPr>
          <p:nvPr>
            <p:ph idx="1"/>
          </p:nvPr>
        </p:nvSpPr>
        <p:spPr>
          <a:xfrm>
            <a:off x="2589212" y="1502979"/>
            <a:ext cx="8915400" cy="4887311"/>
          </a:xfrm>
        </p:spPr>
        <p:txBody>
          <a:bodyPr>
            <a:normAutofit lnSpcReduction="10000"/>
          </a:bodyPr>
          <a:lstStyle/>
          <a:p>
            <a:r>
              <a:rPr lang="ro-RO" sz="2400" dirty="0" smtClean="0">
                <a:latin typeface="Times New Roman" pitchFamily="18" charset="0"/>
                <a:cs typeface="Times New Roman" pitchFamily="18" charset="0"/>
              </a:rPr>
              <a:t>Prin aprecierea justă și corectă a rezultatului la zi;</a:t>
            </a:r>
          </a:p>
          <a:p>
            <a:r>
              <a:rPr lang="ro-RO" sz="2400" dirty="0" smtClean="0">
                <a:latin typeface="Times New Roman" pitchFamily="18" charset="0"/>
                <a:cs typeface="Times New Roman" pitchFamily="18" charset="0"/>
              </a:rPr>
              <a:t>Prin mulți de bravo,  prin  „apreciez ceea ce ai făcut”, „te descurci de minune”, sunt mândru (ă) de tine”, „Ești talentat (ă)! Este meritul tău!”, „ai luat o decizie foarte bună!”;</a:t>
            </a:r>
          </a:p>
          <a:p>
            <a:r>
              <a:rPr lang="ro-RO" sz="2400" dirty="0" smtClean="0">
                <a:latin typeface="Times New Roman" pitchFamily="18" charset="0"/>
                <a:cs typeface="Times New Roman" pitchFamily="18" charset="0"/>
              </a:rPr>
              <a:t>Prin un șir de plusuri, semne de exclamare pe linia de margine a caietului;</a:t>
            </a:r>
          </a:p>
          <a:p>
            <a:r>
              <a:rPr lang="ro-RO" sz="2400" dirty="0" smtClean="0">
                <a:latin typeface="Times New Roman" pitchFamily="18" charset="0"/>
                <a:cs typeface="Times New Roman" pitchFamily="18" charset="0"/>
              </a:rPr>
              <a:t>Oferind posibilitatea de a se deschide în comunicare, de a se implica în activitate;</a:t>
            </a:r>
          </a:p>
          <a:p>
            <a:r>
              <a:rPr lang="ro-RO" sz="2400" dirty="0" smtClean="0">
                <a:latin typeface="Times New Roman" pitchFamily="18" charset="0"/>
                <a:cs typeface="Times New Roman" pitchFamily="18" charset="0"/>
              </a:rPr>
              <a:t>Această comunicare îi stimulează, le insuflă încrederea și, atunci, fac cu mai multă tragere de inimă temele, își spun pot și încearcă să soluționeze și ceea ce este mai complicat. </a:t>
            </a:r>
          </a:p>
          <a:p>
            <a:r>
              <a:rPr lang="ro-RO" sz="2400" dirty="0" smtClean="0">
                <a:latin typeface="Times New Roman" pitchFamily="18" charset="0"/>
                <a:cs typeface="Times New Roman" pitchFamily="18" charset="0"/>
              </a:rPr>
              <a:t>Succesul îi întărește pe elevi!</a:t>
            </a:r>
            <a:endParaRPr lang="ro-RO"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9697"/>
            <a:ext cx="8911687" cy="1054713"/>
          </a:xfrm>
        </p:spPr>
        <p:txBody>
          <a:bodyPr/>
          <a:lstStyle/>
          <a:p>
            <a:pPr algn="ctr"/>
            <a:r>
              <a:rPr lang="ro-RO" b="1" dirty="0">
                <a:solidFill>
                  <a:schemeClr val="accent2">
                    <a:lumMod val="75000"/>
                  </a:schemeClr>
                </a:solidFill>
                <a:latin typeface="Times New Roman" panose="02020603050405020304" pitchFamily="18" charset="0"/>
                <a:cs typeface="Times New Roman" panose="02020603050405020304" pitchFamily="18" charset="0"/>
              </a:rPr>
              <a:t>Componenta evaluativă</a:t>
            </a:r>
            <a:endParaRPr lang="ro-RO" dirty="0"/>
          </a:p>
        </p:txBody>
      </p:sp>
      <p:sp>
        <p:nvSpPr>
          <p:cNvPr id="3" name="Content Placeholder 2"/>
          <p:cNvSpPr>
            <a:spLocks noGrp="1"/>
          </p:cNvSpPr>
          <p:nvPr>
            <p:ph idx="1"/>
          </p:nvPr>
        </p:nvSpPr>
        <p:spPr>
          <a:xfrm>
            <a:off x="2589212" y="900795"/>
            <a:ext cx="8915400" cy="5517759"/>
          </a:xfrm>
        </p:spPr>
        <p:txBody>
          <a:bodyPr>
            <a:normAutofit fontScale="92500" lnSpcReduction="10000"/>
          </a:bodyPr>
          <a:lstStyle/>
          <a:p>
            <a:pPr marL="0" indent="0" algn="just">
              <a:buNone/>
            </a:pPr>
            <a:r>
              <a:rPr lang="ro-RO" sz="2400" dirty="0">
                <a:latin typeface="Times New Roman" pitchFamily="18" charset="0"/>
                <a:cs typeface="Times New Roman" pitchFamily="18" charset="0"/>
              </a:rPr>
              <a:t>În activitatea evaluativă, profesorul se va ghida de principiile evaluării rezultatelor şcolare la matematică şi cerinţele moderne referitoare la organizarea şi desfăşurarea acţiunilor evaluate, stipulate în:</a:t>
            </a:r>
          </a:p>
          <a:p>
            <a:pPr algn="just"/>
            <a:r>
              <a:rPr lang="ro-RO" sz="2400" dirty="0">
                <a:latin typeface="Times New Roman" pitchFamily="18" charset="0"/>
                <a:cs typeface="Times New Roman" pitchFamily="18" charset="0"/>
              </a:rPr>
              <a:t>Rubrica </a:t>
            </a:r>
            <a:r>
              <a:rPr lang="ro-RO" sz="2400" i="1" dirty="0">
                <a:latin typeface="Times New Roman" pitchFamily="18" charset="0"/>
                <a:cs typeface="Times New Roman" pitchFamily="18" charset="0"/>
              </a:rPr>
              <a:t>Strategii de evaluare din Curriculum</a:t>
            </a:r>
            <a:r>
              <a:rPr lang="ro-RO" sz="2400" i="1" dirty="0" smtClean="0">
                <a:latin typeface="Times New Roman" pitchFamily="18" charset="0"/>
                <a:cs typeface="Times New Roman" pitchFamily="18" charset="0"/>
              </a:rPr>
              <a:t>;</a:t>
            </a:r>
            <a:endParaRPr lang="ro-RO" sz="2400" i="1" dirty="0">
              <a:latin typeface="Times New Roman" pitchFamily="18" charset="0"/>
              <a:cs typeface="Times New Roman" pitchFamily="18" charset="0"/>
            </a:endParaRPr>
          </a:p>
          <a:p>
            <a:pPr algn="just"/>
            <a:r>
              <a:rPr lang="ro-RO" sz="2400" dirty="0">
                <a:latin typeface="Times New Roman" pitchFamily="18" charset="0"/>
                <a:cs typeface="Times New Roman" pitchFamily="18" charset="0"/>
              </a:rPr>
              <a:t>Standardele de eficiență a învățării. Aprobat prin ordinul Ministrului Educaţiei nr.1001 din 23.12.2011. </a:t>
            </a:r>
            <a:r>
              <a:rPr lang="ro-RO" sz="2400" dirty="0" err="1">
                <a:latin typeface="Times New Roman" pitchFamily="18" charset="0"/>
                <a:cs typeface="Times New Roman" pitchFamily="18" charset="0"/>
              </a:rPr>
              <a:t>Lyceum</a:t>
            </a:r>
            <a:r>
              <a:rPr lang="ro-RO" sz="2400" dirty="0">
                <a:latin typeface="Times New Roman" pitchFamily="18" charset="0"/>
                <a:cs typeface="Times New Roman" pitchFamily="18" charset="0"/>
              </a:rPr>
              <a:t>, Chişinău, 2012.</a:t>
            </a:r>
          </a:p>
          <a:p>
            <a:pPr algn="just"/>
            <a:r>
              <a:rPr lang="ro-RO" sz="2400" dirty="0">
                <a:latin typeface="Times New Roman" pitchFamily="18" charset="0"/>
                <a:cs typeface="Times New Roman" pitchFamily="18" charset="0"/>
              </a:rPr>
              <a:t>Referențialul de evaluare a competențelor specifice formate elevilor. Aprobat de către Consiliul Național pentru Curriculum (proces-verbal nr. 2.3 din 04.04.2014). </a:t>
            </a:r>
            <a:endParaRPr lang="ro-RO" sz="2400" dirty="0" smtClean="0">
              <a:latin typeface="Times New Roman" pitchFamily="18" charset="0"/>
              <a:cs typeface="Times New Roman" pitchFamily="18" charset="0"/>
            </a:endParaRPr>
          </a:p>
          <a:p>
            <a:pPr lvl="0" algn="just"/>
            <a:r>
              <a:rPr lang="ro-RO" sz="2400" dirty="0" smtClean="0">
                <a:latin typeface="Times New Roman" pitchFamily="18" charset="0"/>
                <a:cs typeface="Times New Roman" pitchFamily="18" charset="0"/>
              </a:rPr>
              <a:t>Matematică. Ghid de implementare a curriculumului, ediția 2019.</a:t>
            </a:r>
          </a:p>
          <a:p>
            <a:pPr lvl="0" algn="just"/>
            <a:r>
              <a:rPr lang="ro-RO" sz="2400" dirty="0" smtClean="0">
                <a:latin typeface="Times New Roman" pitchFamily="18" charset="0"/>
                <a:cs typeface="Times New Roman" pitchFamily="18" charset="0"/>
              </a:rPr>
              <a:t>Matematică</a:t>
            </a:r>
            <a:r>
              <a:rPr lang="ro-RO" sz="2400" dirty="0">
                <a:latin typeface="Times New Roman" pitchFamily="18" charset="0"/>
                <a:cs typeface="Times New Roman" pitchFamily="18" charset="0"/>
              </a:rPr>
              <a:t>. Ghid de implementare a curriculumului modernizat în învățământul </a:t>
            </a:r>
            <a:r>
              <a:rPr lang="ro-RO" sz="2400" dirty="0" smtClean="0">
                <a:latin typeface="Times New Roman" pitchFamily="18" charset="0"/>
                <a:cs typeface="Times New Roman" pitchFamily="18" charset="0"/>
              </a:rPr>
              <a:t>gimnazial. </a:t>
            </a:r>
            <a:r>
              <a:rPr lang="ro-RO" sz="2400" dirty="0">
                <a:latin typeface="Times New Roman" pitchFamily="18" charset="0"/>
                <a:cs typeface="Times New Roman" pitchFamily="18" charset="0"/>
              </a:rPr>
              <a:t>Aprobat prin ordinul Ministrului Educaţiei nr. 597 din 30 iunie 2011.</a:t>
            </a:r>
          </a:p>
          <a:p>
            <a:pPr algn="just">
              <a:buNone/>
            </a:pPr>
            <a:r>
              <a:rPr lang="ro-RO" sz="2400" dirty="0" smtClean="0">
                <a:latin typeface="Times New Roman" pitchFamily="18" charset="0"/>
                <a:cs typeface="Times New Roman" pitchFamily="18" charset="0"/>
              </a:rPr>
              <a:t>Important </a:t>
            </a:r>
            <a:r>
              <a:rPr lang="ro-RO" sz="2400" dirty="0">
                <a:latin typeface="Times New Roman" pitchFamily="18" charset="0"/>
                <a:cs typeface="Times New Roman" pitchFamily="18" charset="0"/>
              </a:rPr>
              <a:t>este ca atât elevul, cât şi profesorul să conştientizeze că evaluarea în orice circumstanţe trebuie să fie </a:t>
            </a:r>
            <a:r>
              <a:rPr lang="ro-RO" sz="2400" b="1" i="1" dirty="0">
                <a:latin typeface="Times New Roman" pitchFamily="18" charset="0"/>
                <a:cs typeface="Times New Roman" pitchFamily="18" charset="0"/>
              </a:rPr>
              <a:t>obiectivă</a:t>
            </a:r>
            <a:r>
              <a:rPr lang="ro-RO" sz="2400" dirty="0" smtClean="0">
                <a:latin typeface="Times New Roman" pitchFamily="18" charset="0"/>
                <a:cs typeface="Times New Roman" pitchFamily="18" charset="0"/>
              </a:rPr>
              <a:t>.</a:t>
            </a:r>
          </a:p>
          <a:p>
            <a:endParaRPr lang="ro-RO" dirty="0"/>
          </a:p>
        </p:txBody>
      </p:sp>
    </p:spTree>
    <p:extLst>
      <p:ext uri="{BB962C8B-B14F-4D97-AF65-F5344CB8AC3E}">
        <p14:creationId xmlns:p14="http://schemas.microsoft.com/office/powerpoint/2010/main" xmlns="" val="4082496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90006"/>
            <a:ext cx="8911687" cy="831272"/>
          </a:xfrm>
        </p:spPr>
        <p:txBody>
          <a:bodyPr>
            <a:normAutofit/>
          </a:bodyPr>
          <a:lstStyle/>
          <a:p>
            <a:pPr algn="ctr"/>
            <a:r>
              <a:rPr lang="ro-RO" b="1" dirty="0">
                <a:solidFill>
                  <a:schemeClr val="accent2">
                    <a:lumMod val="75000"/>
                  </a:schemeClr>
                </a:solidFill>
                <a:latin typeface="Times New Roman" panose="02020603050405020304" pitchFamily="18" charset="0"/>
                <a:cs typeface="Times New Roman" panose="02020603050405020304" pitchFamily="18" charset="0"/>
              </a:rPr>
              <a:t>Componenta evaluativă</a:t>
            </a:r>
            <a:endParaRPr lang="ro-RO" dirty="0"/>
          </a:p>
        </p:txBody>
      </p:sp>
      <p:sp>
        <p:nvSpPr>
          <p:cNvPr id="3" name="Content Placeholder 2"/>
          <p:cNvSpPr>
            <a:spLocks noGrp="1"/>
          </p:cNvSpPr>
          <p:nvPr>
            <p:ph idx="1"/>
          </p:nvPr>
        </p:nvSpPr>
        <p:spPr>
          <a:xfrm>
            <a:off x="2589212" y="950025"/>
            <a:ext cx="8915400" cy="5581403"/>
          </a:xfrm>
        </p:spPr>
        <p:txBody>
          <a:bodyPr>
            <a:normAutofit lnSpcReduction="10000"/>
          </a:bodyPr>
          <a:lstStyle/>
          <a:p>
            <a:pPr lvl="0"/>
            <a:r>
              <a:rPr lang="ro-RO" sz="1900" i="1" dirty="0" smtClean="0">
                <a:latin typeface="Times New Roman" pitchFamily="18" charset="0"/>
                <a:cs typeface="Times New Roman" pitchFamily="18" charset="0"/>
              </a:rPr>
              <a:t>În acest an de studii Evaluarea inițială se realizează în toate clasele și nu se apreciază cu notă în catalogul clasei</a:t>
            </a:r>
            <a:r>
              <a:rPr lang="ro-RO" sz="1900" dirty="0" smtClean="0">
                <a:latin typeface="Times New Roman" pitchFamily="18" charset="0"/>
                <a:cs typeface="Times New Roman" pitchFamily="18" charset="0"/>
              </a:rPr>
              <a:t>.</a:t>
            </a:r>
          </a:p>
          <a:p>
            <a:pPr lvl="0" algn="just"/>
            <a:r>
              <a:rPr lang="ro-RO" sz="1900" i="1" dirty="0" smtClean="0">
                <a:latin typeface="Times New Roman" pitchFamily="18" charset="0"/>
                <a:cs typeface="Times New Roman" pitchFamily="18" charset="0"/>
              </a:rPr>
              <a:t>Verificarea caietelor - </a:t>
            </a:r>
            <a:r>
              <a:rPr lang="ro-RO" sz="1900" dirty="0" smtClean="0">
                <a:latin typeface="Times New Roman" pitchFamily="18" charset="0"/>
                <a:cs typeface="Times New Roman" pitchFamily="18" charset="0"/>
              </a:rPr>
              <a:t>se recomandă verificarea calitativă a activității curente a elevului la matematică. Caietele de lucru ale elevilor se recomandă a fi verificate de 2 ori pe săptămână în clasele a V-a – a VI-a, o dată pe săptămână în clasele a VII-a – a IX-a, o dată la 2 săptămâni în clasele a X-a – a XII-a.  </a:t>
            </a:r>
          </a:p>
          <a:p>
            <a:pPr lvl="0" algn="just"/>
            <a:r>
              <a:rPr lang="ro-RO" sz="1900" i="1" dirty="0" smtClean="0">
                <a:latin typeface="Times New Roman" pitchFamily="18" charset="0"/>
                <a:cs typeface="Times New Roman" pitchFamily="18" charset="0"/>
              </a:rPr>
              <a:t>Evaluarea în clasa a V-a: </a:t>
            </a:r>
            <a:r>
              <a:rPr lang="ro-RO" sz="1900" dirty="0" smtClean="0">
                <a:solidFill>
                  <a:srgbClr val="FF0000"/>
                </a:solidFill>
                <a:latin typeface="Times New Roman" pitchFamily="18" charset="0"/>
                <a:cs typeface="Times New Roman" pitchFamily="18" charset="0"/>
              </a:rPr>
              <a:t>se va realiza similar modalității din anul de studii 2019-2020 și 2020-2021, indicată în </a:t>
            </a:r>
            <a:r>
              <a:rPr lang="ro-RO" sz="1900" i="1" dirty="0" smtClean="0">
                <a:solidFill>
                  <a:srgbClr val="FF0000"/>
                </a:solidFill>
                <a:latin typeface="Times New Roman" pitchFamily="18" charset="0"/>
                <a:cs typeface="Times New Roman" pitchFamily="18" charset="0"/>
              </a:rPr>
              <a:t>Reperele metodologice privind organizarea procesului educațional la disciplina școlară Matematică în anul de studii 2019-2020 </a:t>
            </a:r>
            <a:r>
              <a:rPr lang="ro-RO" sz="1900" dirty="0" smtClean="0">
                <a:solidFill>
                  <a:srgbClr val="FF0000"/>
                </a:solidFill>
                <a:latin typeface="Times New Roman" pitchFamily="18" charset="0"/>
                <a:cs typeface="Times New Roman" pitchFamily="18" charset="0"/>
              </a:rPr>
              <a:t>și în Reperele actuale, în conformitate cu</a:t>
            </a:r>
            <a:r>
              <a:rPr lang="ro-RO" sz="1900" i="1" dirty="0" smtClean="0">
                <a:solidFill>
                  <a:srgbClr val="FF0000"/>
                </a:solidFill>
                <a:latin typeface="Times New Roman" pitchFamily="18" charset="0"/>
                <a:cs typeface="Times New Roman" pitchFamily="18" charset="0"/>
              </a:rPr>
              <a:t> </a:t>
            </a:r>
            <a:r>
              <a:rPr lang="ro-RO" sz="1900" dirty="0" smtClean="0">
                <a:solidFill>
                  <a:srgbClr val="FF0000"/>
                </a:solidFill>
                <a:latin typeface="Times New Roman" pitchFamily="18" charset="0"/>
                <a:cs typeface="Times New Roman" pitchFamily="18" charset="0"/>
              </a:rPr>
              <a:t>prevederile pct. 45, 46 din</a:t>
            </a:r>
            <a:r>
              <a:rPr lang="ro-RO" sz="1900" i="1" dirty="0" smtClean="0">
                <a:solidFill>
                  <a:srgbClr val="FF0000"/>
                </a:solidFill>
                <a:latin typeface="Times New Roman" pitchFamily="18" charset="0"/>
                <a:cs typeface="Times New Roman" pitchFamily="18" charset="0"/>
              </a:rPr>
              <a:t> Regulamentul privind evaluarea și notarea rezultatelor învățării, promovarea și absolvirea în învățământul primar și secundar</a:t>
            </a:r>
            <a:r>
              <a:rPr lang="ro-RO" sz="1900" dirty="0" smtClean="0">
                <a:solidFill>
                  <a:srgbClr val="FF0000"/>
                </a:solidFill>
                <a:latin typeface="Times New Roman" pitchFamily="18" charset="0"/>
                <a:cs typeface="Times New Roman" pitchFamily="18" charset="0"/>
              </a:rPr>
              <a:t>. </a:t>
            </a:r>
          </a:p>
          <a:p>
            <a:pPr algn="just"/>
            <a:r>
              <a:rPr lang="ro-RO" sz="1900" dirty="0" smtClean="0">
                <a:solidFill>
                  <a:srgbClr val="FF0000"/>
                </a:solidFill>
                <a:latin typeface="Times New Roman" pitchFamily="18" charset="0"/>
                <a:cs typeface="Times New Roman" pitchFamily="18" charset="0"/>
              </a:rPr>
              <a:t>Important! Elevul clasei a V-a va obține 3-4 note în semestrul I: două note la Evaluările </a:t>
            </a:r>
            <a:r>
              <a:rPr lang="ro-RO" sz="1900" dirty="0" err="1" smtClean="0">
                <a:solidFill>
                  <a:srgbClr val="FF0000"/>
                </a:solidFill>
                <a:latin typeface="Times New Roman" pitchFamily="18" charset="0"/>
                <a:cs typeface="Times New Roman" pitchFamily="18" charset="0"/>
              </a:rPr>
              <a:t>sumative</a:t>
            </a:r>
            <a:r>
              <a:rPr lang="ro-RO" sz="1900" dirty="0" smtClean="0">
                <a:solidFill>
                  <a:srgbClr val="FF0000"/>
                </a:solidFill>
                <a:latin typeface="Times New Roman" pitchFamily="18" charset="0"/>
                <a:cs typeface="Times New Roman" pitchFamily="18" charset="0"/>
              </a:rPr>
              <a:t>, o notă la un proiect realizat (De exemplu, „Mulțimi în jurul meu”) și o notă va obține la un produs evaluativ, însă nu în primele 2 luni.</a:t>
            </a:r>
          </a:p>
          <a:p>
            <a:pPr lvl="0" algn="just"/>
            <a:r>
              <a:rPr lang="ro-RO" sz="1900" i="1" dirty="0" smtClean="0">
                <a:solidFill>
                  <a:srgbClr val="FF0000"/>
                </a:solidFill>
                <a:latin typeface="Times New Roman" pitchFamily="18" charset="0"/>
                <a:cs typeface="Times New Roman" pitchFamily="18" charset="0"/>
              </a:rPr>
              <a:t>Evaluarea în clasa a VI-a. </a:t>
            </a:r>
            <a:r>
              <a:rPr lang="ro-RO" sz="1900" dirty="0" smtClean="0">
                <a:latin typeface="Times New Roman" pitchFamily="18" charset="0"/>
                <a:cs typeface="Times New Roman" pitchFamily="18" charset="0"/>
              </a:rPr>
              <a:t>În primul semestru al anului de studii 2021-2022 se va realiza trecerea lentă de la modul de evaluare realizat în clasa a V-a la matematică la evaluarea, similară claselor VII – XII. </a:t>
            </a:r>
          </a:p>
          <a:p>
            <a:endParaRPr lang="ro-RO" dirty="0"/>
          </a:p>
        </p:txBody>
      </p:sp>
    </p:spTree>
    <p:extLst>
      <p:ext uri="{BB962C8B-B14F-4D97-AF65-F5344CB8AC3E}">
        <p14:creationId xmlns:p14="http://schemas.microsoft.com/office/powerpoint/2010/main" xmlns="" val="2735430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73132"/>
            <a:ext cx="8911687" cy="736271"/>
          </a:xfrm>
        </p:spPr>
        <p:txBody>
          <a:bodyPr/>
          <a:lstStyle/>
          <a:p>
            <a:endParaRPr lang="ro-RO" dirty="0"/>
          </a:p>
        </p:txBody>
      </p:sp>
      <p:pic>
        <p:nvPicPr>
          <p:cNvPr id="4" name="Рисунок 2"/>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3909847" y="1282535"/>
            <a:ext cx="7181705" cy="4525459"/>
          </a:xfrm>
          <a:prstGeom prst="rect">
            <a:avLst/>
          </a:prstGeom>
          <a:ln>
            <a:noFill/>
          </a:ln>
          <a:effectLst>
            <a:softEdge rad="112500"/>
          </a:effectLst>
        </p:spPr>
      </p:pic>
    </p:spTree>
    <p:extLst>
      <p:ext uri="{BB962C8B-B14F-4D97-AF65-F5344CB8AC3E}">
        <p14:creationId xmlns:p14="http://schemas.microsoft.com/office/powerpoint/2010/main" xmlns="" val="39817213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57656"/>
            <a:ext cx="8911687" cy="777766"/>
          </a:xfrm>
        </p:spPr>
        <p:txBody>
          <a:bodyPr>
            <a:normAutofit/>
          </a:bodyPr>
          <a:lstStyle/>
          <a:p>
            <a:pPr algn="ctr"/>
            <a:r>
              <a:rPr lang="ro-RO" sz="4400" dirty="0">
                <a:solidFill>
                  <a:schemeClr val="accent2">
                    <a:lumMod val="75000"/>
                  </a:schemeClr>
                </a:solidFill>
                <a:latin typeface="Times New Roman" pitchFamily="18" charset="0"/>
                <a:cs typeface="Times New Roman" pitchFamily="18" charset="0"/>
              </a:rPr>
              <a:t>Discipline </a:t>
            </a:r>
            <a:r>
              <a:rPr lang="ro-RO" sz="4400" dirty="0" err="1">
                <a:solidFill>
                  <a:schemeClr val="accent2">
                    <a:lumMod val="75000"/>
                  </a:schemeClr>
                </a:solidFill>
                <a:latin typeface="Times New Roman" pitchFamily="18" charset="0"/>
                <a:cs typeface="Times New Roman" pitchFamily="18" charset="0"/>
              </a:rPr>
              <a:t>opţionale</a:t>
            </a:r>
            <a:endParaRPr lang="ro-RO" sz="4400" dirty="0"/>
          </a:p>
        </p:txBody>
      </p:sp>
      <p:sp>
        <p:nvSpPr>
          <p:cNvPr id="3" name="Content Placeholder 2"/>
          <p:cNvSpPr>
            <a:spLocks noGrp="1"/>
          </p:cNvSpPr>
          <p:nvPr>
            <p:ph idx="1"/>
          </p:nvPr>
        </p:nvSpPr>
        <p:spPr>
          <a:xfrm>
            <a:off x="2589212" y="914400"/>
            <a:ext cx="8915400" cy="5676405"/>
          </a:xfrm>
        </p:spPr>
        <p:txBody>
          <a:bodyPr>
            <a:noAutofit/>
          </a:bodyPr>
          <a:lstStyle/>
          <a:p>
            <a:pPr algn="just"/>
            <a:r>
              <a:rPr lang="ro-RO" sz="2400" dirty="0" smtClean="0">
                <a:latin typeface="Times New Roman" pitchFamily="18" charset="0"/>
                <a:cs typeface="Times New Roman" pitchFamily="18" charset="0"/>
              </a:rPr>
              <a:t>Disciplina opţională este o disciplină de învăţământ propusă la alegere elevilor, diferită de cele existente în trunchiul comun, care are drept scop aprofundarea, extinderea, integrarea şi inovarea cunoştinţelor elevului din unul sau mai multe domenii. Disciplinele opționale oferă elevilor oportunități pentru realizarea la maximum a potențialului personal, spațiu sigur pentru exprimarea propriilor idei, pentru îmbogățirea experiențelor necesare în vederea dezvoltării personale.</a:t>
            </a:r>
          </a:p>
          <a:p>
            <a:pPr algn="just"/>
            <a:r>
              <a:rPr lang="ro-RO" sz="2400" dirty="0" smtClean="0">
                <a:solidFill>
                  <a:srgbClr val="FF0000"/>
                </a:solidFill>
                <a:latin typeface="Times New Roman" pitchFamily="18" charset="0"/>
                <a:cs typeface="Times New Roman" pitchFamily="18" charset="0"/>
              </a:rPr>
              <a:t>Planul-cadru </a:t>
            </a:r>
            <a:r>
              <a:rPr lang="ro-RO" sz="2400" dirty="0">
                <a:solidFill>
                  <a:srgbClr val="FF0000"/>
                </a:solidFill>
                <a:latin typeface="Times New Roman" pitchFamily="18" charset="0"/>
                <a:cs typeface="Times New Roman" pitchFamily="18" charset="0"/>
              </a:rPr>
              <a:t>de învățământ oferă fiecărui elev posibilitatea de a opta pentru diferite discipline opționale. </a:t>
            </a:r>
          </a:p>
          <a:p>
            <a:pPr algn="just"/>
            <a:r>
              <a:rPr lang="ro-RO" sz="2400" dirty="0">
                <a:latin typeface="Times New Roman" pitchFamily="18" charset="0"/>
                <a:cs typeface="Times New Roman" pitchFamily="18" charset="0"/>
              </a:rPr>
              <a:t>Fiecare elev, cu excepția elevilor din clasele cu profil arte, sport și cele bilingve, studiază, </a:t>
            </a:r>
            <a:r>
              <a:rPr lang="ro-RO" sz="2400" b="1" dirty="0">
                <a:latin typeface="Times New Roman" pitchFamily="18" charset="0"/>
                <a:cs typeface="Times New Roman" pitchFamily="18" charset="0"/>
              </a:rPr>
              <a:t>în mod obligatoriu</a:t>
            </a: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o disciplină opțională</a:t>
            </a:r>
            <a:r>
              <a:rPr lang="ro-RO" sz="2400" dirty="0" smtClean="0">
                <a:latin typeface="Times New Roman" pitchFamily="18" charset="0"/>
                <a:cs typeface="Times New Roman" pitchFamily="18" charset="0"/>
              </a:rPr>
              <a:t>.</a:t>
            </a:r>
          </a:p>
          <a:p>
            <a:pPr algn="just"/>
            <a:r>
              <a:rPr lang="ro-RO" sz="2400" dirty="0" smtClean="0">
                <a:latin typeface="Times New Roman" pitchFamily="18" charset="0"/>
                <a:cs typeface="Times New Roman" pitchFamily="18" charset="0"/>
              </a:rPr>
              <a:t>Pot fi organizate și desfășurate activități extrașcolare (activități de cercetare la disciplinele de studii).</a:t>
            </a:r>
            <a:endParaRPr lang="ro-RO" sz="2400" dirty="0">
              <a:latin typeface="Times New Roman" pitchFamily="18" charset="0"/>
              <a:cs typeface="Times New Roman" pitchFamily="18" charset="0"/>
            </a:endParaRPr>
          </a:p>
        </p:txBody>
      </p:sp>
    </p:spTree>
    <p:extLst>
      <p:ext uri="{BB962C8B-B14F-4D97-AF65-F5344CB8AC3E}">
        <p14:creationId xmlns:p14="http://schemas.microsoft.com/office/powerpoint/2010/main" xmlns="" val="11034888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80010"/>
            <a:ext cx="8911687" cy="855024"/>
          </a:xfrm>
        </p:spPr>
        <p:txBody>
          <a:bodyPr/>
          <a:lstStyle/>
          <a:p>
            <a:pPr algn="ctr"/>
            <a:r>
              <a:rPr lang="ro-RO" dirty="0">
                <a:solidFill>
                  <a:schemeClr val="accent2">
                    <a:lumMod val="75000"/>
                  </a:schemeClr>
                </a:solidFill>
                <a:latin typeface="Times New Roman" pitchFamily="18" charset="0"/>
                <a:cs typeface="Times New Roman" pitchFamily="18" charset="0"/>
              </a:rPr>
              <a:t>Discipline </a:t>
            </a:r>
            <a:r>
              <a:rPr lang="ro-RO" dirty="0" err="1">
                <a:solidFill>
                  <a:schemeClr val="accent2">
                    <a:lumMod val="75000"/>
                  </a:schemeClr>
                </a:solidFill>
                <a:latin typeface="Times New Roman" pitchFamily="18" charset="0"/>
                <a:cs typeface="Times New Roman" pitchFamily="18" charset="0"/>
              </a:rPr>
              <a:t>opţionale</a:t>
            </a:r>
            <a:endParaRPr lang="ro-RO" dirty="0"/>
          </a:p>
        </p:txBody>
      </p:sp>
      <p:sp>
        <p:nvSpPr>
          <p:cNvPr id="3" name="Content Placeholder 2"/>
          <p:cNvSpPr>
            <a:spLocks noGrp="1"/>
          </p:cNvSpPr>
          <p:nvPr>
            <p:ph idx="1"/>
          </p:nvPr>
        </p:nvSpPr>
        <p:spPr>
          <a:xfrm>
            <a:off x="2589212" y="1341912"/>
            <a:ext cx="8915400" cy="4714504"/>
          </a:xfrm>
        </p:spPr>
        <p:txBody>
          <a:bodyPr>
            <a:normAutofit/>
          </a:bodyPr>
          <a:lstStyle/>
          <a:p>
            <a:pPr lvl="0"/>
            <a:r>
              <a:rPr lang="ro-RO" sz="2000" b="1" i="1" dirty="0"/>
              <a:t>Matematica distractivă</a:t>
            </a:r>
            <a:r>
              <a:rPr lang="ro-RO" sz="2000" i="1" dirty="0"/>
              <a:t>, pentru clasele a V-a – a VI-a. (</a:t>
            </a:r>
            <a:r>
              <a:rPr lang="ro-RO" sz="2000" i="1" u="sng" dirty="0">
                <a:solidFill>
                  <a:srgbClr val="7030A0"/>
                </a:solidFill>
                <a:hlinkClick r:id="rId2"/>
              </a:rPr>
              <a:t>http://www.edu.gov.md/sites/default/files/curriculum_matematica_aplicativa.pdf</a:t>
            </a:r>
            <a:r>
              <a:rPr lang="ro-RO" sz="2000" i="1" dirty="0"/>
              <a:t>);</a:t>
            </a:r>
            <a:endParaRPr lang="ro-RO" sz="2000" dirty="0"/>
          </a:p>
          <a:p>
            <a:pPr lvl="0"/>
            <a:r>
              <a:rPr lang="ro-RO" sz="2000" b="1" i="1" dirty="0"/>
              <a:t>Aritmetica mentală și </a:t>
            </a:r>
            <a:r>
              <a:rPr lang="ro-RO" sz="2000" b="1" i="1" dirty="0" err="1"/>
              <a:t>Abacus</a:t>
            </a:r>
            <a:r>
              <a:rPr lang="ro-RO" sz="2000" i="1" dirty="0"/>
              <a:t>, pentru elevii cu vârsta cuprinsă între 10 – 14 ani</a:t>
            </a:r>
            <a:r>
              <a:rPr lang="ro-RO" sz="2000" dirty="0"/>
              <a:t>. (</a:t>
            </a:r>
            <a:r>
              <a:rPr lang="ro-RO" sz="2000" dirty="0">
                <a:solidFill>
                  <a:srgbClr val="7030A0"/>
                </a:solidFill>
              </a:rPr>
              <a:t>http://mecc.gov.md/sites/default/files/curriculum_optional_aritmetica_mentala_si_abacus_7-9_ani_10-14_ani.pdf</a:t>
            </a:r>
            <a:r>
              <a:rPr lang="ro-RO" sz="2000" dirty="0"/>
              <a:t>);</a:t>
            </a:r>
          </a:p>
          <a:p>
            <a:pPr lvl="0"/>
            <a:r>
              <a:rPr lang="ro-RO" sz="2000" dirty="0"/>
              <a:t> </a:t>
            </a:r>
            <a:r>
              <a:rPr lang="ro-RO" sz="2000" b="1" i="1" dirty="0"/>
              <a:t>Matematica aplicativă</a:t>
            </a:r>
            <a:r>
              <a:rPr lang="ro-RO" sz="2000" i="1" dirty="0"/>
              <a:t>, pentru clasa</a:t>
            </a:r>
            <a:r>
              <a:rPr lang="en-US" sz="2000" i="1" dirty="0"/>
              <a:t> a IX-a. (</a:t>
            </a:r>
            <a:r>
              <a:rPr lang="en-US" sz="2000" i="1" dirty="0">
                <a:solidFill>
                  <a:srgbClr val="7030A0"/>
                </a:solidFill>
              </a:rPr>
              <a:t>http://www.edu.gov.md/sites/default/files/curriculum_matematica_distractiva_clasa_5_6.pdf</a:t>
            </a:r>
            <a:r>
              <a:rPr lang="en-US" sz="2000" i="1" dirty="0"/>
              <a:t>);</a:t>
            </a:r>
            <a:endParaRPr lang="ro-RO" sz="2000" dirty="0"/>
          </a:p>
          <a:p>
            <a:pPr lvl="0"/>
            <a:r>
              <a:rPr lang="ro-RO" sz="2000" b="1" i="1" dirty="0"/>
              <a:t>Istoria matematicii</a:t>
            </a:r>
            <a:r>
              <a:rPr lang="ro-RO" sz="2000" i="1" dirty="0"/>
              <a:t>, pentru clasele</a:t>
            </a:r>
            <a:r>
              <a:rPr lang="en-US" sz="2000" i="1" dirty="0"/>
              <a:t> a X-a – a XI-a. (</a:t>
            </a:r>
            <a:r>
              <a:rPr lang="en-US" sz="2000" i="1" dirty="0">
                <a:solidFill>
                  <a:srgbClr val="7030A0"/>
                </a:solidFill>
              </a:rPr>
              <a:t>http://www.edu.gov.md/sites/default/files/curriculum_istoria_matematicii.pd</a:t>
            </a:r>
            <a:r>
              <a:rPr lang="en-US" sz="2000" i="1" dirty="0"/>
              <a:t>f).</a:t>
            </a:r>
            <a:endParaRPr lang="ro-RO" sz="2000" dirty="0"/>
          </a:p>
          <a:p>
            <a:endParaRPr lang="ro-RO" dirty="0"/>
          </a:p>
        </p:txBody>
      </p:sp>
    </p:spTree>
    <p:extLst>
      <p:ext uri="{BB962C8B-B14F-4D97-AF65-F5344CB8AC3E}">
        <p14:creationId xmlns:p14="http://schemas.microsoft.com/office/powerpoint/2010/main" xmlns="" val="26356161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80010"/>
            <a:ext cx="8911687" cy="795647"/>
          </a:xfrm>
        </p:spPr>
        <p:txBody>
          <a:bodyPr/>
          <a:lstStyle/>
          <a:p>
            <a:pPr algn="ctr"/>
            <a:r>
              <a:rPr lang="ro-RO" dirty="0">
                <a:solidFill>
                  <a:schemeClr val="accent2">
                    <a:lumMod val="75000"/>
                  </a:schemeClr>
                </a:solidFill>
                <a:latin typeface="Times New Roman" pitchFamily="18" charset="0"/>
                <a:cs typeface="Times New Roman" pitchFamily="18" charset="0"/>
              </a:rPr>
              <a:t>Discipline </a:t>
            </a:r>
            <a:r>
              <a:rPr lang="ro-RO" dirty="0" err="1">
                <a:solidFill>
                  <a:schemeClr val="accent2">
                    <a:lumMod val="75000"/>
                  </a:schemeClr>
                </a:solidFill>
                <a:latin typeface="Times New Roman" pitchFamily="18" charset="0"/>
                <a:cs typeface="Times New Roman" pitchFamily="18" charset="0"/>
              </a:rPr>
              <a:t>opţionale</a:t>
            </a:r>
            <a:endParaRPr lang="ro-RO" dirty="0"/>
          </a:p>
        </p:txBody>
      </p:sp>
      <p:sp>
        <p:nvSpPr>
          <p:cNvPr id="3" name="Content Placeholder 2"/>
          <p:cNvSpPr>
            <a:spLocks noGrp="1"/>
          </p:cNvSpPr>
          <p:nvPr>
            <p:ph idx="1"/>
          </p:nvPr>
        </p:nvSpPr>
        <p:spPr>
          <a:xfrm>
            <a:off x="2589212" y="1211283"/>
            <a:ext cx="8915400" cy="5130140"/>
          </a:xfrm>
        </p:spPr>
        <p:txBody>
          <a:bodyPr/>
          <a:lstStyle/>
          <a:p>
            <a:pPr lvl="0"/>
            <a:r>
              <a:rPr lang="ru-RU" sz="2000" b="1" i="1" dirty="0"/>
              <a:t>Занимательная математика</a:t>
            </a:r>
            <a:r>
              <a:rPr lang="ru-RU" sz="2000" i="1" dirty="0"/>
              <a:t>, для </a:t>
            </a:r>
            <a:r>
              <a:rPr lang="en-US" sz="2000" i="1" dirty="0"/>
              <a:t>V</a:t>
            </a:r>
            <a:r>
              <a:rPr lang="ru-RU" sz="2000" i="1" dirty="0"/>
              <a:t>-х – </a:t>
            </a:r>
            <a:r>
              <a:rPr lang="en-US" sz="2000" i="1" dirty="0"/>
              <a:t>VI</a:t>
            </a:r>
            <a:r>
              <a:rPr lang="ru-RU" sz="2000" i="1" dirty="0"/>
              <a:t>-х классов. </a:t>
            </a:r>
            <a:r>
              <a:rPr lang="en-US" sz="2000" i="1" dirty="0">
                <a:solidFill>
                  <a:srgbClr val="7030A0"/>
                </a:solidFill>
              </a:rPr>
              <a:t>(http://www.edu.gov.md/sites/default/files/curriculum_matematica_aplicativa.pdf</a:t>
            </a:r>
            <a:r>
              <a:rPr lang="en-US" sz="2000" i="1" dirty="0"/>
              <a:t>);</a:t>
            </a:r>
            <a:endParaRPr lang="ro-RO" sz="2000" dirty="0"/>
          </a:p>
          <a:p>
            <a:r>
              <a:rPr lang="ru-RU" sz="2000" i="1" dirty="0"/>
              <a:t>б) </a:t>
            </a:r>
            <a:r>
              <a:rPr lang="ru-RU" sz="2000" b="1" i="1" dirty="0"/>
              <a:t>Прикладная математика</a:t>
            </a:r>
            <a:r>
              <a:rPr lang="ru-RU" sz="2000" i="1" dirty="0"/>
              <a:t>, для IX-х классов.</a:t>
            </a:r>
            <a:endParaRPr lang="ro-RO" sz="2000" dirty="0"/>
          </a:p>
          <a:p>
            <a:r>
              <a:rPr lang="ru-RU" sz="2000" i="1" dirty="0"/>
              <a:t>(</a:t>
            </a:r>
            <a:r>
              <a:rPr lang="ru-RU" sz="2000" i="1" u="sng" dirty="0">
                <a:hlinkClick r:id="rId2"/>
              </a:rPr>
              <a:t>http://www.edu.gov.md/sites/default/files/curriculum_matematica_distractiva_clasa_5_6.pdf</a:t>
            </a:r>
            <a:r>
              <a:rPr lang="ru-RU" sz="2000" i="1" dirty="0"/>
              <a:t>);</a:t>
            </a:r>
            <a:endParaRPr lang="ro-RO" sz="2000" dirty="0"/>
          </a:p>
          <a:p>
            <a:r>
              <a:rPr lang="ru-RU" sz="2000" i="1" dirty="0"/>
              <a:t>в) </a:t>
            </a:r>
            <a:r>
              <a:rPr lang="ru-RU" sz="2000" b="1" i="1" dirty="0"/>
              <a:t>История математики</a:t>
            </a:r>
            <a:r>
              <a:rPr lang="ru-RU" sz="2000" i="1" dirty="0"/>
              <a:t>, для X-х – XI-х классов. (</a:t>
            </a:r>
            <a:r>
              <a:rPr lang="ru-RU" sz="2000" i="1" dirty="0">
                <a:hlinkClick r:id="rId3"/>
              </a:rPr>
              <a:t>http://www.edu.gov.md/sites/default/files/curriculum_istoria_matematicii.pdf</a:t>
            </a:r>
            <a:r>
              <a:rPr lang="ru-RU" sz="2000" i="1" dirty="0"/>
              <a:t>)</a:t>
            </a:r>
            <a:r>
              <a:rPr lang="ro-RO" sz="2000" i="1" dirty="0"/>
              <a:t>;</a:t>
            </a:r>
          </a:p>
          <a:p>
            <a:r>
              <a:rPr lang="ru-RU" sz="2000" i="1" dirty="0"/>
              <a:t>г)</a:t>
            </a:r>
            <a:r>
              <a:rPr lang="ro-RO" sz="2000" i="1" dirty="0"/>
              <a:t> </a:t>
            </a:r>
            <a:r>
              <a:rPr lang="ro-RO" sz="2000" b="1" i="1" dirty="0" err="1"/>
              <a:t>Ментальная</a:t>
            </a:r>
            <a:r>
              <a:rPr lang="ro-RO" sz="2000" b="1" i="1" dirty="0"/>
              <a:t> </a:t>
            </a:r>
            <a:r>
              <a:rPr lang="ro-RO" sz="2000" b="1" i="1" dirty="0" err="1"/>
              <a:t>арифметика</a:t>
            </a:r>
            <a:r>
              <a:rPr lang="ro-RO" sz="2000" b="1" i="1" dirty="0"/>
              <a:t> и </a:t>
            </a:r>
            <a:r>
              <a:rPr lang="ro-RO" sz="2000" b="1" i="1" dirty="0" err="1"/>
              <a:t>Абакус</a:t>
            </a:r>
            <a:r>
              <a:rPr lang="ro-RO" sz="2000" i="1" dirty="0"/>
              <a:t>, </a:t>
            </a:r>
            <a:r>
              <a:rPr lang="ru-RU" sz="2000" dirty="0"/>
              <a:t>для учащихся </a:t>
            </a:r>
            <a:r>
              <a:rPr lang="ro-RO" sz="2000" dirty="0"/>
              <a:t>10 – 14 </a:t>
            </a:r>
            <a:r>
              <a:rPr lang="ro-RO" sz="2000" dirty="0" err="1"/>
              <a:t>лет</a:t>
            </a:r>
            <a:r>
              <a:rPr lang="ro-RO" sz="2000" dirty="0"/>
              <a:t>.</a:t>
            </a:r>
            <a:r>
              <a:rPr lang="ru-RU" sz="2000" dirty="0"/>
              <a:t> </a:t>
            </a:r>
            <a:r>
              <a:rPr lang="ro-RO" sz="2000" dirty="0"/>
              <a:t>(</a:t>
            </a:r>
            <a:r>
              <a:rPr lang="ro-RO" sz="2000" dirty="0">
                <a:solidFill>
                  <a:srgbClr val="7030A0"/>
                </a:solidFill>
              </a:rPr>
              <a:t>http://mecc.gov.md/sites/default/files/curriculum_optional_aritmetica_mentala_si_abacus_7-9_ani_10-14_ani.pdf</a:t>
            </a:r>
            <a:r>
              <a:rPr lang="ro-RO" sz="2000" dirty="0"/>
              <a:t>).</a:t>
            </a:r>
          </a:p>
          <a:p>
            <a:endParaRPr lang="ro-RO" dirty="0"/>
          </a:p>
        </p:txBody>
      </p:sp>
    </p:spTree>
    <p:extLst>
      <p:ext uri="{BB962C8B-B14F-4D97-AF65-F5344CB8AC3E}">
        <p14:creationId xmlns:p14="http://schemas.microsoft.com/office/powerpoint/2010/main" xmlns="" val="528016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o-RO" sz="5400" dirty="0" err="1">
                <a:latin typeface="Arial" pitchFamily="34" charset="0"/>
              </a:rPr>
              <a:t>Mulţumesc</a:t>
            </a:r>
            <a:r>
              <a:rPr lang="ro-RO" sz="5400" dirty="0">
                <a:latin typeface="Arial" pitchFamily="34" charset="0"/>
              </a:rPr>
              <a:t> pentru </a:t>
            </a:r>
            <a:r>
              <a:rPr lang="ro-RO" sz="5400" dirty="0" err="1">
                <a:latin typeface="Arial" pitchFamily="34" charset="0"/>
              </a:rPr>
              <a:t>atenţie</a:t>
            </a:r>
            <a:r>
              <a:rPr lang="ro-RO" sz="5400" dirty="0">
                <a:latin typeface="Arial" pitchFamily="34" charset="0"/>
              </a:rPr>
              <a:t>!</a:t>
            </a:r>
            <a:endParaRPr lang="ro-RO" sz="5400" dirty="0"/>
          </a:p>
        </p:txBody>
      </p:sp>
      <p:pic>
        <p:nvPicPr>
          <p:cNvPr id="4" name="Рисунок 1"/>
          <p:cNvPicPr>
            <a:picLocks noGrp="1" noChangeAspect="1"/>
          </p:cNvPicPr>
          <p:nvPr>
            <p:ph idx="1"/>
          </p:nvPr>
        </p:nvPicPr>
        <p:blipFill>
          <a:blip r:embed="rId2"/>
          <a:stretch>
            <a:fillRect/>
          </a:stretch>
        </p:blipFill>
        <p:spPr>
          <a:xfrm>
            <a:off x="2623853" y="1608084"/>
            <a:ext cx="7518630" cy="4594718"/>
          </a:xfrm>
          <a:prstGeom prst="rect">
            <a:avLst/>
          </a:prstGeom>
          <a:ln>
            <a:noFill/>
          </a:ln>
          <a:effectLst>
            <a:softEdge rad="112500"/>
          </a:effectLst>
        </p:spPr>
      </p:pic>
    </p:spTree>
    <p:extLst>
      <p:ext uri="{BB962C8B-B14F-4D97-AF65-F5344CB8AC3E}">
        <p14:creationId xmlns:p14="http://schemas.microsoft.com/office/powerpoint/2010/main" xmlns="" val="702421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ro-RO" sz="8000" b="1" dirty="0">
                <a:solidFill>
                  <a:schemeClr val="accent1">
                    <a:lumMod val="50000"/>
                  </a:schemeClr>
                </a:solidFill>
                <a:latin typeface="Times New Roman" panose="02020603050405020304" pitchFamily="18" charset="0"/>
                <a:cs typeface="Times New Roman" panose="02020603050405020304" pitchFamily="18" charset="0"/>
              </a:rPr>
              <a:t>Motto:</a:t>
            </a:r>
            <a:endParaRPr lang="ro-RO" sz="8000" dirty="0"/>
          </a:p>
        </p:txBody>
      </p:sp>
      <p:sp>
        <p:nvSpPr>
          <p:cNvPr id="3" name="Content Placeholder 2"/>
          <p:cNvSpPr>
            <a:spLocks noGrp="1"/>
          </p:cNvSpPr>
          <p:nvPr>
            <p:ph idx="1"/>
          </p:nvPr>
        </p:nvSpPr>
        <p:spPr/>
        <p:txBody>
          <a:bodyPr>
            <a:normAutofit fontScale="92500" lnSpcReduction="10000"/>
          </a:bodyPr>
          <a:lstStyle/>
          <a:p>
            <a:pPr algn="ctr"/>
            <a:r>
              <a:rPr lang="ro-RO" sz="4800" b="1" i="1" dirty="0"/>
              <a:t>Dacă un copil nu poate </a:t>
            </a:r>
            <a:r>
              <a:rPr lang="ro-RO" sz="4800" b="1" i="1" dirty="0" err="1"/>
              <a:t>învăţa</a:t>
            </a:r>
            <a:r>
              <a:rPr lang="ro-RO" sz="4800" b="1" i="1" dirty="0"/>
              <a:t> în modul în care îi predăm, trebuie să îi predăm în modul în care el poate </a:t>
            </a:r>
            <a:r>
              <a:rPr lang="ro-RO" sz="4800" b="1" i="1" dirty="0" err="1"/>
              <a:t>învăţa</a:t>
            </a:r>
            <a:r>
              <a:rPr lang="ro-RO" sz="4800" b="1" i="1" dirty="0"/>
              <a:t>…</a:t>
            </a:r>
            <a:br>
              <a:rPr lang="ro-RO" sz="4800" b="1" i="1" dirty="0"/>
            </a:br>
            <a:r>
              <a:rPr lang="ro-RO" sz="4800" b="1" i="1" dirty="0" smtClean="0"/>
              <a:t>                         </a:t>
            </a:r>
            <a:r>
              <a:rPr lang="ro-RO" sz="4800" i="1" dirty="0" err="1" smtClean="0"/>
              <a:t>Ignacio</a:t>
            </a:r>
            <a:r>
              <a:rPr lang="ro-RO" sz="4800" i="1" dirty="0" smtClean="0"/>
              <a:t> </a:t>
            </a:r>
            <a:r>
              <a:rPr lang="ro-RO" sz="4800" i="1" dirty="0"/>
              <a:t>Estrada</a:t>
            </a:r>
          </a:p>
          <a:p>
            <a:endParaRPr lang="ro-RO" dirty="0"/>
          </a:p>
        </p:txBody>
      </p:sp>
    </p:spTree>
    <p:extLst>
      <p:ext uri="{BB962C8B-B14F-4D97-AF65-F5344CB8AC3E}">
        <p14:creationId xmlns:p14="http://schemas.microsoft.com/office/powerpoint/2010/main" xmlns="" val="3285240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3428"/>
          </a:xfrm>
        </p:spPr>
        <p:txBody>
          <a:bodyPr>
            <a:normAutofit fontScale="90000"/>
          </a:bodyPr>
          <a:lstStyle/>
          <a:p>
            <a:pPr algn="ctr"/>
            <a:r>
              <a:rPr lang="ro-RO" sz="4400" b="1" dirty="0">
                <a:solidFill>
                  <a:schemeClr val="accent1">
                    <a:lumMod val="50000"/>
                  </a:schemeClr>
                </a:solidFill>
                <a:latin typeface="Times New Roman" pitchFamily="18" charset="0"/>
              </a:rPr>
              <a:t>Acte normative</a:t>
            </a:r>
            <a:endParaRPr lang="ro-RO" sz="4400" dirty="0"/>
          </a:p>
        </p:txBody>
      </p:sp>
      <p:sp>
        <p:nvSpPr>
          <p:cNvPr id="3" name="Content Placeholder 2"/>
          <p:cNvSpPr>
            <a:spLocks noGrp="1"/>
          </p:cNvSpPr>
          <p:nvPr>
            <p:ph idx="1"/>
          </p:nvPr>
        </p:nvSpPr>
        <p:spPr>
          <a:xfrm>
            <a:off x="2589212" y="1353787"/>
            <a:ext cx="8915400" cy="5023262"/>
          </a:xfrm>
        </p:spPr>
        <p:txBody>
          <a:bodyPr>
            <a:normAutofit fontScale="92500" lnSpcReduction="20000"/>
          </a:bodyPr>
          <a:lstStyle/>
          <a:p>
            <a:pPr lvl="0" algn="just"/>
            <a:r>
              <a:rPr lang="ro-RO" sz="2200" i="1" dirty="0">
                <a:latin typeface="Times New Roman" panose="02020603050405020304" pitchFamily="18" charset="0"/>
                <a:cs typeface="Times New Roman" panose="02020603050405020304" pitchFamily="18" charset="0"/>
              </a:rPr>
              <a:t>CODUL EDUCAȚIEI AL REPUBLICII MOLDOVA, aprobat prin Legea nr. 152 din </a:t>
            </a:r>
            <a:r>
              <a:rPr lang="ro-RO" sz="2200" i="1" dirty="0" smtClean="0">
                <a:latin typeface="Times New Roman" panose="02020603050405020304" pitchFamily="18" charset="0"/>
                <a:cs typeface="Times New Roman" panose="02020603050405020304" pitchFamily="18" charset="0"/>
              </a:rPr>
              <a:t>17.07.2014, cu modiuficările ulterioare;</a:t>
            </a:r>
            <a:endParaRPr lang="ro-RO" sz="2200" i="1" dirty="0">
              <a:latin typeface="Times New Roman" panose="02020603050405020304" pitchFamily="18" charset="0"/>
              <a:cs typeface="Times New Roman" panose="02020603050405020304" pitchFamily="18" charset="0"/>
            </a:endParaRPr>
          </a:p>
          <a:p>
            <a:pPr lvl="0" algn="just"/>
            <a:r>
              <a:rPr lang="ro-RO" sz="2200" i="1" dirty="0">
                <a:latin typeface="Times New Roman" panose="02020603050405020304" pitchFamily="18" charset="0"/>
                <a:cs typeface="Times New Roman" panose="02020603050405020304" pitchFamily="18" charset="0"/>
              </a:rPr>
              <a:t>Planul-cadru pentru învățământul primar, gimnazial şi liceal, anul școlar </a:t>
            </a:r>
            <a:r>
              <a:rPr lang="ro-RO" sz="2200" i="1" dirty="0" smtClean="0">
                <a:latin typeface="Times New Roman" panose="02020603050405020304" pitchFamily="18" charset="0"/>
                <a:cs typeface="Times New Roman" panose="02020603050405020304" pitchFamily="18" charset="0"/>
              </a:rPr>
              <a:t>20</a:t>
            </a:r>
            <a:r>
              <a:rPr lang="en-US" sz="2200" i="1" dirty="0" smtClean="0">
                <a:latin typeface="Times New Roman" panose="02020603050405020304" pitchFamily="18" charset="0"/>
                <a:cs typeface="Times New Roman" panose="02020603050405020304" pitchFamily="18" charset="0"/>
              </a:rPr>
              <a:t>21</a:t>
            </a:r>
            <a:r>
              <a:rPr lang="ro-RO" sz="2200" i="1" dirty="0" smtClean="0">
                <a:latin typeface="Times New Roman" panose="02020603050405020304" pitchFamily="18" charset="0"/>
                <a:cs typeface="Times New Roman" panose="02020603050405020304" pitchFamily="18" charset="0"/>
              </a:rPr>
              <a:t>-202</a:t>
            </a:r>
            <a:r>
              <a:rPr lang="en-US" sz="2200" i="1" dirty="0" smtClean="0">
                <a:latin typeface="Times New Roman" panose="02020603050405020304" pitchFamily="18" charset="0"/>
                <a:cs typeface="Times New Roman" panose="02020603050405020304" pitchFamily="18" charset="0"/>
              </a:rPr>
              <a:t>2</a:t>
            </a:r>
            <a:r>
              <a:rPr lang="ro-RO" sz="2200" dirty="0" smtClean="0">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aprobat prin Ordinul nr. </a:t>
            </a:r>
            <a:r>
              <a:rPr lang="en-US" sz="2200" dirty="0" smtClean="0">
                <a:latin typeface="Times New Roman" panose="02020603050405020304" pitchFamily="18" charset="0"/>
                <a:cs typeface="Times New Roman" panose="02020603050405020304" pitchFamily="18" charset="0"/>
              </a:rPr>
              <a:t>200</a:t>
            </a:r>
            <a:r>
              <a:rPr lang="ro-RO" sz="2200" dirty="0" smtClean="0">
                <a:solidFill>
                  <a:srgbClr val="FF0000"/>
                </a:solidFill>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din </a:t>
            </a:r>
            <a:r>
              <a:rPr lang="en-US" sz="2200" dirty="0" smtClean="0">
                <a:latin typeface="Times New Roman" panose="02020603050405020304" pitchFamily="18" charset="0"/>
                <a:cs typeface="Times New Roman" panose="02020603050405020304" pitchFamily="18" charset="0"/>
              </a:rPr>
              <a:t>26</a:t>
            </a:r>
            <a:r>
              <a:rPr lang="ro-RO" sz="2200" dirty="0" smtClean="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f</a:t>
            </a:r>
            <a:r>
              <a:rPr lang="ro-RO" sz="2200" dirty="0" err="1" smtClean="0">
                <a:latin typeface="Times New Roman" panose="02020603050405020304" pitchFamily="18" charset="0"/>
                <a:cs typeface="Times New Roman" panose="02020603050405020304" pitchFamily="18" charset="0"/>
              </a:rPr>
              <a:t>ebruarie</a:t>
            </a:r>
            <a:r>
              <a:rPr lang="ro-RO" sz="2200" dirty="0" smtClean="0">
                <a:latin typeface="Times New Roman" panose="02020603050405020304" pitchFamily="18" charset="0"/>
                <a:cs typeface="Times New Roman" panose="02020603050405020304" pitchFamily="18" charset="0"/>
              </a:rPr>
              <a:t> 20</a:t>
            </a:r>
            <a:r>
              <a:rPr lang="en-US" sz="2200" dirty="0" smtClean="0">
                <a:latin typeface="Times New Roman" panose="02020603050405020304" pitchFamily="18" charset="0"/>
                <a:cs typeface="Times New Roman" panose="02020603050405020304" pitchFamily="18" charset="0"/>
              </a:rPr>
              <a:t>21</a:t>
            </a:r>
            <a:r>
              <a:rPr lang="ro-RO" sz="2200" dirty="0" smtClean="0">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al Ministrului </a:t>
            </a:r>
            <a:r>
              <a:rPr lang="ro-RO" sz="2200" dirty="0" smtClean="0">
                <a:latin typeface="Times New Roman" panose="02020603050405020304" pitchFamily="18" charset="0"/>
                <a:cs typeface="Times New Roman" panose="02020603050405020304" pitchFamily="18" charset="0"/>
              </a:rPr>
              <a:t>Educației</a:t>
            </a:r>
            <a:r>
              <a:rPr lang="ro-RO" sz="2200" dirty="0">
                <a:latin typeface="Times New Roman" panose="02020603050405020304" pitchFamily="18" charset="0"/>
                <a:cs typeface="Times New Roman" panose="02020603050405020304" pitchFamily="18" charset="0"/>
              </a:rPr>
              <a:t>, Culturii și Cercetării;</a:t>
            </a:r>
          </a:p>
          <a:p>
            <a:pPr lvl="0" algn="just"/>
            <a:r>
              <a:rPr lang="ro-RO" sz="2200" i="1" dirty="0" smtClean="0">
                <a:latin typeface="Times New Roman" panose="02020603050405020304" pitchFamily="18" charset="0"/>
                <a:cs typeface="Times New Roman" panose="02020603050405020304" pitchFamily="18" charset="0"/>
              </a:rPr>
              <a:t>MATEMATICĂ. Învățământul gimnazial. Curriculum </a:t>
            </a:r>
            <a:r>
              <a:rPr lang="ro-RO" sz="2200" i="1" dirty="0">
                <a:latin typeface="Times New Roman" panose="02020603050405020304" pitchFamily="18" charset="0"/>
                <a:cs typeface="Times New Roman" panose="02020603050405020304" pitchFamily="18" charset="0"/>
              </a:rPr>
              <a:t>pentru </a:t>
            </a:r>
            <a:r>
              <a:rPr lang="ro-RO" sz="2200" i="1" dirty="0" smtClean="0">
                <a:latin typeface="Times New Roman" panose="02020603050405020304" pitchFamily="18" charset="0"/>
                <a:cs typeface="Times New Roman" panose="02020603050405020304" pitchFamily="18" charset="0"/>
              </a:rPr>
              <a:t>clasele </a:t>
            </a:r>
            <a:r>
              <a:rPr lang="ro-RO" sz="2200" i="1" dirty="0">
                <a:latin typeface="Times New Roman" panose="02020603050405020304" pitchFamily="18" charset="0"/>
                <a:cs typeface="Times New Roman" panose="02020603050405020304" pitchFamily="18" charset="0"/>
              </a:rPr>
              <a:t>V </a:t>
            </a:r>
            <a:r>
              <a:rPr lang="ro-RO" sz="2200" i="1" dirty="0">
                <a:latin typeface="Times New Roman" panose="02020603050405020304" pitchFamily="18" charset="0"/>
                <a:cs typeface="Times New Roman" panose="02020603050405020304" pitchFamily="18" charset="0"/>
                <a:sym typeface="Symbol"/>
              </a:rPr>
              <a:t></a:t>
            </a:r>
            <a:r>
              <a:rPr lang="ro-RO" sz="2200" i="1" dirty="0">
                <a:latin typeface="Times New Roman" panose="02020603050405020304" pitchFamily="18" charset="0"/>
                <a:cs typeface="Times New Roman" panose="02020603050405020304" pitchFamily="18" charset="0"/>
              </a:rPr>
              <a:t>  </a:t>
            </a:r>
            <a:r>
              <a:rPr lang="ro-RO" sz="2200" i="1" dirty="0" smtClean="0">
                <a:latin typeface="Times New Roman" panose="02020603050405020304" pitchFamily="18" charset="0"/>
                <a:cs typeface="Times New Roman" panose="02020603050405020304" pitchFamily="18" charset="0"/>
              </a:rPr>
              <a:t>IX.</a:t>
            </a:r>
            <a:r>
              <a:rPr lang="ro-RO" sz="2200" dirty="0" smtClean="0">
                <a:latin typeface="Times New Roman" panose="02020603050405020304" pitchFamily="18" charset="0"/>
                <a:cs typeface="Times New Roman" panose="02020603050405020304" pitchFamily="18" charset="0"/>
              </a:rPr>
              <a:t> Ghidul de implementare a curriculumului. Aprobat </a:t>
            </a:r>
            <a:r>
              <a:rPr lang="ro-RO" sz="2200" dirty="0">
                <a:latin typeface="Times New Roman" panose="02020603050405020304" pitchFamily="18" charset="0"/>
                <a:cs typeface="Times New Roman" panose="02020603050405020304" pitchFamily="18" charset="0"/>
              </a:rPr>
              <a:t>prin Ordinul nr. </a:t>
            </a:r>
            <a:r>
              <a:rPr lang="ro-RO" sz="2200" dirty="0" smtClean="0">
                <a:latin typeface="Times New Roman" panose="02020603050405020304" pitchFamily="18" charset="0"/>
                <a:cs typeface="Times New Roman" panose="02020603050405020304" pitchFamily="18" charset="0"/>
              </a:rPr>
              <a:t>906 </a:t>
            </a:r>
            <a:r>
              <a:rPr lang="ro-RO" sz="2200" dirty="0">
                <a:latin typeface="Times New Roman" panose="02020603050405020304" pitchFamily="18" charset="0"/>
                <a:cs typeface="Times New Roman" panose="02020603050405020304" pitchFamily="18" charset="0"/>
              </a:rPr>
              <a:t>din </a:t>
            </a:r>
            <a:r>
              <a:rPr lang="ro-RO" sz="2200" dirty="0" smtClean="0">
                <a:latin typeface="Times New Roman" panose="02020603050405020304" pitchFamily="18" charset="0"/>
                <a:cs typeface="Times New Roman" panose="02020603050405020304" pitchFamily="18" charset="0"/>
              </a:rPr>
              <a:t>17 iulie 2019 al </a:t>
            </a:r>
            <a:r>
              <a:rPr lang="ro-RO" sz="2200" dirty="0">
                <a:latin typeface="Times New Roman" panose="02020603050405020304" pitchFamily="18" charset="0"/>
                <a:cs typeface="Times New Roman" panose="02020603050405020304" pitchFamily="18" charset="0"/>
              </a:rPr>
              <a:t>Ministrului </a:t>
            </a:r>
            <a:r>
              <a:rPr lang="ro-RO" sz="2200" dirty="0" smtClean="0">
                <a:latin typeface="Times New Roman" panose="02020603050405020304" pitchFamily="18" charset="0"/>
                <a:cs typeface="Times New Roman" panose="02020603050405020304" pitchFamily="18" charset="0"/>
              </a:rPr>
              <a:t>Educaţiei, Culturii și Cercetării; </a:t>
            </a:r>
            <a:r>
              <a:rPr lang="ro-RO" sz="2200" dirty="0" smtClean="0">
                <a:solidFill>
                  <a:srgbClr val="FF0000"/>
                </a:solidFill>
                <a:latin typeface="Times New Roman" panose="02020603050405020304" pitchFamily="18" charset="0"/>
                <a:cs typeface="Times New Roman" panose="02020603050405020304" pitchFamily="18" charset="0"/>
              </a:rPr>
              <a:t>(pentru clasele V-VII);</a:t>
            </a:r>
            <a:endParaRPr lang="ro-RO" sz="2200" dirty="0">
              <a:solidFill>
                <a:srgbClr val="FF0000"/>
              </a:solidFill>
              <a:latin typeface="Times New Roman" panose="02020603050405020304" pitchFamily="18" charset="0"/>
              <a:cs typeface="Times New Roman" panose="02020603050405020304" pitchFamily="18" charset="0"/>
            </a:endParaRPr>
          </a:p>
          <a:p>
            <a:pPr algn="just"/>
            <a:r>
              <a:rPr lang="ro-RO" sz="2200" i="1" dirty="0">
                <a:latin typeface="Times New Roman" panose="02020603050405020304" pitchFamily="18" charset="0"/>
                <a:cs typeface="Times New Roman" panose="02020603050405020304" pitchFamily="18" charset="0"/>
              </a:rPr>
              <a:t> MATEMATICĂ. Învățământul </a:t>
            </a:r>
            <a:r>
              <a:rPr lang="ro-RO" sz="2200" i="1" dirty="0" smtClean="0">
                <a:latin typeface="Times New Roman" panose="02020603050405020304" pitchFamily="18" charset="0"/>
                <a:cs typeface="Times New Roman" panose="02020603050405020304" pitchFamily="18" charset="0"/>
              </a:rPr>
              <a:t>liceal. </a:t>
            </a:r>
            <a:r>
              <a:rPr lang="ro-RO" sz="2200" i="1" dirty="0">
                <a:latin typeface="Times New Roman" panose="02020603050405020304" pitchFamily="18" charset="0"/>
                <a:cs typeface="Times New Roman" panose="02020603050405020304" pitchFamily="18" charset="0"/>
              </a:rPr>
              <a:t>Curriculum pentru clasele </a:t>
            </a:r>
            <a:r>
              <a:rPr lang="ro-RO" sz="2200" i="1" dirty="0" smtClean="0">
                <a:latin typeface="Times New Roman" panose="02020603050405020304" pitchFamily="18" charset="0"/>
                <a:cs typeface="Times New Roman" panose="02020603050405020304" pitchFamily="18" charset="0"/>
              </a:rPr>
              <a:t>X </a:t>
            </a:r>
            <a:r>
              <a:rPr lang="ro-RO" sz="2200" i="1" dirty="0">
                <a:latin typeface="Times New Roman" panose="02020603050405020304" pitchFamily="18" charset="0"/>
                <a:cs typeface="Times New Roman" panose="02020603050405020304" pitchFamily="18" charset="0"/>
                <a:sym typeface="Symbol"/>
              </a:rPr>
              <a:t></a:t>
            </a:r>
            <a:r>
              <a:rPr lang="ro-RO" sz="2200" i="1" dirty="0">
                <a:latin typeface="Times New Roman" panose="02020603050405020304" pitchFamily="18" charset="0"/>
                <a:cs typeface="Times New Roman" panose="02020603050405020304" pitchFamily="18" charset="0"/>
              </a:rPr>
              <a:t>  </a:t>
            </a:r>
            <a:r>
              <a:rPr lang="ro-RO" sz="2200" i="1" dirty="0" smtClean="0">
                <a:latin typeface="Times New Roman" panose="02020603050405020304" pitchFamily="18" charset="0"/>
                <a:cs typeface="Times New Roman" panose="02020603050405020304" pitchFamily="18" charset="0"/>
              </a:rPr>
              <a:t>XII.</a:t>
            </a:r>
            <a:r>
              <a:rPr lang="ro-RO" sz="2200" dirty="0" smtClean="0">
                <a:latin typeface="Times New Roman" panose="02020603050405020304" pitchFamily="18" charset="0"/>
                <a:cs typeface="Times New Roman" panose="02020603050405020304" pitchFamily="18" charset="0"/>
              </a:rPr>
              <a:t> Ghidul de implementare a curriculumului. Aprobat </a:t>
            </a:r>
            <a:r>
              <a:rPr lang="ro-RO" sz="2200" dirty="0">
                <a:latin typeface="Times New Roman" panose="02020603050405020304" pitchFamily="18" charset="0"/>
                <a:cs typeface="Times New Roman" panose="02020603050405020304" pitchFamily="18" charset="0"/>
              </a:rPr>
              <a:t>prin Ordinul nr. </a:t>
            </a:r>
            <a:r>
              <a:rPr lang="ro-RO" sz="2200" dirty="0" smtClean="0">
                <a:latin typeface="Times New Roman" panose="02020603050405020304" pitchFamily="18" charset="0"/>
                <a:cs typeface="Times New Roman" panose="02020603050405020304" pitchFamily="18" charset="0"/>
              </a:rPr>
              <a:t>906 </a:t>
            </a:r>
            <a:r>
              <a:rPr lang="ro-RO" sz="2200" dirty="0">
                <a:latin typeface="Times New Roman" panose="02020603050405020304" pitchFamily="18" charset="0"/>
                <a:cs typeface="Times New Roman" panose="02020603050405020304" pitchFamily="18" charset="0"/>
              </a:rPr>
              <a:t>din </a:t>
            </a:r>
            <a:r>
              <a:rPr lang="ro-RO" sz="2200" dirty="0" smtClean="0">
                <a:latin typeface="Times New Roman" panose="02020603050405020304" pitchFamily="18" charset="0"/>
                <a:cs typeface="Times New Roman" panose="02020603050405020304" pitchFamily="18" charset="0"/>
              </a:rPr>
              <a:t>17 </a:t>
            </a:r>
            <a:r>
              <a:rPr lang="ro-RO" sz="2200" dirty="0">
                <a:latin typeface="Times New Roman" panose="02020603050405020304" pitchFamily="18" charset="0"/>
                <a:cs typeface="Times New Roman" panose="02020603050405020304" pitchFamily="18" charset="0"/>
              </a:rPr>
              <a:t>iulie 2019 al Ministrului Educaţiei, Culturii și Cercetării</a:t>
            </a:r>
            <a:r>
              <a:rPr lang="ro-RO" sz="2200" dirty="0" smtClean="0">
                <a:latin typeface="Times New Roman" panose="02020603050405020304" pitchFamily="18" charset="0"/>
                <a:cs typeface="Times New Roman" panose="02020603050405020304" pitchFamily="18" charset="0"/>
              </a:rPr>
              <a:t>; </a:t>
            </a:r>
            <a:r>
              <a:rPr lang="ro-RO" sz="2200" dirty="0" smtClean="0">
                <a:solidFill>
                  <a:srgbClr val="FF0000"/>
                </a:solidFill>
                <a:latin typeface="Times New Roman" panose="02020603050405020304" pitchFamily="18" charset="0"/>
                <a:cs typeface="Times New Roman" panose="02020603050405020304" pitchFamily="18" charset="0"/>
              </a:rPr>
              <a:t>(pentru clasele X-XI);</a:t>
            </a:r>
          </a:p>
          <a:p>
            <a:pPr lvl="0" algn="just"/>
            <a:r>
              <a:rPr lang="ro-RO" sz="2200" i="1" dirty="0" smtClean="0">
                <a:latin typeface="Times New Roman" panose="02020603050405020304" pitchFamily="18" charset="0"/>
                <a:cs typeface="Times New Roman" panose="02020603050405020304" pitchFamily="18" charset="0"/>
              </a:rPr>
              <a:t>MATEMATICĂ. </a:t>
            </a:r>
            <a:r>
              <a:rPr lang="ro-RO" sz="2200" i="1" dirty="0">
                <a:latin typeface="Times New Roman" panose="02020603050405020304" pitchFamily="18" charset="0"/>
                <a:cs typeface="Times New Roman" panose="02020603050405020304" pitchFamily="18" charset="0"/>
              </a:rPr>
              <a:t>Curriculum pentru învățământul gimnazial (clasele V </a:t>
            </a:r>
            <a:r>
              <a:rPr lang="ro-RO" sz="2200" i="1" dirty="0">
                <a:latin typeface="Times New Roman" panose="02020603050405020304" pitchFamily="18" charset="0"/>
                <a:cs typeface="Times New Roman" panose="02020603050405020304" pitchFamily="18" charset="0"/>
                <a:sym typeface="Symbol"/>
              </a:rPr>
              <a:t></a:t>
            </a:r>
            <a:r>
              <a:rPr lang="ro-RO" sz="2200" i="1" dirty="0">
                <a:latin typeface="Times New Roman" panose="02020603050405020304" pitchFamily="18" charset="0"/>
                <a:cs typeface="Times New Roman" panose="02020603050405020304" pitchFamily="18" charset="0"/>
              </a:rPr>
              <a:t>  IX)</a:t>
            </a:r>
            <a:r>
              <a:rPr lang="ro-RO" sz="2200" dirty="0">
                <a:latin typeface="Times New Roman" panose="02020603050405020304" pitchFamily="18" charset="0"/>
                <a:cs typeface="Times New Roman" panose="02020603050405020304" pitchFamily="18" charset="0"/>
              </a:rPr>
              <a:t>, Chişinău, 2010, aprobat prin Ordinul nr. 244 din 27 aprilie 2010 al Ministrului Educaţiei</a:t>
            </a:r>
            <a:r>
              <a:rPr lang="ro-RO" sz="2200" dirty="0" smtClean="0">
                <a:latin typeface="Times New Roman" panose="02020603050405020304" pitchFamily="18" charset="0"/>
                <a:cs typeface="Times New Roman" panose="02020603050405020304" pitchFamily="18" charset="0"/>
              </a:rPr>
              <a:t>; </a:t>
            </a:r>
            <a:r>
              <a:rPr lang="ro-RO" sz="2200" dirty="0" smtClean="0">
                <a:solidFill>
                  <a:srgbClr val="FF0000"/>
                </a:solidFill>
                <a:latin typeface="Times New Roman" panose="02020603050405020304" pitchFamily="18" charset="0"/>
                <a:cs typeface="Times New Roman" panose="02020603050405020304" pitchFamily="18" charset="0"/>
              </a:rPr>
              <a:t>(pentru clasele VIII – IX);</a:t>
            </a:r>
          </a:p>
          <a:p>
            <a:pPr algn="just"/>
            <a:r>
              <a:rPr lang="ro-RO" sz="2200" i="1" dirty="0" smtClean="0">
                <a:latin typeface="Times New Roman" panose="02020603050405020304" pitchFamily="18" charset="0"/>
                <a:cs typeface="Times New Roman" panose="02020603050405020304" pitchFamily="18" charset="0"/>
              </a:rPr>
              <a:t>MATEMATICĂ. </a:t>
            </a:r>
            <a:r>
              <a:rPr lang="ro-RO" sz="2400" dirty="0" smtClean="0">
                <a:latin typeface="Times New Roman" panose="02020603050405020304" pitchFamily="18" charset="0"/>
                <a:cs typeface="Times New Roman" panose="02020603050405020304" pitchFamily="18" charset="0"/>
              </a:rPr>
              <a:t>Ghid de implementare a curriculumului modernizat pentru treapta gimnazială de învățământ. Chișinău, </a:t>
            </a:r>
            <a:r>
              <a:rPr lang="ro-RO" sz="2400" dirty="0" err="1" smtClean="0">
                <a:latin typeface="Times New Roman" panose="02020603050405020304" pitchFamily="18" charset="0"/>
                <a:cs typeface="Times New Roman" panose="02020603050405020304" pitchFamily="18" charset="0"/>
              </a:rPr>
              <a:t>Lyceum</a:t>
            </a:r>
            <a:r>
              <a:rPr lang="ro-RO" sz="2400" dirty="0" smtClean="0">
                <a:latin typeface="Times New Roman" panose="02020603050405020304" pitchFamily="18" charset="0"/>
                <a:cs typeface="Times New Roman" panose="02020603050405020304" pitchFamily="18" charset="0"/>
              </a:rPr>
              <a:t>, 2011; </a:t>
            </a:r>
            <a:r>
              <a:rPr lang="ro-RO" sz="2200" dirty="0" smtClean="0">
                <a:solidFill>
                  <a:srgbClr val="FF0000"/>
                </a:solidFill>
                <a:latin typeface="Times New Roman" panose="02020603050405020304" pitchFamily="18" charset="0"/>
                <a:cs typeface="Times New Roman" panose="02020603050405020304" pitchFamily="18" charset="0"/>
              </a:rPr>
              <a:t>(pentru clasele VIII-IX).</a:t>
            </a:r>
            <a:endParaRPr lang="ro-RO"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685738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46842"/>
            <a:ext cx="8911687" cy="788276"/>
          </a:xfrm>
        </p:spPr>
        <p:txBody>
          <a:bodyPr>
            <a:normAutofit/>
          </a:bodyPr>
          <a:lstStyle/>
          <a:p>
            <a:pPr algn="ctr"/>
            <a:r>
              <a:rPr lang="ro-RO" sz="4000" b="1" dirty="0">
                <a:solidFill>
                  <a:schemeClr val="accent1">
                    <a:lumMod val="50000"/>
                  </a:schemeClr>
                </a:solidFill>
                <a:latin typeface="Times New Roman" pitchFamily="18" charset="0"/>
              </a:rPr>
              <a:t>Acte normative</a:t>
            </a:r>
            <a:endParaRPr lang="ro-RO" sz="4000" dirty="0"/>
          </a:p>
        </p:txBody>
      </p:sp>
      <p:sp>
        <p:nvSpPr>
          <p:cNvPr id="3" name="Content Placeholder 2"/>
          <p:cNvSpPr>
            <a:spLocks noGrp="1"/>
          </p:cNvSpPr>
          <p:nvPr>
            <p:ph idx="1"/>
          </p:nvPr>
        </p:nvSpPr>
        <p:spPr>
          <a:xfrm>
            <a:off x="2589212" y="1124607"/>
            <a:ext cx="8915400" cy="5150069"/>
          </a:xfrm>
        </p:spPr>
        <p:txBody>
          <a:bodyPr>
            <a:normAutofit fontScale="92500" lnSpcReduction="10000"/>
          </a:bodyPr>
          <a:lstStyle/>
          <a:p>
            <a:pPr algn="just"/>
            <a:r>
              <a:rPr lang="ro-RO" sz="2600" dirty="0" smtClean="0">
                <a:latin typeface="Berlin Sans FB" pitchFamily="34" charset="0"/>
                <a:cs typeface="Aharoni" pitchFamily="2" charset="-79"/>
              </a:rPr>
              <a:t>Cadrul de referință al Curriculumului Național (aprobat la Consiliul Național pentru Curriculum la 30 mai 2017). Chișinău, </a:t>
            </a:r>
            <a:r>
              <a:rPr lang="ro-RO" sz="2600" dirty="0" err="1" smtClean="0">
                <a:latin typeface="Berlin Sans FB" pitchFamily="34" charset="0"/>
                <a:cs typeface="Aharoni" pitchFamily="2" charset="-79"/>
              </a:rPr>
              <a:t>Lyceum</a:t>
            </a:r>
            <a:r>
              <a:rPr lang="ro-RO" sz="2600" dirty="0" smtClean="0">
                <a:latin typeface="Berlin Sans FB" pitchFamily="34" charset="0"/>
                <a:cs typeface="Aharoni" pitchFamily="2" charset="-79"/>
              </a:rPr>
              <a:t>, 2017;</a:t>
            </a:r>
          </a:p>
          <a:p>
            <a:pPr lvl="0" algn="just"/>
            <a:r>
              <a:rPr lang="ro-RO" sz="2600" dirty="0" smtClean="0">
                <a:latin typeface="Berlin Sans FB" pitchFamily="34" charset="0"/>
                <a:cs typeface="Aharoni" pitchFamily="2" charset="-79"/>
              </a:rPr>
              <a:t>Regulamentul privind evaluarea și notarea rezultatelor învățării, promovarea și absolvirea în învățământul primar și secundar (Ordinul nr. 70 din 30.01.2020); </a:t>
            </a:r>
          </a:p>
          <a:p>
            <a:pPr algn="just"/>
            <a:r>
              <a:rPr lang="ro-RO" sz="2600" dirty="0" smtClean="0">
                <a:latin typeface="Berlin Sans FB" pitchFamily="34" charset="0"/>
                <a:cs typeface="Aharoni" pitchFamily="2" charset="-79"/>
              </a:rPr>
              <a:t>Instrucțiune privind managementul temelor pentru acasă în învățământul primar, gimnazial și liceal (Ordinul nr. 1249 din 22.08.20</a:t>
            </a:r>
            <a:r>
              <a:rPr lang="en-US" sz="2600" dirty="0" smtClean="0">
                <a:latin typeface="Berlin Sans FB" pitchFamily="34" charset="0"/>
                <a:cs typeface="Aharoni" pitchFamily="2" charset="-79"/>
              </a:rPr>
              <a:t>18</a:t>
            </a:r>
            <a:r>
              <a:rPr lang="ro-RO" sz="2600" dirty="0" smtClean="0">
                <a:latin typeface="Berlin Sans FB" pitchFamily="34" charset="0"/>
                <a:cs typeface="Aharoni" pitchFamily="2" charset="-79"/>
              </a:rPr>
              <a:t>);</a:t>
            </a:r>
          </a:p>
          <a:p>
            <a:pPr lvl="0" algn="just"/>
            <a:r>
              <a:rPr lang="ro-RO" sz="2600" i="1" dirty="0" smtClean="0">
                <a:latin typeface="Berlin Sans FB" pitchFamily="34" charset="0"/>
                <a:cs typeface="Aharoni" pitchFamily="2" charset="-79"/>
              </a:rPr>
              <a:t>Standardele de eficiență a învățării</a:t>
            </a:r>
            <a:r>
              <a:rPr lang="ro-RO" sz="2600" dirty="0" smtClean="0">
                <a:latin typeface="Berlin Sans FB" pitchFamily="34" charset="0"/>
                <a:cs typeface="Aharoni" pitchFamily="2" charset="-79"/>
              </a:rPr>
              <a:t>. Aprobat prin ordinul Ministrului Educației nr.1001 din 23.12.2011. </a:t>
            </a:r>
            <a:r>
              <a:rPr lang="ro-RO" sz="2600" dirty="0" err="1" smtClean="0">
                <a:latin typeface="Berlin Sans FB" pitchFamily="34" charset="0"/>
                <a:cs typeface="Aharoni" pitchFamily="2" charset="-79"/>
              </a:rPr>
              <a:t>Lyceum</a:t>
            </a:r>
            <a:r>
              <a:rPr lang="ro-RO" sz="2600" dirty="0" smtClean="0">
                <a:latin typeface="Berlin Sans FB" pitchFamily="34" charset="0"/>
                <a:cs typeface="Aharoni" pitchFamily="2" charset="-79"/>
              </a:rPr>
              <a:t>, Chișinău, 2012.</a:t>
            </a:r>
          </a:p>
          <a:p>
            <a:pPr algn="just"/>
            <a:r>
              <a:rPr lang="ro-RO" sz="2600" dirty="0" smtClean="0">
                <a:latin typeface="Berlin Sans FB" pitchFamily="34" charset="0"/>
                <a:cs typeface="Aharoni" pitchFamily="2" charset="-79"/>
              </a:rPr>
              <a:t>Referențialul de evaluare a competențelor specifice formate elevilor. Chișinău, 2014.</a:t>
            </a:r>
          </a:p>
          <a:p>
            <a:endParaRPr lang="ro-RO"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pPr marL="0" indent="0">
              <a:buNone/>
            </a:pPr>
            <a:endParaRPr lang="ro-RO" dirty="0"/>
          </a:p>
          <a:p>
            <a:endParaRPr lang="ro-RO" dirty="0"/>
          </a:p>
        </p:txBody>
      </p:sp>
    </p:spTree>
    <p:extLst>
      <p:ext uri="{BB962C8B-B14F-4D97-AF65-F5344CB8AC3E}">
        <p14:creationId xmlns:p14="http://schemas.microsoft.com/office/powerpoint/2010/main" xmlns="" val="3914634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73270"/>
            <a:ext cx="8911687" cy="662152"/>
          </a:xfrm>
        </p:spPr>
        <p:txBody>
          <a:bodyPr/>
          <a:lstStyle/>
          <a:p>
            <a:pPr algn="ctr"/>
            <a:r>
              <a:rPr lang="ro-RO" b="1" dirty="0" smtClean="0">
                <a:solidFill>
                  <a:schemeClr val="accent1">
                    <a:lumMod val="50000"/>
                  </a:schemeClr>
                </a:solidFill>
                <a:latin typeface="Times New Roman" pitchFamily="18" charset="0"/>
              </a:rPr>
              <a:t>Acte normative</a:t>
            </a:r>
            <a:endParaRPr lang="ro-RO" dirty="0"/>
          </a:p>
        </p:txBody>
      </p:sp>
      <p:sp>
        <p:nvSpPr>
          <p:cNvPr id="3" name="Содержимое 2"/>
          <p:cNvSpPr>
            <a:spLocks noGrp="1"/>
          </p:cNvSpPr>
          <p:nvPr>
            <p:ph idx="1"/>
          </p:nvPr>
        </p:nvSpPr>
        <p:spPr>
          <a:xfrm>
            <a:off x="2606566" y="966952"/>
            <a:ext cx="8898046" cy="5433848"/>
          </a:xfrm>
        </p:spPr>
        <p:txBody>
          <a:bodyPr>
            <a:normAutofit/>
          </a:bodyPr>
          <a:lstStyle/>
          <a:p>
            <a:pPr algn="just"/>
            <a:r>
              <a:rPr lang="ro-RO" sz="2400" dirty="0" smtClean="0">
                <a:latin typeface="Times New Roman" pitchFamily="18" charset="0"/>
                <a:cs typeface="Times New Roman" pitchFamily="18" charset="0"/>
              </a:rPr>
              <a:t>Standarde de competență profesională ale cadrelor didactice din învățământul general (aprobate la 03 iulie 2018);</a:t>
            </a:r>
            <a:endParaRPr lang="en-US" sz="2400" dirty="0" smtClean="0">
              <a:latin typeface="Times New Roman" pitchFamily="18" charset="0"/>
              <a:cs typeface="Times New Roman" pitchFamily="18" charset="0"/>
            </a:endParaRPr>
          </a:p>
          <a:p>
            <a:pPr algn="just"/>
            <a:r>
              <a:rPr lang="ro-RO" sz="2400" dirty="0" smtClean="0">
                <a:latin typeface="Times New Roman" pitchFamily="18" charset="0"/>
                <a:cs typeface="Times New Roman" pitchFamily="18" charset="0"/>
              </a:rPr>
              <a:t>Regulamentul-tip de organizare și funcționare a instituțiilor de învățământ primar și secundar, ciclul I și II, aprobat prin ordinul nr. 235 din 25 martie 2016;</a:t>
            </a:r>
            <a:endParaRPr lang="en-US" sz="2400" dirty="0" smtClean="0">
              <a:latin typeface="Times New Roman" pitchFamily="18" charset="0"/>
              <a:cs typeface="Times New Roman" pitchFamily="18" charset="0"/>
            </a:endParaRPr>
          </a:p>
          <a:p>
            <a:pPr algn="just"/>
            <a:r>
              <a:rPr lang="ro-RO" sz="2400" dirty="0" smtClean="0">
                <a:latin typeface="Times New Roman" pitchFamily="18" charset="0"/>
                <a:cs typeface="Times New Roman" pitchFamily="18" charset="0"/>
              </a:rPr>
              <a:t>Metodologia de evaluare a instituțiilor de învățământ general, aprobată prin ordinul nr. 581 din 26.06.2020;</a:t>
            </a:r>
          </a:p>
          <a:p>
            <a:pPr algn="just"/>
            <a:r>
              <a:rPr lang="ro-RO" sz="2400" dirty="0" smtClean="0">
                <a:latin typeface="Times New Roman" pitchFamily="18" charset="0"/>
                <a:cs typeface="Times New Roman" pitchFamily="18" charset="0"/>
              </a:rPr>
              <a:t>Reglementări speciale privind demararea anului de studii 2021-2022, în contextul epidemiologic COVID-19 pentru instituțiile de învățământ primar, gimnazial și liceal;</a:t>
            </a:r>
          </a:p>
          <a:p>
            <a:pPr algn="just"/>
            <a:r>
              <a:rPr lang="vi-VN" sz="2400" dirty="0" smtClean="0">
                <a:latin typeface="Times New Roman" pitchFamily="18" charset="0"/>
                <a:cs typeface="Times New Roman" pitchFamily="18" charset="0"/>
              </a:rPr>
              <a:t>Metodologi</a:t>
            </a:r>
            <a:r>
              <a:rPr lang="ro-RO" sz="2400" dirty="0" smtClean="0">
                <a:latin typeface="Times New Roman" pitchFamily="18" charset="0"/>
                <a:cs typeface="Times New Roman" pitchFamily="18" charset="0"/>
              </a:rPr>
              <a:t>a</a:t>
            </a:r>
            <a:r>
              <a:rPr lang="vi-VN" sz="2400" dirty="0" smtClean="0">
                <a:latin typeface="Times New Roman" pitchFamily="18" charset="0"/>
                <a:cs typeface="Times New Roman" pitchFamily="18" charset="0"/>
              </a:rPr>
              <a:t> privind continuarea la distanță a procesului educațional în condiții de carantină în învățământul primar, gimnazial și liceal</a:t>
            </a:r>
            <a:r>
              <a:rPr lang="ro-RO" sz="2400" dirty="0" smtClean="0">
                <a:latin typeface="Times New Roman" pitchFamily="18" charset="0"/>
                <a:cs typeface="Times New Roman" pitchFamily="18" charset="0"/>
              </a:rPr>
              <a:t> (ordinul nr. 351 din 19.03.2020).</a:t>
            </a:r>
            <a:endParaRPr lang="en-US" sz="2400" dirty="0" smtClean="0">
              <a:latin typeface="Times New Roman" pitchFamily="18" charset="0"/>
              <a:cs typeface="Times New Roman" pitchFamily="18" charset="0"/>
            </a:endParaRPr>
          </a:p>
          <a:p>
            <a:endParaRPr lang="ro-RO" dirty="0" smtClean="0">
              <a:latin typeface="Times New Roman" panose="02020603050405020304" pitchFamily="18" charset="0"/>
              <a:cs typeface="Times New Roman" panose="02020603050405020304" pitchFamily="18" charset="0"/>
            </a:endParaRPr>
          </a:p>
          <a:p>
            <a:endParaRPr lang="ro-RO" dirty="0" smtClean="0">
              <a:latin typeface="Times New Roman" panose="02020603050405020304" pitchFamily="18" charset="0"/>
              <a:cs typeface="Times New Roman" panose="02020603050405020304" pitchFamily="18" charset="0"/>
            </a:endParaRPr>
          </a:p>
          <a:p>
            <a:endParaRPr lang="ro-RO"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4800"/>
            <a:ext cx="8911687" cy="662152"/>
          </a:xfrm>
        </p:spPr>
        <p:txBody>
          <a:bodyPr/>
          <a:lstStyle/>
          <a:p>
            <a:pPr algn="ctr"/>
            <a:r>
              <a:rPr lang="ro-RO" b="1" dirty="0">
                <a:solidFill>
                  <a:schemeClr val="accent1">
                    <a:lumMod val="50000"/>
                  </a:schemeClr>
                </a:solidFill>
                <a:latin typeface="Times New Roman" pitchFamily="18" charset="0"/>
                <a:cs typeface="Times New Roman" pitchFamily="18" charset="0"/>
              </a:rPr>
              <a:t>MATEMATICA  ÎN  PLANUL - CADRU</a:t>
            </a:r>
            <a:endParaRPr lang="ro-RO" dirty="0"/>
          </a:p>
        </p:txBody>
      </p:sp>
      <p:sp>
        <p:nvSpPr>
          <p:cNvPr id="3" name="Content Placeholder 2"/>
          <p:cNvSpPr>
            <a:spLocks noGrp="1"/>
          </p:cNvSpPr>
          <p:nvPr>
            <p:ph idx="1"/>
          </p:nvPr>
        </p:nvSpPr>
        <p:spPr>
          <a:xfrm>
            <a:off x="2589212" y="1030014"/>
            <a:ext cx="8915400" cy="5548916"/>
          </a:xfrm>
        </p:spPr>
        <p:txBody>
          <a:bodyPr>
            <a:normAutofit fontScale="92500"/>
          </a:bodyPr>
          <a:lstStyle/>
          <a:p>
            <a:pPr algn="just"/>
            <a:r>
              <a:rPr lang="ro-RO" sz="3600" dirty="0">
                <a:latin typeface="Times New Roman" panose="02020603050405020304" pitchFamily="18" charset="0"/>
                <a:cs typeface="Times New Roman" panose="02020603050405020304" pitchFamily="18" charset="0"/>
              </a:rPr>
              <a:t>Învățământul gimnazial – câte 4 ore </a:t>
            </a:r>
            <a:r>
              <a:rPr lang="ro-RO" sz="3600" dirty="0" smtClean="0">
                <a:latin typeface="Times New Roman" panose="02020603050405020304" pitchFamily="18" charset="0"/>
                <a:cs typeface="Times New Roman" panose="02020603050405020304" pitchFamily="18" charset="0"/>
              </a:rPr>
              <a:t>/ săptămână</a:t>
            </a:r>
            <a:endParaRPr lang="ro-RO" sz="3600" dirty="0">
              <a:latin typeface="Times New Roman" panose="02020603050405020304" pitchFamily="18" charset="0"/>
              <a:cs typeface="Times New Roman" panose="02020603050405020304" pitchFamily="18" charset="0"/>
            </a:endParaRPr>
          </a:p>
          <a:p>
            <a:pPr algn="just"/>
            <a:r>
              <a:rPr lang="ro-RO" sz="3600" dirty="0">
                <a:latin typeface="Times New Roman" panose="02020603050405020304" pitchFamily="18" charset="0"/>
                <a:cs typeface="Times New Roman" panose="02020603050405020304" pitchFamily="18" charset="0"/>
              </a:rPr>
              <a:t>Învățământul liceal – avem 4 modele, conform </a:t>
            </a:r>
            <a:r>
              <a:rPr lang="ro-RO" sz="3600" i="1" dirty="0">
                <a:latin typeface="Times New Roman" panose="02020603050405020304" pitchFamily="18" charset="0"/>
                <a:cs typeface="Times New Roman" panose="02020603050405020304" pitchFamily="18" charset="0"/>
              </a:rPr>
              <a:t>Planului-cadru pentru învățământul primar, gimnazial şi liceal, anul școlar </a:t>
            </a:r>
            <a:r>
              <a:rPr lang="ro-RO" sz="3600" i="1" dirty="0" smtClean="0">
                <a:latin typeface="Times New Roman" panose="02020603050405020304" pitchFamily="18" charset="0"/>
                <a:cs typeface="Times New Roman" panose="02020603050405020304" pitchFamily="18" charset="0"/>
              </a:rPr>
              <a:t>2021-2022</a:t>
            </a:r>
            <a:r>
              <a:rPr lang="ro-RO" sz="3600" dirty="0" smtClean="0">
                <a:latin typeface="Times New Roman" panose="02020603050405020304" pitchFamily="18" charset="0"/>
                <a:cs typeface="Times New Roman" panose="02020603050405020304" pitchFamily="18" charset="0"/>
              </a:rPr>
              <a:t>, </a:t>
            </a:r>
            <a:r>
              <a:rPr lang="ro-RO" sz="3600" dirty="0">
                <a:latin typeface="Times New Roman" panose="02020603050405020304" pitchFamily="18" charset="0"/>
                <a:cs typeface="Times New Roman" panose="02020603050405020304" pitchFamily="18" charset="0"/>
              </a:rPr>
              <a:t>aprobat prin Ordinul nr. </a:t>
            </a:r>
            <a:r>
              <a:rPr lang="ro-RO" sz="3600" dirty="0" smtClean="0">
                <a:latin typeface="Times New Roman" panose="02020603050405020304" pitchFamily="18" charset="0"/>
                <a:cs typeface="Times New Roman" panose="02020603050405020304" pitchFamily="18" charset="0"/>
              </a:rPr>
              <a:t>200 </a:t>
            </a:r>
            <a:r>
              <a:rPr lang="ro-RO" sz="3600" dirty="0">
                <a:latin typeface="Times New Roman" panose="02020603050405020304" pitchFamily="18" charset="0"/>
                <a:cs typeface="Times New Roman" panose="02020603050405020304" pitchFamily="18" charset="0"/>
              </a:rPr>
              <a:t>din </a:t>
            </a:r>
            <a:r>
              <a:rPr lang="ro-RO" sz="3600" dirty="0" smtClean="0">
                <a:latin typeface="Times New Roman" panose="02020603050405020304" pitchFamily="18" charset="0"/>
                <a:cs typeface="Times New Roman" panose="02020603050405020304" pitchFamily="18" charset="0"/>
              </a:rPr>
              <a:t>26 februarie 2021 </a:t>
            </a:r>
            <a:r>
              <a:rPr lang="ro-RO" sz="3600" dirty="0">
                <a:latin typeface="Times New Roman" panose="02020603050405020304" pitchFamily="18" charset="0"/>
                <a:cs typeface="Times New Roman" panose="02020603050405020304" pitchFamily="18" charset="0"/>
              </a:rPr>
              <a:t>al Ministrului Educaţiei, Culturii și </a:t>
            </a:r>
            <a:r>
              <a:rPr lang="ro-RO" sz="3600" dirty="0" smtClean="0">
                <a:latin typeface="Times New Roman" panose="02020603050405020304" pitchFamily="18" charset="0"/>
                <a:cs typeface="Times New Roman" panose="02020603050405020304" pitchFamily="18" charset="0"/>
              </a:rPr>
              <a:t>Cercetării;</a:t>
            </a:r>
            <a:endParaRPr lang="ro-RO" sz="3600" dirty="0">
              <a:latin typeface="Times New Roman" panose="02020603050405020304" pitchFamily="18" charset="0"/>
              <a:cs typeface="Times New Roman" panose="02020603050405020304" pitchFamily="18" charset="0"/>
            </a:endParaRPr>
          </a:p>
          <a:p>
            <a:pPr algn="just"/>
            <a:r>
              <a:rPr lang="ro-RO" sz="3600" dirty="0" smtClean="0">
                <a:latin typeface="Times New Roman" panose="02020603050405020304" pitchFamily="18" charset="0"/>
                <a:cs typeface="Times New Roman" panose="02020603050405020304" pitchFamily="18" charset="0"/>
              </a:rPr>
              <a:t>Modelul 4: </a:t>
            </a:r>
            <a:r>
              <a:rPr lang="ro-RO" sz="3600" b="1" dirty="0" smtClean="0">
                <a:latin typeface="Times New Roman" panose="02020603050405020304" pitchFamily="18" charset="0"/>
                <a:cs typeface="Times New Roman" panose="02020603050405020304" pitchFamily="18" charset="0"/>
              </a:rPr>
              <a:t>profil real </a:t>
            </a:r>
            <a:r>
              <a:rPr lang="ro-RO" sz="3600" dirty="0" smtClean="0">
                <a:latin typeface="Times New Roman" panose="02020603050405020304" pitchFamily="18" charset="0"/>
                <a:cs typeface="Times New Roman" panose="02020603050405020304" pitchFamily="18" charset="0"/>
              </a:rPr>
              <a:t>- </a:t>
            </a:r>
            <a:r>
              <a:rPr lang="ro-RO" sz="3600" dirty="0">
                <a:latin typeface="Times New Roman" panose="02020603050405020304" pitchFamily="18" charset="0"/>
                <a:cs typeface="Times New Roman" panose="02020603050405020304" pitchFamily="18" charset="0"/>
              </a:rPr>
              <a:t>câte </a:t>
            </a:r>
            <a:r>
              <a:rPr lang="ro-RO" sz="3600" dirty="0" smtClean="0">
                <a:latin typeface="Times New Roman" panose="02020603050405020304" pitchFamily="18" charset="0"/>
                <a:cs typeface="Times New Roman" panose="02020603050405020304" pitchFamily="18" charset="0"/>
              </a:rPr>
              <a:t>5 </a:t>
            </a:r>
            <a:r>
              <a:rPr lang="ro-RO" sz="3600" dirty="0">
                <a:latin typeface="Times New Roman" panose="02020603050405020304" pitchFamily="18" charset="0"/>
                <a:cs typeface="Times New Roman" panose="02020603050405020304" pitchFamily="18" charset="0"/>
              </a:rPr>
              <a:t>ore </a:t>
            </a:r>
            <a:r>
              <a:rPr lang="ro-RO" sz="3600" dirty="0" smtClean="0">
                <a:latin typeface="Times New Roman" panose="02020603050405020304" pitchFamily="18" charset="0"/>
                <a:cs typeface="Times New Roman" panose="02020603050405020304" pitchFamily="18" charset="0"/>
              </a:rPr>
              <a:t>/ săptămână; </a:t>
            </a:r>
            <a:r>
              <a:rPr lang="ro-RO" sz="3600" b="1" dirty="0" smtClean="0">
                <a:latin typeface="Times New Roman" panose="02020603050405020304" pitchFamily="18" charset="0"/>
                <a:cs typeface="Times New Roman" panose="02020603050405020304" pitchFamily="18" charset="0"/>
              </a:rPr>
              <a:t>profil umanist</a:t>
            </a:r>
            <a:r>
              <a:rPr lang="ro-RO" sz="3600" dirty="0" smtClean="0">
                <a:latin typeface="Times New Roman" panose="02020603050405020304" pitchFamily="18" charset="0"/>
                <a:cs typeface="Times New Roman" panose="02020603050405020304" pitchFamily="18" charset="0"/>
              </a:rPr>
              <a:t>, </a:t>
            </a:r>
            <a:r>
              <a:rPr lang="ro-RO" sz="3600" b="1" dirty="0" smtClean="0">
                <a:latin typeface="Times New Roman" panose="02020603050405020304" pitchFamily="18" charset="0"/>
                <a:cs typeface="Times New Roman" panose="02020603050405020304" pitchFamily="18" charset="0"/>
              </a:rPr>
              <a:t>arte</a:t>
            </a:r>
            <a:r>
              <a:rPr lang="ro-RO" sz="3600" dirty="0" smtClean="0">
                <a:latin typeface="Times New Roman" panose="02020603050405020304" pitchFamily="18" charset="0"/>
                <a:cs typeface="Times New Roman" panose="02020603050405020304" pitchFamily="18" charset="0"/>
              </a:rPr>
              <a:t> și </a:t>
            </a:r>
            <a:r>
              <a:rPr lang="ro-RO" sz="3600" b="1" dirty="0" smtClean="0">
                <a:latin typeface="Times New Roman" panose="02020603050405020304" pitchFamily="18" charset="0"/>
                <a:cs typeface="Times New Roman" panose="02020603050405020304" pitchFamily="18" charset="0"/>
              </a:rPr>
              <a:t>sport</a:t>
            </a:r>
            <a:r>
              <a:rPr lang="ro-RO" sz="3600" dirty="0" smtClean="0">
                <a:latin typeface="Times New Roman" panose="02020603050405020304" pitchFamily="18" charset="0"/>
                <a:cs typeface="Times New Roman" panose="02020603050405020304" pitchFamily="18" charset="0"/>
              </a:rPr>
              <a:t> – câte 3 ore / săptămână.</a:t>
            </a:r>
            <a:endParaRPr lang="ro-RO" sz="3600" dirty="0">
              <a:latin typeface="Times New Roman" panose="02020603050405020304" pitchFamily="18" charset="0"/>
              <a:cs typeface="Times New Roman" panose="02020603050405020304" pitchFamily="18" charset="0"/>
            </a:endParaRPr>
          </a:p>
          <a:p>
            <a:pPr algn="ctr"/>
            <a:endParaRPr lang="ro-RO" sz="3600" dirty="0"/>
          </a:p>
        </p:txBody>
      </p:sp>
    </p:spTree>
    <p:extLst>
      <p:ext uri="{BB962C8B-B14F-4D97-AF65-F5344CB8AC3E}">
        <p14:creationId xmlns:p14="http://schemas.microsoft.com/office/powerpoint/2010/main" xmlns="" val="2397323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1228"/>
            <a:ext cx="8911687" cy="830317"/>
          </a:xfrm>
        </p:spPr>
        <p:txBody>
          <a:bodyPr>
            <a:noAutofit/>
          </a:bodyPr>
          <a:lstStyle/>
          <a:p>
            <a:pPr algn="ctr"/>
            <a:r>
              <a:rPr lang="ro-RO" sz="4400" dirty="0">
                <a:solidFill>
                  <a:schemeClr val="accent1">
                    <a:lumMod val="50000"/>
                  </a:schemeClr>
                </a:solidFill>
                <a:latin typeface="Times New Roman" pitchFamily="18" charset="0"/>
                <a:cs typeface="Times New Roman" pitchFamily="18" charset="0"/>
              </a:rPr>
              <a:t>Manuale în anul școlar </a:t>
            </a:r>
            <a:r>
              <a:rPr lang="ro-RO" sz="4400" dirty="0" smtClean="0">
                <a:solidFill>
                  <a:schemeClr val="accent1">
                    <a:lumMod val="50000"/>
                  </a:schemeClr>
                </a:solidFill>
                <a:latin typeface="Times New Roman" pitchFamily="18" charset="0"/>
                <a:cs typeface="Times New Roman" pitchFamily="18" charset="0"/>
              </a:rPr>
              <a:t>2021 </a:t>
            </a:r>
            <a:r>
              <a:rPr lang="ro-RO" sz="4400" dirty="0">
                <a:solidFill>
                  <a:schemeClr val="accent1">
                    <a:lumMod val="50000"/>
                  </a:schemeClr>
                </a:solidFill>
                <a:latin typeface="Times New Roman" pitchFamily="18" charset="0"/>
                <a:cs typeface="Times New Roman" pitchFamily="18" charset="0"/>
              </a:rPr>
              <a:t>– </a:t>
            </a:r>
            <a:r>
              <a:rPr lang="ro-RO" sz="4400" dirty="0" smtClean="0">
                <a:solidFill>
                  <a:schemeClr val="accent1">
                    <a:lumMod val="50000"/>
                  </a:schemeClr>
                </a:solidFill>
                <a:latin typeface="Times New Roman" pitchFamily="18" charset="0"/>
                <a:cs typeface="Times New Roman" pitchFamily="18" charset="0"/>
              </a:rPr>
              <a:t>2022</a:t>
            </a:r>
            <a:endParaRPr lang="ro-RO" sz="4400" dirty="0"/>
          </a:p>
        </p:txBody>
      </p:sp>
      <p:sp>
        <p:nvSpPr>
          <p:cNvPr id="3" name="Content Placeholder 2"/>
          <p:cNvSpPr>
            <a:spLocks noGrp="1"/>
          </p:cNvSpPr>
          <p:nvPr>
            <p:ph idx="1"/>
          </p:nvPr>
        </p:nvSpPr>
        <p:spPr>
          <a:xfrm>
            <a:off x="2589212" y="1082566"/>
            <a:ext cx="8915400" cy="5306359"/>
          </a:xfrm>
        </p:spPr>
        <p:txBody>
          <a:bodyPr>
            <a:noAutofit/>
          </a:bodyPr>
          <a:lstStyle/>
          <a:p>
            <a:pPr algn="just"/>
            <a:r>
              <a:rPr lang="ro-RO" sz="3200" dirty="0" smtClean="0"/>
              <a:t>Se vor utiliza manualele </a:t>
            </a:r>
            <a:r>
              <a:rPr lang="ro-RO" sz="3200" dirty="0"/>
              <a:t>anterioare (în limba română și rusă</a:t>
            </a:r>
            <a:r>
              <a:rPr lang="ro-RO" sz="3200" dirty="0" smtClean="0"/>
              <a:t>) pentru clasele VII, VIII, IX, X, XII. </a:t>
            </a:r>
          </a:p>
          <a:p>
            <a:r>
              <a:rPr lang="ro-RO" sz="3200" dirty="0" smtClean="0"/>
              <a:t>Manuale, reeditate în anul 2020 </a:t>
            </a:r>
            <a:r>
              <a:rPr lang="ro-RO" sz="3200" dirty="0"/>
              <a:t>– </a:t>
            </a:r>
            <a:r>
              <a:rPr lang="ro-RO" sz="3200" dirty="0" smtClean="0">
                <a:solidFill>
                  <a:srgbClr val="FF0000"/>
                </a:solidFill>
              </a:rPr>
              <a:t>V, VI și XI (editura Prut).</a:t>
            </a:r>
          </a:p>
          <a:p>
            <a:r>
              <a:rPr lang="ro-RO" sz="3200" dirty="0" smtClean="0"/>
              <a:t>În clasa a X-a, profil real:</a:t>
            </a:r>
          </a:p>
          <a:p>
            <a:pPr algn="just">
              <a:buNone/>
            </a:pPr>
            <a:r>
              <a:rPr lang="ro-RO" sz="2400" dirty="0" smtClean="0">
                <a:solidFill>
                  <a:srgbClr val="FF0000"/>
                </a:solidFill>
              </a:rPr>
              <a:t>    Tema „Polinoame. Fracții algebrice” se va studia din manualul pentru clasa a IX-a (se vor utiliza manualele care sunt rezervă în bibliotecă, sau varianta </a:t>
            </a:r>
            <a:r>
              <a:rPr lang="ro-RO" sz="2400" dirty="0" err="1" smtClean="0">
                <a:solidFill>
                  <a:srgbClr val="FF0000"/>
                </a:solidFill>
              </a:rPr>
              <a:t>electronuică</a:t>
            </a:r>
            <a:r>
              <a:rPr lang="ro-RO" sz="2400" dirty="0" smtClean="0">
                <a:solidFill>
                  <a:srgbClr val="FF0000"/>
                </a:solidFill>
              </a:rPr>
              <a:t> </a:t>
            </a:r>
            <a:r>
              <a:rPr lang="ro-RO" sz="2400" dirty="0" err="1" smtClean="0">
                <a:solidFill>
                  <a:srgbClr val="FF0000"/>
                </a:solidFill>
              </a:rPr>
              <a:t>www.ctice.md</a:t>
            </a:r>
            <a:r>
              <a:rPr lang="ro-RO" sz="2400" dirty="0" smtClean="0">
                <a:solidFill>
                  <a:srgbClr val="FF0000"/>
                </a:solidFill>
              </a:rPr>
              <a:t> ).</a:t>
            </a:r>
            <a:endParaRPr lang="ro-RO" sz="2400" dirty="0">
              <a:solidFill>
                <a:srgbClr val="FF0000"/>
              </a:solidFill>
            </a:endParaRPr>
          </a:p>
        </p:txBody>
      </p:sp>
    </p:spTree>
    <p:extLst>
      <p:ext uri="{BB962C8B-B14F-4D97-AF65-F5344CB8AC3E}">
        <p14:creationId xmlns:p14="http://schemas.microsoft.com/office/powerpoint/2010/main" xmlns="" val="990187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4177" y="168167"/>
            <a:ext cx="8911687" cy="693682"/>
          </a:xfrm>
        </p:spPr>
        <p:txBody>
          <a:bodyPr>
            <a:normAutofit/>
          </a:bodyPr>
          <a:lstStyle/>
          <a:p>
            <a:pPr algn="ctr"/>
            <a:r>
              <a:rPr lang="ro-RO" dirty="0" smtClean="0"/>
              <a:t>Curriculum la disciplina Matematică</a:t>
            </a:r>
            <a:endParaRPr lang="ro-RO" dirty="0"/>
          </a:p>
        </p:txBody>
      </p:sp>
      <p:sp>
        <p:nvSpPr>
          <p:cNvPr id="3" name="Content Placeholder 2"/>
          <p:cNvSpPr>
            <a:spLocks noGrp="1"/>
          </p:cNvSpPr>
          <p:nvPr>
            <p:ph idx="1"/>
          </p:nvPr>
        </p:nvSpPr>
        <p:spPr>
          <a:xfrm>
            <a:off x="2589212" y="819807"/>
            <a:ext cx="8915400" cy="5604743"/>
          </a:xfrm>
        </p:spPr>
        <p:txBody>
          <a:bodyPr>
            <a:noAutofit/>
          </a:bodyPr>
          <a:lstStyle/>
          <a:p>
            <a:pPr algn="just"/>
            <a:r>
              <a:rPr lang="ro-RO" sz="2200" i="1" dirty="0" smtClean="0">
                <a:latin typeface="Times New Roman" panose="02020603050405020304" pitchFamily="18" charset="0"/>
                <a:cs typeface="Times New Roman" panose="02020603050405020304" pitchFamily="18" charset="0"/>
              </a:rPr>
              <a:t>Articolul 11 (Finalitățile educaționale) stipulează: (1). Educația are ca finalitate principală formarea unui caracter integru și dezvoltarea unui sistem de competențe care include cunoștințe, abilități, atitudini și valori ce permit  participarea activă a individului la viața socială și economică.</a:t>
            </a:r>
          </a:p>
          <a:p>
            <a:pPr algn="just"/>
            <a:r>
              <a:rPr lang="ro-RO" sz="2200" i="1" dirty="0" smtClean="0">
                <a:latin typeface="Times New Roman" panose="02020603050405020304" pitchFamily="18" charset="0"/>
                <a:cs typeface="Times New Roman" panose="02020603050405020304" pitchFamily="18" charset="0"/>
              </a:rPr>
              <a:t>Curriculum şcolar </a:t>
            </a:r>
            <a:r>
              <a:rPr lang="ro-RO" sz="2200" i="1" dirty="0">
                <a:latin typeface="Times New Roman" panose="02020603050405020304" pitchFamily="18" charset="0"/>
                <a:cs typeface="Times New Roman" panose="02020603050405020304" pitchFamily="18" charset="0"/>
              </a:rPr>
              <a:t>de matematică reprezintă instrumentul didactic şi documentul normativ principal ce descrie condiţiile învăţării şi performanţele de atins la matematică în învăţământul gimnazial/liceal exprimate în competenţe, unități de competențe,  conţinuturi şi activităţi de învăţare şi evaluare.</a:t>
            </a:r>
            <a:endParaRPr lang="ro-RO" sz="2200" dirty="0">
              <a:latin typeface="Times New Roman" panose="02020603050405020304" pitchFamily="18" charset="0"/>
              <a:cs typeface="Times New Roman" panose="02020603050405020304" pitchFamily="18" charset="0"/>
            </a:endParaRPr>
          </a:p>
          <a:p>
            <a:pPr algn="just"/>
            <a:r>
              <a:rPr lang="ro-RO" sz="2200" i="1" dirty="0" smtClean="0">
                <a:latin typeface="Times New Roman" panose="02020603050405020304" pitchFamily="18" charset="0"/>
                <a:cs typeface="Times New Roman" panose="02020603050405020304" pitchFamily="18" charset="0"/>
              </a:rPr>
              <a:t>Curriculumul </a:t>
            </a:r>
            <a:r>
              <a:rPr lang="ro-RO" sz="2200" i="1" dirty="0">
                <a:latin typeface="Times New Roman" panose="02020603050405020304" pitchFamily="18" charset="0"/>
                <a:cs typeface="Times New Roman" panose="02020603050405020304" pitchFamily="18" charset="0"/>
              </a:rPr>
              <a:t>la disciplina Matematică </a:t>
            </a:r>
            <a:r>
              <a:rPr lang="ro-RO" sz="2200" dirty="0">
                <a:latin typeface="Times New Roman" panose="02020603050405020304" pitchFamily="18" charset="0"/>
                <a:cs typeface="Times New Roman" panose="02020603050405020304" pitchFamily="18" charset="0"/>
              </a:rPr>
              <a:t>fundamentează și ghidează activitatea cadrului didactic, facilitează abordarea creativă a demersurilor de proiectare didactică de lungă durată și de scurtă durată, dar și de realizare propriu-zisă a procesului de predare-învățare-evaluare.</a:t>
            </a:r>
          </a:p>
          <a:p>
            <a:pPr algn="just"/>
            <a:r>
              <a:rPr lang="ro-RO" sz="2200" i="1" dirty="0" smtClean="0">
                <a:latin typeface="Times New Roman" panose="02020603050405020304" pitchFamily="18" charset="0"/>
                <a:cs typeface="Times New Roman" panose="02020603050405020304" pitchFamily="18" charset="0"/>
              </a:rPr>
              <a:t>În curriculumul la disciplina Matematică, ediția 2019, la finele fiecărei clase sunt indicate finalitățile educaționale (achiziții).</a:t>
            </a:r>
            <a:endParaRPr lang="en-US" sz="2200"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2877769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1162</TotalTime>
  <Words>2467</Words>
  <Application>Microsoft Office PowerPoint</Application>
  <PresentationFormat>Произвольный</PresentationFormat>
  <Paragraphs>123</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Wisp</vt:lpstr>
      <vt:lpstr>Organizarea procesului educaţional la matematică în anul de studii 2021-2022</vt:lpstr>
      <vt:lpstr>Слайд 2</vt:lpstr>
      <vt:lpstr>Motto:</vt:lpstr>
      <vt:lpstr>Acte normative</vt:lpstr>
      <vt:lpstr>Acte normative</vt:lpstr>
      <vt:lpstr>Acte normative</vt:lpstr>
      <vt:lpstr>MATEMATICA  ÎN  PLANUL - CADRU</vt:lpstr>
      <vt:lpstr>Manuale în anul școlar 2021 – 2022</vt:lpstr>
      <vt:lpstr>Curriculum la disciplina Matematică</vt:lpstr>
      <vt:lpstr>Volumul  zilnic  al temelor pentru acasă</vt:lpstr>
      <vt:lpstr>Volumul  zilnic  al temelor pentru acasă</vt:lpstr>
      <vt:lpstr>Elaborarea Proiectelor didactice de lungă durată</vt:lpstr>
      <vt:lpstr>Elaborarea Proiectelor didactice de lungă durată</vt:lpstr>
      <vt:lpstr>PROIECT DIDACTIC DE LUNGĂ DURATĂ </vt:lpstr>
      <vt:lpstr>Proiectul didactic</vt:lpstr>
      <vt:lpstr>Recomandări cu privire la  predarea - învăţarea matematicii </vt:lpstr>
      <vt:lpstr>Cum sporim motivația, autonomia și responsabilitatea pentru învățare la elevi</vt:lpstr>
      <vt:lpstr>Componenta evaluativă</vt:lpstr>
      <vt:lpstr>Componenta evaluativă</vt:lpstr>
      <vt:lpstr>Discipline opţionale</vt:lpstr>
      <vt:lpstr>Discipline opţionale</vt:lpstr>
      <vt:lpstr>Discipline opţionale</vt:lpstr>
      <vt:lpstr>Mulţumesc pentru atenţie!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Organizarea procesului educaţional la matematică în anul de studii 2019-2020</dc:title>
  <dc:creator>Ceapa V</dc:creator>
  <cp:lastModifiedBy>Ceapa V</cp:lastModifiedBy>
  <cp:revision>89</cp:revision>
  <cp:lastPrinted>2019-07-25T16:25:43Z</cp:lastPrinted>
  <dcterms:created xsi:type="dcterms:W3CDTF">2019-07-24T06:34:16Z</dcterms:created>
  <dcterms:modified xsi:type="dcterms:W3CDTF">2021-08-10T11:18:32Z</dcterms:modified>
</cp:coreProperties>
</file>