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78" r:id="rId5"/>
    <p:sldId id="279" r:id="rId6"/>
    <p:sldId id="280" r:id="rId7"/>
    <p:sldId id="258" r:id="rId8"/>
    <p:sldId id="261" r:id="rId9"/>
    <p:sldId id="260" r:id="rId10"/>
    <p:sldId id="25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2F"/>
    <a:srgbClr val="3F4E30"/>
    <a:srgbClr val="293B30"/>
    <a:srgbClr val="354D3E"/>
    <a:srgbClr val="212C20"/>
    <a:srgbClr val="303C28"/>
    <a:srgbClr val="3C4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33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3" Type="http://schemas.openxmlformats.org/officeDocument/2006/relationships/image" Target="../media/image1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33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5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33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6" Type="http://schemas.openxmlformats.org/officeDocument/2006/relationships/image" Target="../media/image61.wmf"/><Relationship Id="rId5" Type="http://schemas.openxmlformats.org/officeDocument/2006/relationships/image" Target="../media/image15.wmf"/><Relationship Id="rId4" Type="http://schemas.openxmlformats.org/officeDocument/2006/relationships/image" Target="../media/image60.wmf"/><Relationship Id="rId3" Type="http://schemas.openxmlformats.org/officeDocument/2006/relationships/image" Target="../media/image47.wmf"/><Relationship Id="rId2" Type="http://schemas.openxmlformats.org/officeDocument/2006/relationships/image" Target="../media/image33.wmf"/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69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33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6" Type="http://schemas.openxmlformats.org/officeDocument/2006/relationships/image" Target="../media/image61.wmf"/><Relationship Id="rId5" Type="http://schemas.openxmlformats.org/officeDocument/2006/relationships/image" Target="../media/image15.wmf"/><Relationship Id="rId4" Type="http://schemas.openxmlformats.org/officeDocument/2006/relationships/image" Target="../media/image60.wmf"/><Relationship Id="rId3" Type="http://schemas.openxmlformats.org/officeDocument/2006/relationships/image" Target="../media/image47.wmf"/><Relationship Id="rId2" Type="http://schemas.openxmlformats.org/officeDocument/2006/relationships/image" Target="../media/image33.wmf"/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1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1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-fotki.yandex.ru/get/4813/200418627.2/0_10614c_c029a48e_ori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318" y="5730393"/>
            <a:ext cx="2736304" cy="10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apenik.ru/dizain/boy_304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23755"/>
            <a:ext cx="4392488" cy="59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851920" y="217983"/>
            <a:ext cx="427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экзамену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8676903">
            <a:off x="5083882" y="2607543"/>
            <a:ext cx="35105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354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</a:t>
            </a:r>
            <a:endParaRPr lang="en-US" sz="8800" b="1" dirty="0" smtClean="0">
              <a:solidFill>
                <a:srgbClr val="354D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354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dirty="0" smtClean="0">
                <a:solidFill>
                  <a:srgbClr val="354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клетка)</a:t>
            </a:r>
            <a:endParaRPr lang="ru-RU" sz="4800" b="1" dirty="0">
              <a:solidFill>
                <a:srgbClr val="354D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2131" y="6268404"/>
            <a:ext cx="542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29/6c/1f/296c1f1b3ac48214b5599c6f9dfcc9c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4767" y="1412776"/>
            <a:ext cx="5024082" cy="50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79512" y="188640"/>
            <a:ext cx="885698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94767" y="1412776"/>
            <a:ext cx="5040560" cy="4968552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54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436096" y="2204864"/>
            <a:ext cx="3528392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418104" y="2204865"/>
            <a:ext cx="3546383" cy="4181634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29/6c/1f/296c1f1b3ac48214b5599c6f9dfcc9c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393396"/>
            <a:ext cx="5039337" cy="494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79512" y="188640"/>
            <a:ext cx="885698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94767" y="1412776"/>
            <a:ext cx="5040560" cy="4968552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436096" y="2204864"/>
            <a:ext cx="3528392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418104" y="2204865"/>
            <a:ext cx="3546383" cy="4181634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354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188640"/>
            <a:ext cx="442849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800" b="1" dirty="0">
              <a:solidFill>
                <a:srgbClr val="29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004048" y="188640"/>
            <a:ext cx="3960440" cy="5963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004048" y="188641"/>
            <a:ext cx="3960439" cy="5963804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107504" y="2017059"/>
            <a:ext cx="3862626" cy="4529543"/>
            <a:chOff x="205318" y="623755"/>
            <a:chExt cx="5014754" cy="6182660"/>
          </a:xfrm>
        </p:grpSpPr>
        <p:pic>
          <p:nvPicPr>
            <p:cNvPr id="9" name="Picture 4" descr="https://img-fotki.yandex.ru/get/4813/200418627.2/0_10614c_c029a48e_orig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5318" y="5730393"/>
              <a:ext cx="2736304" cy="1076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tapenik.ru/dizain/boy_304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27584" y="623755"/>
              <a:ext cx="4392488" cy="592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3722131" y="6268404"/>
            <a:ext cx="542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" descr="https://ege314.ru/wp-content/uploads/2021/09/yaschenko-oge-2022-36-var.-1-variant.jp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608003" y="3702804"/>
            <a:ext cx="1586881" cy="22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cdn1.ozone.ru/s3/multimedia-3/6043752315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9543" y="332656"/>
            <a:ext cx="16607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knigamir.com/upload/iblock/18c/18c33130034b9a21b612f66d960e7eb4.jp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7236296" y="1991580"/>
            <a:ext cx="1660795" cy="22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uchebnikishkolarossii.ru/image/cache/catalog/products/mishenko-geometriya-9-klass-tematicheskie-testy-k-uchebniku-pogorelova-1200x630.jpeg"/>
          <p:cNvPicPr>
            <a:picLocks noChangeAspect="1" noChangeArrowheads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5795882" y="3356992"/>
            <a:ext cx="1584175" cy="22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bibliosfera.su/image/cache/catalog/img/estestvenno/%D0%9A%D0%9E00028862-800x1000.jpg"/>
          <p:cNvPicPr>
            <a:picLocks noChangeAspect="1" noChangeArrowheads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7236296" y="3730552"/>
            <a:ext cx="1565970" cy="22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29/6c/1f/296c1f1b3ac48214b5599c6f9dfcc9c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76164" y="1401688"/>
            <a:ext cx="4671845" cy="50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79512" y="188640"/>
            <a:ext cx="885698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F4E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(на</a:t>
            </a:r>
            <a:r>
              <a:rPr lang="ru-RU" sz="3200" b="1" baseline="0" dirty="0" smtClean="0">
                <a:solidFill>
                  <a:srgbClr val="3F4E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клетчатой бумаге)</a:t>
            </a:r>
            <a:endParaRPr lang="ru-RU" sz="3200" b="1" dirty="0">
              <a:solidFill>
                <a:srgbClr val="3F4E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276164" y="1401688"/>
            <a:ext cx="4688324" cy="4968552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7504" y="2017059"/>
            <a:ext cx="3862626" cy="4529543"/>
            <a:chOff x="205318" y="623755"/>
            <a:chExt cx="5014754" cy="6182660"/>
          </a:xfrm>
        </p:grpSpPr>
        <p:pic>
          <p:nvPicPr>
            <p:cNvPr id="11" name="Picture 4" descr="https://img-fotki.yandex.ru/get/4813/200418627.2/0_10614c_c029a48e_orig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318" y="5730393"/>
              <a:ext cx="2736304" cy="1076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tapenik.ru/dizain/boy_304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27584" y="623755"/>
              <a:ext cx="4392488" cy="592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91CA-D286-4058-A950-5E42B0D42B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3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5F61-4576-4807-BAD8-942528A27C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91CA-D286-4058-A950-5E42B0D42BF6}" type="slidenum">
              <a:rPr lang="ru-RU" smtClean="0"/>
            </a:fld>
            <a:endParaRPr lang="ru-RU"/>
          </a:p>
        </p:txBody>
      </p:sp>
      <p:pic>
        <p:nvPicPr>
          <p:cNvPr id="2054" name="Picture 6" descr="https://catherineasquithgallery.com/uploads/posts/2021-02/1612579858_132-p-fon-dlya-prezentatsii-minimalizm-zelenii-203.jpg"/>
          <p:cNvPicPr>
            <a:picLocks noChangeAspect="1" noChangeArrowheads="1"/>
          </p:cNvPicPr>
          <p:nvPr userDrawn="1"/>
        </p:nvPicPr>
        <p:blipFill rotWithShape="1">
          <a:blip r:embed="rId15" cstate="email"/>
          <a:srcRect t="-169" b="-1"/>
          <a:stretch>
            <a:fillRect/>
          </a:stretch>
        </p:blipFill>
        <p:spPr bwMode="auto">
          <a:xfrm>
            <a:off x="0" y="-35696"/>
            <a:ext cx="9144000" cy="68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29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34.wmf"/><Relationship Id="rId15" Type="http://schemas.openxmlformats.org/officeDocument/2006/relationships/vmlDrawing" Target="../drawings/vmlDrawing8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31.bin"/><Relationship Id="rId10" Type="http://schemas.openxmlformats.org/officeDocument/2006/relationships/image" Target="../media/image38.wmf"/><Relationship Id="rId1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39.wmf"/><Relationship Id="rId15" Type="http://schemas.openxmlformats.org/officeDocument/2006/relationships/vmlDrawing" Target="../drawings/vmlDrawing9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44.wmf"/><Relationship Id="rId1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45.wmf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48.wmf"/><Relationship Id="rId1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49.wmf"/><Relationship Id="rId7" Type="http://schemas.openxmlformats.org/officeDocument/2006/relationships/oleObject" Target="../embeddings/oleObject48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46.bin"/><Relationship Id="rId2" Type="http://schemas.openxmlformats.org/officeDocument/2006/relationships/image" Target="../media/image25.wmf"/><Relationship Id="rId11" Type="http://schemas.openxmlformats.org/officeDocument/2006/relationships/vmlDrawing" Target="../drawings/vmlDrawing12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53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50.wmf"/><Relationship Id="rId15" Type="http://schemas.openxmlformats.org/officeDocument/2006/relationships/vmlDrawing" Target="../drawings/vmlDrawing13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54.wmf"/><Relationship Id="rId1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55.wmf"/><Relationship Id="rId15" Type="http://schemas.openxmlformats.org/officeDocument/2006/relationships/vmlDrawing" Target="../drawings/vmlDrawing14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57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56.wmf"/><Relationship Id="rId1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55.wmf"/><Relationship Id="rId13" Type="http://schemas.openxmlformats.org/officeDocument/2006/relationships/vmlDrawing" Target="../drawings/vmlDrawing15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58.wmf"/><Relationship Id="rId1" Type="http://schemas.openxmlformats.org/officeDocument/2006/relationships/oleObject" Target="../embeddings/oleObject61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0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69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67.bin"/><Relationship Id="rId2" Type="http://schemas.openxmlformats.org/officeDocument/2006/relationships/image" Target="../media/image59.wmf"/><Relationship Id="rId16" Type="http://schemas.openxmlformats.org/officeDocument/2006/relationships/vmlDrawing" Target="../drawings/vmlDrawing1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72.bin"/><Relationship Id="rId11" Type="http://schemas.openxmlformats.org/officeDocument/2006/relationships/oleObject" Target="../embeddings/oleObject71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65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62.wmf"/><Relationship Id="rId15" Type="http://schemas.openxmlformats.org/officeDocument/2006/relationships/vmlDrawing" Target="../drawings/vmlDrawing17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66.wmf"/><Relationship Id="rId1" Type="http://schemas.openxmlformats.org/officeDocument/2006/relationships/oleObject" Target="../embeddings/oleObject73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2" Type="http://schemas.openxmlformats.org/officeDocument/2006/relationships/slideLayout" Target="../slideLayouts/slideLayout5.xml"/><Relationship Id="rId21" Type="http://schemas.openxmlformats.org/officeDocument/2006/relationships/slide" Target="slide24.xml"/><Relationship Id="rId20" Type="http://schemas.openxmlformats.org/officeDocument/2006/relationships/slide" Target="slide23.xml"/><Relationship Id="rId2" Type="http://schemas.openxmlformats.org/officeDocument/2006/relationships/slide" Target="slide4.xml"/><Relationship Id="rId19" Type="http://schemas.openxmlformats.org/officeDocument/2006/relationships/slide" Target="slide22.xml"/><Relationship Id="rId18" Type="http://schemas.openxmlformats.org/officeDocument/2006/relationships/slide" Target="slide21.xml"/><Relationship Id="rId17" Type="http://schemas.openxmlformats.org/officeDocument/2006/relationships/slide" Target="slide20.xml"/><Relationship Id="rId16" Type="http://schemas.openxmlformats.org/officeDocument/2006/relationships/slide" Target="slide19.xml"/><Relationship Id="rId15" Type="http://schemas.openxmlformats.org/officeDocument/2006/relationships/slide" Target="slide18.xml"/><Relationship Id="rId14" Type="http://schemas.openxmlformats.org/officeDocument/2006/relationships/slide" Target="slide17.xml"/><Relationship Id="rId13" Type="http://schemas.openxmlformats.org/officeDocument/2006/relationships/slide" Target="slide16.xml"/><Relationship Id="rId12" Type="http://schemas.openxmlformats.org/officeDocument/2006/relationships/slide" Target="slide15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68.wmf"/><Relationship Id="rId7" Type="http://schemas.openxmlformats.org/officeDocument/2006/relationships/oleObject" Target="../embeddings/oleObject82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32.wmf"/><Relationship Id="rId11" Type="http://schemas.openxmlformats.org/officeDocument/2006/relationships/vmlDrawing" Target="../drawings/vmlDrawing18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79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86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55.wmf"/><Relationship Id="rId13" Type="http://schemas.openxmlformats.org/officeDocument/2006/relationships/vmlDrawing" Target="../drawings/vmlDrawing19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69.wmf"/><Relationship Id="rId1" Type="http://schemas.openxmlformats.org/officeDocument/2006/relationships/oleObject" Target="../embeddings/oleObject83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91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89.bin"/><Relationship Id="rId2" Type="http://schemas.openxmlformats.org/officeDocument/2006/relationships/image" Target="../media/image70.wmf"/><Relationship Id="rId15" Type="http://schemas.openxmlformats.org/officeDocument/2006/relationships/vmlDrawing" Target="../drawings/vmlDrawing20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93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88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8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97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95.bin"/><Relationship Id="rId2" Type="http://schemas.openxmlformats.org/officeDocument/2006/relationships/image" Target="../media/image59.wmf"/><Relationship Id="rId16" Type="http://schemas.openxmlformats.org/officeDocument/2006/relationships/vmlDrawing" Target="../drawings/vmlDrawing21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100.bin"/><Relationship Id="rId11" Type="http://schemas.openxmlformats.org/officeDocument/2006/relationships/oleObject" Target="../embeddings/oleObject99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94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3.wmf"/><Relationship Id="rId3" Type="http://schemas.openxmlformats.org/officeDocument/2006/relationships/oleObject" Target="../embeddings/oleObject102.bin"/><Relationship Id="rId2" Type="http://schemas.openxmlformats.org/officeDocument/2006/relationships/image" Target="../media/image33.wmf"/><Relationship Id="rId1" Type="http://schemas.openxmlformats.org/officeDocument/2006/relationships/oleObject" Target="../embeddings/oleObject10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://oge.fipi.ru/os/xmodules/qprint/index.php?theme_guid=DCEBCB19D7DF81424FA402BCA67ABA6C&amp;proj_guid=DE0E276E497AB3784C3FC4CC20248DC0" TargetMode="External"/><Relationship Id="rId1" Type="http://schemas.openxmlformats.org/officeDocument/2006/relationships/hyperlink" Target="http://www.tapenik.ru/dizain/boy_304.pn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5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1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5.w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5.wmf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5.w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5.w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3.xml"/><Relationship Id="rId7" Type="http://schemas.openxmlformats.org/officeDocument/2006/relationships/slide" Target="slide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5695" y="6525260"/>
            <a:ext cx="5473700" cy="28194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4160" y="6237605"/>
            <a:ext cx="2495550" cy="28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 rot="16200000">
            <a:off x="1742091" y="4698309"/>
            <a:ext cx="378256" cy="1572569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16200000" flipH="1">
            <a:off x="1845109" y="2655968"/>
            <a:ext cx="2439200" cy="2169994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10800000" flipH="1">
            <a:off x="1295636" y="2521365"/>
            <a:ext cx="711546" cy="3145138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 flipV="1">
            <a:off x="1301788" y="4941169"/>
            <a:ext cx="2838164" cy="7085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323106" y="2492896"/>
            <a:ext cx="656606" cy="31568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9952" y="468791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440" y="5398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426" y="198077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79510" y="405492"/>
            <a:ext cx="4973513" cy="928008"/>
            <a:chOff x="5899354" y="548686"/>
            <a:chExt cx="7519206" cy="2881709"/>
          </a:xfrm>
        </p:grpSpPr>
        <p:sp>
          <p:nvSpPr>
            <p:cNvPr id="16" name="Прямоугольная выноска 15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Квадрат гипотенузы равен </a:t>
              </a:r>
              <a:endParaRPr lang="ru-RU" sz="2400" b="1" dirty="0" smtClean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сумме квадратов катетов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12242" y="2511443"/>
            <a:ext cx="2827709" cy="3138321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580112" y="2242385"/>
          <a:ext cx="3240360" cy="67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Формула" r:id="rId1" imgW="28956000" imgH="6096000" progId="Equation.3">
                  <p:embed/>
                </p:oleObj>
              </mc:Choice>
              <mc:Fallback>
                <p:oleObj name="Формула" r:id="rId1" imgW="28956000" imgH="6096000" progId="Equation.3">
                  <p:embed/>
                  <p:pic>
                    <p:nvPicPr>
                      <p:cNvPr id="0" name="Изображение 6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242385"/>
                        <a:ext cx="3240360" cy="67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979712" y="2511444"/>
            <a:ext cx="746384" cy="278402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979712" y="2492896"/>
            <a:ext cx="2169994" cy="246766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3440" y="199814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198077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9951" y="539855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4587" y="521113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580112" y="2746441"/>
          <a:ext cx="32400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Формула" r:id="rId3" imgW="28956000" imgH="6096000" progId="Equation.3">
                  <p:embed/>
                </p:oleObj>
              </mc:Choice>
              <mc:Fallback>
                <p:oleObj name="Формула" r:id="rId3" imgW="28956000" imgH="6096000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746441"/>
                        <a:ext cx="32400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79401" y="4071330"/>
            <a:ext cx="144016" cy="1666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064709" y="3645024"/>
            <a:ext cx="74029" cy="2584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овина рамки 32"/>
          <p:cNvSpPr/>
          <p:nvPr/>
        </p:nvSpPr>
        <p:spPr>
          <a:xfrm rot="20553500">
            <a:off x="2442215" y="5071584"/>
            <a:ext cx="238952" cy="279106"/>
          </a:xfrm>
          <a:prstGeom prst="halfFrame">
            <a:avLst>
              <a:gd name="adj1" fmla="val 5208"/>
              <a:gd name="adj2" fmla="val 52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715532" y="3429000"/>
            <a:ext cx="29609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934075" y="3589338"/>
          <a:ext cx="25225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Формула" r:id="rId5" imgW="22555200" imgH="5791200" progId="Equation.3">
                  <p:embed/>
                </p:oleObj>
              </mc:Choice>
              <mc:Fallback>
                <p:oleObj name="Формула" r:id="rId5" imgW="22555200" imgH="5791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3589338"/>
                        <a:ext cx="252253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525150" y="4154640"/>
          <a:ext cx="33416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Формула" r:id="rId7" imgW="29870400" imgH="6096000" progId="Equation.3">
                  <p:embed/>
                </p:oleObj>
              </mc:Choice>
              <mc:Fallback>
                <p:oleObj name="Формула" r:id="rId7" imgW="29870400" imgH="60960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150" y="4154640"/>
                        <a:ext cx="33416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7592466" y="4859178"/>
          <a:ext cx="9620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Формула" r:id="rId9" imgW="304800" imgH="393065" progId="Equation.3">
                  <p:embed/>
                </p:oleObj>
              </mc:Choice>
              <mc:Fallback>
                <p:oleObj name="Формула" r:id="rId9" imgW="304800" imgH="393065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466" y="4859178"/>
                        <a:ext cx="96202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792241" y="5144928"/>
          <a:ext cx="18446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Формула" r:id="rId11" imgW="584200" imgH="203200" progId="Equation.3">
                  <p:embed/>
                </p:oleObj>
              </mc:Choice>
              <mc:Fallback>
                <p:oleObj name="Формула" r:id="rId11" imgW="584200" imgH="2032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241" y="5144928"/>
                        <a:ext cx="18446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омой 43">
            <a:hlinkClick r:id="rId13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  <p:bldP spid="37" grpId="0" animBg="1"/>
      <p:bldP spid="29" grpId="0" animBg="1"/>
      <p:bldP spid="3" grpId="0" animBg="1"/>
      <p:bldP spid="18" grpId="0" animBg="1"/>
      <p:bldP spid="25" grpId="0"/>
      <p:bldP spid="26" grpId="0"/>
      <p:bldP spid="27" grpId="0"/>
      <p:bldP spid="28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 rot="16200000">
            <a:off x="1681086" y="3251415"/>
            <a:ext cx="2045193" cy="2779633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/>
          <p:cNvSpPr/>
          <p:nvPr/>
        </p:nvSpPr>
        <p:spPr>
          <a:xfrm rot="10800000">
            <a:off x="3114065" y="2146921"/>
            <a:ext cx="1008111" cy="139602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rot="10800000" flipH="1">
            <a:off x="1296378" y="2164536"/>
            <a:ext cx="1817687" cy="3481675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296378" y="3574655"/>
            <a:ext cx="2825800" cy="20715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22178" y="338215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530" y="567789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2308" y="16413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44563" y="405492"/>
            <a:ext cx="4908460" cy="1267804"/>
            <a:chOff x="5899354" y="548686"/>
            <a:chExt cx="7519206" cy="3936865"/>
          </a:xfrm>
        </p:grpSpPr>
        <p:sp>
          <p:nvSpPr>
            <p:cNvPr id="23" name="Прямоугольная выноска 22"/>
            <p:cNvSpPr/>
            <p:nvPr/>
          </p:nvSpPr>
          <p:spPr>
            <a:xfrm>
              <a:off x="5899354" y="548686"/>
              <a:ext cx="7519206" cy="3936865"/>
            </a:xfrm>
            <a:prstGeom prst="wedgeRectCallout">
              <a:avLst>
                <a:gd name="adj1" fmla="val 57378"/>
                <a:gd name="adj2" fmla="val 3240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97704" y="778435"/>
              <a:ext cx="7322502" cy="3477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Найти каждую из сторон ∆</a:t>
              </a:r>
              <a:r>
                <a:rPr lang="ru-RU" sz="2400" b="1" i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АОВ, </a:t>
              </a:r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показать что он прямоугольный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313866" y="2146921"/>
            <a:ext cx="2808312" cy="3516908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endCxn id="15" idx="2"/>
          </p:cNvCxnSpPr>
          <p:nvPr/>
        </p:nvCxnSpPr>
        <p:spPr>
          <a:xfrm flipH="1" flipV="1">
            <a:off x="3114065" y="2164536"/>
            <a:ext cx="1008113" cy="141011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42" idx="0"/>
          </p:cNvCxnSpPr>
          <p:nvPr/>
        </p:nvCxnSpPr>
        <p:spPr>
          <a:xfrm flipV="1">
            <a:off x="1296378" y="2146921"/>
            <a:ext cx="1817688" cy="34992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(10)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886450" y="2243138"/>
          <a:ext cx="26257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Формула" r:id="rId1" imgW="23469600" imgH="6096000" progId="Equation.3">
                  <p:embed/>
                </p:oleObj>
              </mc:Choice>
              <mc:Fallback>
                <p:oleObj name="Формула" r:id="rId1" imgW="23469600" imgH="6096000" progId="Equation.3">
                  <p:embed/>
                  <p:pic>
                    <p:nvPicPr>
                      <p:cNvPr id="0" name="Изображение 7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243138"/>
                        <a:ext cx="26257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5857996" y="2769200"/>
          <a:ext cx="2489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Формула" r:id="rId3" imgW="22250400" imgH="6096000" progId="Equation.3">
                  <p:embed/>
                </p:oleObj>
              </mc:Choice>
              <mc:Fallback>
                <p:oleObj name="Формула" r:id="rId3" imgW="22250400" imgH="6096000" progId="Equation.3">
                  <p:embed/>
                  <p:pic>
                    <p:nvPicPr>
                      <p:cNvPr id="0" name="Изображение 7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996" y="2769200"/>
                        <a:ext cx="2489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5682051" y="4005064"/>
            <a:ext cx="29609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70127" y="363495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23121" y="16554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7923" y="16427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25949" y="25833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51834" y="46041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27177" y="56240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5861050" y="3306763"/>
          <a:ext cx="24542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Формула" r:id="rId5" imgW="21945600" imgH="6096000" progId="Equation.3">
                  <p:embed/>
                </p:oleObj>
              </mc:Choice>
              <mc:Fallback>
                <p:oleObj name="Формула" r:id="rId5" imgW="21945600" imgH="6096000" progId="Equation.3">
                  <p:embed/>
                  <p:pic>
                    <p:nvPicPr>
                      <p:cNvPr id="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306763"/>
                        <a:ext cx="24542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682051" y="4070683"/>
          <a:ext cx="30019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Формула" r:id="rId7" imgW="26822400" imgH="4876800" progId="Equation.3">
                  <p:embed/>
                </p:oleObj>
              </mc:Choice>
              <mc:Fallback>
                <p:oleObj name="Формула" r:id="rId7" imgW="26822400" imgH="4876800" progId="Equation.3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051" y="4070683"/>
                        <a:ext cx="30019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613650" y="4859338"/>
          <a:ext cx="92075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Формула" r:id="rId9" imgW="7010400" imgH="9448800" progId="Equation.3">
                  <p:embed/>
                </p:oleObj>
              </mc:Choice>
              <mc:Fallback>
                <p:oleObj name="Формула" r:id="rId9" imgW="7010400" imgH="9448800" progId="Equation.3">
                  <p:embed/>
                  <p:pic>
                    <p:nvPicPr>
                      <p:cNvPr id="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4859338"/>
                        <a:ext cx="92075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92788" y="5145088"/>
          <a:ext cx="18446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Формула" r:id="rId11" imgW="584200" imgH="203200" progId="Equation.3">
                  <p:embed/>
                </p:oleObj>
              </mc:Choice>
              <mc:Fallback>
                <p:oleObj name="Формула" r:id="rId11" imgW="584200" imgH="20320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5145088"/>
                        <a:ext cx="18446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13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  <p:bldP spid="55" grpId="0" animBg="1"/>
      <p:bldP spid="42" grpId="0" animBg="1"/>
      <p:bldP spid="32" grpId="0" animBg="1"/>
      <p:bldP spid="43" grpId="0"/>
      <p:bldP spid="54" grpId="0"/>
      <p:bldP spid="56" grpId="0"/>
      <p:bldP spid="57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6004123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2242" y="2511443"/>
            <a:ext cx="2827709" cy="2789765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5" idx="3"/>
            <a:endCxn id="5" idx="4"/>
          </p:cNvCxnSpPr>
          <p:nvPr/>
        </p:nvCxnSpPr>
        <p:spPr>
          <a:xfrm>
            <a:off x="1335569" y="5287501"/>
            <a:ext cx="1400227" cy="5799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5"/>
            <a:endCxn id="5" idx="4"/>
          </p:cNvCxnSpPr>
          <p:nvPr/>
        </p:nvCxnSpPr>
        <p:spPr>
          <a:xfrm flipH="1">
            <a:off x="2735796" y="5287501"/>
            <a:ext cx="1400227" cy="5799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0485" y="529211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1466" y="58391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8194" y="529211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360279"/>
            <a:ext cx="4973513" cy="928008"/>
            <a:chOff x="5899354" y="548686"/>
            <a:chExt cx="7519206" cy="2881709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580112" y="2780928"/>
          <a:ext cx="316706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Формула" r:id="rId1" imgW="24079200" imgH="9448800" progId="Equation.3">
                  <p:embed/>
                </p:oleObj>
              </mc:Choice>
              <mc:Fallback>
                <p:oleObj name="Формула" r:id="rId1" imgW="24079200" imgH="9448800" progId="Equation.3">
                  <p:embed/>
                  <p:pic>
                    <p:nvPicPr>
                      <p:cNvPr id="0" name="Изображение 8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780928"/>
                        <a:ext cx="316706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508104" y="4108748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8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108748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5" idx="6"/>
          </p:cNvCxnSpPr>
          <p:nvPr/>
        </p:nvCxnSpPr>
        <p:spPr>
          <a:xfrm>
            <a:off x="1691680" y="2204864"/>
            <a:ext cx="3024336" cy="16824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9986" y="362566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16454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57758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360278"/>
            <a:ext cx="5040560" cy="1313018"/>
            <a:chOff x="5899354" y="548686"/>
            <a:chExt cx="7519206" cy="2881709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5664"/>
                <a:gd name="adj2" fmla="val 3468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Центральный угол равен градусной мере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580112" y="2729363"/>
          <a:ext cx="26066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Формула" r:id="rId1" imgW="19812000" imgH="4876800" progId="Equation.3">
                  <p:embed/>
                </p:oleObj>
              </mc:Choice>
              <mc:Fallback>
                <p:oleObj name="Формула" r:id="rId1" imgW="19812000" imgH="4876800" progId="Equation.3">
                  <p:embed/>
                  <p:pic>
                    <p:nvPicPr>
                      <p:cNvPr id="0" name="Изображение 9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729363"/>
                        <a:ext cx="26066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410348" y="4100091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9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348" y="4100091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0245" y="38872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7784" y="3858059"/>
            <a:ext cx="144016" cy="89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699792" y="3902795"/>
            <a:ext cx="2051111" cy="161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691680" y="2204864"/>
            <a:ext cx="2016225" cy="337263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834455" y="386925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8172400" y="2852936"/>
          <a:ext cx="6016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Формула" r:id="rId5" imgW="4572000" imgH="3657600" progId="Equation.3">
                  <p:embed/>
                </p:oleObj>
              </mc:Choice>
              <mc:Fallback>
                <p:oleObj name="Формула" r:id="rId5" imgW="4572000" imgH="3657600" progId="Equation.3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2852936"/>
                        <a:ext cx="6016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558208" y="3487728"/>
          <a:ext cx="601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Формула" r:id="rId7" imgW="190500" imgH="152400" progId="Equation.3">
                  <p:embed/>
                </p:oleObj>
              </mc:Choice>
              <mc:Fallback>
                <p:oleObj name="Формула" r:id="rId7" imgW="190500" imgH="152400" progId="Equation.3">
                  <p:embed/>
                  <p:pic>
                    <p:nvPicPr>
                      <p:cNvPr id="0" name="Объект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208" y="3487728"/>
                        <a:ext cx="6016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270625" y="3314700"/>
          <a:ext cx="23669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Формула" r:id="rId9" imgW="17983200" imgH="4876800" progId="Equation.3">
                  <p:embed/>
                </p:oleObj>
              </mc:Choice>
              <mc:Fallback>
                <p:oleObj name="Формула" r:id="rId9" imgW="17983200" imgH="4876800" progId="Equation.3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3314700"/>
                        <a:ext cx="236696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179512" y="360279"/>
            <a:ext cx="4973513" cy="928008"/>
            <a:chOff x="5899354" y="548686"/>
            <a:chExt cx="7519206" cy="2881709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11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31640" y="5229200"/>
            <a:ext cx="273630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331640" y="3501008"/>
            <a:ext cx="3528392" cy="17464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8229" y="522079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406" y="52455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(5)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555744" y="4135721"/>
            <a:ext cx="0" cy="108506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7473" y="52207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4462" y="44166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69"/>
          <p:cNvGraphicFramePr>
            <a:graphicFrameLocks noChangeAspect="1"/>
          </p:cNvGraphicFramePr>
          <p:nvPr/>
        </p:nvGraphicFramePr>
        <p:xfrm>
          <a:off x="7596336" y="2926891"/>
          <a:ext cx="9620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Формула" r:id="rId1" imgW="7315200" imgH="9448800" progId="Equation.3">
                  <p:embed/>
                </p:oleObj>
              </mc:Choice>
              <mc:Fallback>
                <p:oleObj name="Формула" r:id="rId1" imgW="7315200" imgH="9448800" progId="Equation.3">
                  <p:embed/>
                  <p:pic>
                    <p:nvPicPr>
                      <p:cNvPr id="0" name="Изображение 10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926891"/>
                        <a:ext cx="962025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32094" y="52475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3211717" y="4895453"/>
            <a:ext cx="360040" cy="341734"/>
          </a:xfrm>
          <a:prstGeom prst="halfFrame">
            <a:avLst>
              <a:gd name="adj1" fmla="val 5208"/>
              <a:gd name="adj2" fmla="val 52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96136" y="3212976"/>
          <a:ext cx="18446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Формула" r:id="rId3" imgW="584200" imgH="203200" progId="Equation.3">
                  <p:embed/>
                </p:oleObj>
              </mc:Choice>
              <mc:Fallback>
                <p:oleObj name="Формула" r:id="rId3" imgW="584200" imgH="203200" progId="Equation.3">
                  <p:embed/>
                  <p:pic>
                    <p:nvPicPr>
                      <p:cNvPr id="0" name="Изображение 10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212976"/>
                        <a:ext cx="18446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259632" y="1554392"/>
            <a:ext cx="4761083" cy="1154527"/>
            <a:chOff x="1827137" y="1738700"/>
            <a:chExt cx="4761083" cy="115452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827137" y="1738700"/>
              <a:ext cx="4761083" cy="1154527"/>
              <a:chOff x="6201111" y="548680"/>
              <a:chExt cx="7198043" cy="3585110"/>
            </a:xfrm>
          </p:grpSpPr>
          <p:sp>
            <p:nvSpPr>
              <p:cNvPr id="23" name="Прямоугольная выноска 22"/>
              <p:cNvSpPr/>
              <p:nvPr/>
            </p:nvSpPr>
            <p:spPr>
              <a:xfrm>
                <a:off x="6201111" y="548680"/>
                <a:ext cx="7198043" cy="3585110"/>
              </a:xfrm>
              <a:prstGeom prst="wedgeRectCallout">
                <a:avLst>
                  <a:gd name="adj1" fmla="val 42363"/>
                  <a:gd name="adj2" fmla="val -63093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1976289" y="1803951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Формула" r:id="rId5" imgW="47548800" imgH="10058400" progId="Equation.3">
                    <p:embed/>
                  </p:oleObj>
                </mc:Choice>
                <mc:Fallback>
                  <p:oleObj name="Формула" r:id="rId5" imgW="47548800" imgH="10058400" progId="Equation.3">
                    <p:embed/>
                    <p:pic>
                      <p:nvPicPr>
                        <p:cNvPr id="0" name="Изображение 10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03951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304349" y="36125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18383" y="4402472"/>
          <a:ext cx="224631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Формула" r:id="rId7" imgW="17068800" imgH="9448800" progId="Equation.3">
                  <p:embed/>
                </p:oleObj>
              </mc:Choice>
              <mc:Fallback>
                <p:oleObj name="Формула" r:id="rId7" imgW="17068800" imgH="9448800" progId="Equation.3">
                  <p:embed/>
                  <p:pic>
                    <p:nvPicPr>
                      <p:cNvPr id="0" name="Изображение 10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3" y="4402472"/>
                        <a:ext cx="224631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979415" y="602128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9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 rot="16200000">
            <a:off x="2367142" y="3545628"/>
            <a:ext cx="727466" cy="351855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/>
          <p:cNvSpPr/>
          <p:nvPr/>
        </p:nvSpPr>
        <p:spPr>
          <a:xfrm rot="10800000">
            <a:off x="2322637" y="3552152"/>
            <a:ext cx="2167513" cy="139602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rot="10800000" flipH="1">
            <a:off x="967855" y="3552152"/>
            <a:ext cx="1443905" cy="2030018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424" y="566132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4951" y="169971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83902" y="463855"/>
            <a:ext cx="4908460" cy="1267804"/>
            <a:chOff x="5899354" y="548686"/>
            <a:chExt cx="7519206" cy="3936865"/>
          </a:xfrm>
        </p:grpSpPr>
        <p:sp>
          <p:nvSpPr>
            <p:cNvPr id="23" name="Прямоугольная выноска 22"/>
            <p:cNvSpPr/>
            <p:nvPr/>
          </p:nvSpPr>
          <p:spPr>
            <a:xfrm>
              <a:off x="5899354" y="548686"/>
              <a:ext cx="7519206" cy="3936865"/>
            </a:xfrm>
            <a:prstGeom prst="wedgeRectCallout">
              <a:avLst>
                <a:gd name="adj1" fmla="val 57378"/>
                <a:gd name="adj2" fmla="val 3240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97704" y="778435"/>
              <a:ext cx="7322502" cy="3477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Найти каждую из сторон ∆</a:t>
              </a:r>
              <a:r>
                <a:rPr lang="ru-RU" sz="2400" b="1" i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АОН, </a:t>
              </a:r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показать что он прямоугольный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939889" y="3567045"/>
            <a:ext cx="3550262" cy="2079167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(11)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919788" y="2243138"/>
          <a:ext cx="25574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Формула" r:id="rId1" imgW="22860000" imgH="6096000" progId="Equation.3">
                  <p:embed/>
                </p:oleObj>
              </mc:Choice>
              <mc:Fallback>
                <p:oleObj name="Формула" r:id="rId1" imgW="22860000" imgH="6096000" progId="Equation.3">
                  <p:embed/>
                  <p:pic>
                    <p:nvPicPr>
                      <p:cNvPr id="0" name="Изображение 11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2243138"/>
                        <a:ext cx="25574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5807075" y="2768600"/>
          <a:ext cx="2590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Формула" r:id="rId3" imgW="23164800" imgH="6096000" progId="Equation.3">
                  <p:embed/>
                </p:oleObj>
              </mc:Choice>
              <mc:Fallback>
                <p:oleObj name="Формула" r:id="rId3" imgW="23164800" imgH="6096000" progId="Equation.3">
                  <p:embed/>
                  <p:pic>
                    <p:nvPicPr>
                      <p:cNvPr id="0" name="Изображение 11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768600"/>
                        <a:ext cx="25908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5682051" y="4005064"/>
            <a:ext cx="29609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3653" y="43450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18898" y="30544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14952" y="31065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60402" y="400445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81079" y="50320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66263" y="562186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5775325" y="3306763"/>
          <a:ext cx="26257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Формула" r:id="rId5" imgW="23469600" imgH="6096000" progId="Equation.3">
                  <p:embed/>
                </p:oleObj>
              </mc:Choice>
              <mc:Fallback>
                <p:oleObj name="Формула" r:id="rId5" imgW="23469600" imgH="6096000" progId="Equation.3">
                  <p:embed/>
                  <p:pic>
                    <p:nvPicPr>
                      <p:cNvPr id="0" name="Изображение 11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306763"/>
                        <a:ext cx="26257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595938" y="4070350"/>
          <a:ext cx="31734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Формула" r:id="rId7" imgW="28346400" imgH="4876800" progId="Equation.3">
                  <p:embed/>
                </p:oleObj>
              </mc:Choice>
              <mc:Fallback>
                <p:oleObj name="Формула" r:id="rId7" imgW="28346400" imgH="4876800" progId="Equation.3">
                  <p:embed/>
                  <p:pic>
                    <p:nvPicPr>
                      <p:cNvPr id="0" name="Изображение 11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4070350"/>
                        <a:ext cx="31734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594600" y="4859338"/>
          <a:ext cx="9604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Формула" r:id="rId9" imgW="7315200" imgH="9448800" progId="Equation.3">
                  <p:embed/>
                </p:oleObj>
              </mc:Choice>
              <mc:Fallback>
                <p:oleObj name="Формула" r:id="rId9" imgW="7315200" imgH="9448800" progId="Equation.3">
                  <p:embed/>
                  <p:pic>
                    <p:nvPicPr>
                      <p:cNvPr id="0" name="Изображение 11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859338"/>
                        <a:ext cx="960438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92788" y="5145088"/>
          <a:ext cx="18446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Формула" r:id="rId11" imgW="584200" imgH="203200" progId="Equation.3">
                  <p:embed/>
                </p:oleObj>
              </mc:Choice>
              <mc:Fallback>
                <p:oleObj name="Формула" r:id="rId11" imgW="584200" imgH="203200" progId="Equation.3">
                  <p:embed/>
                  <p:pic>
                    <p:nvPicPr>
                      <p:cNvPr id="0" name="Изображение 11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5145088"/>
                        <a:ext cx="18446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339752" y="3567045"/>
            <a:ext cx="2150400" cy="139803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71600" y="1950864"/>
            <a:ext cx="2536323" cy="36731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90843" y="30438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939889" y="4941168"/>
            <a:ext cx="3550262" cy="7050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1848" y="467955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13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  <p:bldP spid="55" grpId="0" animBg="1"/>
      <p:bldP spid="42" grpId="0" animBg="1"/>
      <p:bldP spid="32" grpId="0" animBg="1"/>
      <p:bldP spid="43" grpId="0"/>
      <p:bldP spid="54" grpId="0"/>
      <p:bldP spid="56" grpId="0"/>
      <p:bldP spid="57" grpId="0"/>
      <p:bldP spid="59" grpId="0"/>
      <p:bldP spid="60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13720" y="1907054"/>
            <a:ext cx="1986266" cy="16824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9420" y="14116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378" y="328498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5571" y="5229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52802" y="176288"/>
            <a:ext cx="5040560" cy="1313018"/>
            <a:chOff x="5899354" y="548686"/>
            <a:chExt cx="7519206" cy="2881709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5475"/>
                <a:gd name="adj2" fmla="val 4846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Центральный угол равен градусной мере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480050" y="2728913"/>
          <a:ext cx="28082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Формула" r:id="rId1" imgW="21336000" imgH="4876800" progId="Equation.3">
                  <p:embed/>
                </p:oleObj>
              </mc:Choice>
              <mc:Fallback>
                <p:oleObj name="Формула" r:id="rId1" imgW="21336000" imgH="4876800" progId="Equation.3">
                  <p:embed/>
                  <p:pic>
                    <p:nvPicPr>
                      <p:cNvPr id="0" name="Изображение 12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2728913"/>
                        <a:ext cx="28082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436219" y="4640357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12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219" y="4640357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55440" y="36600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7784" y="3858059"/>
            <a:ext cx="144016" cy="89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11" idx="2"/>
          </p:cNvCxnSpPr>
          <p:nvPr/>
        </p:nvCxnSpPr>
        <p:spPr>
          <a:xfrm>
            <a:off x="2691177" y="1934906"/>
            <a:ext cx="8616" cy="196788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129810" y="3546594"/>
            <a:ext cx="570176" cy="176538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87824" y="385805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8244408" y="2866759"/>
          <a:ext cx="6016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Формула" r:id="rId5" imgW="4572000" imgH="3657600" progId="Equation.3">
                  <p:embed/>
                </p:oleObj>
              </mc:Choice>
              <mc:Fallback>
                <p:oleObj name="Формула" r:id="rId5" imgW="4572000" imgH="3657600" progId="Equation.3">
                  <p:embed/>
                  <p:pic>
                    <p:nvPicPr>
                      <p:cNvPr id="0" name="Изображение 12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2866759"/>
                        <a:ext cx="6016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496688" y="3473962"/>
          <a:ext cx="601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Формула" r:id="rId7" imgW="190500" imgH="152400" progId="Equation.3">
                  <p:embed/>
                </p:oleObj>
              </mc:Choice>
              <mc:Fallback>
                <p:oleObj name="Формула" r:id="rId7" imgW="190500" imgH="152400" progId="Equation.3">
                  <p:embed/>
                  <p:pic>
                    <p:nvPicPr>
                      <p:cNvPr id="0" name="Изображение 12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688" y="3473962"/>
                        <a:ext cx="6016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029325" y="3314700"/>
          <a:ext cx="28495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Формула" r:id="rId9" imgW="21640800" imgH="4876800" progId="Equation.3">
                  <p:embed/>
                </p:oleObj>
              </mc:Choice>
              <mc:Fallback>
                <p:oleObj name="Формула" r:id="rId9" imgW="21640800" imgH="4876800" progId="Equation.3">
                  <p:embed/>
                  <p:pic>
                    <p:nvPicPr>
                      <p:cNvPr id="0" name="Изображение 12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3314700"/>
                        <a:ext cx="284956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64037" y="317926"/>
            <a:ext cx="4973513" cy="928008"/>
            <a:chOff x="5899354" y="548686"/>
            <a:chExt cx="7519206" cy="2881709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Прямая соединительная линия 33"/>
          <p:cNvCxnSpPr>
            <a:stCxn id="5" idx="5"/>
            <a:endCxn id="10" idx="0"/>
          </p:cNvCxnSpPr>
          <p:nvPr/>
        </p:nvCxnSpPr>
        <p:spPr>
          <a:xfrm flipH="1" flipV="1">
            <a:off x="2699792" y="3858059"/>
            <a:ext cx="1436231" cy="14294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699793" y="3887274"/>
            <a:ext cx="1007060" cy="1552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9793" y="3459958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руговая стрелка 31"/>
          <p:cNvSpPr/>
          <p:nvPr/>
        </p:nvSpPr>
        <p:spPr>
          <a:xfrm rot="16624373">
            <a:off x="2131175" y="3287019"/>
            <a:ext cx="1209240" cy="1231552"/>
          </a:xfrm>
          <a:prstGeom prst="circularArrow">
            <a:avLst>
              <a:gd name="adj1" fmla="val 12500"/>
              <a:gd name="adj2" fmla="val 536600"/>
              <a:gd name="adj3" fmla="val 20457681"/>
              <a:gd name="adj4" fmla="val 7453149"/>
              <a:gd name="adj5" fmla="val 669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5410348" y="3947532"/>
          <a:ext cx="348213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Формула" r:id="rId11" imgW="29565600" imgH="4876800" progId="Equation.3">
                  <p:embed/>
                </p:oleObj>
              </mc:Choice>
              <mc:Fallback>
                <p:oleObj name="Формула" r:id="rId11" imgW="29565600" imgH="4876800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348" y="3947532"/>
                        <a:ext cx="3482132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13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5" grpId="0"/>
      <p:bldP spid="43" grpId="0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806656" y="1907054"/>
            <a:ext cx="907064" cy="37541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9420" y="14116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560588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517317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57877" y="189107"/>
            <a:ext cx="5040560" cy="1313018"/>
            <a:chOff x="5899354" y="548686"/>
            <a:chExt cx="7519206" cy="2881709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5475"/>
                <a:gd name="adj2" fmla="val 4846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Центральный угол равен градусной мере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480050" y="2728913"/>
          <a:ext cx="28082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Формула" r:id="rId1" imgW="21336000" imgH="4876800" progId="Equation.3">
                  <p:embed/>
                </p:oleObj>
              </mc:Choice>
              <mc:Fallback>
                <p:oleObj name="Формула" r:id="rId1" imgW="21336000" imgH="4876800" progId="Equation.3">
                  <p:embed/>
                  <p:pic>
                    <p:nvPicPr>
                      <p:cNvPr id="0" name="Изображение 13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2728913"/>
                        <a:ext cx="28082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445347" y="4319724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13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347" y="4319724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55440" y="36600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7784" y="3858059"/>
            <a:ext cx="144016" cy="89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11" idx="2"/>
          </p:cNvCxnSpPr>
          <p:nvPr/>
        </p:nvCxnSpPr>
        <p:spPr>
          <a:xfrm>
            <a:off x="2691177" y="1934906"/>
            <a:ext cx="8616" cy="196788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92417" y="5287501"/>
            <a:ext cx="2323154" cy="3492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87824" y="385805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8244408" y="2866759"/>
          <a:ext cx="6016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Формула" r:id="rId5" imgW="4572000" imgH="3657600" progId="Equation.3">
                  <p:embed/>
                </p:oleObj>
              </mc:Choice>
              <mc:Fallback>
                <p:oleObj name="Формула" r:id="rId5" imgW="4572000" imgH="3657600" progId="Equation.3">
                  <p:embed/>
                  <p:pic>
                    <p:nvPicPr>
                      <p:cNvPr id="0" name="Изображение 13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2866759"/>
                        <a:ext cx="6016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496688" y="3473962"/>
          <a:ext cx="601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Формула" r:id="rId7" imgW="190500" imgH="152400" progId="Equation.3">
                  <p:embed/>
                </p:oleObj>
              </mc:Choice>
              <mc:Fallback>
                <p:oleObj name="Формула" r:id="rId7" imgW="190500" imgH="152400" progId="Equation.3">
                  <p:embed/>
                  <p:pic>
                    <p:nvPicPr>
                      <p:cNvPr id="0" name="Изображение 13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688" y="3473962"/>
                        <a:ext cx="6016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169025" y="3314700"/>
          <a:ext cx="25685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Формула" r:id="rId9" imgW="19507200" imgH="4876800" progId="Equation.3">
                  <p:embed/>
                </p:oleObj>
              </mc:Choice>
              <mc:Fallback>
                <p:oleObj name="Формула" r:id="rId9" imgW="19507200" imgH="4876800" progId="Equation.3">
                  <p:embed/>
                  <p:pic>
                    <p:nvPicPr>
                      <p:cNvPr id="0" name="Изображение 13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3314700"/>
                        <a:ext cx="25685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64037" y="317926"/>
            <a:ext cx="4973513" cy="928008"/>
            <a:chOff x="5899354" y="548686"/>
            <a:chExt cx="7519206" cy="2881709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Прямая соединительная линия 33"/>
          <p:cNvCxnSpPr>
            <a:stCxn id="5" idx="5"/>
            <a:endCxn id="10" idx="0"/>
          </p:cNvCxnSpPr>
          <p:nvPr/>
        </p:nvCxnSpPr>
        <p:spPr>
          <a:xfrm flipH="1" flipV="1">
            <a:off x="2699792" y="3858059"/>
            <a:ext cx="1436231" cy="14294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699793" y="3887274"/>
            <a:ext cx="1007060" cy="1552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9793" y="3459958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11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5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ый треугольник 46"/>
          <p:cNvSpPr/>
          <p:nvPr/>
        </p:nvSpPr>
        <p:spPr>
          <a:xfrm rot="10800000">
            <a:off x="2768716" y="3921579"/>
            <a:ext cx="1364407" cy="1365878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602128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5" idx="6"/>
            <a:endCxn id="5" idx="1"/>
          </p:cNvCxnSpPr>
          <p:nvPr/>
        </p:nvCxnSpPr>
        <p:spPr>
          <a:xfrm flipH="1" flipV="1">
            <a:off x="1335569" y="2487047"/>
            <a:ext cx="3380447" cy="140022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05772" y="35870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001" y="206084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9415" y="528438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567672" y="2629039"/>
          <a:ext cx="25669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Формула" r:id="rId1" imgW="19507200" imgH="4876800" progId="Equation.3">
                  <p:embed/>
                </p:oleObj>
              </mc:Choice>
              <mc:Fallback>
                <p:oleObj name="Формула" r:id="rId1" imgW="19507200" imgH="4876800" progId="Equation.3">
                  <p:embed/>
                  <p:pic>
                    <p:nvPicPr>
                      <p:cNvPr id="0" name="Изображение 14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672" y="2629039"/>
                        <a:ext cx="25669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508104" y="4640357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14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640357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99921" y="382084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endCxn id="5" idx="5"/>
          </p:cNvCxnSpPr>
          <p:nvPr/>
        </p:nvCxnSpPr>
        <p:spPr>
          <a:xfrm>
            <a:off x="4130223" y="3902795"/>
            <a:ext cx="5800" cy="138470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" idx="1"/>
          </p:cNvCxnSpPr>
          <p:nvPr/>
        </p:nvCxnSpPr>
        <p:spPr>
          <a:xfrm flipH="1" flipV="1">
            <a:off x="1335569" y="2487047"/>
            <a:ext cx="2780002" cy="28004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13897" y="389503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496688" y="3473962"/>
          <a:ext cx="601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Формула" r:id="rId5" imgW="190500" imgH="152400" progId="Equation.3">
                  <p:embed/>
                </p:oleObj>
              </mc:Choice>
              <mc:Fallback>
                <p:oleObj name="Формула" r:id="rId5" imgW="190500" imgH="152400" progId="Equation.3">
                  <p:embed/>
                  <p:pic>
                    <p:nvPicPr>
                      <p:cNvPr id="0" name="Изображение 14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688" y="3473962"/>
                        <a:ext cx="6016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149975" y="3314700"/>
          <a:ext cx="26082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Формула" r:id="rId7" imgW="19812000" imgH="4876800" progId="Equation.3">
                  <p:embed/>
                </p:oleObj>
              </mc:Choice>
              <mc:Fallback>
                <p:oleObj name="Формула" r:id="rId7" imgW="19812000" imgH="4876800" progId="Equation.3">
                  <p:embed/>
                  <p:pic>
                    <p:nvPicPr>
                      <p:cNvPr id="0" name="Изображение 14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3314700"/>
                        <a:ext cx="260826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Прямая соединительная линия 41"/>
          <p:cNvCxnSpPr>
            <a:stCxn id="5" idx="6"/>
          </p:cNvCxnSpPr>
          <p:nvPr/>
        </p:nvCxnSpPr>
        <p:spPr>
          <a:xfrm flipH="1">
            <a:off x="2699793" y="3887274"/>
            <a:ext cx="2016223" cy="1552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22392" y="188640"/>
            <a:ext cx="4761083" cy="1154527"/>
            <a:chOff x="1857744" y="1738700"/>
            <a:chExt cx="4761083" cy="115452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857744" y="1738700"/>
              <a:ext cx="4761083" cy="1154527"/>
              <a:chOff x="6247384" y="548680"/>
              <a:chExt cx="7198043" cy="3585110"/>
            </a:xfrm>
          </p:grpSpPr>
          <p:sp>
            <p:nvSpPr>
              <p:cNvPr id="45" name="Прямоугольная выноска 44"/>
              <p:cNvSpPr/>
              <p:nvPr/>
            </p:nvSpPr>
            <p:spPr>
              <a:xfrm>
                <a:off x="6247384" y="548680"/>
                <a:ext cx="7198043" cy="3585110"/>
              </a:xfrm>
              <a:prstGeom prst="wedgeRectCallout">
                <a:avLst>
                  <a:gd name="adj1" fmla="val 58568"/>
                  <a:gd name="adj2" fmla="val 5570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44" name="Объект 43"/>
            <p:cNvGraphicFramePr>
              <a:graphicFrameLocks noChangeAspect="1"/>
            </p:cNvGraphicFramePr>
            <p:nvPr/>
          </p:nvGraphicFramePr>
          <p:xfrm>
            <a:off x="1976289" y="1849349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4" name="Формула" r:id="rId9" imgW="47548800" imgH="10058400" progId="Equation.3">
                    <p:embed/>
                  </p:oleObj>
                </mc:Choice>
                <mc:Fallback>
                  <p:oleObj name="Формула" r:id="rId9" imgW="47548800" imgH="10058400" progId="Equation.3">
                    <p:embed/>
                    <p:pic>
                      <p:nvPicPr>
                        <p:cNvPr id="0" name="Изображение 14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49349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Овал 9"/>
          <p:cNvSpPr/>
          <p:nvPr/>
        </p:nvSpPr>
        <p:spPr>
          <a:xfrm>
            <a:off x="2627784" y="3858059"/>
            <a:ext cx="144016" cy="89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143241" y="41258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68818" y="33983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99920" y="2593221"/>
            <a:ext cx="648072" cy="60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8414889" y="2657435"/>
          <a:ext cx="6016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Формула" r:id="rId11" imgW="190500" imgH="152400" progId="Equation.3">
                  <p:embed/>
                </p:oleObj>
              </mc:Choice>
              <mc:Fallback>
                <p:oleObj name="Формула" r:id="rId11" imgW="190500" imgH="1524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889" y="2657435"/>
                        <a:ext cx="60166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Группа 49"/>
          <p:cNvGrpSpPr/>
          <p:nvPr/>
        </p:nvGrpSpPr>
        <p:grpSpPr>
          <a:xfrm>
            <a:off x="257877" y="189107"/>
            <a:ext cx="5040560" cy="1313018"/>
            <a:chOff x="5899354" y="548686"/>
            <a:chExt cx="7519206" cy="2881709"/>
          </a:xfrm>
        </p:grpSpPr>
        <p:sp>
          <p:nvSpPr>
            <p:cNvPr id="51" name="Прямоугольная выноска 50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5475"/>
                <a:gd name="adj2" fmla="val 4846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Центральный угол равен градусной мере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98449" y="284588"/>
            <a:ext cx="4973513" cy="928008"/>
            <a:chOff x="5899354" y="548686"/>
            <a:chExt cx="7519206" cy="2881709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959475" y="4040188"/>
          <a:ext cx="23685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Формула" r:id="rId12" imgW="17983200" imgH="4876800" progId="Equation.3">
                  <p:embed/>
                </p:oleObj>
              </mc:Choice>
              <mc:Fallback>
                <p:oleObj name="Формула" r:id="rId12" imgW="17983200" imgH="4876800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4040188"/>
                        <a:ext cx="23685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14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7" grpId="0" animBg="1"/>
      <p:bldP spid="26" grpId="0" animBg="1"/>
      <p:bldP spid="35" grpId="0"/>
      <p:bldP spid="48" grpId="0"/>
      <p:bldP spid="49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 rot="16200000">
            <a:off x="1150745" y="4427482"/>
            <a:ext cx="1062008" cy="1420297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/>
          <p:cNvSpPr/>
          <p:nvPr/>
        </p:nvSpPr>
        <p:spPr>
          <a:xfrm rot="10800000">
            <a:off x="1259632" y="3210602"/>
            <a:ext cx="1132263" cy="139602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rot="10800000" flipH="1">
            <a:off x="944935" y="3199756"/>
            <a:ext cx="369937" cy="242210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424" y="566132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3859" y="268975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83902" y="463855"/>
            <a:ext cx="4908460" cy="1267804"/>
            <a:chOff x="5899354" y="548686"/>
            <a:chExt cx="7519206" cy="3936865"/>
          </a:xfrm>
        </p:grpSpPr>
        <p:sp>
          <p:nvSpPr>
            <p:cNvPr id="23" name="Прямоугольная выноска 22"/>
            <p:cNvSpPr/>
            <p:nvPr/>
          </p:nvSpPr>
          <p:spPr>
            <a:xfrm>
              <a:off x="5899354" y="548686"/>
              <a:ext cx="7519206" cy="3936865"/>
            </a:xfrm>
            <a:prstGeom prst="wedgeRectCallout">
              <a:avLst>
                <a:gd name="adj1" fmla="val 57378"/>
                <a:gd name="adj2" fmla="val 3240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97704" y="778435"/>
              <a:ext cx="7322502" cy="3477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Найти каждую из сторон ∆</a:t>
              </a:r>
              <a:r>
                <a:rPr lang="en-US" sz="2400" b="1" i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sz="2400" b="1" i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ОН, </a:t>
              </a:r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показать что он прямоугольный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939889" y="3212977"/>
            <a:ext cx="1430947" cy="2433236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(11)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988050" y="2243138"/>
          <a:ext cx="24209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Формула" r:id="rId1" imgW="21640800" imgH="6096000" progId="Equation.3">
                  <p:embed/>
                </p:oleObj>
              </mc:Choice>
              <mc:Fallback>
                <p:oleObj name="Формула" r:id="rId1" imgW="21640800" imgH="6096000" progId="Equation.3">
                  <p:embed/>
                  <p:pic>
                    <p:nvPicPr>
                      <p:cNvPr id="0" name="Изображение 15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2243138"/>
                        <a:ext cx="24209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5824538" y="2768600"/>
          <a:ext cx="2555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Формула" r:id="rId3" imgW="22860000" imgH="6096000" progId="Equation.3">
                  <p:embed/>
                </p:oleObj>
              </mc:Choice>
              <mc:Fallback>
                <p:oleObj name="Формула" r:id="rId3" imgW="22860000" imgH="6096000" progId="Equation.3">
                  <p:embed/>
                  <p:pic>
                    <p:nvPicPr>
                      <p:cNvPr id="0" name="Изображение 15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768600"/>
                        <a:ext cx="25558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5682051" y="4005064"/>
            <a:ext cx="29609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3653" y="43450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5430" y="31997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55362" y="26897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2102" y="364700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66265" y="500716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9648" y="56240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5808663" y="3306763"/>
          <a:ext cx="25574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Формула" r:id="rId5" imgW="22860000" imgH="6096000" progId="Equation.3">
                  <p:embed/>
                </p:oleObj>
              </mc:Choice>
              <mc:Fallback>
                <p:oleObj name="Формула" r:id="rId5" imgW="22860000" imgH="6096000" progId="Equation.3">
                  <p:embed/>
                  <p:pic>
                    <p:nvPicPr>
                      <p:cNvPr id="0" name="Изображение 15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06763"/>
                        <a:ext cx="255746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595938" y="4070350"/>
          <a:ext cx="31734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Формула" r:id="rId7" imgW="28346400" imgH="4876800" progId="Equation.3">
                  <p:embed/>
                </p:oleObj>
              </mc:Choice>
              <mc:Fallback>
                <p:oleObj name="Формула" r:id="rId7" imgW="28346400" imgH="4876800" progId="Equation.3">
                  <p:embed/>
                  <p:pic>
                    <p:nvPicPr>
                      <p:cNvPr id="0" name="Изображение 15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4070350"/>
                        <a:ext cx="31734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594600" y="4859338"/>
          <a:ext cx="9604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Формула" r:id="rId9" imgW="7315200" imgH="9448800" progId="Equation.3">
                  <p:embed/>
                </p:oleObj>
              </mc:Choice>
              <mc:Fallback>
                <p:oleObj name="Формула" r:id="rId9" imgW="7315200" imgH="9448800" progId="Equation.3">
                  <p:embed/>
                  <p:pic>
                    <p:nvPicPr>
                      <p:cNvPr id="0" name="Изображение 15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859338"/>
                        <a:ext cx="960438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92788" y="5145088"/>
          <a:ext cx="18446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Формула" r:id="rId11" imgW="584200" imgH="203200" progId="Equation.3">
                  <p:embed/>
                </p:oleObj>
              </mc:Choice>
              <mc:Fallback>
                <p:oleObj name="Формула" r:id="rId11" imgW="584200" imgH="203200" progId="Equation.3">
                  <p:embed/>
                  <p:pic>
                    <p:nvPicPr>
                      <p:cNvPr id="0" name="Изображение 15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5145088"/>
                        <a:ext cx="18446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 flipH="1" flipV="1">
            <a:off x="1259632" y="3212977"/>
            <a:ext cx="1111204" cy="141942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71600" y="1950864"/>
            <a:ext cx="504056" cy="36731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57501" y="45432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939889" y="2852936"/>
            <a:ext cx="3884715" cy="27932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1778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13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  <p:bldP spid="55" grpId="0" animBg="1"/>
      <p:bldP spid="42" grpId="0" animBg="1"/>
      <p:bldP spid="32" grpId="0" animBg="1"/>
      <p:bldP spid="43" grpId="0"/>
      <p:bldP spid="54" grpId="0"/>
      <p:bldP spid="56" grpId="0"/>
      <p:bldP spid="57" grpId="0"/>
      <p:bldP spid="59" grpId="0"/>
      <p:bldP spid="60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4644008" y="177281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5724128" y="177281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804248" y="178045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7884368" y="178045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4644008" y="248525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5724128" y="248525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804248" y="249289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7884368" y="249289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644008" y="320533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5724128" y="320533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804248" y="321297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7884368" y="3212976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2" action="ppaction://hlinksldjump" highlightClick="1"/>
          </p:cNvPr>
          <p:cNvSpPr/>
          <p:nvPr/>
        </p:nvSpPr>
        <p:spPr>
          <a:xfrm>
            <a:off x="4644008" y="385340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3" action="ppaction://hlinksldjump" highlightClick="1"/>
          </p:cNvPr>
          <p:cNvSpPr/>
          <p:nvPr/>
        </p:nvSpPr>
        <p:spPr>
          <a:xfrm>
            <a:off x="5724128" y="385340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4" action="ppaction://hlinksldjump" highlightClick="1"/>
          </p:cNvPr>
          <p:cNvSpPr/>
          <p:nvPr/>
        </p:nvSpPr>
        <p:spPr>
          <a:xfrm>
            <a:off x="6804248" y="386104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15" action="ppaction://hlinksldjump" highlightClick="1"/>
          </p:cNvPr>
          <p:cNvSpPr/>
          <p:nvPr/>
        </p:nvSpPr>
        <p:spPr>
          <a:xfrm>
            <a:off x="7884368" y="386104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16" action="ppaction://hlinksldjump" highlightClick="1"/>
          </p:cNvPr>
          <p:cNvSpPr/>
          <p:nvPr/>
        </p:nvSpPr>
        <p:spPr>
          <a:xfrm>
            <a:off x="4644008" y="457348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7" action="ppaction://hlinksldjump" highlightClick="1"/>
          </p:cNvPr>
          <p:cNvSpPr/>
          <p:nvPr/>
        </p:nvSpPr>
        <p:spPr>
          <a:xfrm>
            <a:off x="5724128" y="457348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18" action="ppaction://hlinksldjump" highlightClick="1"/>
          </p:cNvPr>
          <p:cNvSpPr/>
          <p:nvPr/>
        </p:nvSpPr>
        <p:spPr>
          <a:xfrm>
            <a:off x="6804248" y="458112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19" action="ppaction://hlinksldjump" highlightClick="1"/>
          </p:cNvPr>
          <p:cNvSpPr/>
          <p:nvPr/>
        </p:nvSpPr>
        <p:spPr>
          <a:xfrm>
            <a:off x="7884368" y="458112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20" action="ppaction://hlinksldjump" highlightClick="1"/>
          </p:cNvPr>
          <p:cNvSpPr/>
          <p:nvPr/>
        </p:nvSpPr>
        <p:spPr>
          <a:xfrm>
            <a:off x="4647381" y="529356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21" action="ppaction://hlinksldjump" highlightClick="1"/>
          </p:cNvPr>
          <p:cNvSpPr/>
          <p:nvPr/>
        </p:nvSpPr>
        <p:spPr>
          <a:xfrm>
            <a:off x="5727501" y="5293568"/>
            <a:ext cx="720080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94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2800" b="1" dirty="0">
              <a:solidFill>
                <a:srgbClr val="394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сведения 25">
            <a:hlinkClick r:id="" action="ppaction://hlinkshowjump?jump=lastslide" highlightClick="1"/>
          </p:cNvPr>
          <p:cNvSpPr/>
          <p:nvPr/>
        </p:nvSpPr>
        <p:spPr>
          <a:xfrm>
            <a:off x="7363655" y="5173860"/>
            <a:ext cx="611560" cy="521208"/>
          </a:xfrm>
          <a:prstGeom prst="actionButtonInformati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конец 26">
            <a:hlinkClick r:id="" action="ppaction://hlinkshowjump?jump=endshow" highlightClick="1"/>
          </p:cNvPr>
          <p:cNvSpPr/>
          <p:nvPr/>
        </p:nvSpPr>
        <p:spPr>
          <a:xfrm>
            <a:off x="6949355" y="5743103"/>
            <a:ext cx="720080" cy="432048"/>
          </a:xfrm>
          <a:prstGeom prst="actionButtonE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740352" y="5743103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68724" y="597167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2242" y="2511443"/>
            <a:ext cx="2827709" cy="2789765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BАС.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312242" y="1907054"/>
            <a:ext cx="1423554" cy="33941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3" idx="0"/>
            <a:endCxn id="11" idx="0"/>
          </p:cNvCxnSpPr>
          <p:nvPr/>
        </p:nvCxnSpPr>
        <p:spPr>
          <a:xfrm flipH="1">
            <a:off x="1312242" y="5292119"/>
            <a:ext cx="2827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0485" y="529211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039" y="14276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8194" y="529211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79510" y="405492"/>
            <a:ext cx="4973513" cy="928008"/>
            <a:chOff x="5899354" y="548686"/>
            <a:chExt cx="7519206" cy="2881709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796136" y="2132856"/>
          <a:ext cx="272573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Формула" r:id="rId1" imgW="20726400" imgH="10058400" progId="Equation.3">
                  <p:embed/>
                </p:oleObj>
              </mc:Choice>
              <mc:Fallback>
                <p:oleObj name="Формула" r:id="rId1" imgW="20726400" imgH="10058400" progId="Equation.3">
                  <p:embed/>
                  <p:pic>
                    <p:nvPicPr>
                      <p:cNvPr id="0" name="Изображение 16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132856"/>
                        <a:ext cx="2725738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508104" y="3018928"/>
          <a:ext cx="3266108" cy="116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16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018928"/>
                        <a:ext cx="3266108" cy="1161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единительная линия 26"/>
          <p:cNvCxnSpPr>
            <a:stCxn id="13" idx="0"/>
          </p:cNvCxnSpPr>
          <p:nvPr/>
        </p:nvCxnSpPr>
        <p:spPr>
          <a:xfrm flipH="1" flipV="1">
            <a:off x="2726096" y="1907054"/>
            <a:ext cx="1413855" cy="338506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543896" y="4149080"/>
          <a:ext cx="2059583" cy="62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Формула" r:id="rId5" imgW="18592800" imgH="4876800" progId="Equation.3">
                  <p:embed/>
                </p:oleObj>
              </mc:Choice>
              <mc:Fallback>
                <p:oleObj name="Формула" r:id="rId5" imgW="18592800" imgH="4876800" progId="Equation.3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896" y="4149080"/>
                        <a:ext cx="2059583" cy="622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443065" y="4774789"/>
          <a:ext cx="3348796" cy="121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Формула" r:id="rId7" imgW="30175200" imgH="10058400" progId="Equation.3">
                  <p:embed/>
                </p:oleObj>
              </mc:Choice>
              <mc:Fallback>
                <p:oleObj name="Формула" r:id="rId7" imgW="30175200" imgH="10058400" progId="Equation.3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065" y="4774789"/>
                        <a:ext cx="3348796" cy="1215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331910" y="188640"/>
            <a:ext cx="4888162" cy="1297260"/>
            <a:chOff x="5899354" y="548686"/>
            <a:chExt cx="7519206" cy="2881709"/>
          </a:xfrm>
        </p:grpSpPr>
        <p:sp>
          <p:nvSpPr>
            <p:cNvPr id="29" name="Прямоугольная выноска 28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597"/>
                <a:gd name="adj2" fmla="val 4416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 при основании равнобедренного треугольника равны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9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5973960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5" idx="3"/>
          </p:cNvCxnSpPr>
          <p:nvPr/>
        </p:nvCxnSpPr>
        <p:spPr>
          <a:xfrm flipH="1">
            <a:off x="1335569" y="1907054"/>
            <a:ext cx="1378152" cy="33804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9420" y="14116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5229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5571" y="5229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52802" y="176288"/>
            <a:ext cx="5040560" cy="1313018"/>
            <a:chOff x="5899354" y="548686"/>
            <a:chExt cx="7519206" cy="2881709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5475"/>
                <a:gd name="adj2" fmla="val 4846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Центральный угол равен градусной мере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480050" y="2728913"/>
          <a:ext cx="28082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Формула" r:id="rId1" imgW="21336000" imgH="4876800" progId="Equation.3">
                  <p:embed/>
                </p:oleObj>
              </mc:Choice>
              <mc:Fallback>
                <p:oleObj name="Формула" r:id="rId1" imgW="21336000" imgH="4876800" progId="Equation.3">
                  <p:embed/>
                  <p:pic>
                    <p:nvPicPr>
                      <p:cNvPr id="0" name="Изображение 17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2728913"/>
                        <a:ext cx="28082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410348" y="4142163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17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348" y="4142163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55440" y="36600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7784" y="3858059"/>
            <a:ext cx="144016" cy="89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11" idx="2"/>
          </p:cNvCxnSpPr>
          <p:nvPr/>
        </p:nvCxnSpPr>
        <p:spPr>
          <a:xfrm>
            <a:off x="2691177" y="1934906"/>
            <a:ext cx="8616" cy="196788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335569" y="5311980"/>
            <a:ext cx="279424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87824" y="385805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8244408" y="2866759"/>
          <a:ext cx="6016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Формула" r:id="rId5" imgW="4572000" imgH="3657600" progId="Equation.3">
                  <p:embed/>
                </p:oleObj>
              </mc:Choice>
              <mc:Fallback>
                <p:oleObj name="Формула" r:id="rId5" imgW="4572000" imgH="3657600" progId="Equation.3">
                  <p:embed/>
                  <p:pic>
                    <p:nvPicPr>
                      <p:cNvPr id="0" name="Изображение 17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2866759"/>
                        <a:ext cx="6016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496688" y="3473962"/>
          <a:ext cx="601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Формула" r:id="rId7" imgW="190500" imgH="152400" progId="Equation.3">
                  <p:embed/>
                </p:oleObj>
              </mc:Choice>
              <mc:Fallback>
                <p:oleObj name="Формула" r:id="rId7" imgW="190500" imgH="152400" progId="Equation.3">
                  <p:embed/>
                  <p:pic>
                    <p:nvPicPr>
                      <p:cNvPr id="0" name="Изображение 17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688" y="3473962"/>
                        <a:ext cx="6016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169025" y="3314700"/>
          <a:ext cx="25685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9" imgW="19507200" imgH="4876800" progId="Equation.3">
                  <p:embed/>
                </p:oleObj>
              </mc:Choice>
              <mc:Fallback>
                <p:oleObj name="Формула" r:id="rId9" imgW="19507200" imgH="4876800" progId="Equation.3">
                  <p:embed/>
                  <p:pic>
                    <p:nvPicPr>
                      <p:cNvPr id="0" name="Изображение 17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3314700"/>
                        <a:ext cx="25685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64037" y="317926"/>
            <a:ext cx="4973513" cy="928008"/>
            <a:chOff x="5899354" y="548686"/>
            <a:chExt cx="7519206" cy="2881709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Прямая соединительная линия 33"/>
          <p:cNvCxnSpPr>
            <a:stCxn id="5" idx="5"/>
            <a:endCxn id="10" idx="0"/>
          </p:cNvCxnSpPr>
          <p:nvPr/>
        </p:nvCxnSpPr>
        <p:spPr>
          <a:xfrm flipH="1" flipV="1">
            <a:off x="2699792" y="3858059"/>
            <a:ext cx="1436231" cy="14294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699793" y="3887274"/>
            <a:ext cx="1007060" cy="1552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9793" y="3459958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11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5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 rot="16200000">
            <a:off x="1995940" y="3224710"/>
            <a:ext cx="1405704" cy="352274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/>
          <p:cNvSpPr/>
          <p:nvPr/>
        </p:nvSpPr>
        <p:spPr>
          <a:xfrm rot="10800000">
            <a:off x="3779911" y="2492893"/>
            <a:ext cx="703558" cy="1752499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rot="10800000" flipH="1">
            <a:off x="945082" y="2492895"/>
            <a:ext cx="2834830" cy="3253004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945081" y="4221089"/>
            <a:ext cx="3545070" cy="14427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7959" y="390537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12" y="556920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8267" y="198422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44563" y="405492"/>
            <a:ext cx="4908460" cy="1267804"/>
            <a:chOff x="5899354" y="548686"/>
            <a:chExt cx="7519206" cy="3936865"/>
          </a:xfrm>
        </p:grpSpPr>
        <p:sp>
          <p:nvSpPr>
            <p:cNvPr id="23" name="Прямоугольная выноска 22"/>
            <p:cNvSpPr/>
            <p:nvPr/>
          </p:nvSpPr>
          <p:spPr>
            <a:xfrm>
              <a:off x="5899354" y="548686"/>
              <a:ext cx="7519206" cy="3936865"/>
            </a:xfrm>
            <a:prstGeom prst="wedgeRectCallout">
              <a:avLst>
                <a:gd name="adj1" fmla="val 57378"/>
                <a:gd name="adj2" fmla="val 3240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97704" y="778435"/>
              <a:ext cx="7322502" cy="3477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Найти каждую из сторон ∆</a:t>
              </a:r>
              <a:r>
                <a:rPr lang="ru-RU" sz="2400" b="1" i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АОВ, </a:t>
              </a:r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показать что он прямоугольный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945082" y="2492895"/>
            <a:ext cx="3528392" cy="3170931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779912" y="2519560"/>
            <a:ext cx="669480" cy="172583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45081" y="2492897"/>
            <a:ext cx="2834831" cy="313113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(10)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970588" y="2243138"/>
          <a:ext cx="24558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Формула" r:id="rId1" imgW="21945600" imgH="6096000" progId="Equation.3">
                  <p:embed/>
                </p:oleObj>
              </mc:Choice>
              <mc:Fallback>
                <p:oleObj name="Формула" r:id="rId1" imgW="21945600" imgH="6096000" progId="Equation.3">
                  <p:embed/>
                  <p:pic>
                    <p:nvPicPr>
                      <p:cNvPr id="0" name="Изображение 18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2243138"/>
                        <a:ext cx="24558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5857996" y="2769200"/>
          <a:ext cx="2489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Формула" r:id="rId3" imgW="22250400" imgH="6096000" progId="Equation.3">
                  <p:embed/>
                </p:oleObj>
              </mc:Choice>
              <mc:Fallback>
                <p:oleObj name="Формула" r:id="rId3" imgW="22250400" imgH="6096000" progId="Equation.3">
                  <p:embed/>
                  <p:pic>
                    <p:nvPicPr>
                      <p:cNvPr id="0" name="Изображение 18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996" y="2769200"/>
                        <a:ext cx="2489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5682051" y="4005064"/>
            <a:ext cx="29609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0887" y="37968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62975" y="19815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79415" y="19963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83469" y="31208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73474" y="46878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27177" y="56240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5775325" y="3306763"/>
          <a:ext cx="26257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Формула" r:id="rId5" imgW="23469600" imgH="6096000" progId="Equation.3">
                  <p:embed/>
                </p:oleObj>
              </mc:Choice>
              <mc:Fallback>
                <p:oleObj name="Формула" r:id="rId5" imgW="23469600" imgH="6096000" progId="Equation.3">
                  <p:embed/>
                  <p:pic>
                    <p:nvPicPr>
                      <p:cNvPr id="0" name="Изображение 18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306763"/>
                        <a:ext cx="26257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682051" y="4070683"/>
          <a:ext cx="30019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Формула" r:id="rId7" imgW="26822400" imgH="4876800" progId="Equation.3">
                  <p:embed/>
                </p:oleObj>
              </mc:Choice>
              <mc:Fallback>
                <p:oleObj name="Формула" r:id="rId7" imgW="26822400" imgH="4876800" progId="Equation.3">
                  <p:embed/>
                  <p:pic>
                    <p:nvPicPr>
                      <p:cNvPr id="0" name="Изображение 18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051" y="4070683"/>
                        <a:ext cx="30019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613650" y="4859338"/>
          <a:ext cx="92075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Формула" r:id="rId9" imgW="7010400" imgH="9448800" progId="Equation.3">
                  <p:embed/>
                </p:oleObj>
              </mc:Choice>
              <mc:Fallback>
                <p:oleObj name="Формула" r:id="rId9" imgW="7010400" imgH="9448800" progId="Equation.3">
                  <p:embed/>
                  <p:pic>
                    <p:nvPicPr>
                      <p:cNvPr id="0" name="Изображение 18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4859338"/>
                        <a:ext cx="92075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92788" y="5145088"/>
          <a:ext cx="18446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Формула" r:id="rId11" imgW="584200" imgH="203200" progId="Equation.3">
                  <p:embed/>
                </p:oleObj>
              </mc:Choice>
              <mc:Fallback>
                <p:oleObj name="Формула" r:id="rId11" imgW="584200" imgH="203200" progId="Equation.3">
                  <p:embed/>
                  <p:pic>
                    <p:nvPicPr>
                      <p:cNvPr id="0" name="Изображение 18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5145088"/>
                        <a:ext cx="18446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13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  <p:bldP spid="55" grpId="0" animBg="1"/>
      <p:bldP spid="42" grpId="0" animBg="1"/>
      <p:bldP spid="32" grpId="0" animBg="1"/>
      <p:bldP spid="43" grpId="0"/>
      <p:bldP spid="54" grpId="0"/>
      <p:bldP spid="56" grpId="0"/>
      <p:bldP spid="57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ый треугольник 46"/>
          <p:cNvSpPr/>
          <p:nvPr/>
        </p:nvSpPr>
        <p:spPr>
          <a:xfrm rot="10800000">
            <a:off x="2699793" y="3921579"/>
            <a:ext cx="1433330" cy="1365878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47" idx="0"/>
            <a:endCxn id="10" idx="4"/>
          </p:cNvCxnSpPr>
          <p:nvPr/>
        </p:nvCxnSpPr>
        <p:spPr>
          <a:xfrm flipH="1" flipV="1">
            <a:off x="2699792" y="3947532"/>
            <a:ext cx="1433331" cy="133992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602128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5772" y="35870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001" y="206084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9415" y="528438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567672" y="2629039"/>
          <a:ext cx="25669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Формула" r:id="rId1" imgW="19507200" imgH="4876800" progId="Equation.3">
                  <p:embed/>
                </p:oleObj>
              </mc:Choice>
              <mc:Fallback>
                <p:oleObj name="Формула" r:id="rId1" imgW="19507200" imgH="4876800" progId="Equation.3">
                  <p:embed/>
                  <p:pic>
                    <p:nvPicPr>
                      <p:cNvPr id="0" name="Изображение 19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672" y="2629039"/>
                        <a:ext cx="25669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508104" y="4640357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19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640357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99921" y="382084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endCxn id="5" idx="5"/>
          </p:cNvCxnSpPr>
          <p:nvPr/>
        </p:nvCxnSpPr>
        <p:spPr>
          <a:xfrm>
            <a:off x="4130223" y="3902795"/>
            <a:ext cx="5800" cy="138470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" idx="3"/>
          </p:cNvCxnSpPr>
          <p:nvPr/>
        </p:nvCxnSpPr>
        <p:spPr>
          <a:xfrm flipH="1">
            <a:off x="1335569" y="5287501"/>
            <a:ext cx="278000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18466" y="344024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496688" y="3473962"/>
          <a:ext cx="601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Формула" r:id="rId5" imgW="190500" imgH="152400" progId="Equation.3">
                  <p:embed/>
                </p:oleObj>
              </mc:Choice>
              <mc:Fallback>
                <p:oleObj name="Формула" r:id="rId5" imgW="190500" imgH="152400" progId="Equation.3">
                  <p:embed/>
                  <p:pic>
                    <p:nvPicPr>
                      <p:cNvPr id="0" name="Изображение 19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688" y="3473962"/>
                        <a:ext cx="6016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149975" y="3314700"/>
          <a:ext cx="26082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Формула" r:id="rId7" imgW="19812000" imgH="4876800" progId="Equation.3">
                  <p:embed/>
                </p:oleObj>
              </mc:Choice>
              <mc:Fallback>
                <p:oleObj name="Формула" r:id="rId7" imgW="19812000" imgH="4876800" progId="Equation.3">
                  <p:embed/>
                  <p:pic>
                    <p:nvPicPr>
                      <p:cNvPr id="0" name="Изображение 19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3314700"/>
                        <a:ext cx="260826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Прямая соединительная линия 41"/>
          <p:cNvCxnSpPr>
            <a:stCxn id="5" idx="6"/>
          </p:cNvCxnSpPr>
          <p:nvPr/>
        </p:nvCxnSpPr>
        <p:spPr>
          <a:xfrm flipH="1">
            <a:off x="2699793" y="3887274"/>
            <a:ext cx="2016223" cy="1552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22392" y="188640"/>
            <a:ext cx="4761083" cy="1154527"/>
            <a:chOff x="1857744" y="1738700"/>
            <a:chExt cx="4761083" cy="115452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857744" y="1738700"/>
              <a:ext cx="4761083" cy="1154527"/>
              <a:chOff x="6247384" y="548680"/>
              <a:chExt cx="7198043" cy="3585110"/>
            </a:xfrm>
          </p:grpSpPr>
          <p:sp>
            <p:nvSpPr>
              <p:cNvPr id="45" name="Прямоугольная выноска 44"/>
              <p:cNvSpPr/>
              <p:nvPr/>
            </p:nvSpPr>
            <p:spPr>
              <a:xfrm>
                <a:off x="6247384" y="548680"/>
                <a:ext cx="7198043" cy="3585110"/>
              </a:xfrm>
              <a:prstGeom prst="wedgeRectCallout">
                <a:avLst>
                  <a:gd name="adj1" fmla="val 58568"/>
                  <a:gd name="adj2" fmla="val 5570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44" name="Объект 43"/>
            <p:cNvGraphicFramePr>
              <a:graphicFrameLocks noChangeAspect="1"/>
            </p:cNvGraphicFramePr>
            <p:nvPr/>
          </p:nvGraphicFramePr>
          <p:xfrm>
            <a:off x="1976289" y="1849349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0" name="Формула" r:id="rId9" imgW="47548800" imgH="10058400" progId="Equation.3">
                    <p:embed/>
                  </p:oleObj>
                </mc:Choice>
                <mc:Fallback>
                  <p:oleObj name="Формула" r:id="rId9" imgW="47548800" imgH="10058400" progId="Equation.3">
                    <p:embed/>
                    <p:pic>
                      <p:nvPicPr>
                        <p:cNvPr id="0" name="Изображение 19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49349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Овал 9"/>
          <p:cNvSpPr/>
          <p:nvPr/>
        </p:nvSpPr>
        <p:spPr>
          <a:xfrm>
            <a:off x="2627784" y="3858059"/>
            <a:ext cx="144016" cy="89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143241" y="41258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68818" y="33983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99920" y="2593221"/>
            <a:ext cx="648072" cy="60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8414889" y="2657435"/>
          <a:ext cx="6016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Формула" r:id="rId11" imgW="190500" imgH="152400" progId="Equation.3">
                  <p:embed/>
                </p:oleObj>
              </mc:Choice>
              <mc:Fallback>
                <p:oleObj name="Формула" r:id="rId11" imgW="190500" imgH="152400" progId="Equation.3">
                  <p:embed/>
                  <p:pic>
                    <p:nvPicPr>
                      <p:cNvPr id="0" name="Изображение 19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889" y="2657435"/>
                        <a:ext cx="60166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Группа 49"/>
          <p:cNvGrpSpPr/>
          <p:nvPr/>
        </p:nvGrpSpPr>
        <p:grpSpPr>
          <a:xfrm>
            <a:off x="257877" y="189107"/>
            <a:ext cx="5040560" cy="1313018"/>
            <a:chOff x="5899354" y="548686"/>
            <a:chExt cx="7519206" cy="2881709"/>
          </a:xfrm>
        </p:grpSpPr>
        <p:sp>
          <p:nvSpPr>
            <p:cNvPr id="51" name="Прямоугольная выноска 50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5475"/>
                <a:gd name="adj2" fmla="val 4846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Центральный угол равен градусной мере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98449" y="284588"/>
            <a:ext cx="4973513" cy="928008"/>
            <a:chOff x="5899354" y="548686"/>
            <a:chExt cx="7519206" cy="2881709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959475" y="4040188"/>
          <a:ext cx="23685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Формула" r:id="rId12" imgW="17983200" imgH="4876800" progId="Equation.3">
                  <p:embed/>
                </p:oleObj>
              </mc:Choice>
              <mc:Fallback>
                <p:oleObj name="Формула" r:id="rId12" imgW="17983200" imgH="4876800" progId="Equation.3">
                  <p:embed/>
                  <p:pic>
                    <p:nvPicPr>
                      <p:cNvPr id="0" name="Изображение 19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4040188"/>
                        <a:ext cx="23685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>
            <a:stCxn id="5" idx="6"/>
            <a:endCxn id="5" idx="3"/>
          </p:cNvCxnSpPr>
          <p:nvPr/>
        </p:nvCxnSpPr>
        <p:spPr>
          <a:xfrm flipH="1">
            <a:off x="1335569" y="3887274"/>
            <a:ext cx="3380447" cy="140022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омой 53">
            <a:hlinkClick r:id="rId14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7" grpId="0" animBg="1"/>
      <p:bldP spid="26" grpId="0" animBg="1"/>
      <p:bldP spid="35" grpId="0"/>
      <p:bldP spid="48" grpId="0"/>
      <p:bldP spid="49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5" idx="1"/>
          </p:cNvCxnSpPr>
          <p:nvPr/>
        </p:nvCxnSpPr>
        <p:spPr>
          <a:xfrm flipH="1">
            <a:off x="899592" y="2487047"/>
            <a:ext cx="435977" cy="216608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7333" y="206084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819" y="452533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5571" y="5229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410348" y="4142163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Формула" r:id="rId1" imgW="26212800" imgH="9448800" progId="Equation.3">
                  <p:embed/>
                </p:oleObj>
              </mc:Choice>
              <mc:Fallback>
                <p:oleObj name="Формула" r:id="rId1" imgW="26212800" imgH="9448800" progId="Equation.3">
                  <p:embed/>
                  <p:pic>
                    <p:nvPicPr>
                      <p:cNvPr id="0" name="Изображение 20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348" y="4142163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55440" y="36600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7784" y="3858059"/>
            <a:ext cx="144016" cy="894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5"/>
          </p:cNvCxnSpPr>
          <p:nvPr/>
        </p:nvCxnSpPr>
        <p:spPr>
          <a:xfrm flipH="1" flipV="1">
            <a:off x="899593" y="4653136"/>
            <a:ext cx="3236430" cy="6343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868144" y="3290845"/>
          <a:ext cx="25685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Формула" r:id="rId3" imgW="19507200" imgH="4876800" progId="Equation.3">
                  <p:embed/>
                </p:oleObj>
              </mc:Choice>
              <mc:Fallback>
                <p:oleObj name="Формула" r:id="rId3" imgW="19507200" imgH="4876800" progId="Equation.3">
                  <p:embed/>
                  <p:pic>
                    <p:nvPicPr>
                      <p:cNvPr id="0" name="Изображение 20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290845"/>
                        <a:ext cx="25685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64037" y="317926"/>
            <a:ext cx="4973513" cy="928008"/>
            <a:chOff x="5899354" y="548686"/>
            <a:chExt cx="7519206" cy="2881709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угол, опирающийся на полуокружность - прямой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1335569" y="2584068"/>
            <a:ext cx="2780002" cy="270343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0941" y="2483604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Ученик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10941" y="285293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Открытый банк ОГЭ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39"/>
            <a:ext cx="7137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реугольника АВС, изображённого на рис.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10800000">
            <a:off x="1331640" y="1988840"/>
            <a:ext cx="2736304" cy="3816424"/>
          </a:xfrm>
          <a:prstGeom prst="rtTriangl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97600" y="54571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275" y="1628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820" y="155679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88428"/>
            <a:ext cx="4761083" cy="1154527"/>
            <a:chOff x="1827137" y="1738700"/>
            <a:chExt cx="4761083" cy="115452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827137" y="1738700"/>
              <a:ext cx="4761083" cy="1154527"/>
              <a:chOff x="6201111" y="548680"/>
              <a:chExt cx="7198043" cy="3585110"/>
            </a:xfrm>
          </p:grpSpPr>
          <p:sp>
            <p:nvSpPr>
              <p:cNvPr id="12" name="Прямоугольная выноска 11"/>
              <p:cNvSpPr/>
              <p:nvPr/>
            </p:nvSpPr>
            <p:spPr>
              <a:xfrm>
                <a:off x="6201111" y="548680"/>
                <a:ext cx="7198043" cy="3585110"/>
              </a:xfrm>
              <a:prstGeom prst="wedgeRectCallout">
                <a:avLst>
                  <a:gd name="adj1" fmla="val 60768"/>
                  <a:gd name="adj2" fmla="val 5240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1976289" y="1803951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0" name="Формула" r:id="rId1" imgW="47548800" imgH="10058400" progId="Equation.3">
                    <p:embed/>
                  </p:oleObj>
                </mc:Choice>
                <mc:Fallback>
                  <p:oleObj name="Формула" r:id="rId1" imgW="47548800" imgH="10058400" progId="Equation.3">
                    <p:embed/>
                    <p:pic>
                      <p:nvPicPr>
                        <p:cNvPr id="0" name="Изображение 21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03951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97600" y="36354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(4)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69"/>
          <p:cNvGraphicFramePr>
            <a:graphicFrameLocks noChangeAspect="1"/>
          </p:cNvGraphicFramePr>
          <p:nvPr/>
        </p:nvGraphicFramePr>
        <p:xfrm>
          <a:off x="7616825" y="2927350"/>
          <a:ext cx="9207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Формула" r:id="rId3" imgW="7010400" imgH="9448800" progId="Equation.3">
                  <p:embed/>
                </p:oleObj>
              </mc:Choice>
              <mc:Fallback>
                <p:oleObj name="Формула" r:id="rId3" imgW="7010400" imgH="9448800" progId="Equation.3">
                  <p:embed/>
                  <p:pic>
                    <p:nvPicPr>
                      <p:cNvPr id="0" name="Изображение 21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2927350"/>
                        <a:ext cx="92075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796136" y="3212976"/>
          <a:ext cx="18446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Формула" r:id="rId5" imgW="14020800" imgH="4876800" progId="Equation.3">
                  <p:embed/>
                </p:oleObj>
              </mc:Choice>
              <mc:Fallback>
                <p:oleObj name="Формула" r:id="rId5" imgW="14020800" imgH="4876800" progId="Equation.3">
                  <p:embed/>
                  <p:pic>
                    <p:nvPicPr>
                      <p:cNvPr id="0" name="Изображение 2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212976"/>
                        <a:ext cx="18446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018383" y="4402472"/>
          <a:ext cx="224631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Формула" r:id="rId7" imgW="17068800" imgH="9448800" progId="Equation.3">
                  <p:embed/>
                </p:oleObj>
              </mc:Choice>
              <mc:Fallback>
                <p:oleObj name="Формула" r:id="rId7" imgW="17068800" imgH="9448800" progId="Equation.3">
                  <p:embed/>
                  <p:pic>
                    <p:nvPicPr>
                      <p:cNvPr id="0" name="Изображение 2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3" y="4402472"/>
                        <a:ext cx="224631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17690" y="150504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3979415" y="6008930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9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39"/>
            <a:ext cx="7137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реугольника АВС, изображённого на рис.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5400000">
            <a:off x="805374" y="3055166"/>
            <a:ext cx="3276364" cy="2223832"/>
          </a:xfrm>
          <a:prstGeom prst="rtTriangl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19691" y="223718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400" y="566124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0800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88428"/>
            <a:ext cx="4761083" cy="1154527"/>
            <a:chOff x="1827137" y="1738700"/>
            <a:chExt cx="4761083" cy="115452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827137" y="1738700"/>
              <a:ext cx="4761083" cy="1154527"/>
              <a:chOff x="6201111" y="548680"/>
              <a:chExt cx="7198043" cy="3585110"/>
            </a:xfrm>
          </p:grpSpPr>
          <p:sp>
            <p:nvSpPr>
              <p:cNvPr id="12" name="Прямоугольная выноска 11"/>
              <p:cNvSpPr/>
              <p:nvPr/>
            </p:nvSpPr>
            <p:spPr>
              <a:xfrm>
                <a:off x="6201111" y="548680"/>
                <a:ext cx="7198043" cy="3585110"/>
              </a:xfrm>
              <a:prstGeom prst="wedgeRectCallout">
                <a:avLst>
                  <a:gd name="adj1" fmla="val 60768"/>
                  <a:gd name="adj2" fmla="val 5240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1976289" y="1803951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6" name="Формула" r:id="rId1" imgW="47548800" imgH="10058400" progId="Equation.3">
                    <p:embed/>
                  </p:oleObj>
                </mc:Choice>
                <mc:Fallback>
                  <p:oleObj name="Формула" r:id="rId1" imgW="47548800" imgH="10058400" progId="Equation.3">
                    <p:embed/>
                    <p:pic>
                      <p:nvPicPr>
                        <p:cNvPr id="0" name="Изображение 225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03951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2261455" y="20056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(4)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69"/>
          <p:cNvGraphicFramePr>
            <a:graphicFrameLocks noChangeAspect="1"/>
          </p:cNvGraphicFramePr>
          <p:nvPr/>
        </p:nvGraphicFramePr>
        <p:xfrm>
          <a:off x="7616825" y="2927350"/>
          <a:ext cx="9207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Формула" r:id="rId3" imgW="7010400" imgH="9448800" progId="Equation.3">
                  <p:embed/>
                </p:oleObj>
              </mc:Choice>
              <mc:Fallback>
                <p:oleObj name="Формула" r:id="rId3" imgW="7010400" imgH="9448800" progId="Equation.3">
                  <p:embed/>
                  <p:pic>
                    <p:nvPicPr>
                      <p:cNvPr id="0" name="Изображение 22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2927350"/>
                        <a:ext cx="92075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796136" y="3212976"/>
          <a:ext cx="18446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Формула" r:id="rId5" imgW="14020800" imgH="4876800" progId="Equation.3">
                  <p:embed/>
                </p:oleObj>
              </mc:Choice>
              <mc:Fallback>
                <p:oleObj name="Формула" r:id="rId5" imgW="14020800" imgH="4876800" progId="Equation.3">
                  <p:embed/>
                  <p:pic>
                    <p:nvPicPr>
                      <p:cNvPr id="0" name="Изображение 22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212976"/>
                        <a:ext cx="18446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018383" y="4402472"/>
          <a:ext cx="224631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Формула" r:id="rId7" imgW="17068800" imgH="9448800" progId="Equation.3">
                  <p:embed/>
                </p:oleObj>
              </mc:Choice>
              <mc:Fallback>
                <p:oleObj name="Формула" r:id="rId7" imgW="17068800" imgH="9448800" progId="Equation.3">
                  <p:embed/>
                  <p:pic>
                    <p:nvPicPr>
                      <p:cNvPr id="0" name="Изображение 22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3" y="4402472"/>
                        <a:ext cx="224631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01256" y="365675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3979415" y="5985266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9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39"/>
            <a:ext cx="7137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реугольника АВС, изображённого на рис.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935400" y="2852936"/>
            <a:ext cx="3524321" cy="2438953"/>
          </a:xfrm>
          <a:prstGeom prst="rtTriangl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23643" y="5229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787" y="239446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135" y="503027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88428"/>
            <a:ext cx="4761083" cy="1154527"/>
            <a:chOff x="1827137" y="1738700"/>
            <a:chExt cx="4761083" cy="115452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827137" y="1738700"/>
              <a:ext cx="4761083" cy="1154527"/>
              <a:chOff x="6201111" y="548680"/>
              <a:chExt cx="7198043" cy="3585110"/>
            </a:xfrm>
          </p:grpSpPr>
          <p:sp>
            <p:nvSpPr>
              <p:cNvPr id="12" name="Прямоугольная выноска 11"/>
              <p:cNvSpPr/>
              <p:nvPr/>
            </p:nvSpPr>
            <p:spPr>
              <a:xfrm>
                <a:off x="6201111" y="548680"/>
                <a:ext cx="7198043" cy="3585110"/>
              </a:xfrm>
              <a:prstGeom prst="wedgeRectCallout">
                <a:avLst>
                  <a:gd name="adj1" fmla="val 60768"/>
                  <a:gd name="adj2" fmla="val 5240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1976289" y="1803951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0" name="Формула" r:id="rId1" imgW="47548800" imgH="10058400" progId="Equation.3">
                    <p:embed/>
                  </p:oleObj>
                </mc:Choice>
                <mc:Fallback>
                  <p:oleObj name="Формула" r:id="rId1" imgW="47548800" imgH="10058400" progId="Equation.3">
                    <p:embed/>
                    <p:pic>
                      <p:nvPicPr>
                        <p:cNvPr id="0" name="Изображение 235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03951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2195736" y="5229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(4)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69"/>
          <p:cNvGraphicFramePr>
            <a:graphicFrameLocks noChangeAspect="1"/>
          </p:cNvGraphicFramePr>
          <p:nvPr/>
        </p:nvGraphicFramePr>
        <p:xfrm>
          <a:off x="7616825" y="2927350"/>
          <a:ext cx="9207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Формула" r:id="rId3" imgW="7010400" imgH="9448800" progId="Equation.3">
                  <p:embed/>
                </p:oleObj>
              </mc:Choice>
              <mc:Fallback>
                <p:oleObj name="Формула" r:id="rId3" imgW="7010400" imgH="9448800" progId="Equation.3">
                  <p:embed/>
                  <p:pic>
                    <p:nvPicPr>
                      <p:cNvPr id="0" name="Изображение 23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2927350"/>
                        <a:ext cx="92075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816600" y="3213100"/>
          <a:ext cx="1803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Формула" r:id="rId5" imgW="13716000" imgH="4876800" progId="Equation.3">
                  <p:embed/>
                </p:oleObj>
              </mc:Choice>
              <mc:Fallback>
                <p:oleObj name="Формула" r:id="rId5" imgW="13716000" imgH="4876800" progId="Equation.3">
                  <p:embed/>
                  <p:pic>
                    <p:nvPicPr>
                      <p:cNvPr id="0" name="Изображение 23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213100"/>
                        <a:ext cx="18034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938838" y="4402138"/>
          <a:ext cx="240665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Формула" r:id="rId7" imgW="18288000" imgH="9448800" progId="Equation.3">
                  <p:embed/>
                </p:oleObj>
              </mc:Choice>
              <mc:Fallback>
                <p:oleObj name="Формула" r:id="rId7" imgW="18288000" imgH="9448800" progId="Equation.3">
                  <p:embed/>
                  <p:pic>
                    <p:nvPicPr>
                      <p:cNvPr id="0" name="Изображение 23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8" y="4402138"/>
                        <a:ext cx="240665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5531" y="39355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9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31640" y="5229200"/>
            <a:ext cx="273630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331640" y="3087266"/>
            <a:ext cx="1080120" cy="2160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8229" y="522079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406" y="52455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(5)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411760" y="3087266"/>
            <a:ext cx="0" cy="213352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45116" y="40770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3251" y="52207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69"/>
          <p:cNvGraphicFramePr>
            <a:graphicFrameLocks noChangeAspect="1"/>
          </p:cNvGraphicFramePr>
          <p:nvPr/>
        </p:nvGraphicFramePr>
        <p:xfrm>
          <a:off x="7596336" y="2926891"/>
          <a:ext cx="9620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Формула" r:id="rId1" imgW="7315200" imgH="9448800" progId="Equation.3">
                  <p:embed/>
                </p:oleObj>
              </mc:Choice>
              <mc:Fallback>
                <p:oleObj name="Формула" r:id="rId1" imgW="7315200" imgH="9448800" progId="Equation.3">
                  <p:embed/>
                  <p:pic>
                    <p:nvPicPr>
                      <p:cNvPr id="0" name="Изображение 1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926891"/>
                        <a:ext cx="962025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59929" y="518690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2047453" y="4845174"/>
            <a:ext cx="360040" cy="341734"/>
          </a:xfrm>
          <a:prstGeom prst="halfFrame">
            <a:avLst>
              <a:gd name="adj1" fmla="val 5208"/>
              <a:gd name="adj2" fmla="val 52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96136" y="3212976"/>
          <a:ext cx="18446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Формула" r:id="rId3" imgW="584200" imgH="203200" progId="Equation.3">
                  <p:embed/>
                </p:oleObj>
              </mc:Choice>
              <mc:Fallback>
                <p:oleObj name="Формула" r:id="rId3" imgW="584200" imgH="203200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212976"/>
                        <a:ext cx="18446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259632" y="1554392"/>
            <a:ext cx="4761083" cy="1154527"/>
            <a:chOff x="1827137" y="1738700"/>
            <a:chExt cx="4761083" cy="115452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827137" y="1738700"/>
              <a:ext cx="4761083" cy="1154527"/>
              <a:chOff x="6201111" y="548680"/>
              <a:chExt cx="7198043" cy="3585110"/>
            </a:xfrm>
          </p:grpSpPr>
          <p:sp>
            <p:nvSpPr>
              <p:cNvPr id="23" name="Прямоугольная выноска 22"/>
              <p:cNvSpPr/>
              <p:nvPr/>
            </p:nvSpPr>
            <p:spPr>
              <a:xfrm>
                <a:off x="6201111" y="548680"/>
                <a:ext cx="7198043" cy="3585110"/>
              </a:xfrm>
              <a:prstGeom prst="wedgeRectCallout">
                <a:avLst>
                  <a:gd name="adj1" fmla="val 42363"/>
                  <a:gd name="adj2" fmla="val -63093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1976289" y="1803951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Формула" r:id="rId5" imgW="47548800" imgH="10058400" progId="Equation.3">
                    <p:embed/>
                  </p:oleObj>
                </mc:Choice>
                <mc:Fallback>
                  <p:oleObj name="Формула" r:id="rId5" imgW="47548800" imgH="10058400" progId="Equation.3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03951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2015716" y="26285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18383" y="4402472"/>
          <a:ext cx="224631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Формула" r:id="rId7" imgW="17068800" imgH="9448800" progId="Equation.3">
                  <p:embed/>
                </p:oleObj>
              </mc:Choice>
              <mc:Fallback>
                <p:oleObj name="Формула" r:id="rId7" imgW="17068800" imgH="9448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3" y="4402472"/>
                        <a:ext cx="224631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9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6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31640" y="5229200"/>
            <a:ext cx="27363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331640" y="2492896"/>
            <a:ext cx="895833" cy="27546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98229" y="522079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406" y="52455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(5)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7" idx="0"/>
          </p:cNvCxnSpPr>
          <p:nvPr/>
        </p:nvCxnSpPr>
        <p:spPr>
          <a:xfrm flipH="1" flipV="1">
            <a:off x="1878616" y="3660605"/>
            <a:ext cx="5248" cy="156859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2127" y="42210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7915" y="52292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69"/>
          <p:cNvGraphicFramePr>
            <a:graphicFrameLocks noChangeAspect="1"/>
          </p:cNvGraphicFramePr>
          <p:nvPr/>
        </p:nvGraphicFramePr>
        <p:xfrm>
          <a:off x="7596336" y="2926891"/>
          <a:ext cx="9620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Формула" r:id="rId1" imgW="7315200" imgH="9448800" progId="Equation.3">
                  <p:embed/>
                </p:oleObj>
              </mc:Choice>
              <mc:Fallback>
                <p:oleObj name="Формула" r:id="rId1" imgW="7315200" imgH="9448800" progId="Equation.3">
                  <p:embed/>
                  <p:pic>
                    <p:nvPicPr>
                      <p:cNvPr id="0" name="Изображение 3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926891"/>
                        <a:ext cx="962025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52070" y="52292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1672107" y="5035240"/>
            <a:ext cx="180020" cy="153925"/>
          </a:xfrm>
          <a:prstGeom prst="halfFrame">
            <a:avLst>
              <a:gd name="adj1" fmla="val 5208"/>
              <a:gd name="adj2" fmla="val 52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96136" y="3212976"/>
          <a:ext cx="18446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Формула" r:id="rId3" imgW="584200" imgH="203200" progId="Equation.3">
                  <p:embed/>
                </p:oleObj>
              </mc:Choice>
              <mc:Fallback>
                <p:oleObj name="Формула" r:id="rId3" imgW="584200" imgH="203200" progId="Equation.3">
                  <p:embed/>
                  <p:pic>
                    <p:nvPicPr>
                      <p:cNvPr id="0" name="Изображение 3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212976"/>
                        <a:ext cx="18446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259632" y="1554392"/>
            <a:ext cx="4761083" cy="1154527"/>
            <a:chOff x="1827137" y="1738700"/>
            <a:chExt cx="4761083" cy="115452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827137" y="1738700"/>
              <a:ext cx="4761083" cy="1154527"/>
              <a:chOff x="6201111" y="548680"/>
              <a:chExt cx="7198043" cy="3585110"/>
            </a:xfrm>
          </p:grpSpPr>
          <p:sp>
            <p:nvSpPr>
              <p:cNvPr id="23" name="Прямоугольная выноска 22"/>
              <p:cNvSpPr/>
              <p:nvPr/>
            </p:nvSpPr>
            <p:spPr>
              <a:xfrm>
                <a:off x="6201111" y="548680"/>
                <a:ext cx="7198043" cy="3585110"/>
              </a:xfrm>
              <a:prstGeom prst="wedgeRectCallout">
                <a:avLst>
                  <a:gd name="adj1" fmla="val 42363"/>
                  <a:gd name="adj2" fmla="val -63093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82749" y="724112"/>
                <a:ext cx="7043922" cy="323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1976289" y="1803951"/>
            <a:ext cx="4468833" cy="93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" name="Формула" r:id="rId5" imgW="47548800" imgH="10058400" progId="Equation.3">
                    <p:embed/>
                  </p:oleObj>
                </mc:Choice>
                <mc:Fallback>
                  <p:oleObj name="Формула" r:id="rId5" imgW="47548800" imgH="10058400" progId="Equation.3">
                    <p:embed/>
                    <p:pic>
                      <p:nvPicPr>
                        <p:cNvPr id="0" name="Изображение 3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289" y="1803951"/>
                          <a:ext cx="4468833" cy="933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1460350" y="313650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18383" y="4402472"/>
          <a:ext cx="224631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Формула" r:id="rId7" imgW="17068800" imgH="9448800" progId="Equation.3">
                  <p:embed/>
                </p:oleObj>
              </mc:Choice>
              <mc:Fallback>
                <p:oleObj name="Формула" r:id="rId7" imgW="17068800" imgH="9448800" progId="Equation.3">
                  <p:embed/>
                  <p:pic>
                    <p:nvPicPr>
                      <p:cNvPr id="0" name="Изображение 3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3" y="4402472"/>
                        <a:ext cx="224631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707904" y="450250"/>
            <a:ext cx="462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угла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9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5" grpId="0"/>
      <p:bldP spid="1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49745" y="5256634"/>
            <a:ext cx="264472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986902" y="2502024"/>
            <a:ext cx="895833" cy="27546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1840" y="4665945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11348" y="3679710"/>
            <a:ext cx="5248" cy="160597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6912" y="42363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3572" y="52436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3339672" y="5089699"/>
            <a:ext cx="180020" cy="153925"/>
          </a:xfrm>
          <a:prstGeom prst="halfFrame">
            <a:avLst>
              <a:gd name="adj1" fmla="val 5208"/>
              <a:gd name="adj2" fmla="val 52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516216" y="2780928"/>
          <a:ext cx="16033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Формула" r:id="rId1" imgW="12192000" imgH="9448800" progId="Equation.3">
                  <p:embed/>
                </p:oleObj>
              </mc:Choice>
              <mc:Fallback>
                <p:oleObj name="Формула" r:id="rId1" imgW="12192000" imgH="9448800" progId="Equation.3">
                  <p:embed/>
                  <p:pic>
                    <p:nvPicPr>
                      <p:cNvPr id="0" name="Изображение 2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780928"/>
                        <a:ext cx="16033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852126" y="1554393"/>
            <a:ext cx="4168588" cy="866495"/>
            <a:chOff x="2419631" y="1738701"/>
            <a:chExt cx="4168588" cy="86649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419631" y="1738701"/>
              <a:ext cx="4168588" cy="866495"/>
              <a:chOff x="7096874" y="548683"/>
              <a:chExt cx="6302280" cy="2690695"/>
            </a:xfrm>
          </p:grpSpPr>
          <p:sp>
            <p:nvSpPr>
              <p:cNvPr id="23" name="Прямоугольная выноска 22"/>
              <p:cNvSpPr/>
              <p:nvPr/>
            </p:nvSpPr>
            <p:spPr>
              <a:xfrm>
                <a:off x="7096874" y="548683"/>
                <a:ext cx="6302280" cy="2690695"/>
              </a:xfrm>
              <a:prstGeom prst="wedgeRectCallout">
                <a:avLst>
                  <a:gd name="adj1" fmla="val 42363"/>
                  <a:gd name="adj2" fmla="val -63093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144856" y="724112"/>
                <a:ext cx="6181815" cy="22916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2683163" y="1909397"/>
            <a:ext cx="3638550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Формула" r:id="rId3" imgW="38709600" imgH="5486400" progId="Equation.3">
                    <p:embed/>
                  </p:oleObj>
                </mc:Choice>
                <mc:Fallback>
                  <p:oleObj name="Формула" r:id="rId3" imgW="38709600" imgH="5486400" progId="Equation.3">
                    <p:embed/>
                    <p:pic>
                      <p:nvPicPr>
                        <p:cNvPr id="0" name="Изображение 2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163" y="1909397"/>
                          <a:ext cx="3638550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2557277" y="462308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183882" y="4165990"/>
          <a:ext cx="23272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Формула" r:id="rId5" imgW="17678400" imgH="4876800" progId="Equation.3">
                  <p:embed/>
                </p:oleObj>
              </mc:Choice>
              <mc:Fallback>
                <p:oleObj name="Формула" r:id="rId5" imgW="17678400" imgH="4876800" progId="Equation.3">
                  <p:embed/>
                  <p:pic>
                    <p:nvPicPr>
                      <p:cNvPr id="0" name="Изображение 2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882" y="4165990"/>
                        <a:ext cx="23272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2994468" y="5256634"/>
            <a:ext cx="576064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2850452" y="5027216"/>
            <a:ext cx="432048" cy="4572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6351650">
            <a:off x="2857218" y="5015024"/>
            <a:ext cx="432048" cy="4572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6351650">
            <a:off x="2777868" y="4945337"/>
            <a:ext cx="532933" cy="567726"/>
          </a:xfrm>
          <a:prstGeom prst="arc">
            <a:avLst>
              <a:gd name="adj1" fmla="val 16200000"/>
              <a:gd name="adj2" fmla="val 602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707904" y="450250"/>
            <a:ext cx="4088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тангенс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</a:t>
            </a:r>
            <a:r>
              <a:rPr lang="el-G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7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15" grpId="0"/>
      <p:bldP spid="6" grpId="0" animBg="1"/>
      <p:bldP spid="26" grpId="0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67944" y="6021288"/>
            <a:ext cx="2567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979415" y="5986958"/>
            <a:ext cx="2744322" cy="61039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2242" y="2511443"/>
            <a:ext cx="2827709" cy="2789765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1907054"/>
            <a:ext cx="3960440" cy="39604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4039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ABС.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градусах.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312242" y="1907054"/>
            <a:ext cx="1423554" cy="33941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flipH="1" flipV="1">
            <a:off x="2735796" y="1907054"/>
            <a:ext cx="1392373" cy="34288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0485" y="529211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339" y="138383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8194" y="529211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5410348" y="1395729"/>
            <a:ext cx="610368" cy="555135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052736"/>
            <a:ext cx="864096" cy="500118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79510" y="405492"/>
            <a:ext cx="4973513" cy="928008"/>
            <a:chOff x="5899354" y="548686"/>
            <a:chExt cx="7519206" cy="2881709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899354" y="548686"/>
              <a:ext cx="7519206" cy="2881709"/>
            </a:xfrm>
            <a:prstGeom prst="wedgeRectCallout">
              <a:avLst>
                <a:gd name="adj1" fmla="val 56987"/>
                <a:gd name="adj2" fmla="val 1006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08221" y="684072"/>
              <a:ext cx="7322502" cy="2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293B3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Вписанный угол равен половине дуги на которую опирается</a:t>
              </a:r>
              <a:endParaRPr lang="ru-RU" sz="2400" b="1" dirty="0">
                <a:solidFill>
                  <a:srgbClr val="29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152306" y="1385264"/>
            <a:ext cx="2880320" cy="576064"/>
          </a:xfrm>
          <a:prstGeom prst="actionButtonBlank">
            <a:avLst/>
          </a:prstGeom>
          <a:solidFill>
            <a:srgbClr val="21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868144" y="2708920"/>
          <a:ext cx="272573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1" imgW="20726400" imgH="10058400" progId="Equation.3">
                  <p:embed/>
                </p:oleObj>
              </mc:Choice>
              <mc:Fallback>
                <p:oleObj name="Формула" r:id="rId1" imgW="20726400" imgH="10058400" progId="Equation.3">
                  <p:embed/>
                  <p:pic>
                    <p:nvPicPr>
                      <p:cNvPr id="0" name="Изображение 5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708920"/>
                        <a:ext cx="2725738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508104" y="4108748"/>
          <a:ext cx="34512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Формула" r:id="rId3" imgW="26212800" imgH="9448800" progId="Equation.3">
                  <p:embed/>
                </p:oleObj>
              </mc:Choice>
              <mc:Fallback>
                <p:oleObj name="Формула" r:id="rId3" imgW="26212800" imgH="9448800" progId="Equation.3">
                  <p:embed/>
                  <p:pic>
                    <p:nvPicPr>
                      <p:cNvPr id="0" name="Изображение 5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108748"/>
                        <a:ext cx="34512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333436" y="6302295"/>
            <a:ext cx="699190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7592466" y="6308211"/>
            <a:ext cx="699190" cy="42021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2784</Words>
  <Application>WPS Presentation</Application>
  <PresentationFormat>Экран (4:3)</PresentationFormat>
  <Paragraphs>590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102</vt:i4>
      </vt:variant>
      <vt:variant>
        <vt:lpstr>幻灯片标题</vt:lpstr>
      </vt:variant>
      <vt:variant>
        <vt:i4>25</vt:i4>
      </vt:variant>
    </vt:vector>
  </HeadingPairs>
  <TitlesOfParts>
    <vt:vector size="13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talic</cp:lastModifiedBy>
  <cp:revision>72</cp:revision>
  <dcterms:created xsi:type="dcterms:W3CDTF">2022-04-02T00:29:00Z</dcterms:created>
  <dcterms:modified xsi:type="dcterms:W3CDTF">2025-02-16T17:19:33Z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69F231D6B5394D8FAD024D422D625117_12</vt:lpwstr>
  </property>
  <property fmtid="{D5CDD505-2E9C-101B-9397-08002B2CF9AE}" pid="3" name="KSOProductBuildVer">
    <vt:lpwstr>1049-12.2.0.19805</vt:lpwstr>
  </property>
</Properties>
</file>