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57" r:id="rId5"/>
    <p:sldId id="298" r:id="rId6"/>
    <p:sldId id="311" r:id="rId7"/>
    <p:sldId id="259" r:id="rId8"/>
    <p:sldId id="306" r:id="rId9"/>
    <p:sldId id="307" r:id="rId10"/>
    <p:sldId id="312" r:id="rId11"/>
    <p:sldId id="313" r:id="rId12"/>
    <p:sldId id="314" r:id="rId13"/>
    <p:sldId id="315" r:id="rId14"/>
    <p:sldId id="305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BF3A-2C6D-4A1F-B37A-F4B93FEE4EA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2AF48-2CEA-40D0-831A-0031C850CF8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2AF48-2CEA-40D0-831A-0031C850CF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75656" y="3140969"/>
            <a:ext cx="7488832" cy="12241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ПРОЦЕНТЫ 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№27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26110" y="160784"/>
            <a:ext cx="4100032" cy="6225560"/>
            <a:chOff x="-2487168" y="160337"/>
            <a:chExt cx="4100032" cy="6225560"/>
          </a:xfrm>
        </p:grpSpPr>
        <p:sp>
          <p:nvSpPr>
            <p:cNvPr id="23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4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606545" y="2725986"/>
            <a:ext cx="2008485" cy="3071972"/>
            <a:chOff x="-2487168" y="160337"/>
            <a:chExt cx="4100032" cy="6225560"/>
          </a:xfrm>
        </p:grpSpPr>
        <p:sp>
          <p:nvSpPr>
            <p:cNvPr id="23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4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7087354" y="3068960"/>
            <a:ext cx="2008485" cy="3071972"/>
            <a:chOff x="-2487168" y="160337"/>
            <a:chExt cx="4100032" cy="6225560"/>
          </a:xfrm>
        </p:grpSpPr>
        <p:sp>
          <p:nvSpPr>
            <p:cNvPr id="14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5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7087354" y="3068960"/>
            <a:ext cx="2008485" cy="3071972"/>
            <a:chOff x="-2487168" y="160337"/>
            <a:chExt cx="4100032" cy="6225560"/>
          </a:xfrm>
        </p:grpSpPr>
        <p:sp>
          <p:nvSpPr>
            <p:cNvPr id="22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6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588654" y="1484784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476672"/>
            <a:ext cx="2592288" cy="277230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613746" y="2417155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588654" y="4653136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3645024"/>
            <a:ext cx="2592288" cy="277230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13746" y="5585507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7087354" y="3068960"/>
            <a:ext cx="2008485" cy="3071972"/>
            <a:chOff x="-2487168" y="160337"/>
            <a:chExt cx="4100032" cy="6225560"/>
          </a:xfrm>
        </p:grpSpPr>
        <p:sp>
          <p:nvSpPr>
            <p:cNvPr id="23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5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606545" y="2725986"/>
            <a:ext cx="2008485" cy="3071972"/>
            <a:chOff x="-2487168" y="160337"/>
            <a:chExt cx="4100032" cy="6225560"/>
          </a:xfrm>
        </p:grpSpPr>
        <p:sp>
          <p:nvSpPr>
            <p:cNvPr id="18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9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2207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475656" y="1681705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475656" y="4176369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22838" y="1681705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3779912" y="3929717"/>
            <a:ext cx="1800200" cy="2739643"/>
            <a:chOff x="-2487168" y="160337"/>
            <a:chExt cx="4100032" cy="6225560"/>
          </a:xfrm>
        </p:grpSpPr>
        <p:sp>
          <p:nvSpPr>
            <p:cNvPr id="17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8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Прямоугольник 21"/>
          <p:cNvSpPr/>
          <p:nvPr userDrawn="1"/>
        </p:nvSpPr>
        <p:spPr>
          <a:xfrm>
            <a:off x="262046" y="2708920"/>
            <a:ext cx="8640960" cy="12207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049255" y="1621927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6049255" y="4116591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940965" y="1406543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940965" y="2348880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49334" y="77051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61015" y="393305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760118" y="77051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771799" y="393305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940965" y="4502887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0965" y="5445224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49334" y="77051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49334" y="3868260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2760118" y="76051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760118" y="393305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7096149" y="3465004"/>
            <a:ext cx="2008485" cy="3071972"/>
            <a:chOff x="-2487168" y="160337"/>
            <a:chExt cx="4100032" cy="6225560"/>
          </a:xfrm>
        </p:grpSpPr>
        <p:sp>
          <p:nvSpPr>
            <p:cNvPr id="31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33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ПРОЦЕНТЫ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26110" y="160784"/>
            <a:ext cx="4100032" cy="6225560"/>
            <a:chOff x="-2487168" y="160337"/>
            <a:chExt cx="4100032" cy="6225560"/>
          </a:xfrm>
        </p:grpSpPr>
        <p:sp>
          <p:nvSpPr>
            <p:cNvPr id="12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4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 userDrawn="1"/>
        </p:nvGrpSpPr>
        <p:grpSpPr>
          <a:xfrm>
            <a:off x="4860032" y="33649"/>
            <a:ext cx="4100032" cy="6442192"/>
            <a:chOff x="-2487168" y="160337"/>
            <a:chExt cx="4100032" cy="6442192"/>
          </a:xfrm>
        </p:grpSpPr>
        <p:sp>
          <p:nvSpPr>
            <p:cNvPr id="20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1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529370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3606545" y="2725986"/>
            <a:ext cx="2008485" cy="3071972"/>
            <a:chOff x="-2487168" y="160337"/>
            <a:chExt cx="4100032" cy="6225560"/>
          </a:xfrm>
        </p:grpSpPr>
        <p:sp>
          <p:nvSpPr>
            <p:cNvPr id="23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4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606545" y="2725986"/>
            <a:ext cx="2008485" cy="3071972"/>
            <a:chOff x="-2487168" y="160337"/>
            <a:chExt cx="4100032" cy="6225560"/>
          </a:xfrm>
        </p:grpSpPr>
        <p:sp>
          <p:nvSpPr>
            <p:cNvPr id="19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0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606545" y="2725986"/>
            <a:ext cx="2008485" cy="3071972"/>
            <a:chOff x="-2487168" y="160337"/>
            <a:chExt cx="4100032" cy="6225560"/>
          </a:xfrm>
        </p:grpSpPr>
        <p:sp>
          <p:nvSpPr>
            <p:cNvPr id="23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4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7087354" y="3068960"/>
            <a:ext cx="2008485" cy="3071972"/>
            <a:chOff x="-2487168" y="160337"/>
            <a:chExt cx="4100032" cy="6225560"/>
          </a:xfrm>
        </p:grpSpPr>
        <p:sp>
          <p:nvSpPr>
            <p:cNvPr id="14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5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6528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3568" y="2094723"/>
            <a:ext cx="273630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3568" y="5085831"/>
            <a:ext cx="273630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2077" y="218511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2046" y="3212976"/>
            <a:ext cx="8640960" cy="16561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791751" y="2077425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791751" y="5068533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3851920" y="4464122"/>
            <a:ext cx="1593228" cy="2205238"/>
            <a:chOff x="-2487168" y="160337"/>
            <a:chExt cx="4100032" cy="6225560"/>
          </a:xfrm>
        </p:grpSpPr>
        <p:sp>
          <p:nvSpPr>
            <p:cNvPr id="17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8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 userDrawn="1"/>
        </p:nvGrpSpPr>
        <p:grpSpPr>
          <a:xfrm>
            <a:off x="3606545" y="2725986"/>
            <a:ext cx="2008485" cy="3071972"/>
            <a:chOff x="-2487168" y="160337"/>
            <a:chExt cx="4100032" cy="6225560"/>
          </a:xfrm>
        </p:grpSpPr>
        <p:sp>
          <p:nvSpPr>
            <p:cNvPr id="30" name="AutoShape 12" descr="https://nauka.club/wp-content/auploads/944603/znayka_neznayka.webp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31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834882" y="1916832"/>
              <a:ext cx="1152128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 descr="https://avatars.mds.yandex.net/get-zen_doc/1579326/pub_5dd507e3f2f297624599a23f_5dd5086118187b7aa62301c1/scale_120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469" r="29843" b="6446"/>
            <a:stretch>
              <a:fillRect/>
            </a:stretch>
          </p:blipFill>
          <p:spPr bwMode="auto">
            <a:xfrm>
              <a:off x="-2487168" y="312738"/>
              <a:ext cx="4100032" cy="60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avatars.mds.yandex.net/get-zen_doc/1579326/pub_5dd507e3f2f297624599a23f_5dd5086118187b7aa62301c1/scale_1200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" y="260648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50 посеянных семян огурца проросло 40. Сколько процентов семян дали всходы?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3238" y="2301419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3238" y="3381375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5928" y="5592936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3885" y="4454949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8446" y="3402307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5718" y="5582015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8408" y="4502414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12808" y="2301418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5368" y="260648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магазине было 40 кг слив. Продали 10 кг слив. Сколько процентов слив было продано?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56" y="116632"/>
            <a:ext cx="4348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числа 300 составляет число 60?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73710" y="533357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3710" y="424125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0927" y="206520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7082" y="532239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32692" y="314747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6408" y="423690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0538" y="116632"/>
            <a:ext cx="4348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числа 1000 составляет число 800?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86201" y="221549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00707" y="102952"/>
            <a:ext cx="43776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Пальто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продавалось по цене 1500 р. Сколько рублей стало стоить пальто после снижения его цены на 20%?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0935" y="447428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р.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207" y="5589240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р.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207" y="231312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р.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98222" y="340629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р.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2536" y="229785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 р.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54" y="5589239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р.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36722" y="340629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1680 р.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53914" y="4474289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1620 р.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9704" y="102951"/>
            <a:ext cx="43776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 ценой 1800 р.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окупатель купил со скидкой 10%. За сколько рублей был продан фотоаппарат?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122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Незнайка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22952" y="206084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22952" y="360724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22952" y="283691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22952" y="438791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22952" y="516057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76664" y="206084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76664" y="360724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76664" y="283691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76664" y="438791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76664" y="516057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55" y="332656"/>
            <a:ext cx="869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десятичной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 … %?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7082" y="532239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98364" y="314038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7979" y="1019616"/>
            <a:ext cx="256590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0111" y="1019616"/>
            <a:ext cx="2474651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72%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2664" y="1678342"/>
            <a:ext cx="1522552" cy="65902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6665" y="1740254"/>
            <a:ext cx="1513165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176" y="477415"/>
            <a:ext cx="869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что 20% равны      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659563" y="404813"/>
          <a:ext cx="3206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1" imgW="3352800" imgH="9448800" progId="Equation.3">
                  <p:embed/>
                </p:oleObj>
              </mc:Choice>
              <mc:Fallback>
                <p:oleObj name="Формула" r:id="rId1" imgW="3352800" imgH="94488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04813"/>
                        <a:ext cx="320675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9215" y="2997546"/>
            <a:ext cx="869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что 25% равны      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699250" y="2924175"/>
          <a:ext cx="3508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3" imgW="3657600" imgH="9448800" progId="Equation.3">
                  <p:embed/>
                </p:oleObj>
              </mc:Choice>
              <mc:Fallback>
                <p:oleObj name="Формула" r:id="rId3" imgW="3657600" imgH="9448800" progId="Equation.3">
                  <p:embed/>
                  <p:pic>
                    <p:nvPicPr>
                      <p:cNvPr id="0" name="Изображение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2924175"/>
                        <a:ext cx="350838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32056" y="4165398"/>
            <a:ext cx="1522552" cy="65902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6664" y="4255932"/>
            <a:ext cx="1513165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9626" y="168922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360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Дробь …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в процентах так: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9008" y="2075836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6342" y="5336338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9032" y="4236323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3155794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833" y="2075835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84807" y="3155793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83785" y="4236322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67737" y="5331986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97979" y="1019616"/>
            <a:ext cx="256590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80111" y="1019616"/>
            <a:ext cx="2474651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56" y="188640"/>
            <a:ext cx="4348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равны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12,5% числа 8?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3710" y="424125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5497" y="533198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7082" y="532239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32692" y="422980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6408" y="31326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8238" y="188640"/>
            <a:ext cx="4348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равны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12,5% числа 16?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08580"/>
            <a:ext cx="4392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телевизора 24 000 р. Предоплата за этот телевизор составляет 50% цены. Сколько рублей составляет предоплата?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3238" y="2301419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р.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3238" y="3381375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р.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9336" y="4470221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 р.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81888" y="5557570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р.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9527" y="5570145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42 000 р.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3516" y="2301418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 р.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2808" y="4470221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4200 р.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12808" y="3381375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21 000 р.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5368" y="108579"/>
            <a:ext cx="4392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рассрочку купили мебель стоимостью 84 000 р. Предоплата – 25% этой суммы. Сколько рублей составляет предоплата?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56" y="188640"/>
            <a:ext cx="4348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равны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130% числа 200?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3710" y="424125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3710" y="5322390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9325" y="314954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3508" y="5331988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32692" y="314954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32692" y="4226301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8238" y="188640"/>
            <a:ext cx="4348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равны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120% числа 500?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08580"/>
            <a:ext cx="4392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куриного яйца, равная 60 г, составляет лишь 3% массы яйца страуса. Какова масса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страусиного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яйца?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3238" y="2301419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3238" y="3381375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9336" y="4470221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81888" y="5557570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8446" y="3381375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 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3516" y="2301418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2808" y="4470221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16206" y="5585300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5368" y="108579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поезда, равная   75 км/ч, составляет 10% скорости самолёта. Какова скорость самолёта?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1497</Words>
  <Application>WPS Presentation</Application>
  <PresentationFormat>Экран (4:3)</PresentationFormat>
  <Paragraphs>244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182</cp:revision>
  <dcterms:created xsi:type="dcterms:W3CDTF">2020-10-13T08:41:00Z</dcterms:created>
  <dcterms:modified xsi:type="dcterms:W3CDTF">2024-11-01T15:50:10Z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E274C2CAC3DC485286976F15211309BE_12</vt:lpwstr>
  </property>
  <property fmtid="{D5CDD505-2E9C-101B-9397-08002B2CF9AE}" pid="3" name="KSOProductBuildVer">
    <vt:lpwstr>1049-12.2.0.18607</vt:lpwstr>
  </property>
</Properties>
</file>