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318" r:id="rId4"/>
    <p:sldId id="289" r:id="rId5"/>
    <p:sldId id="311" r:id="rId6"/>
    <p:sldId id="291" r:id="rId7"/>
    <p:sldId id="312" r:id="rId8"/>
    <p:sldId id="293" r:id="rId9"/>
    <p:sldId id="313" r:id="rId10"/>
    <p:sldId id="295" r:id="rId11"/>
    <p:sldId id="314" r:id="rId12"/>
    <p:sldId id="297" r:id="rId13"/>
    <p:sldId id="315" r:id="rId14"/>
    <p:sldId id="299" r:id="rId15"/>
    <p:sldId id="316" r:id="rId16"/>
    <p:sldId id="319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32" d="100"/>
          <a:sy n="32" d="100"/>
        </p:scale>
        <p:origin x="72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523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043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4024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7396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522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0073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0655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380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6398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1641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1492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6673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1575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14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bin"/><Relationship Id="rId5" Type="http://schemas.openxmlformats.org/officeDocument/2006/relationships/image" Target="../media/image4.png"/><Relationship Id="rId10" Type="http://schemas.openxmlformats.org/officeDocument/2006/relationships/image" Target="../media/image16.jpe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bin"/><Relationship Id="rId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0135187" cy="114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8150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16-летняя Энн </a:t>
            </a:r>
            <a:r>
              <a:rPr lang="ru-RU" sz="6000" dirty="0" err="1">
                <a:latin typeface="Corbel" panose="020B0503020204020204" pitchFamily="34" charset="0"/>
              </a:rPr>
              <a:t>Макосински</a:t>
            </a:r>
            <a:r>
              <a:rPr lang="ru-RU" sz="6000" dirty="0">
                <a:latin typeface="Corbel" panose="020B0503020204020204" pitchFamily="34" charset="0"/>
              </a:rPr>
              <a:t> сконструировала </a:t>
            </a:r>
            <a:r>
              <a:rPr lang="ru-RU" sz="6000" dirty="0" smtClean="0">
                <a:latin typeface="Corbel" panose="020B0503020204020204" pitchFamily="34" charset="0"/>
              </a:rPr>
              <a:t>фонарик,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который </a:t>
            </a:r>
            <a:r>
              <a:rPr lang="ru-RU" sz="6000" dirty="0">
                <a:latin typeface="Corbel" panose="020B0503020204020204" pitchFamily="34" charset="0"/>
              </a:rPr>
              <a:t>работает от тепловой энергии ЕГО. Батарейки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могут </a:t>
            </a:r>
            <a:r>
              <a:rPr lang="ru-RU" sz="6000" dirty="0">
                <a:latin typeface="Corbel" panose="020B0503020204020204" pitchFamily="34" charset="0"/>
              </a:rPr>
              <a:t>сесть, рядом может не быть розетки, а </a:t>
            </a:r>
            <a:r>
              <a:rPr lang="ru-RU" sz="6000" dirty="0" smtClean="0">
                <a:latin typeface="Corbel" panose="020B0503020204020204" pitchFamily="34" charset="0"/>
              </a:rPr>
              <a:t>ОНО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всегда </a:t>
            </a:r>
            <a:r>
              <a:rPr lang="ru-RU" sz="6000" dirty="0">
                <a:latin typeface="Corbel" panose="020B0503020204020204" pitchFamily="34" charset="0"/>
              </a:rPr>
              <a:t>«под рукой». </a:t>
            </a:r>
            <a:r>
              <a:rPr lang="ru-RU" sz="6000" b="1" dirty="0">
                <a:latin typeface="Corbel" panose="020B0503020204020204" pitchFamily="34" charset="0"/>
              </a:rPr>
              <a:t>Назовите </a:t>
            </a:r>
            <a:r>
              <a:rPr lang="ru-RU" sz="6000" b="1" dirty="0" smtClean="0">
                <a:latin typeface="Corbel" panose="020B0503020204020204" pitchFamily="34" charset="0"/>
              </a:rPr>
              <a:t>ЕГО.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Anne </a:t>
            </a:r>
            <a:r>
              <a:rPr lang="en-US" sz="6000" dirty="0" err="1">
                <a:latin typeface="Corbel" panose="020B0503020204020204" pitchFamily="34" charset="0"/>
              </a:rPr>
              <a:t>Makosinski</a:t>
            </a:r>
            <a:r>
              <a:rPr lang="en-US" sz="6000" dirty="0">
                <a:latin typeface="Corbel" panose="020B0503020204020204" pitchFamily="34" charset="0"/>
              </a:rPr>
              <a:t>, o </a:t>
            </a:r>
            <a:r>
              <a:rPr lang="en-US" sz="6000" dirty="0" err="1">
                <a:latin typeface="Corbel" panose="020B0503020204020204" pitchFamily="34" charset="0"/>
              </a:rPr>
              <a:t>tânără</a:t>
            </a:r>
            <a:r>
              <a:rPr lang="en-US" sz="6000" dirty="0">
                <a:latin typeface="Corbel" panose="020B0503020204020204" pitchFamily="34" charset="0"/>
              </a:rPr>
              <a:t> de </a:t>
            </a:r>
            <a:r>
              <a:rPr lang="en-US" sz="6000" dirty="0" err="1">
                <a:latin typeface="Corbel" panose="020B0503020204020204" pitchFamily="34" charset="0"/>
              </a:rPr>
              <a:t>doar</a:t>
            </a:r>
            <a:r>
              <a:rPr lang="en-US" sz="6000" dirty="0">
                <a:latin typeface="Corbel" panose="020B0503020204020204" pitchFamily="34" charset="0"/>
              </a:rPr>
              <a:t> 16 </a:t>
            </a:r>
            <a:r>
              <a:rPr lang="en-US" sz="6000" dirty="0" err="1">
                <a:latin typeface="Corbel" panose="020B0503020204020204" pitchFamily="34" charset="0"/>
              </a:rPr>
              <a:t>ani</a:t>
            </a:r>
            <a:r>
              <a:rPr lang="en-US" sz="6000" dirty="0">
                <a:latin typeface="Corbel" panose="020B0503020204020204" pitchFamily="34" charset="0"/>
              </a:rPr>
              <a:t>, a </a:t>
            </a:r>
            <a:r>
              <a:rPr lang="en-US" sz="6000" dirty="0" err="1">
                <a:latin typeface="Corbel" panose="020B0503020204020204" pitchFamily="34" charset="0"/>
              </a:rPr>
              <a:t>construit</a:t>
            </a:r>
            <a:r>
              <a:rPr lang="en-US" sz="6000" dirty="0">
                <a:latin typeface="Corbel" panose="020B0503020204020204" pitchFamily="34" charset="0"/>
              </a:rPr>
              <a:t> o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lanternă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care </a:t>
            </a:r>
            <a:r>
              <a:rPr lang="en-US" sz="6000" dirty="0" err="1">
                <a:latin typeface="Corbel" panose="020B0503020204020204" pitchFamily="34" charset="0"/>
              </a:rPr>
              <a:t>funcționează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pe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baza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energiei</a:t>
            </a:r>
            <a:r>
              <a:rPr lang="en-US" sz="6000" dirty="0">
                <a:latin typeface="Corbel" panose="020B0503020204020204" pitchFamily="34" charset="0"/>
              </a:rPr>
              <a:t> LUI. </a:t>
            </a:r>
            <a:r>
              <a:rPr lang="en-US" sz="6000" dirty="0" err="1" smtClean="0">
                <a:latin typeface="Corbel" panose="020B0503020204020204" pitchFamily="34" charset="0"/>
              </a:rPr>
              <a:t>Bateriile</a:t>
            </a:r>
            <a:endParaRPr lang="en-US" sz="6000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se </a:t>
            </a:r>
            <a:r>
              <a:rPr lang="en-US" sz="6000" dirty="0">
                <a:latin typeface="Corbel" panose="020B0503020204020204" pitchFamily="34" charset="0"/>
              </a:rPr>
              <a:t>pot </a:t>
            </a:r>
            <a:r>
              <a:rPr lang="en-US" sz="6000" dirty="0" err="1">
                <a:latin typeface="Corbel" panose="020B0503020204020204" pitchFamily="34" charset="0"/>
              </a:rPr>
              <a:t>epuiza</a:t>
            </a:r>
            <a:r>
              <a:rPr lang="en-US" sz="6000" dirty="0">
                <a:latin typeface="Corbel" panose="020B0503020204020204" pitchFamily="34" charset="0"/>
              </a:rPr>
              <a:t>, </a:t>
            </a:r>
            <a:r>
              <a:rPr lang="en-US" sz="6000" dirty="0" smtClean="0">
                <a:latin typeface="Corbel" panose="020B0503020204020204" pitchFamily="34" charset="0"/>
              </a:rPr>
              <a:t>e</a:t>
            </a:r>
            <a:r>
              <a:rPr lang="ro-MD" sz="6000" dirty="0" smtClean="0">
                <a:latin typeface="Corbel" panose="020B0503020204020204" pitchFamily="34" charset="0"/>
              </a:rPr>
              <a:t>ste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posibil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să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lipsească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prizele</a:t>
            </a:r>
            <a:r>
              <a:rPr lang="en-US" sz="6000" dirty="0">
                <a:latin typeface="Corbel" panose="020B0503020204020204" pitchFamily="34" charset="0"/>
              </a:rPr>
              <a:t>, </a:t>
            </a:r>
            <a:r>
              <a:rPr lang="en-US" sz="6000" dirty="0" err="1">
                <a:latin typeface="Corbel" panose="020B0503020204020204" pitchFamily="34" charset="0"/>
              </a:rPr>
              <a:t>însă</a:t>
            </a:r>
            <a:r>
              <a:rPr lang="en-US" sz="6000" dirty="0">
                <a:latin typeface="Corbel" panose="020B0503020204020204" pitchFamily="34" charset="0"/>
              </a:rPr>
              <a:t> EL </a:t>
            </a:r>
            <a:r>
              <a:rPr lang="en-US" sz="6000" dirty="0" smtClean="0">
                <a:latin typeface="Corbel" panose="020B0503020204020204" pitchFamily="34" charset="0"/>
              </a:rPr>
              <a:t>e</a:t>
            </a: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permanent </a:t>
            </a:r>
            <a:r>
              <a:rPr lang="en-US" sz="6000" dirty="0">
                <a:latin typeface="Corbel" panose="020B0503020204020204" pitchFamily="34" charset="0"/>
              </a:rPr>
              <a:t>”la </a:t>
            </a:r>
            <a:r>
              <a:rPr lang="en-US" sz="6000" dirty="0" err="1">
                <a:latin typeface="Corbel" panose="020B0503020204020204" pitchFamily="34" charset="0"/>
              </a:rPr>
              <a:t>îndemână</a:t>
            </a:r>
            <a:r>
              <a:rPr lang="en-US" sz="6000" dirty="0">
                <a:latin typeface="Corbel" panose="020B0503020204020204" pitchFamily="34" charset="0"/>
              </a:rPr>
              <a:t>”. </a:t>
            </a:r>
            <a:r>
              <a:rPr lang="en-US" sz="6000" b="1" dirty="0" err="1">
                <a:latin typeface="Corbel" panose="020B0503020204020204" pitchFamily="34" charset="0"/>
              </a:rPr>
              <a:t>Despre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ce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smtClean="0">
                <a:latin typeface="Corbel" panose="020B0503020204020204" pitchFamily="34" charset="0"/>
              </a:rPr>
              <a:t>e</a:t>
            </a:r>
            <a:r>
              <a:rPr lang="ro-MD" sz="6000" b="1" dirty="0" smtClean="0">
                <a:latin typeface="Corbel" panose="020B0503020204020204" pitchFamily="34" charset="0"/>
              </a:rPr>
              <a:t>ste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vorba</a:t>
            </a:r>
            <a:r>
              <a:rPr lang="en-US" sz="6000" b="1" dirty="0">
                <a:latin typeface="Corbel" panose="020B0503020204020204" pitchFamily="34" charset="0"/>
              </a:rPr>
              <a:t>?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638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55721"/>
            <a:ext cx="9854926" cy="385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Тело человека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		</a:t>
            </a:r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Corpul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 err="1">
                <a:solidFill>
                  <a:schemeClr val="bg1"/>
                </a:solidFill>
                <a:latin typeface="Corbel" panose="020B0503020204020204" pitchFamily="34" charset="0"/>
              </a:rPr>
              <a:t>uman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6" name="Picture 2" descr="D:\Docs\Desktop\1575377975_555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3" y="2747961"/>
            <a:ext cx="9110870" cy="60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51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Один из призов Международного конкурса научных и </a:t>
            </a:r>
            <a:endParaRPr lang="x-none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инженерных</a:t>
            </a:r>
            <a:r>
              <a:rPr lang="x-none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достижений школьников – премия имени Дадли </a:t>
            </a:r>
            <a:endParaRPr lang="x-none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err="1" smtClean="0">
                <a:latin typeface="Corbel" panose="020B0503020204020204" pitchFamily="34" charset="0"/>
              </a:rPr>
              <a:t>Хершбаха</a:t>
            </a:r>
            <a:r>
              <a:rPr lang="ru-RU" sz="5400" dirty="0" smtClean="0">
                <a:latin typeface="Corbel" panose="020B0503020204020204" pitchFamily="34" charset="0"/>
              </a:rPr>
              <a:t>. Её</a:t>
            </a:r>
            <a:r>
              <a:rPr lang="x-none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лауреатов приглашают посетить церемонию. </a:t>
            </a:r>
            <a:endParaRPr lang="x-none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Чего? За второй балл</a:t>
            </a:r>
            <a:r>
              <a:rPr lang="x-none" sz="5400" b="1" dirty="0" smtClean="0">
                <a:latin typeface="Corbel" panose="020B0503020204020204" pitchFamily="34" charset="0"/>
              </a:rPr>
              <a:t> </a:t>
            </a:r>
            <a:r>
              <a:rPr lang="ru-RU" sz="5400" b="1" dirty="0" smtClean="0">
                <a:latin typeface="Corbel" panose="020B0503020204020204" pitchFamily="34" charset="0"/>
              </a:rPr>
              <a:t>назовите город, где она проходит. 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endParaRPr lang="x-none" sz="2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Premiul</a:t>
            </a:r>
            <a:r>
              <a:rPr lang="en-US" sz="5400" dirty="0" smtClean="0">
                <a:latin typeface="Corbel" panose="020B0503020204020204" pitchFamily="34" charset="0"/>
              </a:rPr>
              <a:t> Dudley </a:t>
            </a:r>
            <a:r>
              <a:rPr lang="en-US" sz="5400" dirty="0" err="1" smtClean="0">
                <a:latin typeface="Corbel" panose="020B0503020204020204" pitchFamily="34" charset="0"/>
              </a:rPr>
              <a:t>Herschbach</a:t>
            </a:r>
            <a:r>
              <a:rPr lang="en-US" sz="5400" dirty="0" smtClean="0">
                <a:latin typeface="Corbel" panose="020B0503020204020204" pitchFamily="34" charset="0"/>
              </a:rPr>
              <a:t> - e</a:t>
            </a:r>
            <a:r>
              <a:rPr lang="ro-MD" sz="5400" dirty="0" smtClean="0">
                <a:latin typeface="Corbel" panose="020B0503020204020204" pitchFamily="34" charset="0"/>
              </a:rPr>
              <a:t>ste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unul</a:t>
            </a:r>
            <a:r>
              <a:rPr lang="en-US" sz="5400" dirty="0" smtClean="0">
                <a:latin typeface="Corbel" panose="020B0503020204020204" pitchFamily="34" charset="0"/>
              </a:rPr>
              <a:t> din </a:t>
            </a:r>
            <a:r>
              <a:rPr lang="en-US" sz="5400" dirty="0" err="1" smtClean="0">
                <a:latin typeface="Corbel" panose="020B0503020204020204" pitchFamily="34" charset="0"/>
              </a:rPr>
              <a:t>premiile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Concursului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endParaRPr lang="x-none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internațional</a:t>
            </a:r>
            <a:r>
              <a:rPr lang="x-none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smtClean="0">
                <a:latin typeface="Corbel" panose="020B0503020204020204" pitchFamily="34" charset="0"/>
              </a:rPr>
              <a:t>al </a:t>
            </a:r>
            <a:r>
              <a:rPr lang="en-US" sz="5400" dirty="0" err="1" smtClean="0">
                <a:latin typeface="Corbel" panose="020B0503020204020204" pitchFamily="34" charset="0"/>
              </a:rPr>
              <a:t>realizărilor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științifice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și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inginerești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printre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elevi</a:t>
            </a:r>
            <a:r>
              <a:rPr lang="en-US" sz="5400" dirty="0" smtClean="0">
                <a:latin typeface="Corbel" panose="020B0503020204020204" pitchFamily="34" charset="0"/>
              </a:rPr>
              <a:t>. </a:t>
            </a:r>
            <a:endParaRPr lang="x-none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Premianții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acestuia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sunt</a:t>
            </a:r>
            <a:r>
              <a:rPr lang="x-none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invitați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să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viziteze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ceremonia</a:t>
            </a:r>
            <a:r>
              <a:rPr lang="en-US" sz="5400" dirty="0" smtClean="0">
                <a:latin typeface="Corbel" panose="020B0503020204020204" pitchFamily="34" charset="0"/>
              </a:rPr>
              <a:t>… </a:t>
            </a:r>
            <a:endParaRPr lang="x-none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b="1" dirty="0" smtClean="0">
                <a:latin typeface="Corbel" panose="020B0503020204020204" pitchFamily="34" charset="0"/>
              </a:rPr>
              <a:t>Ce </a:t>
            </a:r>
            <a:r>
              <a:rPr lang="en-US" sz="5400" b="1" dirty="0" err="1" smtClean="0">
                <a:latin typeface="Corbel" panose="020B0503020204020204" pitchFamily="34" charset="0"/>
              </a:rPr>
              <a:t>ceremonie</a:t>
            </a:r>
            <a:r>
              <a:rPr lang="en-US" sz="5400" b="1" dirty="0" smtClean="0">
                <a:latin typeface="Corbel" panose="020B0503020204020204" pitchFamily="34" charset="0"/>
              </a:rPr>
              <a:t>? </a:t>
            </a:r>
            <a:r>
              <a:rPr lang="en-US" sz="5400" b="1" dirty="0" err="1" smtClean="0">
                <a:latin typeface="Corbel" panose="020B0503020204020204" pitchFamily="34" charset="0"/>
              </a:rPr>
              <a:t>Pentru</a:t>
            </a:r>
            <a:r>
              <a:rPr lang="en-US" sz="5400" b="1" dirty="0" smtClean="0">
                <a:latin typeface="Corbel" panose="020B0503020204020204" pitchFamily="34" charset="0"/>
              </a:rPr>
              <a:t> a </a:t>
            </a:r>
            <a:r>
              <a:rPr lang="en-US" sz="5400" b="1" dirty="0" err="1" smtClean="0">
                <a:latin typeface="Corbel" panose="020B0503020204020204" pitchFamily="34" charset="0"/>
              </a:rPr>
              <a:t>mai</a:t>
            </a:r>
            <a:r>
              <a:rPr lang="en-US" sz="5400" b="1" dirty="0" smtClean="0">
                <a:latin typeface="Corbel" panose="020B0503020204020204" pitchFamily="34" charset="0"/>
              </a:rPr>
              <a:t> </a:t>
            </a:r>
            <a:r>
              <a:rPr lang="en-US" sz="5400" b="1" dirty="0" err="1" smtClean="0">
                <a:latin typeface="Corbel" panose="020B0503020204020204" pitchFamily="34" charset="0"/>
              </a:rPr>
              <a:t>obține</a:t>
            </a:r>
            <a:r>
              <a:rPr lang="en-US" sz="5400" b="1" dirty="0" smtClean="0">
                <a:latin typeface="Corbel" panose="020B0503020204020204" pitchFamily="34" charset="0"/>
              </a:rPr>
              <a:t> un </a:t>
            </a:r>
            <a:r>
              <a:rPr lang="en-US" sz="5400" b="1" dirty="0" err="1" smtClean="0">
                <a:latin typeface="Corbel" panose="020B0503020204020204" pitchFamily="34" charset="0"/>
              </a:rPr>
              <a:t>punct</a:t>
            </a:r>
            <a:r>
              <a:rPr lang="en-US" sz="5400" b="1" dirty="0" smtClean="0">
                <a:latin typeface="Corbel" panose="020B0503020204020204" pitchFamily="34" charset="0"/>
              </a:rPr>
              <a:t>, </a:t>
            </a:r>
            <a:r>
              <a:rPr lang="en-US" sz="5400" b="1" dirty="0" err="1" smtClean="0">
                <a:latin typeface="Corbel" panose="020B0503020204020204" pitchFamily="34" charset="0"/>
              </a:rPr>
              <a:t>numiți</a:t>
            </a:r>
            <a:r>
              <a:rPr lang="en-US" sz="5400" b="1" dirty="0" smtClean="0">
                <a:latin typeface="Corbel" panose="020B0503020204020204" pitchFamily="34" charset="0"/>
              </a:rPr>
              <a:t> </a:t>
            </a:r>
            <a:r>
              <a:rPr lang="en-US" sz="5400" b="1" dirty="0" err="1" smtClean="0">
                <a:latin typeface="Corbel" panose="020B0503020204020204" pitchFamily="34" charset="0"/>
              </a:rPr>
              <a:t>orașul</a:t>
            </a:r>
            <a:r>
              <a:rPr lang="en-US" sz="5400" b="1" dirty="0" smtClean="0">
                <a:latin typeface="Corbel" panose="020B0503020204020204" pitchFamily="34" charset="0"/>
              </a:rPr>
              <a:t> </a:t>
            </a:r>
            <a:r>
              <a:rPr lang="en-US" sz="5400" b="1" dirty="0" err="1" smtClean="0">
                <a:latin typeface="Corbel" panose="020B0503020204020204" pitchFamily="34" charset="0"/>
              </a:rPr>
              <a:t>în</a:t>
            </a:r>
            <a:r>
              <a:rPr lang="en-US" sz="5400" b="1" dirty="0" smtClean="0">
                <a:latin typeface="Corbel" panose="020B0503020204020204" pitchFamily="34" charset="0"/>
              </a:rPr>
              <a:t> </a:t>
            </a:r>
            <a:endParaRPr lang="x-none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b="1" dirty="0" smtClean="0">
                <a:latin typeface="Corbel" panose="020B0503020204020204" pitchFamily="34" charset="0"/>
              </a:rPr>
              <a:t>care are </a:t>
            </a:r>
            <a:r>
              <a:rPr lang="en-US" sz="5400" b="1" dirty="0" err="1" smtClean="0">
                <a:latin typeface="Corbel" panose="020B0503020204020204" pitchFamily="34" charset="0"/>
              </a:rPr>
              <a:t>loc</a:t>
            </a:r>
            <a:r>
              <a:rPr lang="en-US" sz="5400" b="1" dirty="0" smtClean="0">
                <a:latin typeface="Corbel" panose="020B0503020204020204" pitchFamily="34" charset="0"/>
              </a:rPr>
              <a:t> </a:t>
            </a:r>
            <a:r>
              <a:rPr lang="en-US" sz="5400" b="1" dirty="0" err="1" smtClean="0">
                <a:latin typeface="Corbel" panose="020B0503020204020204" pitchFamily="34" charset="0"/>
              </a:rPr>
              <a:t>aceasta</a:t>
            </a:r>
            <a:r>
              <a:rPr lang="en-US" sz="5400" b="1" dirty="0" smtClean="0">
                <a:latin typeface="Corbel" panose="020B0503020204020204" pitchFamily="34" charset="0"/>
              </a:rPr>
              <a:t>. </a:t>
            </a:r>
            <a:endParaRPr lang="ru-RU" sz="5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1102651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/RĂSPUNSURI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569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sndAc>
          <p:stSnd>
            <p:snd r:embed="rId3" name="chimes.wav"/>
          </p:stSnd>
        </p:sndAc>
      </p:transition>
    </mc:Choice>
    <mc:Fallback xmlns="">
      <p:transition spd="slow" advClick="0" advTm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052050" y="3848032"/>
            <a:ext cx="10052049" cy="38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fontAlgn="base"/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	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Церемония </a:t>
            </a:r>
            <a: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  <a:t>вручения 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	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Нобелевской премии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    </a:t>
            </a:r>
            <a:r>
              <a:rPr lang="en-US" sz="4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Ceremonia</a:t>
            </a:r>
            <a: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de </a:t>
            </a:r>
            <a:r>
              <a:rPr lang="en-US" sz="4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înmânare</a:t>
            </a:r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 a </a:t>
            </a:r>
            <a:r>
              <a:rPr lang="en-US" sz="4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Premiului</a:t>
            </a:r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    </a:t>
            </a:r>
            <a: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Nobel </a:t>
            </a:r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– 1 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Стокгольм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Stockholm </a:t>
            </a:r>
            <a:endParaRPr lang="x-none" sz="40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fontAlgn="base"/>
            <a:r>
              <a:rPr lang="x-none" sz="40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en-US" sz="4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12989" y="10511686"/>
            <a:ext cx="1071900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 ОТВЕТA/RĂSPUNSURI – 2 БАЛЛA/PUNCTE</a:t>
            </a:r>
            <a:endParaRPr lang="x-none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8" name="Picture 2" descr="D:\Docs\Desktop\a4f68c0c58df8f26789cb50069325be7c31b677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60" y="2547741"/>
            <a:ext cx="9206804" cy="578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54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700" dirty="0">
                <a:latin typeface="Corbel" panose="020B0503020204020204" pitchFamily="34" charset="0"/>
              </a:rPr>
              <a:t>Участники программы «Ноль углеродного ИКСА» </a:t>
            </a:r>
            <a:endParaRPr lang="x-none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предлагают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ru-RU" sz="5700" dirty="0" smtClean="0">
                <a:latin typeface="Corbel" panose="020B0503020204020204" pitchFamily="34" charset="0"/>
              </a:rPr>
              <a:t>варианты </a:t>
            </a:r>
            <a:r>
              <a:rPr lang="ru-RU" sz="5700" dirty="0">
                <a:latin typeface="Corbel" panose="020B0503020204020204" pitchFamily="34" charset="0"/>
              </a:rPr>
              <a:t>того, как избавиться от негативного </a:t>
            </a:r>
            <a:endParaRPr lang="x-none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влияния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ru-RU" sz="5700" dirty="0" smtClean="0">
                <a:latin typeface="Corbel" panose="020B0503020204020204" pitchFamily="34" charset="0"/>
              </a:rPr>
              <a:t>углерода</a:t>
            </a:r>
            <a:r>
              <a:rPr lang="ru-RU" sz="5700" dirty="0">
                <a:latin typeface="Corbel" panose="020B0503020204020204" pitchFamily="34" charset="0"/>
              </a:rPr>
              <a:t>. Дело в том, что они хотят оставить </a:t>
            </a:r>
            <a:endParaRPr lang="x-none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хороший </a:t>
            </a:r>
            <a:r>
              <a:rPr lang="ru-RU" sz="5700" dirty="0">
                <a:latin typeface="Corbel" panose="020B0503020204020204" pitchFamily="34" charset="0"/>
              </a:rPr>
              <a:t>ИКС </a:t>
            </a:r>
            <a:r>
              <a:rPr lang="ru-RU" sz="5700" dirty="0" smtClean="0">
                <a:latin typeface="Corbel" panose="020B0503020204020204" pitchFamily="34" charset="0"/>
              </a:rPr>
              <a:t>в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ru-RU" sz="5700" dirty="0" smtClean="0">
                <a:latin typeface="Corbel" panose="020B0503020204020204" pitchFamily="34" charset="0"/>
              </a:rPr>
              <a:t>истории </a:t>
            </a:r>
            <a:r>
              <a:rPr lang="ru-RU" sz="5700" dirty="0">
                <a:latin typeface="Corbel" panose="020B0503020204020204" pitchFamily="34" charset="0"/>
              </a:rPr>
              <a:t>человечества. </a:t>
            </a:r>
            <a:r>
              <a:rPr lang="ru-RU" sz="5700" b="1" dirty="0">
                <a:latin typeface="Corbel" panose="020B0503020204020204" pitchFamily="34" charset="0"/>
              </a:rPr>
              <a:t>Назовите </a:t>
            </a:r>
            <a:r>
              <a:rPr lang="ru-RU" sz="5700" b="1" dirty="0" smtClean="0">
                <a:latin typeface="Corbel" panose="020B0503020204020204" pitchFamily="34" charset="0"/>
              </a:rPr>
              <a:t>ИКС.</a:t>
            </a:r>
            <a:endParaRPr lang="en-US" sz="5700" b="1" dirty="0">
              <a:latin typeface="Corbel" panose="020B0503020204020204" pitchFamily="34" charset="0"/>
            </a:endParaRPr>
          </a:p>
          <a:p>
            <a:pPr fontAlgn="base"/>
            <a:endParaRPr lang="x-none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Participanții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>
                <a:latin typeface="Corbel" panose="020B0503020204020204" pitchFamily="34" charset="0"/>
              </a:rPr>
              <a:t>la </a:t>
            </a:r>
            <a:r>
              <a:rPr lang="en-US" sz="5700" dirty="0" err="1">
                <a:latin typeface="Corbel" panose="020B0503020204020204" pitchFamily="34" charset="0"/>
              </a:rPr>
              <a:t>programul</a:t>
            </a:r>
            <a:r>
              <a:rPr lang="en-US" sz="5700" dirty="0">
                <a:latin typeface="Corbel" panose="020B0503020204020204" pitchFamily="34" charset="0"/>
              </a:rPr>
              <a:t> ”Zero ALFA de carbon” </a:t>
            </a:r>
            <a:r>
              <a:rPr lang="en-US" sz="5700" dirty="0" err="1">
                <a:latin typeface="Corbel" panose="020B0503020204020204" pitchFamily="34" charset="0"/>
              </a:rPr>
              <a:t>propun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endParaRPr lang="x-none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metode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smtClean="0">
                <a:latin typeface="Corbel" panose="020B0503020204020204" pitchFamily="34" charset="0"/>
              </a:rPr>
              <a:t>de </a:t>
            </a:r>
            <a:r>
              <a:rPr lang="en-US" sz="5700" dirty="0">
                <a:latin typeface="Corbel" panose="020B0503020204020204" pitchFamily="34" charset="0"/>
              </a:rPr>
              <a:t>a </a:t>
            </a:r>
            <a:r>
              <a:rPr lang="en-US" sz="5700" dirty="0" err="1">
                <a:latin typeface="Corbel" panose="020B0503020204020204" pitchFamily="34" charset="0"/>
              </a:rPr>
              <a:t>scăpa</a:t>
            </a:r>
            <a:r>
              <a:rPr lang="en-US" sz="5700" dirty="0">
                <a:latin typeface="Corbel" panose="020B0503020204020204" pitchFamily="34" charset="0"/>
              </a:rPr>
              <a:t> de </a:t>
            </a:r>
            <a:r>
              <a:rPr lang="en-US" sz="5700" dirty="0" err="1">
                <a:latin typeface="Corbel" panose="020B0503020204020204" pitchFamily="34" charset="0"/>
              </a:rPr>
              <a:t>impactul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negativ</a:t>
            </a:r>
            <a:r>
              <a:rPr lang="en-US" sz="5700" dirty="0">
                <a:latin typeface="Corbel" panose="020B0503020204020204" pitchFamily="34" charset="0"/>
              </a:rPr>
              <a:t> al </a:t>
            </a:r>
            <a:r>
              <a:rPr lang="en-US" sz="5700" dirty="0" err="1">
                <a:latin typeface="Corbel" panose="020B0503020204020204" pitchFamily="34" charset="0"/>
              </a:rPr>
              <a:t>acestuia</a:t>
            </a:r>
            <a:r>
              <a:rPr lang="en-US" sz="5700" dirty="0">
                <a:latin typeface="Corbel" panose="020B0503020204020204" pitchFamily="34" charset="0"/>
              </a:rPr>
              <a:t>. </a:t>
            </a:r>
            <a:r>
              <a:rPr lang="en-US" sz="5700" dirty="0" err="1">
                <a:latin typeface="Corbel" panose="020B0503020204020204" pitchFamily="34" charset="0"/>
              </a:rPr>
              <a:t>Ideea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smtClean="0">
                <a:latin typeface="Corbel" panose="020B0503020204020204" pitchFamily="34" charset="0"/>
              </a:rPr>
              <a:t>e</a:t>
            </a:r>
            <a:r>
              <a:rPr lang="x-none" sz="5700" dirty="0" smtClean="0">
                <a:latin typeface="Corbel" panose="020B0503020204020204" pitchFamily="34" charset="0"/>
              </a:rPr>
              <a:t>ste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că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endParaRPr lang="x-none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vor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să</a:t>
            </a:r>
            <a:r>
              <a:rPr lang="en-US" sz="5700" dirty="0">
                <a:latin typeface="Corbel" panose="020B0503020204020204" pitchFamily="34" charset="0"/>
              </a:rPr>
              <a:t> lase </a:t>
            </a:r>
            <a:r>
              <a:rPr lang="en-US" sz="5700" dirty="0" smtClean="0">
                <a:latin typeface="Corbel" panose="020B0503020204020204" pitchFamily="34" charset="0"/>
              </a:rPr>
              <a:t>o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smtClean="0">
                <a:latin typeface="Corbel" panose="020B0503020204020204" pitchFamily="34" charset="0"/>
              </a:rPr>
              <a:t>ALFĂ </a:t>
            </a:r>
            <a:r>
              <a:rPr lang="en-US" sz="5700" dirty="0" err="1">
                <a:latin typeface="Corbel" panose="020B0503020204020204" pitchFamily="34" charset="0"/>
              </a:rPr>
              <a:t>bună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în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istoria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omenirii</a:t>
            </a:r>
            <a:r>
              <a:rPr lang="en-US" sz="5700" dirty="0">
                <a:latin typeface="Corbel" panose="020B0503020204020204" pitchFamily="34" charset="0"/>
              </a:rPr>
              <a:t>. </a:t>
            </a:r>
            <a:r>
              <a:rPr lang="en-US" sz="5700" b="1" dirty="0" smtClean="0">
                <a:latin typeface="Corbel" panose="020B0503020204020204" pitchFamily="34" charset="0"/>
              </a:rPr>
              <a:t>Ce </a:t>
            </a:r>
            <a:r>
              <a:rPr lang="en-US" sz="5700" b="1" dirty="0" err="1">
                <a:latin typeface="Corbel" panose="020B0503020204020204" pitchFamily="34" charset="0"/>
              </a:rPr>
              <a:t>cuvânt</a:t>
            </a:r>
            <a:r>
              <a:rPr lang="en-US" sz="5700" b="1" dirty="0">
                <a:latin typeface="Corbel" panose="020B0503020204020204" pitchFamily="34" charset="0"/>
              </a:rPr>
              <a:t> a </a:t>
            </a:r>
            <a:r>
              <a:rPr lang="en-US" sz="5700" b="1" dirty="0" err="1">
                <a:latin typeface="Corbel" panose="020B0503020204020204" pitchFamily="34" charset="0"/>
              </a:rPr>
              <a:t>fost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endParaRPr lang="x-none" sz="5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b="1" dirty="0" err="1" smtClean="0">
                <a:latin typeface="Corbel" panose="020B0503020204020204" pitchFamily="34" charset="0"/>
              </a:rPr>
              <a:t>înlocuit</a:t>
            </a:r>
            <a:r>
              <a:rPr lang="en-US" sz="5700" b="1" dirty="0" smtClean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prin</a:t>
            </a:r>
            <a:r>
              <a:rPr lang="en-US" sz="5700" b="1" dirty="0">
                <a:latin typeface="Corbel" panose="020B0503020204020204" pitchFamily="34" charset="0"/>
              </a:rPr>
              <a:t> ALFA? </a:t>
            </a:r>
            <a:endParaRPr lang="ru-RU" sz="57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6550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След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Amprentă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6" name="Picture 2" descr="D:\Docs\Desktop\icon-ma-huella-carbon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940" y="1659508"/>
            <a:ext cx="8538236" cy="853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9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054"/>
            <a:ext cx="20104100" cy="1333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78771"/>
            <a:ext cx="20125206" cy="113057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18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7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8150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000" b="1" dirty="0">
                <a:latin typeface="Corbel" panose="020B0503020204020204" pitchFamily="34" charset="0"/>
              </a:rPr>
              <a:t>Восстановите слова, в которых мы оставили только </a:t>
            </a:r>
            <a:r>
              <a:rPr lang="ru-RU" sz="5000" b="1" dirty="0" smtClean="0">
                <a:latin typeface="Corbel" panose="020B0503020204020204" pitchFamily="34" charset="0"/>
              </a:rPr>
              <a:t>гласные.</a:t>
            </a:r>
            <a:endParaRPr lang="en-US" sz="5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и </a:t>
            </a:r>
            <a:r>
              <a:rPr lang="ru-RU" sz="5000" dirty="0">
                <a:latin typeface="Corbel" panose="020B0503020204020204" pitchFamily="34" charset="0"/>
              </a:rPr>
              <a:t>а у – </a:t>
            </a:r>
            <a:r>
              <a:rPr lang="ru-RU" sz="5000" dirty="0" err="1">
                <a:latin typeface="Corbel" panose="020B0503020204020204" pitchFamily="34" charset="0"/>
              </a:rPr>
              <a:t>м</a:t>
            </a:r>
            <a:r>
              <a:rPr lang="ru-RU" sz="5000" dirty="0" err="1" smtClean="0">
                <a:latin typeface="Corbel" panose="020B0503020204020204" pitchFamily="34" charset="0"/>
              </a:rPr>
              <a:t>ультперсонаж</a:t>
            </a:r>
            <a:r>
              <a:rPr lang="ru-RU" sz="5000" dirty="0">
                <a:latin typeface="Corbel" panose="020B0503020204020204" pitchFamily="34" charset="0"/>
              </a:rPr>
              <a:t>, которого хочется поймать и использовать </a:t>
            </a:r>
            <a:r>
              <a:rPr lang="x-none" sz="5000" dirty="0" smtClean="0">
                <a:latin typeface="Corbel" panose="020B0503020204020204" pitchFamily="34" charset="0"/>
              </a:rPr>
              <a:t>  </a:t>
            </a:r>
          </a:p>
          <a:p>
            <a:pPr fontAlgn="base"/>
            <a:r>
              <a:rPr lang="x-none" sz="5000" dirty="0">
                <a:latin typeface="Corbel" panose="020B0503020204020204" pitchFamily="34" charset="0"/>
              </a:rPr>
              <a:t>	</a:t>
            </a:r>
            <a:r>
              <a:rPr lang="x-none" sz="5000" dirty="0" smtClean="0">
                <a:latin typeface="Corbel" panose="020B0503020204020204" pitchFamily="34" charset="0"/>
              </a:rPr>
              <a:t>		 </a:t>
            </a:r>
            <a:r>
              <a:rPr lang="ru-RU" sz="5000" dirty="0" smtClean="0">
                <a:latin typeface="Corbel" panose="020B0503020204020204" pitchFamily="34" charset="0"/>
              </a:rPr>
              <a:t>вместо</a:t>
            </a:r>
            <a:r>
              <a:rPr lang="x-none" sz="5000" dirty="0" smtClean="0">
                <a:latin typeface="Corbel" panose="020B0503020204020204" pitchFamily="34" charset="0"/>
              </a:rPr>
              <a:t> </a:t>
            </a:r>
            <a:r>
              <a:rPr lang="ru-RU" sz="5000" dirty="0" smtClean="0">
                <a:latin typeface="Corbel" panose="020B0503020204020204" pitchFamily="34" charset="0"/>
              </a:rPr>
              <a:t>электростанции</a:t>
            </a:r>
            <a:endParaRPr lang="en-US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е </a:t>
            </a:r>
            <a:r>
              <a:rPr lang="ru-RU" sz="5000" dirty="0">
                <a:latin typeface="Corbel" panose="020B0503020204020204" pitchFamily="34" charset="0"/>
              </a:rPr>
              <a:t>а – </a:t>
            </a:r>
            <a:r>
              <a:rPr lang="ru-RU" sz="5000" dirty="0" smtClean="0">
                <a:latin typeface="Corbel" panose="020B0503020204020204" pitchFamily="34" charset="0"/>
              </a:rPr>
              <a:t>учёный</a:t>
            </a:r>
            <a:r>
              <a:rPr lang="ru-RU" sz="5000" dirty="0">
                <a:latin typeface="Corbel" panose="020B0503020204020204" pitchFamily="34" charset="0"/>
              </a:rPr>
              <a:t>, в честь которого назван </a:t>
            </a:r>
            <a:r>
              <a:rPr lang="ru-RU" sz="5000" dirty="0" smtClean="0">
                <a:latin typeface="Corbel" panose="020B0503020204020204" pitchFamily="34" charset="0"/>
              </a:rPr>
              <a:t>электромобиль</a:t>
            </a:r>
            <a:endParaRPr lang="en-US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а </a:t>
            </a:r>
            <a:r>
              <a:rPr lang="ru-RU" sz="5000" dirty="0">
                <a:latin typeface="Corbel" panose="020B0503020204020204" pitchFamily="34" charset="0"/>
              </a:rPr>
              <a:t>у </a:t>
            </a:r>
            <a:r>
              <a:rPr lang="ru-RU" sz="5000" dirty="0" err="1">
                <a:latin typeface="Corbel" panose="020B0503020204020204" pitchFamily="34" charset="0"/>
              </a:rPr>
              <a:t>у</a:t>
            </a:r>
            <a:r>
              <a:rPr lang="ru-RU" sz="5000" dirty="0">
                <a:latin typeface="Corbel" panose="020B0503020204020204" pitchFamily="34" charset="0"/>
              </a:rPr>
              <a:t> я о – </a:t>
            </a:r>
            <a:r>
              <a:rPr lang="ru-RU" sz="5000" dirty="0" smtClean="0">
                <a:latin typeface="Corbel" panose="020B0503020204020204" pitchFamily="34" charset="0"/>
              </a:rPr>
              <a:t>устройство </a:t>
            </a:r>
            <a:r>
              <a:rPr lang="ru-RU" sz="5000" dirty="0">
                <a:latin typeface="Corbel" panose="020B0503020204020204" pitchFamily="34" charset="0"/>
              </a:rPr>
              <a:t>для </a:t>
            </a:r>
            <a:r>
              <a:rPr lang="ru-RU" sz="5000">
                <a:latin typeface="Corbel" panose="020B0503020204020204" pitchFamily="34" charset="0"/>
              </a:rPr>
              <a:t>накопления </a:t>
            </a:r>
            <a:r>
              <a:rPr lang="ru-RU" sz="5000" smtClean="0">
                <a:latin typeface="Corbel" panose="020B0503020204020204" pitchFamily="34" charset="0"/>
              </a:rPr>
              <a:t>энергии</a:t>
            </a:r>
            <a:endParaRPr lang="en-US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000" b="1" dirty="0" err="1" smtClean="0">
                <a:latin typeface="Corbel" panose="020B0503020204020204" pitchFamily="34" charset="0"/>
              </a:rPr>
              <a:t>Restabiliți</a:t>
            </a:r>
            <a:r>
              <a:rPr lang="en-US" sz="5000" b="1" dirty="0" smtClean="0">
                <a:latin typeface="Corbel" panose="020B0503020204020204" pitchFamily="34" charset="0"/>
              </a:rPr>
              <a:t> </a:t>
            </a:r>
            <a:r>
              <a:rPr lang="en-US" sz="5000" b="1" dirty="0" err="1">
                <a:latin typeface="Corbel" panose="020B0503020204020204" pitchFamily="34" charset="0"/>
              </a:rPr>
              <a:t>cuvintele</a:t>
            </a:r>
            <a:r>
              <a:rPr lang="en-US" sz="5000" b="1" dirty="0">
                <a:latin typeface="Corbel" panose="020B0503020204020204" pitchFamily="34" charset="0"/>
              </a:rPr>
              <a:t> </a:t>
            </a:r>
            <a:r>
              <a:rPr lang="en-US" sz="5000" b="1" dirty="0" err="1">
                <a:latin typeface="Corbel" panose="020B0503020204020204" pitchFamily="34" charset="0"/>
              </a:rPr>
              <a:t>în</a:t>
            </a:r>
            <a:r>
              <a:rPr lang="en-US" sz="5000" b="1" dirty="0">
                <a:latin typeface="Corbel" panose="020B0503020204020204" pitchFamily="34" charset="0"/>
              </a:rPr>
              <a:t> care au </a:t>
            </a:r>
            <a:r>
              <a:rPr lang="en-US" sz="5000" b="1" dirty="0" err="1">
                <a:latin typeface="Corbel" panose="020B0503020204020204" pitchFamily="34" charset="0"/>
              </a:rPr>
              <a:t>fost</a:t>
            </a:r>
            <a:r>
              <a:rPr lang="en-US" sz="5000" b="1" dirty="0">
                <a:latin typeface="Corbel" panose="020B0503020204020204" pitchFamily="34" charset="0"/>
              </a:rPr>
              <a:t> </a:t>
            </a:r>
            <a:r>
              <a:rPr lang="en-US" sz="5000" b="1" dirty="0" err="1">
                <a:latin typeface="Corbel" panose="020B0503020204020204" pitchFamily="34" charset="0"/>
              </a:rPr>
              <a:t>omise</a:t>
            </a:r>
            <a:r>
              <a:rPr lang="en-US" sz="5000" b="1" dirty="0">
                <a:latin typeface="Corbel" panose="020B0503020204020204" pitchFamily="34" charset="0"/>
              </a:rPr>
              <a:t> </a:t>
            </a:r>
            <a:r>
              <a:rPr lang="en-US" sz="5000" b="1" dirty="0" err="1">
                <a:latin typeface="Corbel" panose="020B0503020204020204" pitchFamily="34" charset="0"/>
              </a:rPr>
              <a:t>toate</a:t>
            </a:r>
            <a:r>
              <a:rPr lang="en-US" sz="5000" b="1" dirty="0">
                <a:latin typeface="Corbel" panose="020B0503020204020204" pitchFamily="34" charset="0"/>
              </a:rPr>
              <a:t> </a:t>
            </a:r>
            <a:r>
              <a:rPr lang="en-US" sz="5000" b="1" dirty="0" err="1">
                <a:latin typeface="Corbel" panose="020B0503020204020204" pitchFamily="34" charset="0"/>
              </a:rPr>
              <a:t>consoanele</a:t>
            </a:r>
            <a:r>
              <a:rPr lang="en-US" sz="5000" b="1" dirty="0">
                <a:latin typeface="Corbel" panose="020B0503020204020204" pitchFamily="34" charset="0"/>
              </a:rPr>
              <a:t>. </a:t>
            </a:r>
          </a:p>
          <a:p>
            <a:pPr fontAlgn="base"/>
            <a:r>
              <a:rPr lang="en-US" sz="5000" dirty="0" err="1" smtClean="0">
                <a:latin typeface="Corbel" panose="020B0503020204020204" pitchFamily="34" charset="0"/>
              </a:rPr>
              <a:t>i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>
                <a:latin typeface="Corbel" panose="020B0503020204020204" pitchFamily="34" charset="0"/>
              </a:rPr>
              <a:t>a u – </a:t>
            </a:r>
            <a:r>
              <a:rPr lang="en-US" sz="5000" dirty="0" err="1">
                <a:latin typeface="Corbel" panose="020B0503020204020204" pitchFamily="34" charset="0"/>
              </a:rPr>
              <a:t>p</a:t>
            </a:r>
            <a:r>
              <a:rPr lang="en-US" sz="5000" dirty="0" err="1" smtClean="0">
                <a:latin typeface="Corbel" panose="020B0503020204020204" pitchFamily="34" charset="0"/>
              </a:rPr>
              <a:t>ersonaj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>
                <a:latin typeface="Corbel" panose="020B0503020204020204" pitchFamily="34" charset="0"/>
              </a:rPr>
              <a:t>din </a:t>
            </a:r>
            <a:r>
              <a:rPr lang="en-US" sz="5000" dirty="0" err="1">
                <a:latin typeface="Corbel" panose="020B0503020204020204" pitchFamily="34" charset="0"/>
              </a:rPr>
              <a:t>desene</a:t>
            </a:r>
            <a:r>
              <a:rPr lang="en-US" sz="5000" dirty="0">
                <a:latin typeface="Corbel" panose="020B0503020204020204" pitchFamily="34" charset="0"/>
              </a:rPr>
              <a:t> animate, </a:t>
            </a:r>
            <a:r>
              <a:rPr lang="en-US" sz="5000" dirty="0" err="1">
                <a:latin typeface="Corbel" panose="020B0503020204020204" pitchFamily="34" charset="0"/>
              </a:rPr>
              <a:t>ce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poate</a:t>
            </a:r>
            <a:r>
              <a:rPr lang="en-US" sz="5000" dirty="0">
                <a:latin typeface="Corbel" panose="020B0503020204020204" pitchFamily="34" charset="0"/>
              </a:rPr>
              <a:t> fi </a:t>
            </a:r>
            <a:r>
              <a:rPr lang="en-US" sz="5000" dirty="0" err="1">
                <a:latin typeface="Corbel" panose="020B0503020204020204" pitchFamily="34" charset="0"/>
              </a:rPr>
              <a:t>folosit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în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loc</a:t>
            </a:r>
            <a:r>
              <a:rPr lang="en-US" sz="5000" dirty="0">
                <a:latin typeface="Corbel" panose="020B0503020204020204" pitchFamily="34" charset="0"/>
              </a:rPr>
              <a:t> de </a:t>
            </a:r>
            <a:r>
              <a:rPr lang="en-US" sz="5000" dirty="0" err="1">
                <a:latin typeface="Corbel" panose="020B0503020204020204" pitchFamily="34" charset="0"/>
              </a:rPr>
              <a:t>centrală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endParaRPr lang="ru-RU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dirty="0">
                <a:latin typeface="Corbel" panose="020B0503020204020204" pitchFamily="34" charset="0"/>
              </a:rPr>
              <a:t>	</a:t>
            </a:r>
            <a:r>
              <a:rPr lang="ru-RU" sz="5000" dirty="0" smtClean="0">
                <a:latin typeface="Corbel" panose="020B0503020204020204" pitchFamily="34" charset="0"/>
              </a:rPr>
              <a:t>		</a:t>
            </a:r>
            <a:r>
              <a:rPr lang="en-US" sz="5000" dirty="0" err="1" smtClean="0">
                <a:latin typeface="Corbel" panose="020B0503020204020204" pitchFamily="34" charset="0"/>
              </a:rPr>
              <a:t>electrică</a:t>
            </a:r>
            <a:endParaRPr lang="en-US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е </a:t>
            </a:r>
            <a:r>
              <a:rPr lang="ru-RU" sz="5000" dirty="0">
                <a:latin typeface="Corbel" panose="020B0503020204020204" pitchFamily="34" charset="0"/>
              </a:rPr>
              <a:t>а – </a:t>
            </a:r>
            <a:r>
              <a:rPr lang="en-US" sz="5000" dirty="0">
                <a:latin typeface="Corbel" panose="020B0503020204020204" pitchFamily="34" charset="0"/>
              </a:rPr>
              <a:t>s</a:t>
            </a:r>
            <a:r>
              <a:rPr lang="en-US" sz="5000" dirty="0" smtClean="0">
                <a:latin typeface="Corbel" panose="020B0503020204020204" pitchFamily="34" charset="0"/>
              </a:rPr>
              <a:t>avant</a:t>
            </a:r>
            <a:r>
              <a:rPr lang="en-US" sz="5000" dirty="0">
                <a:latin typeface="Corbel" panose="020B0503020204020204" pitchFamily="34" charset="0"/>
              </a:rPr>
              <a:t>, </a:t>
            </a:r>
            <a:r>
              <a:rPr lang="en-US" sz="5000" dirty="0" err="1">
                <a:latin typeface="Corbel" panose="020B0503020204020204" pitchFamily="34" charset="0"/>
              </a:rPr>
              <a:t>în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cinstea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căruia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este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numit</a:t>
            </a:r>
            <a:r>
              <a:rPr lang="en-US" sz="5000" dirty="0">
                <a:latin typeface="Corbel" panose="020B0503020204020204" pitchFamily="34" charset="0"/>
              </a:rPr>
              <a:t> un brand de </a:t>
            </a:r>
            <a:r>
              <a:rPr lang="en-US" sz="5000" dirty="0" smtClean="0">
                <a:latin typeface="Corbel" panose="020B0503020204020204" pitchFamily="34" charset="0"/>
              </a:rPr>
              <a:t>automobile</a:t>
            </a:r>
          </a:p>
          <a:p>
            <a:pPr fontAlgn="base"/>
            <a:r>
              <a:rPr lang="en-US" sz="5000" dirty="0" smtClean="0">
                <a:latin typeface="Corbel" panose="020B0503020204020204" pitchFamily="34" charset="0"/>
              </a:rPr>
              <a:t>a </a:t>
            </a:r>
            <a:r>
              <a:rPr lang="en-US" sz="5000" dirty="0">
                <a:latin typeface="Corbel" panose="020B0503020204020204" pitchFamily="34" charset="0"/>
              </a:rPr>
              <a:t>e </a:t>
            </a:r>
            <a:r>
              <a:rPr lang="en-US" sz="5000" dirty="0" err="1" smtClean="0">
                <a:latin typeface="Corbel" panose="020B0503020204020204" pitchFamily="34" charset="0"/>
              </a:rPr>
              <a:t>i</a:t>
            </a:r>
            <a:r>
              <a:rPr lang="ru-RU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 smtClean="0">
                <a:latin typeface="Corbel" panose="020B0503020204020204" pitchFamily="34" charset="0"/>
              </a:rPr>
              <a:t>e </a:t>
            </a:r>
            <a:r>
              <a:rPr lang="en-US" sz="5000" dirty="0">
                <a:latin typeface="Corbel" panose="020B0503020204020204" pitchFamily="34" charset="0"/>
              </a:rPr>
              <a:t>– </a:t>
            </a:r>
            <a:r>
              <a:rPr lang="en-US" sz="5000" dirty="0" err="1">
                <a:latin typeface="Corbel" panose="020B0503020204020204" pitchFamily="34" charset="0"/>
              </a:rPr>
              <a:t>u</a:t>
            </a:r>
            <a:r>
              <a:rPr lang="en-US" sz="5000" dirty="0" err="1" smtClean="0">
                <a:latin typeface="Corbel" panose="020B0503020204020204" pitchFamily="34" charset="0"/>
              </a:rPr>
              <a:t>nire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>
                <a:latin typeface="Corbel" panose="020B0503020204020204" pitchFamily="34" charset="0"/>
              </a:rPr>
              <a:t>a </a:t>
            </a:r>
            <a:r>
              <a:rPr lang="en-US" sz="5000" dirty="0" err="1">
                <a:latin typeface="Corbel" panose="020B0503020204020204" pitchFamily="34" charset="0"/>
              </a:rPr>
              <a:t>mai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multor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elemente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voltaice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spre</a:t>
            </a:r>
            <a:r>
              <a:rPr lang="en-US" sz="5000" dirty="0">
                <a:latin typeface="Corbel" panose="020B0503020204020204" pitchFamily="34" charset="0"/>
              </a:rPr>
              <a:t> a produce </a:t>
            </a:r>
            <a:r>
              <a:rPr lang="en-US" sz="5000" dirty="0" err="1" smtClean="0">
                <a:latin typeface="Corbel" panose="020B0503020204020204" pitchFamily="34" charset="0"/>
              </a:rPr>
              <a:t>electricitate</a:t>
            </a:r>
            <a:endParaRPr lang="ru-RU" sz="5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1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1071900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/RĂSPUNSURI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9"/>
            <a:ext cx="9854926" cy="383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x-none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ru-RU" sz="45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Пикачу</a:t>
            </a:r>
            <a:r>
              <a:rPr lang="x-none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Pikachu </a:t>
            </a:r>
            <a:endParaRPr lang="x-none" sz="45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5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x-none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en-US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en-US" sz="45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u-RU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/punct.</a:t>
            </a:r>
            <a:endParaRPr lang="ru-RU" sz="45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ru-RU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Тесла</a:t>
            </a:r>
            <a:r>
              <a:rPr lang="x-none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Tesla </a:t>
            </a:r>
            <a:r>
              <a:rPr lang="en-US" sz="4500" b="1" dirty="0">
                <a:solidFill>
                  <a:schemeClr val="bg1"/>
                </a:solidFill>
                <a:latin typeface="Corbel" panose="020B0503020204020204" pitchFamily="34" charset="0"/>
              </a:rPr>
              <a:t>– 1 </a:t>
            </a:r>
            <a:r>
              <a:rPr lang="ru-RU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/punct.</a:t>
            </a:r>
            <a:endParaRPr lang="ru-RU" sz="45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ru-RU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Аккумулятор</a:t>
            </a:r>
            <a:r>
              <a:rPr lang="x-none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Baterie</a:t>
            </a:r>
            <a:r>
              <a:rPr lang="en-US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x-none" sz="45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5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en-US" sz="45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u-RU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4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/punct.</a:t>
            </a:r>
            <a:endParaRPr lang="ru-RU" sz="45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12989" y="10511686"/>
            <a:ext cx="1047406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 ОТВЕТА/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RĂSPUNSURI – 3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A/PUNCTE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1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8" name="Picture 2" descr="D:\Docs\Desktop\10(186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281185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31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788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700" dirty="0">
                <a:latin typeface="Corbel" panose="020B0503020204020204" pitchFamily="34" charset="0"/>
              </a:rPr>
              <a:t>В 2020 году известный музыкант Жан-Мишель </a:t>
            </a:r>
            <a:r>
              <a:rPr lang="ru-RU" sz="5700" dirty="0" err="1">
                <a:latin typeface="Corbel" panose="020B0503020204020204" pitchFamily="34" charset="0"/>
              </a:rPr>
              <a:t>Жарр</a:t>
            </a:r>
            <a:r>
              <a:rPr lang="ru-RU" sz="5700" dirty="0">
                <a:latin typeface="Corbel" panose="020B0503020204020204" pitchFamily="34" charset="0"/>
              </a:rPr>
              <a:t> </a:t>
            </a:r>
            <a:r>
              <a:rPr lang="ru-RU" sz="5700" dirty="0" smtClean="0">
                <a:latin typeface="Corbel" panose="020B0503020204020204" pitchFamily="34" charset="0"/>
              </a:rPr>
              <a:t>дал</a:t>
            </a:r>
            <a:endParaRPr lang="en-US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концерт </a:t>
            </a:r>
            <a:r>
              <a:rPr lang="ru-RU" sz="5700" dirty="0">
                <a:latin typeface="Corbel" panose="020B0503020204020204" pitchFamily="34" charset="0"/>
              </a:rPr>
              <a:t>«</a:t>
            </a:r>
            <a:r>
              <a:rPr lang="en-US" sz="5700" dirty="0">
                <a:latin typeface="Corbel" panose="020B0503020204020204" pitchFamily="34" charset="0"/>
              </a:rPr>
              <a:t>Aero». </a:t>
            </a:r>
            <a:r>
              <a:rPr lang="ru-RU" sz="5700" dirty="0">
                <a:latin typeface="Corbel" panose="020B0503020204020204" pitchFamily="34" charset="0"/>
              </a:rPr>
              <a:t>Концерт прошёл в Дании, и его главной </a:t>
            </a:r>
            <a:endParaRPr lang="en-US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темой </a:t>
            </a:r>
            <a:r>
              <a:rPr lang="ru-RU" sz="5700" dirty="0">
                <a:latin typeface="Corbel" panose="020B0503020204020204" pitchFamily="34" charset="0"/>
              </a:rPr>
              <a:t>стала энергия и окружающая среда. </a:t>
            </a:r>
            <a:r>
              <a:rPr lang="ru-RU" sz="5700" b="1" dirty="0">
                <a:latin typeface="Corbel" panose="020B0503020204020204" pitchFamily="34" charset="0"/>
              </a:rPr>
              <a:t>Он провёл его: </a:t>
            </a:r>
            <a:endParaRPr lang="x-none" sz="5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b="1" dirty="0" smtClean="0">
                <a:latin typeface="Corbel" panose="020B0503020204020204" pitchFamily="34" charset="0"/>
              </a:rPr>
              <a:t>на аэродроме </a:t>
            </a:r>
            <a:r>
              <a:rPr lang="ru-RU" sz="5700" b="1" dirty="0">
                <a:latin typeface="Corbel" panose="020B0503020204020204" pitchFamily="34" charset="0"/>
              </a:rPr>
              <a:t>или в парке ветряных </a:t>
            </a:r>
            <a:r>
              <a:rPr lang="ru-RU" sz="5700" b="1" dirty="0" smtClean="0">
                <a:latin typeface="Corbel" panose="020B0503020204020204" pitchFamily="34" charset="0"/>
              </a:rPr>
              <a:t>мельниц?</a:t>
            </a:r>
            <a:endParaRPr lang="en-US" sz="5700" b="1" dirty="0" smtClean="0">
              <a:latin typeface="Corbel" panose="020B0503020204020204" pitchFamily="34" charset="0"/>
            </a:endParaRPr>
          </a:p>
          <a:p>
            <a:pPr fontAlgn="base"/>
            <a:endParaRPr lang="x-none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În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anul</a:t>
            </a:r>
            <a:r>
              <a:rPr lang="en-US" sz="5700" dirty="0">
                <a:latin typeface="Corbel" panose="020B0503020204020204" pitchFamily="34" charset="0"/>
              </a:rPr>
              <a:t> 2020 </a:t>
            </a:r>
            <a:r>
              <a:rPr lang="en-US" sz="5700" dirty="0" err="1">
                <a:latin typeface="Corbel" panose="020B0503020204020204" pitchFamily="34" charset="0"/>
              </a:rPr>
              <a:t>renumitul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muzician</a:t>
            </a:r>
            <a:r>
              <a:rPr lang="en-US" sz="5700" dirty="0">
                <a:latin typeface="Corbel" panose="020B0503020204020204" pitchFamily="34" charset="0"/>
              </a:rPr>
              <a:t> Jean-Michel </a:t>
            </a:r>
            <a:r>
              <a:rPr lang="en-US" sz="5700" dirty="0" err="1">
                <a:latin typeface="Corbel" panose="020B0503020204020204" pitchFamily="34" charset="0"/>
              </a:rPr>
              <a:t>Jarre</a:t>
            </a:r>
            <a:r>
              <a:rPr lang="en-US" sz="5700" dirty="0">
                <a:latin typeface="Corbel" panose="020B0503020204020204" pitchFamily="34" charset="0"/>
              </a:rPr>
              <a:t> a </a:t>
            </a:r>
            <a:r>
              <a:rPr lang="en-US" sz="5700" dirty="0" err="1" smtClean="0">
                <a:latin typeface="Corbel" panose="020B0503020204020204" pitchFamily="34" charset="0"/>
              </a:rPr>
              <a:t>susținut</a:t>
            </a:r>
            <a:endParaRPr lang="en-US" sz="5700" dirty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concertul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>
                <a:latin typeface="Corbel" panose="020B0503020204020204" pitchFamily="34" charset="0"/>
              </a:rPr>
              <a:t>”Aero”. </a:t>
            </a:r>
            <a:r>
              <a:rPr lang="en-US" sz="5700" dirty="0" err="1">
                <a:latin typeface="Corbel" panose="020B0503020204020204" pitchFamily="34" charset="0"/>
              </a:rPr>
              <a:t>Acesta</a:t>
            </a:r>
            <a:r>
              <a:rPr lang="en-US" sz="5700" dirty="0">
                <a:latin typeface="Corbel" panose="020B0503020204020204" pitchFamily="34" charset="0"/>
              </a:rPr>
              <a:t> a </a:t>
            </a:r>
            <a:r>
              <a:rPr lang="en-US" sz="5700" dirty="0" err="1">
                <a:latin typeface="Corbel" panose="020B0503020204020204" pitchFamily="34" charset="0"/>
              </a:rPr>
              <a:t>avut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loc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în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Danemarca</a:t>
            </a:r>
            <a:r>
              <a:rPr lang="en-US" sz="5700" dirty="0">
                <a:latin typeface="Corbel" panose="020B0503020204020204" pitchFamily="34" charset="0"/>
              </a:rPr>
              <a:t>, </a:t>
            </a:r>
            <a:r>
              <a:rPr lang="en-US" sz="5700" dirty="0" err="1">
                <a:latin typeface="Corbel" panose="020B0503020204020204" pitchFamily="34" charset="0"/>
              </a:rPr>
              <a:t>iar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laitmotivul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endParaRPr lang="x-none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smtClean="0">
                <a:latin typeface="Corbel" panose="020B0503020204020204" pitchFamily="34" charset="0"/>
              </a:rPr>
              <a:t>a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fost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energia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și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mediul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înconjurător</a:t>
            </a:r>
            <a:r>
              <a:rPr lang="en-US" sz="5700" dirty="0">
                <a:latin typeface="Corbel" panose="020B0503020204020204" pitchFamily="34" charset="0"/>
              </a:rPr>
              <a:t>. </a:t>
            </a:r>
            <a:r>
              <a:rPr lang="en-US" sz="5700" b="1" dirty="0" err="1">
                <a:latin typeface="Corbel" panose="020B0503020204020204" pitchFamily="34" charset="0"/>
              </a:rPr>
              <a:t>Unde</a:t>
            </a:r>
            <a:r>
              <a:rPr lang="en-US" sz="5700" b="1" dirty="0">
                <a:latin typeface="Corbel" panose="020B0503020204020204" pitchFamily="34" charset="0"/>
              </a:rPr>
              <a:t> a </a:t>
            </a:r>
            <a:r>
              <a:rPr lang="en-US" sz="5700" b="1" dirty="0" err="1">
                <a:latin typeface="Corbel" panose="020B0503020204020204" pitchFamily="34" charset="0"/>
              </a:rPr>
              <a:t>avut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loc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concertul</a:t>
            </a:r>
            <a:r>
              <a:rPr lang="en-US" sz="5700" b="1" dirty="0">
                <a:latin typeface="Corbel" panose="020B0503020204020204" pitchFamily="34" charset="0"/>
              </a:rPr>
              <a:t>: </a:t>
            </a:r>
            <a:endParaRPr lang="x-none" sz="5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b="1" dirty="0" err="1" smtClean="0">
                <a:latin typeface="Corbel" panose="020B0503020204020204" pitchFamily="34" charset="0"/>
              </a:rPr>
              <a:t>pe</a:t>
            </a:r>
            <a:r>
              <a:rPr lang="x-none" sz="5700" b="1" dirty="0" smtClean="0">
                <a:latin typeface="Corbel" panose="020B0503020204020204" pitchFamily="34" charset="0"/>
              </a:rPr>
              <a:t> </a:t>
            </a:r>
            <a:r>
              <a:rPr lang="en-US" sz="5700" b="1" dirty="0" err="1" smtClean="0">
                <a:latin typeface="Corbel" panose="020B0503020204020204" pitchFamily="34" charset="0"/>
              </a:rPr>
              <a:t>aerodrom</a:t>
            </a:r>
            <a:r>
              <a:rPr lang="en-US" sz="5700" b="1" dirty="0" smtClean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sau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într</a:t>
            </a:r>
            <a:r>
              <a:rPr lang="en-US" sz="5700" b="1" dirty="0">
                <a:latin typeface="Corbel" panose="020B0503020204020204" pitchFamily="34" charset="0"/>
              </a:rPr>
              <a:t>-un </a:t>
            </a:r>
            <a:r>
              <a:rPr lang="en-US" sz="5700" b="1" dirty="0" err="1">
                <a:latin typeface="Corbel" panose="020B0503020204020204" pitchFamily="34" charset="0"/>
              </a:rPr>
              <a:t>parc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ro-MD" sz="5700" b="1" smtClean="0">
                <a:latin typeface="Corbel" panose="020B0503020204020204" pitchFamily="34" charset="0"/>
              </a:rPr>
              <a:t>cu</a:t>
            </a:r>
            <a:r>
              <a:rPr lang="en-US" sz="5700" b="1" smtClean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mori</a:t>
            </a:r>
            <a:r>
              <a:rPr lang="en-US" sz="5700" b="1" dirty="0">
                <a:latin typeface="Corbel" panose="020B0503020204020204" pitchFamily="34" charset="0"/>
              </a:rPr>
              <a:t> de </a:t>
            </a:r>
            <a:r>
              <a:rPr lang="en-US" sz="5700" b="1" dirty="0" err="1">
                <a:latin typeface="Corbel" panose="020B0503020204020204" pitchFamily="34" charset="0"/>
              </a:rPr>
              <a:t>vânt</a:t>
            </a:r>
            <a:r>
              <a:rPr lang="en-US" sz="5700" b="1" dirty="0">
                <a:latin typeface="Corbel" panose="020B0503020204020204" pitchFamily="34" charset="0"/>
              </a:rPr>
              <a:t>?</a:t>
            </a:r>
            <a:endParaRPr lang="ru-RU" sz="57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72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В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парке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În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 err="1">
                <a:solidFill>
                  <a:schemeClr val="bg1"/>
                </a:solidFill>
                <a:latin typeface="Corbel" panose="020B0503020204020204" pitchFamily="34" charset="0"/>
              </a:rPr>
              <a:t>parc</a:t>
            </a:r>
            <a:endParaRPr lang="ru-RU" sz="83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6" name="Picture 2" descr="D:\Docs\Desktop\unnamed (1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3" y="2595485"/>
            <a:ext cx="9353757" cy="690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48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Верите ли вы, что прототип электромобиля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был</a:t>
            </a:r>
            <a:r>
              <a:rPr lang="x-none" sz="7200" b="1" dirty="0" smtClean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создан </a:t>
            </a:r>
            <a:r>
              <a:rPr lang="ru-RU" sz="7200" b="1" dirty="0">
                <a:latin typeface="Corbel" panose="020B0503020204020204" pitchFamily="34" charset="0"/>
              </a:rPr>
              <a:t>ещё в 1828 </a:t>
            </a:r>
            <a:r>
              <a:rPr lang="ru-RU" sz="7200" b="1" dirty="0" smtClean="0">
                <a:latin typeface="Corbel" panose="020B0503020204020204" pitchFamily="34" charset="0"/>
              </a:rPr>
              <a:t>году?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E </a:t>
            </a:r>
            <a:r>
              <a:rPr lang="en-US" sz="7200" b="1" dirty="0" err="1">
                <a:latin typeface="Corbel" panose="020B0503020204020204" pitchFamily="34" charset="0"/>
              </a:rPr>
              <a:t>adevărat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sau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fals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prototipul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electromobilului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a</a:t>
            </a:r>
            <a:r>
              <a:rPr lang="x-none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 smtClean="0">
                <a:latin typeface="Corbel" panose="020B0503020204020204" pitchFamily="34" charset="0"/>
              </a:rPr>
              <a:t>fost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creat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încă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în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ro-MD" sz="7200" b="1" smtClean="0">
                <a:latin typeface="Corbel" panose="020B0503020204020204" pitchFamily="34" charset="0"/>
              </a:rPr>
              <a:t>anul </a:t>
            </a:r>
            <a:r>
              <a:rPr lang="en-US" sz="7200" b="1" smtClean="0">
                <a:latin typeface="Corbel" panose="020B0503020204020204" pitchFamily="34" charset="0"/>
              </a:rPr>
              <a:t>1828</a:t>
            </a:r>
            <a:r>
              <a:rPr lang="en-US" sz="7200" b="1" dirty="0">
                <a:latin typeface="Corbel" panose="020B0503020204020204" pitchFamily="34" charset="0"/>
              </a:rPr>
              <a:t>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005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Верю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Adevărat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6" name="Picture 2" descr="D:\Docs\Desktop\184a7cff7acfae87ef133c5fd64f7c9b (1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7" y="3201535"/>
            <a:ext cx="8239333" cy="516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19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b="1" dirty="0">
                <a:latin typeface="Corbel" panose="020B0503020204020204" pitchFamily="34" charset="0"/>
              </a:rPr>
              <a:t>Что надо расположить на </a:t>
            </a:r>
            <a:endParaRPr lang="x-none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отмеченной территории,</a:t>
            </a:r>
            <a:r>
              <a:rPr lang="x-none" sz="6000" b="1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чтобы </a:t>
            </a:r>
            <a:r>
              <a:rPr lang="ru-RU" sz="6000" b="1" dirty="0">
                <a:latin typeface="Corbel" panose="020B0503020204020204" pitchFamily="34" charset="0"/>
              </a:rPr>
              <a:t>обеспечить </a:t>
            </a:r>
            <a:endParaRPr lang="x-none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электроэнергией </a:t>
            </a:r>
            <a:r>
              <a:rPr lang="ru-RU" sz="6000" b="1" dirty="0">
                <a:latin typeface="Corbel" panose="020B0503020204020204" pitchFamily="34" charset="0"/>
              </a:rPr>
              <a:t>весь </a:t>
            </a:r>
            <a:r>
              <a:rPr lang="ru-RU" sz="6000" b="1" dirty="0" smtClean="0">
                <a:latin typeface="Corbel" panose="020B0503020204020204" pitchFamily="34" charset="0"/>
              </a:rPr>
              <a:t>мир?</a:t>
            </a:r>
            <a:endParaRPr lang="x-none" sz="6000" b="1" dirty="0" smtClean="0">
              <a:latin typeface="Corbel" panose="020B0503020204020204" pitchFamily="34" charset="0"/>
            </a:endParaRPr>
          </a:p>
          <a:p>
            <a:pPr fontAlgn="base"/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smtClean="0">
                <a:latin typeface="Corbel" panose="020B0503020204020204" pitchFamily="34" charset="0"/>
              </a:rPr>
              <a:t>Ce </a:t>
            </a:r>
            <a:r>
              <a:rPr lang="en-US" sz="6000" b="1" dirty="0" err="1">
                <a:latin typeface="Corbel" panose="020B0503020204020204" pitchFamily="34" charset="0"/>
              </a:rPr>
              <a:t>obiecte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ar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trebui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plasate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endParaRPr lang="x-none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err="1" smtClean="0">
                <a:latin typeface="Corbel" panose="020B0503020204020204" pitchFamily="34" charset="0"/>
              </a:rPr>
              <a:t>pe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teritoriul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marcat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 smtClean="0">
                <a:latin typeface="Corbel" panose="020B0503020204020204" pitchFamily="34" charset="0"/>
              </a:rPr>
              <a:t>pentru</a:t>
            </a:r>
            <a:r>
              <a:rPr lang="en-US" sz="6000" b="1" dirty="0" smtClean="0">
                <a:latin typeface="Corbel" panose="020B0503020204020204" pitchFamily="34" charset="0"/>
              </a:rPr>
              <a:t> a</a:t>
            </a:r>
            <a:r>
              <a:rPr lang="x-none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 smtClean="0">
                <a:latin typeface="Corbel" panose="020B0503020204020204" pitchFamily="34" charset="0"/>
              </a:rPr>
              <a:t>produce </a:t>
            </a:r>
            <a:r>
              <a:rPr lang="en-US" sz="6000" b="1" dirty="0" err="1">
                <a:latin typeface="Corbel" panose="020B0503020204020204" pitchFamily="34" charset="0"/>
              </a:rPr>
              <a:t>energie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electrică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endParaRPr lang="x-none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err="1" smtClean="0">
                <a:latin typeface="Corbel" panose="020B0503020204020204" pitchFamily="34" charset="0"/>
              </a:rPr>
              <a:t>suficientă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 err="1" smtClean="0">
                <a:latin typeface="Corbel" panose="020B0503020204020204" pitchFamily="34" charset="0"/>
              </a:rPr>
              <a:t>pentru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 err="1" smtClean="0">
                <a:latin typeface="Corbel" panose="020B0503020204020204" pitchFamily="34" charset="0"/>
              </a:rPr>
              <a:t>întreaga</a:t>
            </a:r>
            <a:r>
              <a:rPr lang="x-none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 err="1" smtClean="0">
                <a:latin typeface="Corbel" panose="020B0503020204020204" pitchFamily="34" charset="0"/>
              </a:rPr>
              <a:t>lume</a:t>
            </a:r>
            <a:r>
              <a:rPr lang="en-US" sz="6000" b="1" dirty="0">
                <a:latin typeface="Corbel" panose="020B0503020204020204" pitchFamily="34" charset="0"/>
              </a:rPr>
              <a:t>?</a:t>
            </a:r>
            <a:r>
              <a:rPr lang="en-US" sz="6000" dirty="0">
                <a:latin typeface="Corbel" panose="020B0503020204020204" pitchFamily="34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441" y="1244060"/>
            <a:ext cx="9905063" cy="61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9"/>
            <a:ext cx="9854926" cy="383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x-none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  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Солнечные </a:t>
            </a:r>
            <a:endParaRPr lang="x-none" sz="72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  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батареи</a:t>
            </a:r>
            <a:r>
              <a:rPr lang="x-none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r>
              <a:rPr lang="x-none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   </a:t>
            </a:r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Panouri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solare</a:t>
            </a:r>
            <a:endParaRPr lang="ru-RU" sz="7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6" name="Picture 2" descr="D:\Docs\Desktop\1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3" y="2616517"/>
            <a:ext cx="9501187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1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2908</TotalTime>
  <Words>528</Words>
  <Application>Microsoft Office PowerPoint</Application>
  <PresentationFormat>Произвольный</PresentationFormat>
  <Paragraphs>106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408</cp:revision>
  <dcterms:modified xsi:type="dcterms:W3CDTF">2021-01-06T14:59:09Z</dcterms:modified>
</cp:coreProperties>
</file>