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31" d="100"/>
          <a:sy n="31" d="100"/>
        </p:scale>
        <p:origin x="91" y="77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9699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8903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1808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020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7562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5211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2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535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9904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052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0515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4147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9512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842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11" y="1118606"/>
            <a:ext cx="10976288" cy="10059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300" b="1" dirty="0">
                <a:latin typeface="Corbel" panose="020B0503020204020204" pitchFamily="34" charset="0"/>
              </a:rPr>
              <a:t>Чем оснастили кишинёвские пешеходные </a:t>
            </a:r>
            <a:r>
              <a:rPr lang="ru-RU" sz="6300" b="1" dirty="0" smtClean="0">
                <a:latin typeface="Corbel" panose="020B0503020204020204" pitchFamily="34" charset="0"/>
              </a:rPr>
              <a:t>переходы,</a:t>
            </a:r>
            <a:endParaRPr lang="en-US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b="1" dirty="0" smtClean="0">
                <a:latin typeface="Corbel" panose="020B0503020204020204" pitchFamily="34" charset="0"/>
              </a:rPr>
              <a:t>чтобы </a:t>
            </a:r>
            <a:r>
              <a:rPr lang="ru-RU" sz="6300" b="1" dirty="0">
                <a:latin typeface="Corbel" panose="020B0503020204020204" pitchFamily="34" charset="0"/>
              </a:rPr>
              <a:t>повысить безопасность </a:t>
            </a:r>
            <a:r>
              <a:rPr lang="ru-RU" sz="6300" b="1" dirty="0" smtClean="0">
                <a:latin typeface="Corbel" panose="020B0503020204020204" pitchFamily="34" charset="0"/>
              </a:rPr>
              <a:t>пешеходов?</a:t>
            </a:r>
            <a:endParaRPr lang="en-US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300" b="1" dirty="0" smtClean="0">
                <a:latin typeface="Corbel" panose="020B0503020204020204" pitchFamily="34" charset="0"/>
              </a:rPr>
              <a:t>Cu </a:t>
            </a:r>
            <a:r>
              <a:rPr lang="en-US" sz="6300" b="1" dirty="0" err="1">
                <a:latin typeface="Corbel" panose="020B0503020204020204" pitchFamily="34" charset="0"/>
              </a:rPr>
              <a:t>ce</a:t>
            </a:r>
            <a:r>
              <a:rPr lang="en-US" sz="6300" b="1" dirty="0">
                <a:latin typeface="Corbel" panose="020B0503020204020204" pitchFamily="34" charset="0"/>
              </a:rPr>
              <a:t> au </a:t>
            </a:r>
            <a:r>
              <a:rPr lang="en-US" sz="6300" b="1" dirty="0" err="1">
                <a:latin typeface="Corbel" panose="020B0503020204020204" pitchFamily="34" charset="0"/>
              </a:rPr>
              <a:t>fost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dotate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unele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treceri</a:t>
            </a:r>
            <a:r>
              <a:rPr lang="en-US" sz="6300" b="1" dirty="0">
                <a:latin typeface="Corbel" panose="020B0503020204020204" pitchFamily="34" charset="0"/>
              </a:rPr>
              <a:t> de </a:t>
            </a:r>
            <a:r>
              <a:rPr lang="en-US" sz="6300" b="1" dirty="0" err="1">
                <a:latin typeface="Corbel" panose="020B0503020204020204" pitchFamily="34" charset="0"/>
              </a:rPr>
              <a:t>pietoni</a:t>
            </a:r>
            <a:r>
              <a:rPr lang="en-US" sz="6300" b="1" dirty="0">
                <a:latin typeface="Corbel" panose="020B0503020204020204" pitchFamily="34" charset="0"/>
              </a:rPr>
              <a:t> din </a:t>
            </a:r>
            <a:r>
              <a:rPr lang="en-US" sz="6300" b="1" dirty="0" err="1">
                <a:latin typeface="Corbel" panose="020B0503020204020204" pitchFamily="34" charset="0"/>
              </a:rPr>
              <a:t>Chișinău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endParaRPr lang="en-US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300" b="1" dirty="0" err="1" smtClean="0">
                <a:latin typeface="Corbel" panose="020B0503020204020204" pitchFamily="34" charset="0"/>
              </a:rPr>
              <a:t>pentru</a:t>
            </a:r>
            <a:r>
              <a:rPr lang="en-US" sz="6300" b="1" dirty="0" smtClean="0">
                <a:latin typeface="Corbel" panose="020B0503020204020204" pitchFamily="34" charset="0"/>
              </a:rPr>
              <a:t> </a:t>
            </a:r>
            <a:r>
              <a:rPr lang="en-US" sz="6300" b="1" dirty="0">
                <a:latin typeface="Corbel" panose="020B0503020204020204" pitchFamily="34" charset="0"/>
              </a:rPr>
              <a:t>a </a:t>
            </a:r>
            <a:r>
              <a:rPr lang="en-US" sz="6300" b="1" dirty="0" err="1">
                <a:latin typeface="Corbel" panose="020B0503020204020204" pitchFamily="34" charset="0"/>
              </a:rPr>
              <a:t>ridica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nivelul</a:t>
            </a:r>
            <a:r>
              <a:rPr lang="en-US" sz="6300" b="1" dirty="0">
                <a:latin typeface="Corbel" panose="020B0503020204020204" pitchFamily="34" charset="0"/>
              </a:rPr>
              <a:t> de </a:t>
            </a:r>
            <a:r>
              <a:rPr lang="en-US" sz="6300" b="1" dirty="0" err="1">
                <a:latin typeface="Corbel" panose="020B0503020204020204" pitchFamily="34" charset="0"/>
              </a:rPr>
              <a:t>siguranță</a:t>
            </a:r>
            <a:r>
              <a:rPr lang="en-US" sz="6300" b="1" dirty="0">
                <a:latin typeface="Corbel" panose="020B0503020204020204" pitchFamily="34" charset="0"/>
              </a:rPr>
              <a:t> al </a:t>
            </a:r>
            <a:r>
              <a:rPr lang="en-US" sz="6300" b="1" dirty="0" err="1">
                <a:latin typeface="Corbel" panose="020B0503020204020204" pitchFamily="34" charset="0"/>
              </a:rPr>
              <a:t>pietonilor</a:t>
            </a:r>
            <a:r>
              <a:rPr lang="en-US" sz="6300" b="1" dirty="0">
                <a:latin typeface="Corbel" panose="020B0503020204020204" pitchFamily="34" charset="0"/>
              </a:rPr>
              <a:t>? </a:t>
            </a:r>
          </a:p>
          <a:p>
            <a:pPr fontAlgn="base"/>
            <a:r>
              <a:rPr lang="en-US" sz="6300" dirty="0" smtClean="0">
                <a:latin typeface="Corbel" panose="020B0503020204020204" pitchFamily="34" charset="0"/>
              </a:rPr>
              <a:t>1. </a:t>
            </a:r>
            <a:r>
              <a:rPr lang="ru-RU" sz="6300" dirty="0" smtClean="0">
                <a:latin typeface="Corbel" panose="020B0503020204020204" pitchFamily="34" charset="0"/>
              </a:rPr>
              <a:t>Шлагбаумом</a:t>
            </a:r>
            <a:r>
              <a:rPr lang="x-none" sz="6300" dirty="0" smtClean="0">
                <a:latin typeface="Corbel" panose="020B0503020204020204" pitchFamily="34" charset="0"/>
              </a:rPr>
              <a:t> </a:t>
            </a:r>
            <a:r>
              <a:rPr lang="ru-RU" sz="6300" dirty="0" smtClean="0">
                <a:latin typeface="Corbel" panose="020B0503020204020204" pitchFamily="34" charset="0"/>
              </a:rPr>
              <a:t>/</a:t>
            </a:r>
            <a:r>
              <a:rPr lang="x-none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 err="1" smtClean="0">
                <a:latin typeface="Corbel" panose="020B0503020204020204" pitchFamily="34" charset="0"/>
              </a:rPr>
              <a:t>Bariere</a:t>
            </a:r>
            <a:endParaRPr lang="en-US" sz="6300" dirty="0">
              <a:latin typeface="Corbel" panose="020B0503020204020204" pitchFamily="34" charset="0"/>
            </a:endParaRPr>
          </a:p>
          <a:p>
            <a:pPr fontAlgn="base"/>
            <a:r>
              <a:rPr lang="en-US" sz="6300" dirty="0" smtClean="0">
                <a:latin typeface="Corbel" panose="020B0503020204020204" pitchFamily="34" charset="0"/>
              </a:rPr>
              <a:t>2</a:t>
            </a:r>
            <a:r>
              <a:rPr lang="en-US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Подсветкой</a:t>
            </a:r>
            <a:r>
              <a:rPr lang="x-none" sz="6300" dirty="0" smtClean="0">
                <a:latin typeface="Corbel" panose="020B0503020204020204" pitchFamily="34" charset="0"/>
              </a:rPr>
              <a:t> </a:t>
            </a:r>
            <a:r>
              <a:rPr lang="ru-RU" sz="6300" dirty="0" smtClean="0">
                <a:latin typeface="Corbel" panose="020B0503020204020204" pitchFamily="34" charset="0"/>
              </a:rPr>
              <a:t>/</a:t>
            </a:r>
            <a:r>
              <a:rPr lang="x-none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 err="1" smtClean="0">
                <a:latin typeface="Corbel" panose="020B0503020204020204" pitchFamily="34" charset="0"/>
              </a:rPr>
              <a:t>Iluminație</a:t>
            </a:r>
            <a:endParaRPr lang="en-US" sz="6300" dirty="0">
              <a:latin typeface="Corbel" panose="020B0503020204020204" pitchFamily="34" charset="0"/>
            </a:endParaRPr>
          </a:p>
          <a:p>
            <a:pPr fontAlgn="base"/>
            <a:r>
              <a:rPr lang="en-US" sz="6300" dirty="0" smtClean="0">
                <a:latin typeface="Corbel" panose="020B0503020204020204" pitchFamily="34" charset="0"/>
              </a:rPr>
              <a:t>3</a:t>
            </a:r>
            <a:r>
              <a:rPr lang="en-US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Сиреной</a:t>
            </a:r>
            <a:r>
              <a:rPr lang="x-none" sz="6300" dirty="0" smtClean="0">
                <a:latin typeface="Corbel" panose="020B0503020204020204" pitchFamily="34" charset="0"/>
              </a:rPr>
              <a:t> </a:t>
            </a:r>
            <a:r>
              <a:rPr lang="ru-RU" sz="6300" dirty="0" smtClean="0">
                <a:latin typeface="Corbel" panose="020B0503020204020204" pitchFamily="34" charset="0"/>
              </a:rPr>
              <a:t>/</a:t>
            </a:r>
            <a:r>
              <a:rPr lang="x-none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 err="1" smtClean="0">
                <a:latin typeface="Corbel" panose="020B0503020204020204" pitchFamily="34" charset="0"/>
              </a:rPr>
              <a:t>Sirene</a:t>
            </a:r>
            <a:endParaRPr lang="en-US" sz="6300" dirty="0">
              <a:latin typeface="Corbel" panose="020B0503020204020204" pitchFamily="34" charset="0"/>
            </a:endParaRPr>
          </a:p>
          <a:p>
            <a:pPr fontAlgn="base"/>
            <a:r>
              <a:rPr lang="en-US" sz="6300" dirty="0" smtClean="0">
                <a:latin typeface="Corbel" panose="020B0503020204020204" pitchFamily="34" charset="0"/>
              </a:rPr>
              <a:t>4</a:t>
            </a:r>
            <a:r>
              <a:rPr lang="en-US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Лестницей</a:t>
            </a:r>
            <a:r>
              <a:rPr lang="x-none" sz="6300" dirty="0" smtClean="0">
                <a:latin typeface="Corbel" panose="020B0503020204020204" pitchFamily="34" charset="0"/>
              </a:rPr>
              <a:t> </a:t>
            </a:r>
            <a:r>
              <a:rPr lang="ru-RU" sz="6300" dirty="0" smtClean="0">
                <a:latin typeface="Corbel" panose="020B0503020204020204" pitchFamily="34" charset="0"/>
              </a:rPr>
              <a:t>/</a:t>
            </a:r>
            <a:r>
              <a:rPr lang="x-none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 err="1" smtClean="0">
                <a:latin typeface="Corbel" panose="020B0503020204020204" pitchFamily="34" charset="0"/>
              </a:rPr>
              <a:t>Scări</a:t>
            </a:r>
            <a:endParaRPr lang="en-US" sz="63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300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29851" y="3849238"/>
            <a:ext cx="9854926" cy="382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2.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Подсветкой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Iluminație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11" y="1118606"/>
            <a:ext cx="10976288" cy="100593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Picture 2" descr="D:\Docs\Desktop\v_odesse_nachali_ustanavlivat_led_podsvetku_na_nereguliruemih_peshehodnih_perehodah_260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8" y="2493136"/>
            <a:ext cx="9820276" cy="67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55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11" y="1118606"/>
            <a:ext cx="10976288" cy="10059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300" dirty="0">
                <a:latin typeface="Corbel" panose="020B0503020204020204" pitchFamily="34" charset="0"/>
              </a:rPr>
              <a:t>Изобретения человечества раннего </a:t>
            </a:r>
            <a:r>
              <a:rPr lang="ru-RU" sz="6300" dirty="0" smtClean="0">
                <a:latin typeface="Corbel" panose="020B0503020204020204" pitchFamily="34" charset="0"/>
              </a:rPr>
              <a:t>палеолита</a:t>
            </a:r>
            <a:endParaRPr lang="en-US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начинаются </a:t>
            </a:r>
            <a:r>
              <a:rPr lang="ru-RU" sz="6300" dirty="0">
                <a:latin typeface="Corbel" panose="020B0503020204020204" pitchFamily="34" charset="0"/>
              </a:rPr>
              <a:t>с обработки камня. </a:t>
            </a:r>
            <a:r>
              <a:rPr lang="ru-RU" sz="6300" b="1" dirty="0">
                <a:latin typeface="Corbel" panose="020B0503020204020204" pitchFamily="34" charset="0"/>
              </a:rPr>
              <a:t>А что освоили </a:t>
            </a:r>
            <a:r>
              <a:rPr lang="ru-RU" sz="6300" b="1" dirty="0" smtClean="0">
                <a:latin typeface="Corbel" panose="020B0503020204020204" pitchFamily="34" charset="0"/>
              </a:rPr>
              <a:t>потом?</a:t>
            </a:r>
            <a:endParaRPr lang="en-US" sz="6300" b="1" dirty="0">
              <a:latin typeface="Corbel" panose="020B0503020204020204" pitchFamily="34" charset="0"/>
            </a:endParaRPr>
          </a:p>
          <a:p>
            <a:pPr fontAlgn="base"/>
            <a:r>
              <a:rPr lang="en-US" sz="6300" dirty="0" err="1" smtClean="0">
                <a:latin typeface="Corbel" panose="020B0503020204020204" pitchFamily="34" charset="0"/>
              </a:rPr>
              <a:t>Invențiile</a:t>
            </a:r>
            <a:r>
              <a:rPr lang="en-US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oamenilor</a:t>
            </a:r>
            <a:r>
              <a:rPr lang="en-US" sz="6300" dirty="0">
                <a:latin typeface="Corbel" panose="020B0503020204020204" pitchFamily="34" charset="0"/>
              </a:rPr>
              <a:t> din </a:t>
            </a:r>
            <a:r>
              <a:rPr lang="en-US" sz="6300" dirty="0" err="1">
                <a:latin typeface="Corbel" panose="020B0503020204020204" pitchFamily="34" charset="0"/>
              </a:rPr>
              <a:t>paleolitic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încep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odată</a:t>
            </a:r>
            <a:r>
              <a:rPr lang="en-US" sz="6300" dirty="0">
                <a:latin typeface="Corbel" panose="020B0503020204020204" pitchFamily="34" charset="0"/>
              </a:rPr>
              <a:t> cu </a:t>
            </a:r>
            <a:endParaRPr lang="en-US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300" dirty="0" err="1" smtClean="0">
                <a:latin typeface="Corbel" panose="020B0503020204020204" pitchFamily="34" charset="0"/>
              </a:rPr>
              <a:t>prelucrarea</a:t>
            </a:r>
            <a:r>
              <a:rPr lang="en-US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pietrei</a:t>
            </a:r>
            <a:r>
              <a:rPr lang="en-US" sz="6300" dirty="0">
                <a:latin typeface="Corbel" panose="020B0503020204020204" pitchFamily="34" charset="0"/>
              </a:rPr>
              <a:t>. </a:t>
            </a:r>
            <a:r>
              <a:rPr lang="en-US" sz="6300" b="1" dirty="0" err="1">
                <a:latin typeface="Corbel" panose="020B0503020204020204" pitchFamily="34" charset="0"/>
              </a:rPr>
              <a:t>Următorul</a:t>
            </a:r>
            <a:r>
              <a:rPr lang="en-US" sz="6300" b="1" dirty="0">
                <a:latin typeface="Corbel" panose="020B0503020204020204" pitchFamily="34" charset="0"/>
              </a:rPr>
              <a:t> pas a </a:t>
            </a:r>
            <a:r>
              <a:rPr lang="en-US" sz="6300" b="1" dirty="0" err="1">
                <a:latin typeface="Corbel" panose="020B0503020204020204" pitchFamily="34" charset="0"/>
              </a:rPr>
              <a:t>fost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stăpânirea</a:t>
            </a:r>
            <a:r>
              <a:rPr lang="en-US" sz="6300" b="1" dirty="0">
                <a:latin typeface="Corbel" panose="020B0503020204020204" pitchFamily="34" charset="0"/>
              </a:rPr>
              <a:t>… </a:t>
            </a:r>
          </a:p>
          <a:p>
            <a:pPr fontAlgn="base"/>
            <a:r>
              <a:rPr lang="en-US" sz="6300" dirty="0" smtClean="0">
                <a:latin typeface="Corbel" panose="020B0503020204020204" pitchFamily="34" charset="0"/>
              </a:rPr>
              <a:t>1. </a:t>
            </a:r>
            <a:r>
              <a:rPr lang="ru-RU" sz="6300" dirty="0" smtClean="0">
                <a:latin typeface="Corbel" panose="020B0503020204020204" pitchFamily="34" charset="0"/>
              </a:rPr>
              <a:t>Воду</a:t>
            </a:r>
            <a:r>
              <a:rPr lang="x-none" sz="6300" dirty="0" smtClean="0">
                <a:latin typeface="Corbel" panose="020B0503020204020204" pitchFamily="34" charset="0"/>
              </a:rPr>
              <a:t> </a:t>
            </a:r>
            <a:r>
              <a:rPr lang="ru-RU" sz="6300" dirty="0" smtClean="0">
                <a:latin typeface="Corbel" panose="020B0503020204020204" pitchFamily="34" charset="0"/>
              </a:rPr>
              <a:t>/</a:t>
            </a:r>
            <a:r>
              <a:rPr lang="x-none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 err="1" smtClean="0">
                <a:latin typeface="Corbel" panose="020B0503020204020204" pitchFamily="34" charset="0"/>
              </a:rPr>
              <a:t>apei</a:t>
            </a:r>
            <a:endParaRPr lang="en-US" sz="6300" dirty="0">
              <a:latin typeface="Corbel" panose="020B0503020204020204" pitchFamily="34" charset="0"/>
            </a:endParaRPr>
          </a:p>
          <a:p>
            <a:pPr fontAlgn="base"/>
            <a:r>
              <a:rPr lang="en-US" sz="6300" dirty="0" smtClean="0">
                <a:latin typeface="Corbel" panose="020B0503020204020204" pitchFamily="34" charset="0"/>
              </a:rPr>
              <a:t>2</a:t>
            </a:r>
            <a:r>
              <a:rPr lang="en-US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Ветер</a:t>
            </a:r>
            <a:r>
              <a:rPr lang="x-none" sz="6300" dirty="0" smtClean="0">
                <a:latin typeface="Corbel" panose="020B0503020204020204" pitchFamily="34" charset="0"/>
              </a:rPr>
              <a:t> </a:t>
            </a:r>
            <a:r>
              <a:rPr lang="ru-RU" sz="6300" dirty="0" smtClean="0">
                <a:latin typeface="Corbel" panose="020B0503020204020204" pitchFamily="34" charset="0"/>
              </a:rPr>
              <a:t>/</a:t>
            </a:r>
            <a:r>
              <a:rPr lang="x-none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 err="1" smtClean="0">
                <a:latin typeface="Corbel" panose="020B0503020204020204" pitchFamily="34" charset="0"/>
              </a:rPr>
              <a:t>vântului</a:t>
            </a:r>
            <a:endParaRPr lang="en-US" sz="6300" dirty="0">
              <a:latin typeface="Corbel" panose="020B0503020204020204" pitchFamily="34" charset="0"/>
            </a:endParaRPr>
          </a:p>
          <a:p>
            <a:pPr fontAlgn="base"/>
            <a:r>
              <a:rPr lang="en-US" sz="6300" dirty="0" smtClean="0">
                <a:latin typeface="Corbel" panose="020B0503020204020204" pitchFamily="34" charset="0"/>
              </a:rPr>
              <a:t>3</a:t>
            </a:r>
            <a:r>
              <a:rPr lang="en-US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Огонь</a:t>
            </a:r>
            <a:r>
              <a:rPr lang="x-none" sz="6300" dirty="0" smtClean="0">
                <a:latin typeface="Corbel" panose="020B0503020204020204" pitchFamily="34" charset="0"/>
              </a:rPr>
              <a:t> </a:t>
            </a:r>
            <a:r>
              <a:rPr lang="ru-RU" sz="6300" dirty="0" smtClean="0">
                <a:latin typeface="Corbel" panose="020B0503020204020204" pitchFamily="34" charset="0"/>
              </a:rPr>
              <a:t>/</a:t>
            </a:r>
            <a:r>
              <a:rPr lang="x-none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 err="1" smtClean="0">
                <a:latin typeface="Corbel" panose="020B0503020204020204" pitchFamily="34" charset="0"/>
              </a:rPr>
              <a:t>focului</a:t>
            </a:r>
            <a:endParaRPr lang="en-US" sz="6300" dirty="0">
              <a:latin typeface="Corbel" panose="020B0503020204020204" pitchFamily="34" charset="0"/>
            </a:endParaRPr>
          </a:p>
          <a:p>
            <a:pPr fontAlgn="base"/>
            <a:r>
              <a:rPr lang="en-US" sz="6300" dirty="0" smtClean="0">
                <a:latin typeface="Corbel" panose="020B0503020204020204" pitchFamily="34" charset="0"/>
              </a:rPr>
              <a:t>4</a:t>
            </a:r>
            <a:r>
              <a:rPr lang="en-US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Территории</a:t>
            </a:r>
            <a:r>
              <a:rPr lang="x-none" sz="6300" dirty="0" smtClean="0">
                <a:latin typeface="Corbel" panose="020B0503020204020204" pitchFamily="34" charset="0"/>
              </a:rPr>
              <a:t> </a:t>
            </a:r>
            <a:r>
              <a:rPr lang="ru-RU" sz="6300" dirty="0" smtClean="0">
                <a:latin typeface="Corbel" panose="020B0503020204020204" pitchFamily="34" charset="0"/>
              </a:rPr>
              <a:t>/</a:t>
            </a:r>
            <a:r>
              <a:rPr lang="x-none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 err="1" smtClean="0">
                <a:latin typeface="Corbel" panose="020B0503020204020204" pitchFamily="34" charset="0"/>
              </a:rPr>
              <a:t>teritoriilor</a:t>
            </a:r>
            <a:endParaRPr lang="ru-RU" sz="63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277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29851" y="3849238"/>
            <a:ext cx="9854926" cy="382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Огонь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focului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11" y="1118606"/>
            <a:ext cx="10976288" cy="100593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Picture 2" descr="D:\Docs\Desktop\unname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8" y="2811584"/>
            <a:ext cx="9739312" cy="574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11" y="1118606"/>
            <a:ext cx="10976288" cy="10059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300" i="1" dirty="0">
                <a:latin typeface="Corbel" panose="020B0503020204020204" pitchFamily="34" charset="0"/>
              </a:rPr>
              <a:t>Внимание! В этом вопросе может быть больше правильных вариантов </a:t>
            </a:r>
            <a:r>
              <a:rPr lang="ru-RU" sz="4300" i="1" dirty="0" smtClean="0">
                <a:latin typeface="Corbel" panose="020B0503020204020204" pitchFamily="34" charset="0"/>
              </a:rPr>
              <a:t>ответа,</a:t>
            </a:r>
            <a:endParaRPr lang="en-US" sz="43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i="1" dirty="0" smtClean="0">
                <a:latin typeface="Corbel" panose="020B0503020204020204" pitchFamily="34" charset="0"/>
              </a:rPr>
              <a:t>или </a:t>
            </a:r>
            <a:r>
              <a:rPr lang="ru-RU" sz="4300" i="1" dirty="0">
                <a:latin typeface="Corbel" panose="020B0503020204020204" pitchFamily="34" charset="0"/>
              </a:rPr>
              <a:t>не быть их вовсе. Если вариантов больше одного, выберите все </a:t>
            </a:r>
            <a:r>
              <a:rPr lang="ru-RU" sz="4300" i="1" dirty="0" smtClean="0">
                <a:latin typeface="Corbel" panose="020B0503020204020204" pitchFamily="34" charset="0"/>
              </a:rPr>
              <a:t>правильные.</a:t>
            </a:r>
            <a:endParaRPr lang="en-US" sz="43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i="1" dirty="0" err="1">
                <a:latin typeface="Corbel" panose="020B0503020204020204" pitchFamily="34" charset="0"/>
              </a:rPr>
              <a:t>Atenție</a:t>
            </a:r>
            <a:r>
              <a:rPr lang="en-US" sz="4300" i="1" dirty="0">
                <a:latin typeface="Corbel" panose="020B0503020204020204" pitchFamily="34" charset="0"/>
              </a:rPr>
              <a:t>! </a:t>
            </a:r>
            <a:r>
              <a:rPr lang="en-US" sz="4300" i="1" dirty="0" err="1">
                <a:latin typeface="Corbel" panose="020B0503020204020204" pitchFamily="34" charset="0"/>
              </a:rPr>
              <a:t>Această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întrebare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poate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avea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mai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multe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opțiuni</a:t>
            </a:r>
            <a:r>
              <a:rPr lang="en-US" sz="4300" i="1" dirty="0">
                <a:latin typeface="Corbel" panose="020B0503020204020204" pitchFamily="34" charset="0"/>
              </a:rPr>
              <a:t> de </a:t>
            </a:r>
            <a:r>
              <a:rPr lang="en-US" sz="4300" i="1" dirty="0" err="1">
                <a:latin typeface="Corbel" panose="020B0503020204020204" pitchFamily="34" charset="0"/>
              </a:rPr>
              <a:t>răspuns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corecte</a:t>
            </a:r>
            <a:r>
              <a:rPr lang="en-US" sz="4300" i="1" dirty="0">
                <a:latin typeface="Corbel" panose="020B0503020204020204" pitchFamily="34" charset="0"/>
              </a:rPr>
              <a:t>, </a:t>
            </a:r>
            <a:r>
              <a:rPr lang="en-US" sz="4300" i="1" dirty="0" err="1">
                <a:latin typeface="Corbel" panose="020B0503020204020204" pitchFamily="34" charset="0"/>
              </a:rPr>
              <a:t>sau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nici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una</a:t>
            </a:r>
            <a:r>
              <a:rPr lang="en-US" sz="4300" i="1" dirty="0">
                <a:latin typeface="Corbel" panose="020B0503020204020204" pitchFamily="34" charset="0"/>
              </a:rPr>
              <a:t>. </a:t>
            </a:r>
          </a:p>
          <a:p>
            <a:pPr fontAlgn="base"/>
            <a:r>
              <a:rPr lang="en-US" sz="4300" i="1" dirty="0" err="1">
                <a:latin typeface="Corbel" panose="020B0503020204020204" pitchFamily="34" charset="0"/>
              </a:rPr>
              <a:t>Dacă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există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mai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multe</a:t>
            </a:r>
            <a:r>
              <a:rPr lang="en-US" sz="4300" i="1" dirty="0">
                <a:latin typeface="Corbel" panose="020B0503020204020204" pitchFamily="34" charset="0"/>
              </a:rPr>
              <a:t> - </a:t>
            </a:r>
            <a:r>
              <a:rPr lang="en-US" sz="4300" i="1" dirty="0" err="1">
                <a:latin typeface="Corbel" panose="020B0503020204020204" pitchFamily="34" charset="0"/>
              </a:rPr>
              <a:t>selectați</a:t>
            </a:r>
            <a:r>
              <a:rPr lang="en-US" sz="4300" i="1" dirty="0">
                <a:latin typeface="Corbel" panose="020B0503020204020204" pitchFamily="34" charset="0"/>
              </a:rPr>
              <a:t>-le </a:t>
            </a:r>
            <a:r>
              <a:rPr lang="en-US" sz="4300" i="1" dirty="0" err="1">
                <a:latin typeface="Corbel" panose="020B0503020204020204" pitchFamily="34" charset="0"/>
              </a:rPr>
              <a:t>pe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toate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corecte</a:t>
            </a:r>
            <a:r>
              <a:rPr lang="en-US" sz="4300" i="1" dirty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Роботы </a:t>
            </a:r>
            <a:r>
              <a:rPr lang="ru-RU" sz="4300" dirty="0">
                <a:latin typeface="Corbel" panose="020B0503020204020204" pitchFamily="34" charset="0"/>
              </a:rPr>
              <a:t>могут облегчить жизнь человеку и избавить его от тяжёлой </a:t>
            </a:r>
            <a:r>
              <a:rPr lang="ru-RU" sz="4300" dirty="0" smtClean="0">
                <a:latin typeface="Corbel" panose="020B0503020204020204" pitchFamily="34" charset="0"/>
              </a:rPr>
              <a:t>работы.</a:t>
            </a:r>
            <a:endParaRPr lang="x-none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b="1" dirty="0" smtClean="0">
                <a:latin typeface="Corbel" panose="020B0503020204020204" pitchFamily="34" charset="0"/>
              </a:rPr>
              <a:t>Какие из </a:t>
            </a:r>
            <a:r>
              <a:rPr lang="ru-RU" sz="4300" b="1" dirty="0">
                <a:latin typeface="Corbel" panose="020B0503020204020204" pitchFamily="34" charset="0"/>
              </a:rPr>
              <a:t>этих профессий могут достаться роботам в ближайшем будущем? </a:t>
            </a:r>
            <a:endParaRPr lang="en-US" sz="4300" b="1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err="1" smtClean="0">
                <a:latin typeface="Corbel" panose="020B0503020204020204" pitchFamily="34" charset="0"/>
              </a:rPr>
              <a:t>Roboții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>
                <a:latin typeface="Corbel" panose="020B0503020204020204" pitchFamily="34" charset="0"/>
              </a:rPr>
              <a:t>pot </a:t>
            </a:r>
            <a:r>
              <a:rPr lang="en-US" sz="4300" dirty="0" err="1">
                <a:latin typeface="Corbel" panose="020B0503020204020204" pitchFamily="34" charset="0"/>
              </a:rPr>
              <a:t>facilita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viața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oamenilor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și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îi</a:t>
            </a:r>
            <a:r>
              <a:rPr lang="en-US" sz="4300" dirty="0">
                <a:latin typeface="Corbel" panose="020B0503020204020204" pitchFamily="34" charset="0"/>
              </a:rPr>
              <a:t> pot </a:t>
            </a:r>
            <a:r>
              <a:rPr lang="en-US" sz="4300" dirty="0" err="1">
                <a:latin typeface="Corbel" panose="020B0503020204020204" pitchFamily="34" charset="0"/>
              </a:rPr>
              <a:t>scăpa</a:t>
            </a:r>
            <a:r>
              <a:rPr lang="en-US" sz="4300" dirty="0">
                <a:latin typeface="Corbel" panose="020B0503020204020204" pitchFamily="34" charset="0"/>
              </a:rPr>
              <a:t> de </a:t>
            </a:r>
            <a:r>
              <a:rPr lang="en-US" sz="4300" dirty="0" err="1">
                <a:latin typeface="Corbel" panose="020B0503020204020204" pitchFamily="34" charset="0"/>
              </a:rPr>
              <a:t>munca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grea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en-US" sz="4300" b="1" dirty="0">
                <a:latin typeface="Corbel" panose="020B0503020204020204" pitchFamily="34" charset="0"/>
              </a:rPr>
              <a:t>Care din </a:t>
            </a:r>
            <a:r>
              <a:rPr lang="en-US" sz="4300" b="1" dirty="0" err="1">
                <a:latin typeface="Corbel" panose="020B0503020204020204" pitchFamily="34" charset="0"/>
              </a:rPr>
              <a:t>aceste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endParaRPr lang="x-none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b="1" dirty="0" err="1" smtClean="0">
                <a:latin typeface="Corbel" panose="020B0503020204020204" pitchFamily="34" charset="0"/>
              </a:rPr>
              <a:t>profesii</a:t>
            </a:r>
            <a:r>
              <a:rPr lang="x-none" sz="4300" b="1" dirty="0" smtClean="0">
                <a:latin typeface="Corbel" panose="020B0503020204020204" pitchFamily="34" charset="0"/>
              </a:rPr>
              <a:t> </a:t>
            </a:r>
            <a:r>
              <a:rPr lang="en-US" sz="4300" b="1" dirty="0" smtClean="0">
                <a:latin typeface="Corbel" panose="020B0503020204020204" pitchFamily="34" charset="0"/>
              </a:rPr>
              <a:t>le </a:t>
            </a:r>
            <a:r>
              <a:rPr lang="en-US" sz="4300" b="1" dirty="0">
                <a:latin typeface="Corbel" panose="020B0503020204020204" pitchFamily="34" charset="0"/>
              </a:rPr>
              <a:t>pot </a:t>
            </a:r>
            <a:r>
              <a:rPr lang="en-US" sz="4300" b="1" dirty="0" err="1">
                <a:latin typeface="Corbel" panose="020B0503020204020204" pitchFamily="34" charset="0"/>
              </a:rPr>
              <a:t>reveni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roboților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deja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în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viitorul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 smtClean="0">
                <a:latin typeface="Corbel" panose="020B0503020204020204" pitchFamily="34" charset="0"/>
              </a:rPr>
              <a:t>apropiat</a:t>
            </a:r>
            <a:r>
              <a:rPr lang="en-US" sz="4300" b="1" dirty="0" smtClean="0">
                <a:latin typeface="Corbel" panose="020B0503020204020204" pitchFamily="34" charset="0"/>
              </a:rPr>
              <a:t>?</a:t>
            </a: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1. </a:t>
            </a:r>
            <a:r>
              <a:rPr lang="ru-RU" sz="4300" dirty="0" smtClean="0">
                <a:latin typeface="Corbel" panose="020B0503020204020204" pitchFamily="34" charset="0"/>
              </a:rPr>
              <a:t>Курьер</a:t>
            </a:r>
            <a:r>
              <a:rPr lang="x-none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/</a:t>
            </a:r>
            <a:r>
              <a:rPr lang="x-none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Curier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2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 smtClean="0">
                <a:latin typeface="Corbel" panose="020B0503020204020204" pitchFamily="34" charset="0"/>
              </a:rPr>
              <a:t>Грузчик</a:t>
            </a:r>
            <a:r>
              <a:rPr lang="x-none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/</a:t>
            </a:r>
            <a:r>
              <a:rPr lang="x-none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smtClean="0">
                <a:latin typeface="Corbel" panose="020B0503020204020204" pitchFamily="34" charset="0"/>
              </a:rPr>
              <a:t>Hamal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3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 smtClean="0">
                <a:latin typeface="Corbel" panose="020B0503020204020204" pitchFamily="34" charset="0"/>
              </a:rPr>
              <a:t>Пилот</a:t>
            </a:r>
            <a:r>
              <a:rPr lang="x-none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/</a:t>
            </a:r>
            <a:r>
              <a:rPr lang="x-none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smtClean="0">
                <a:latin typeface="Corbel" panose="020B0503020204020204" pitchFamily="34" charset="0"/>
              </a:rPr>
              <a:t>Pilot</a:t>
            </a: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4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 smtClean="0">
                <a:latin typeface="Corbel" panose="020B0503020204020204" pitchFamily="34" charset="0"/>
              </a:rPr>
              <a:t>Водитель</a:t>
            </a:r>
            <a:r>
              <a:rPr lang="x-none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/</a:t>
            </a:r>
            <a:r>
              <a:rPr lang="x-none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Șofer</a:t>
            </a:r>
            <a:endParaRPr lang="ru-RU" sz="43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295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29851" y="3849238"/>
            <a:ext cx="9854926" cy="382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1,</a:t>
            </a:r>
            <a:r>
              <a:rPr lang="x-none" sz="83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2,</a:t>
            </a:r>
            <a:r>
              <a:rPr lang="x-none" sz="83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3,</a:t>
            </a:r>
            <a:r>
              <a:rPr lang="x-none" sz="83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4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11" y="1118606"/>
            <a:ext cx="10976288" cy="100593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Picture 2" descr="D:\Docs\Desktop\kartinki-dlya-detej-roboty-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1"/>
          <a:stretch/>
        </p:blipFill>
        <p:spPr bwMode="auto">
          <a:xfrm>
            <a:off x="2011838" y="1806122"/>
            <a:ext cx="6481455" cy="802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6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396"/>
            <a:ext cx="20104099" cy="129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9" y="10197744"/>
            <a:ext cx="20110499" cy="1117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8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11" y="1118606"/>
            <a:ext cx="10976288" cy="10059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785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300" dirty="0">
                <a:latin typeface="Corbel" panose="020B0503020204020204" pitchFamily="34" charset="0"/>
              </a:rPr>
              <a:t>Родившийся в Тирасполе химик Николай Зелинский </a:t>
            </a:r>
            <a:r>
              <a:rPr lang="ru-RU" sz="5300" dirty="0" smtClean="0">
                <a:latin typeface="Corbel" panose="020B0503020204020204" pitchFamily="34" charset="0"/>
              </a:rPr>
              <a:t>использовал</a:t>
            </a:r>
            <a:endParaRPr lang="en-US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dirty="0" smtClean="0">
                <a:latin typeface="Corbel" panose="020B0503020204020204" pitchFamily="34" charset="0"/>
              </a:rPr>
              <a:t>свойства </a:t>
            </a:r>
            <a:r>
              <a:rPr lang="ru-RU" sz="5300" dirty="0">
                <a:latin typeface="Corbel" panose="020B0503020204020204" pitchFamily="34" charset="0"/>
              </a:rPr>
              <a:t>угля и создал аппарат, который помог уменьшить </a:t>
            </a:r>
            <a:endParaRPr lang="x-none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dirty="0" smtClean="0">
                <a:latin typeface="Corbel" panose="020B0503020204020204" pitchFamily="34" charset="0"/>
              </a:rPr>
              <a:t>потери</a:t>
            </a:r>
            <a:r>
              <a:rPr lang="x-none" sz="5300" dirty="0" smtClean="0">
                <a:latin typeface="Corbel" panose="020B0503020204020204" pitchFamily="34" charset="0"/>
              </a:rPr>
              <a:t> </a:t>
            </a:r>
            <a:r>
              <a:rPr lang="ru-RU" sz="5300" dirty="0" smtClean="0">
                <a:latin typeface="Corbel" panose="020B0503020204020204" pitchFamily="34" charset="0"/>
              </a:rPr>
              <a:t>русской армии. </a:t>
            </a:r>
            <a:r>
              <a:rPr lang="ru-RU" sz="5300" b="1" dirty="0" smtClean="0">
                <a:latin typeface="Corbel" panose="020B0503020204020204" pitchFamily="34" charset="0"/>
              </a:rPr>
              <a:t>О каком изобретении речь?</a:t>
            </a:r>
            <a:endParaRPr lang="en-US" sz="5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300" b="1" dirty="0" err="1" smtClean="0">
                <a:latin typeface="Corbel" panose="020B0503020204020204" pitchFamily="34" charset="0"/>
              </a:rPr>
              <a:t>Pentru</a:t>
            </a:r>
            <a:r>
              <a:rPr lang="en-US" sz="5300" b="1" dirty="0" smtClean="0">
                <a:latin typeface="Corbel" panose="020B0503020204020204" pitchFamily="34" charset="0"/>
              </a:rPr>
              <a:t> a reduce </a:t>
            </a:r>
            <a:r>
              <a:rPr lang="en-US" sz="5300" b="1" dirty="0" err="1" smtClean="0">
                <a:latin typeface="Corbel" panose="020B0503020204020204" pitchFamily="34" charset="0"/>
              </a:rPr>
              <a:t>pierderile</a:t>
            </a:r>
            <a:r>
              <a:rPr lang="en-US" sz="5300" b="1" dirty="0" smtClean="0">
                <a:latin typeface="Corbel" panose="020B0503020204020204" pitchFamily="34" charset="0"/>
              </a:rPr>
              <a:t> </a:t>
            </a:r>
            <a:r>
              <a:rPr lang="en-US" sz="5300" b="1" dirty="0" err="1" smtClean="0">
                <a:latin typeface="Corbel" panose="020B0503020204020204" pitchFamily="34" charset="0"/>
              </a:rPr>
              <a:t>umane</a:t>
            </a:r>
            <a:r>
              <a:rPr lang="en-US" sz="5300" b="1" dirty="0" smtClean="0">
                <a:latin typeface="Corbel" panose="020B0503020204020204" pitchFamily="34" charset="0"/>
              </a:rPr>
              <a:t>, </a:t>
            </a:r>
            <a:r>
              <a:rPr lang="en-US" sz="5300" b="1" dirty="0" err="1" smtClean="0">
                <a:latin typeface="Corbel" panose="020B0503020204020204" pitchFamily="34" charset="0"/>
              </a:rPr>
              <a:t>chimistul</a:t>
            </a:r>
            <a:r>
              <a:rPr lang="en-US" sz="5300" b="1" dirty="0" smtClean="0">
                <a:latin typeface="Corbel" panose="020B0503020204020204" pitchFamily="34" charset="0"/>
              </a:rPr>
              <a:t> Nikolai </a:t>
            </a:r>
            <a:r>
              <a:rPr lang="en-US" sz="5300" b="1" dirty="0" err="1" smtClean="0">
                <a:latin typeface="Corbel" panose="020B0503020204020204" pitchFamily="34" charset="0"/>
              </a:rPr>
              <a:t>Zelinski</a:t>
            </a:r>
            <a:r>
              <a:rPr lang="en-US" sz="5300" b="1" dirty="0" smtClean="0">
                <a:latin typeface="Corbel" panose="020B0503020204020204" pitchFamily="34" charset="0"/>
              </a:rPr>
              <a:t>, </a:t>
            </a:r>
            <a:endParaRPr lang="ro-MD" sz="5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300" b="1" dirty="0" err="1" smtClean="0">
                <a:latin typeface="Corbel" panose="020B0503020204020204" pitchFamily="34" charset="0"/>
              </a:rPr>
              <a:t>născut</a:t>
            </a:r>
            <a:r>
              <a:rPr lang="en-US" sz="5300" b="1" dirty="0" smtClean="0">
                <a:latin typeface="Corbel" panose="020B0503020204020204" pitchFamily="34" charset="0"/>
              </a:rPr>
              <a:t> </a:t>
            </a:r>
            <a:r>
              <a:rPr lang="x-none" sz="5300" b="1" dirty="0" smtClean="0">
                <a:latin typeface="Corbel" panose="020B0503020204020204" pitchFamily="34" charset="0"/>
              </a:rPr>
              <a:t>l</a:t>
            </a:r>
            <a:r>
              <a:rPr lang="en-US" sz="5300" b="1" dirty="0" smtClean="0">
                <a:latin typeface="Corbel" panose="020B0503020204020204" pitchFamily="34" charset="0"/>
              </a:rPr>
              <a:t>a</a:t>
            </a:r>
            <a:r>
              <a:rPr lang="x-none" sz="5300" b="1" dirty="0" smtClean="0">
                <a:latin typeface="Corbel" panose="020B0503020204020204" pitchFamily="34" charset="0"/>
              </a:rPr>
              <a:t> </a:t>
            </a:r>
            <a:r>
              <a:rPr lang="en-US" sz="5300" b="1" dirty="0" smtClean="0">
                <a:latin typeface="Corbel" panose="020B0503020204020204" pitchFamily="34" charset="0"/>
              </a:rPr>
              <a:t>Tiraspol</a:t>
            </a:r>
            <a:r>
              <a:rPr lang="en-US" sz="5300" b="1" dirty="0">
                <a:latin typeface="Corbel" panose="020B0503020204020204" pitchFamily="34" charset="0"/>
              </a:rPr>
              <a:t>, a </a:t>
            </a:r>
            <a:r>
              <a:rPr lang="en-US" sz="5300" b="1" dirty="0" err="1">
                <a:latin typeface="Corbel" panose="020B0503020204020204" pitchFamily="34" charset="0"/>
              </a:rPr>
              <a:t>folosit</a:t>
            </a:r>
            <a:r>
              <a:rPr lang="en-US" sz="5300" b="1" dirty="0">
                <a:latin typeface="Corbel" panose="020B0503020204020204" pitchFamily="34" charset="0"/>
              </a:rPr>
              <a:t> </a:t>
            </a:r>
            <a:r>
              <a:rPr lang="en-US" sz="5300" b="1" dirty="0" err="1">
                <a:latin typeface="Corbel" panose="020B0503020204020204" pitchFamily="34" charset="0"/>
              </a:rPr>
              <a:t>proprietățile</a:t>
            </a:r>
            <a:r>
              <a:rPr lang="en-US" sz="5300" b="1" dirty="0">
                <a:latin typeface="Corbel" panose="020B0503020204020204" pitchFamily="34" charset="0"/>
              </a:rPr>
              <a:t> </a:t>
            </a:r>
            <a:r>
              <a:rPr lang="en-US" sz="5300" b="1" dirty="0" err="1">
                <a:latin typeface="Corbel" panose="020B0503020204020204" pitchFamily="34" charset="0"/>
              </a:rPr>
              <a:t>cărbunelui</a:t>
            </a:r>
            <a:r>
              <a:rPr lang="en-US" sz="5300" b="1" dirty="0">
                <a:latin typeface="Corbel" panose="020B0503020204020204" pitchFamily="34" charset="0"/>
              </a:rPr>
              <a:t> </a:t>
            </a:r>
            <a:r>
              <a:rPr lang="en-US" sz="5300" b="1" dirty="0" err="1">
                <a:latin typeface="Corbel" panose="020B0503020204020204" pitchFamily="34" charset="0"/>
              </a:rPr>
              <a:t>și</a:t>
            </a:r>
            <a:r>
              <a:rPr lang="en-US" sz="5300" b="1" dirty="0">
                <a:latin typeface="Corbel" panose="020B0503020204020204" pitchFamily="34" charset="0"/>
              </a:rPr>
              <a:t> a </a:t>
            </a:r>
            <a:r>
              <a:rPr lang="en-US" sz="5300" b="1" dirty="0" err="1">
                <a:latin typeface="Corbel" panose="020B0503020204020204" pitchFamily="34" charset="0"/>
              </a:rPr>
              <a:t>creat</a:t>
            </a:r>
            <a:r>
              <a:rPr lang="en-US" sz="5300" b="1" dirty="0" smtClean="0">
                <a:latin typeface="Corbel" panose="020B0503020204020204" pitchFamily="34" charset="0"/>
              </a:rPr>
              <a:t>…</a:t>
            </a:r>
            <a:r>
              <a:rPr lang="en-US" sz="5300" dirty="0">
                <a:latin typeface="Corbel" panose="020B0503020204020204" pitchFamily="34" charset="0"/>
              </a:rPr>
              <a:t> </a:t>
            </a:r>
          </a:p>
          <a:p>
            <a:r>
              <a:rPr lang="en-US" sz="5300" dirty="0">
                <a:latin typeface="Corbel" panose="020B0503020204020204" pitchFamily="34" charset="0"/>
              </a:rPr>
              <a:t>1. </a:t>
            </a:r>
            <a:r>
              <a:rPr lang="ru-RU" sz="5300" dirty="0" smtClean="0">
                <a:latin typeface="Corbel" panose="020B0503020204020204" pitchFamily="34" charset="0"/>
              </a:rPr>
              <a:t>Противогаз</a:t>
            </a:r>
            <a:r>
              <a:rPr lang="x-none" sz="5300" dirty="0" smtClean="0">
                <a:latin typeface="Corbel" panose="020B0503020204020204" pitchFamily="34" charset="0"/>
              </a:rPr>
              <a:t> </a:t>
            </a:r>
            <a:r>
              <a:rPr lang="ru-RU" sz="5300" dirty="0" smtClean="0">
                <a:latin typeface="Corbel" panose="020B0503020204020204" pitchFamily="34" charset="0"/>
              </a:rPr>
              <a:t>/</a:t>
            </a:r>
            <a:r>
              <a:rPr lang="x-none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 smtClean="0">
                <a:latin typeface="Corbel" panose="020B0503020204020204" pitchFamily="34" charset="0"/>
              </a:rPr>
              <a:t>Masca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>
                <a:latin typeface="Corbel" panose="020B0503020204020204" pitchFamily="34" charset="0"/>
              </a:rPr>
              <a:t>de gaze</a:t>
            </a:r>
          </a:p>
          <a:p>
            <a:r>
              <a:rPr lang="en-US" sz="5300" dirty="0">
                <a:latin typeface="Corbel" panose="020B0503020204020204" pitchFamily="34" charset="0"/>
              </a:rPr>
              <a:t>2. </a:t>
            </a:r>
            <a:r>
              <a:rPr lang="ru-RU" sz="5300" dirty="0" smtClean="0">
                <a:latin typeface="Corbel" panose="020B0503020204020204" pitchFamily="34" charset="0"/>
              </a:rPr>
              <a:t>Катюша</a:t>
            </a:r>
            <a:r>
              <a:rPr lang="x-none" sz="5300" dirty="0" smtClean="0">
                <a:latin typeface="Corbel" panose="020B0503020204020204" pitchFamily="34" charset="0"/>
              </a:rPr>
              <a:t> </a:t>
            </a:r>
            <a:r>
              <a:rPr lang="ru-RU" sz="5300" dirty="0" smtClean="0">
                <a:latin typeface="Corbel" panose="020B0503020204020204" pitchFamily="34" charset="0"/>
              </a:rPr>
              <a:t>/</a:t>
            </a:r>
            <a:r>
              <a:rPr lang="x-none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 smtClean="0">
                <a:latin typeface="Corbel" panose="020B0503020204020204" pitchFamily="34" charset="0"/>
              </a:rPr>
              <a:t>Katiușa</a:t>
            </a:r>
            <a:endParaRPr lang="en-US" sz="5300" dirty="0">
              <a:latin typeface="Corbel" panose="020B0503020204020204" pitchFamily="34" charset="0"/>
            </a:endParaRPr>
          </a:p>
          <a:p>
            <a:r>
              <a:rPr lang="en-US" sz="5300" dirty="0">
                <a:latin typeface="Corbel" panose="020B0503020204020204" pitchFamily="34" charset="0"/>
              </a:rPr>
              <a:t>3. </a:t>
            </a:r>
            <a:r>
              <a:rPr lang="ru-RU" sz="5300" dirty="0">
                <a:latin typeface="Corbel" panose="020B0503020204020204" pitchFamily="34" charset="0"/>
              </a:rPr>
              <a:t>Танк </a:t>
            </a:r>
            <a:r>
              <a:rPr lang="ru-RU" sz="5300" dirty="0" smtClean="0">
                <a:latin typeface="Corbel" panose="020B0503020204020204" pitchFamily="34" charset="0"/>
              </a:rPr>
              <a:t>Т-34</a:t>
            </a:r>
            <a:r>
              <a:rPr lang="x-none" sz="5300" dirty="0" smtClean="0">
                <a:latin typeface="Corbel" panose="020B0503020204020204" pitchFamily="34" charset="0"/>
              </a:rPr>
              <a:t> </a:t>
            </a:r>
            <a:r>
              <a:rPr lang="ru-RU" sz="5300" dirty="0" smtClean="0">
                <a:latin typeface="Corbel" panose="020B0503020204020204" pitchFamily="34" charset="0"/>
              </a:rPr>
              <a:t>/</a:t>
            </a:r>
            <a:r>
              <a:rPr lang="x-none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 smtClean="0">
                <a:latin typeface="Corbel" panose="020B0503020204020204" pitchFamily="34" charset="0"/>
              </a:rPr>
              <a:t>Tancul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>
                <a:latin typeface="Corbel" panose="020B0503020204020204" pitchFamily="34" charset="0"/>
              </a:rPr>
              <a:t>T-34</a:t>
            </a:r>
          </a:p>
          <a:p>
            <a:r>
              <a:rPr lang="en-US" sz="5300" dirty="0">
                <a:latin typeface="Corbel" panose="020B0503020204020204" pitchFamily="34" charset="0"/>
              </a:rPr>
              <a:t>4. </a:t>
            </a:r>
            <a:r>
              <a:rPr lang="ru-RU" sz="5300" dirty="0" smtClean="0">
                <a:latin typeface="Corbel" panose="020B0503020204020204" pitchFamily="34" charset="0"/>
              </a:rPr>
              <a:t>Самолёт-невидимка</a:t>
            </a:r>
            <a:r>
              <a:rPr lang="x-none" sz="5300" dirty="0" smtClean="0">
                <a:latin typeface="Corbel" panose="020B0503020204020204" pitchFamily="34" charset="0"/>
              </a:rPr>
              <a:t> </a:t>
            </a:r>
            <a:r>
              <a:rPr lang="ru-RU" sz="5300" dirty="0" smtClean="0">
                <a:latin typeface="Corbel" panose="020B0503020204020204" pitchFamily="34" charset="0"/>
              </a:rPr>
              <a:t>/</a:t>
            </a:r>
            <a:r>
              <a:rPr lang="x-none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 smtClean="0">
                <a:latin typeface="Corbel" panose="020B0503020204020204" pitchFamily="34" charset="0"/>
              </a:rPr>
              <a:t>Aeronava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 smtClean="0">
                <a:latin typeface="Corbel" panose="020B0503020204020204" pitchFamily="34" charset="0"/>
              </a:rPr>
              <a:t>invizibilă</a:t>
            </a:r>
            <a:endParaRPr lang="en-US" sz="53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134600" y="3849238"/>
            <a:ext cx="9988277" cy="382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1.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Противогаз</a:t>
            </a:r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Masca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de gaze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11" y="1118606"/>
            <a:ext cx="10976288" cy="100593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smtClean="0">
                <a:solidFill>
                  <a:srgbClr val="FFFFFF"/>
                </a:solidFill>
              </a:rPr>
              <a:t>1	 </a:t>
            </a:r>
            <a:r>
              <a:rPr lang="ru-RU" sz="4800" smtClean="0">
                <a:solidFill>
                  <a:srgbClr val="002E6D"/>
                </a:solidFill>
              </a:rPr>
              <a:t>ОТВЕТ/</a:t>
            </a:r>
            <a:r>
              <a:rPr lang="en-US" sz="480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Picture 2" descr="D:\Docs\Desktop\grazhdanskij-protivogaz-gp-5-s-xraneniy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72" y="1995514"/>
            <a:ext cx="8081936" cy="808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11" y="1118606"/>
            <a:ext cx="10976288" cy="10059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5082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700" dirty="0">
                <a:latin typeface="Corbel" panose="020B0503020204020204" pitchFamily="34" charset="0"/>
              </a:rPr>
              <a:t>После наводнения в Крымске школьник Михаил Вульф предложил </a:t>
            </a:r>
            <a:r>
              <a:rPr lang="ru-RU" sz="4700" dirty="0" smtClean="0">
                <a:latin typeface="Corbel" panose="020B0503020204020204" pitchFamily="34" charset="0"/>
              </a:rPr>
              <a:t>новую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систему </a:t>
            </a:r>
            <a:r>
              <a:rPr lang="ru-RU" sz="4700" dirty="0">
                <a:latin typeface="Corbel" panose="020B0503020204020204" pitchFamily="34" charset="0"/>
              </a:rPr>
              <a:t>безопасности: встраивать в НИХ небольшие </a:t>
            </a:r>
            <a:r>
              <a:rPr lang="ru-RU" sz="4700" dirty="0" smtClean="0">
                <a:latin typeface="Corbel" panose="020B0503020204020204" pitchFamily="34" charset="0"/>
              </a:rPr>
              <a:t>радиоприёмники,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которые </a:t>
            </a:r>
            <a:r>
              <a:rPr lang="ru-RU" sz="4700" dirty="0">
                <a:latin typeface="Corbel" panose="020B0503020204020204" pitchFamily="34" charset="0"/>
              </a:rPr>
              <a:t>в случае ЧС будут передавать инструкции о том, как себя вести. 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b="1" dirty="0" smtClean="0">
                <a:latin typeface="Corbel" panose="020B0503020204020204" pitchFamily="34" charset="0"/>
              </a:rPr>
              <a:t>Что </a:t>
            </a:r>
            <a:r>
              <a:rPr lang="ru-RU" sz="4700" b="1" dirty="0">
                <a:latin typeface="Corbel" panose="020B0503020204020204" pitchFamily="34" charset="0"/>
              </a:rPr>
              <a:t>такое </a:t>
            </a:r>
            <a:r>
              <a:rPr lang="ru-RU" sz="4700" b="1" dirty="0" smtClean="0">
                <a:latin typeface="Corbel" panose="020B0503020204020204" pitchFamily="34" charset="0"/>
              </a:rPr>
              <a:t>ОНИ?</a:t>
            </a:r>
            <a:endParaRPr lang="en-US" sz="4700" b="1" dirty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După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inundația</a:t>
            </a:r>
            <a:r>
              <a:rPr lang="en-US" sz="4700" dirty="0">
                <a:latin typeface="Corbel" panose="020B0503020204020204" pitchFamily="34" charset="0"/>
              </a:rPr>
              <a:t> din </a:t>
            </a:r>
            <a:r>
              <a:rPr lang="en-US" sz="4700" dirty="0" err="1">
                <a:latin typeface="Corbel" panose="020B0503020204020204" pitchFamily="34" charset="0"/>
              </a:rPr>
              <a:t>Krâmsk</a:t>
            </a:r>
            <a:r>
              <a:rPr lang="en-US" sz="4700" dirty="0">
                <a:latin typeface="Corbel" panose="020B0503020204020204" pitchFamily="34" charset="0"/>
              </a:rPr>
              <a:t>, </a:t>
            </a:r>
            <a:r>
              <a:rPr lang="en-US" sz="4700" dirty="0" err="1">
                <a:latin typeface="Corbel" panose="020B0503020204020204" pitchFamily="34" charset="0"/>
              </a:rPr>
              <a:t>elevul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Mihail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Vulf</a:t>
            </a:r>
            <a:r>
              <a:rPr lang="en-US" sz="4700" dirty="0">
                <a:latin typeface="Corbel" panose="020B0503020204020204" pitchFamily="34" charset="0"/>
              </a:rPr>
              <a:t> a </a:t>
            </a:r>
            <a:r>
              <a:rPr lang="en-US" sz="4700" dirty="0" err="1">
                <a:latin typeface="Corbel" panose="020B0503020204020204" pitchFamily="34" charset="0"/>
              </a:rPr>
              <a:t>propus</a:t>
            </a:r>
            <a:r>
              <a:rPr lang="en-US" sz="4700" dirty="0">
                <a:latin typeface="Corbel" panose="020B0503020204020204" pitchFamily="34" charset="0"/>
              </a:rPr>
              <a:t> un </a:t>
            </a:r>
            <a:r>
              <a:rPr lang="en-US" sz="4700" dirty="0" err="1">
                <a:latin typeface="Corbel" panose="020B0503020204020204" pitchFamily="34" charset="0"/>
              </a:rPr>
              <a:t>nou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sistem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smtClean="0">
                <a:latin typeface="Corbel" panose="020B0503020204020204" pitchFamily="34" charset="0"/>
              </a:rPr>
              <a:t>de</a:t>
            </a: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securitate</a:t>
            </a:r>
            <a:r>
              <a:rPr lang="en-US" sz="4700" dirty="0">
                <a:latin typeface="Corbel" panose="020B0503020204020204" pitchFamily="34" charset="0"/>
              </a:rPr>
              <a:t>: </a:t>
            </a:r>
            <a:r>
              <a:rPr lang="en-US" sz="4700" dirty="0" err="1">
                <a:latin typeface="Corbel" panose="020B0503020204020204" pitchFamily="34" charset="0"/>
              </a:rPr>
              <a:t>să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integreze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mici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radiouri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în</a:t>
            </a:r>
            <a:r>
              <a:rPr lang="en-US" sz="4700" dirty="0">
                <a:latin typeface="Corbel" panose="020B0503020204020204" pitchFamily="34" charset="0"/>
              </a:rPr>
              <a:t> ELE, care, </a:t>
            </a:r>
            <a:r>
              <a:rPr lang="en-US" sz="4700" dirty="0" err="1">
                <a:latin typeface="Corbel" panose="020B0503020204020204" pitchFamily="34" charset="0"/>
              </a:rPr>
              <a:t>în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caz</a:t>
            </a:r>
            <a:r>
              <a:rPr lang="en-US" sz="4700" dirty="0">
                <a:latin typeface="Corbel" panose="020B0503020204020204" pitchFamily="34" charset="0"/>
              </a:rPr>
              <a:t> de </a:t>
            </a:r>
            <a:r>
              <a:rPr lang="en-US" sz="4700" dirty="0" err="1">
                <a:latin typeface="Corbel" panose="020B0503020204020204" pitchFamily="34" charset="0"/>
              </a:rPr>
              <a:t>urgență</a:t>
            </a:r>
            <a:r>
              <a:rPr lang="en-US" sz="4700" dirty="0">
                <a:latin typeface="Corbel" panose="020B0503020204020204" pitchFamily="34" charset="0"/>
              </a:rPr>
              <a:t>, </a:t>
            </a:r>
            <a:r>
              <a:rPr lang="en-US" sz="4700" dirty="0" err="1" smtClean="0">
                <a:latin typeface="Corbel" panose="020B0503020204020204" pitchFamily="34" charset="0"/>
              </a:rPr>
              <a:t>vor</a:t>
            </a:r>
            <a:endParaRPr lang="en-US" sz="4700" dirty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transmite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instrucțiuni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despre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comportament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corect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en-US" sz="4700" b="1" dirty="0">
                <a:latin typeface="Corbel" panose="020B0503020204020204" pitchFamily="34" charset="0"/>
              </a:rPr>
              <a:t>Ce </a:t>
            </a:r>
            <a:r>
              <a:rPr lang="en-US" sz="4700" b="1" dirty="0" err="1">
                <a:latin typeface="Corbel" panose="020B0503020204020204" pitchFamily="34" charset="0"/>
              </a:rPr>
              <a:t>sunt</a:t>
            </a:r>
            <a:r>
              <a:rPr lang="en-US" sz="4700" b="1" dirty="0">
                <a:latin typeface="Corbel" panose="020B0503020204020204" pitchFamily="34" charset="0"/>
              </a:rPr>
              <a:t> ELE?</a:t>
            </a:r>
          </a:p>
          <a:p>
            <a:r>
              <a:rPr lang="en-US" sz="4700" dirty="0">
                <a:latin typeface="Corbel" panose="020B0503020204020204" pitchFamily="34" charset="0"/>
              </a:rPr>
              <a:t>1. </a:t>
            </a:r>
            <a:r>
              <a:rPr lang="ru-RU" sz="4700" dirty="0" smtClean="0">
                <a:latin typeface="Corbel" panose="020B0503020204020204" pitchFamily="34" charset="0"/>
              </a:rPr>
              <a:t>Домофоны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/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Interfon</a:t>
            </a:r>
            <a:endParaRPr lang="en-US" sz="4700" dirty="0">
              <a:latin typeface="Corbel" panose="020B0503020204020204" pitchFamily="34" charset="0"/>
            </a:endParaRPr>
          </a:p>
          <a:p>
            <a:r>
              <a:rPr lang="en-US" sz="4700" dirty="0">
                <a:latin typeface="Corbel" panose="020B0503020204020204" pitchFamily="34" charset="0"/>
              </a:rPr>
              <a:t>2. </a:t>
            </a:r>
            <a:r>
              <a:rPr lang="ru-RU" sz="4700" dirty="0" smtClean="0">
                <a:latin typeface="Corbel" panose="020B0503020204020204" pitchFamily="34" charset="0"/>
              </a:rPr>
              <a:t>Ноутбуки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/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smtClean="0">
                <a:latin typeface="Corbel" panose="020B0503020204020204" pitchFamily="34" charset="0"/>
              </a:rPr>
              <a:t>Laptop</a:t>
            </a:r>
            <a:endParaRPr lang="en-US" sz="4700" dirty="0">
              <a:latin typeface="Corbel" panose="020B0503020204020204" pitchFamily="34" charset="0"/>
            </a:endParaRPr>
          </a:p>
          <a:p>
            <a:r>
              <a:rPr lang="en-US" sz="4700" dirty="0">
                <a:latin typeface="Corbel" panose="020B0503020204020204" pitchFamily="34" charset="0"/>
              </a:rPr>
              <a:t>3. </a:t>
            </a:r>
            <a:r>
              <a:rPr lang="ru-RU" sz="4700" dirty="0" smtClean="0">
                <a:latin typeface="Corbel" panose="020B0503020204020204" pitchFamily="34" charset="0"/>
              </a:rPr>
              <a:t>Тарелки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/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Farfurii</a:t>
            </a:r>
            <a:endParaRPr lang="en-US" sz="4700" dirty="0">
              <a:latin typeface="Corbel" panose="020B0503020204020204" pitchFamily="34" charset="0"/>
            </a:endParaRPr>
          </a:p>
          <a:p>
            <a:r>
              <a:rPr lang="en-US" sz="4700" dirty="0">
                <a:latin typeface="Corbel" panose="020B0503020204020204" pitchFamily="34" charset="0"/>
              </a:rPr>
              <a:t>4. </a:t>
            </a:r>
            <a:r>
              <a:rPr lang="ru-RU" sz="4700" dirty="0" smtClean="0">
                <a:latin typeface="Corbel" panose="020B0503020204020204" pitchFamily="34" charset="0"/>
              </a:rPr>
              <a:t>Окна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/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Ferestre</a:t>
            </a:r>
            <a:endParaRPr lang="en-US" sz="47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951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29851" y="3849238"/>
            <a:ext cx="9854926" cy="382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1.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Домофоны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Interfon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11" y="1118606"/>
            <a:ext cx="10976288" cy="100593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Picture 2" descr="D:\Docs\Desktop\dp-10_v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5" y="1913913"/>
            <a:ext cx="5918947" cy="827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0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11" y="1118606"/>
            <a:ext cx="10976288" cy="10059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7923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500" b="1" dirty="0">
                <a:latin typeface="Corbel" panose="020B0503020204020204" pitchFamily="34" charset="0"/>
              </a:rPr>
              <a:t>Какой вид транспорта самый экологически </a:t>
            </a:r>
            <a:r>
              <a:rPr lang="ru-RU" sz="6500" b="1" dirty="0" smtClean="0">
                <a:latin typeface="Corbel" panose="020B0503020204020204" pitchFamily="34" charset="0"/>
              </a:rPr>
              <a:t>чистый?</a:t>
            </a:r>
            <a:endParaRPr lang="en-US" sz="6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b="1" dirty="0" smtClean="0">
                <a:latin typeface="Corbel" panose="020B0503020204020204" pitchFamily="34" charset="0"/>
              </a:rPr>
              <a:t>Care </a:t>
            </a:r>
            <a:r>
              <a:rPr lang="en-US" sz="6500" b="1" dirty="0">
                <a:latin typeface="Corbel" panose="020B0503020204020204" pitchFamily="34" charset="0"/>
              </a:rPr>
              <a:t>din </a:t>
            </a:r>
            <a:r>
              <a:rPr lang="en-US" sz="6500" b="1" dirty="0" err="1">
                <a:latin typeface="Corbel" panose="020B0503020204020204" pitchFamily="34" charset="0"/>
              </a:rPr>
              <a:t>aceste</a:t>
            </a:r>
            <a:r>
              <a:rPr lang="en-US" sz="6500" b="1" dirty="0">
                <a:latin typeface="Corbel" panose="020B0503020204020204" pitchFamily="34" charset="0"/>
              </a:rPr>
              <a:t> </a:t>
            </a:r>
            <a:r>
              <a:rPr lang="en-US" sz="6500" b="1" dirty="0" err="1">
                <a:latin typeface="Corbel" panose="020B0503020204020204" pitchFamily="34" charset="0"/>
              </a:rPr>
              <a:t>tipuri</a:t>
            </a:r>
            <a:r>
              <a:rPr lang="en-US" sz="6500" b="1" dirty="0">
                <a:latin typeface="Corbel" panose="020B0503020204020204" pitchFamily="34" charset="0"/>
              </a:rPr>
              <a:t> de transport </a:t>
            </a:r>
            <a:r>
              <a:rPr lang="en-US" sz="6500" b="1" dirty="0" err="1">
                <a:latin typeface="Corbel" panose="020B0503020204020204" pitchFamily="34" charset="0"/>
              </a:rPr>
              <a:t>este</a:t>
            </a:r>
            <a:r>
              <a:rPr lang="en-US" sz="6500" b="1" dirty="0">
                <a:latin typeface="Corbel" panose="020B0503020204020204" pitchFamily="34" charset="0"/>
              </a:rPr>
              <a:t> </a:t>
            </a:r>
            <a:r>
              <a:rPr lang="en-US" sz="6500" b="1" dirty="0" err="1">
                <a:latin typeface="Corbel" panose="020B0503020204020204" pitchFamily="34" charset="0"/>
              </a:rPr>
              <a:t>mai</a:t>
            </a:r>
            <a:r>
              <a:rPr lang="en-US" sz="6500" b="1" dirty="0">
                <a:latin typeface="Corbel" panose="020B0503020204020204" pitchFamily="34" charset="0"/>
              </a:rPr>
              <a:t> ecologic?   </a:t>
            </a:r>
            <a:endParaRPr lang="en-US" sz="6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dirty="0" smtClean="0">
                <a:latin typeface="Corbel" panose="020B0503020204020204" pitchFamily="34" charset="0"/>
              </a:rPr>
              <a:t>1. </a:t>
            </a:r>
            <a:r>
              <a:rPr lang="ru-RU" sz="6500" dirty="0" smtClean="0">
                <a:latin typeface="Corbel" panose="020B0503020204020204" pitchFamily="34" charset="0"/>
              </a:rPr>
              <a:t>Велосипед</a:t>
            </a:r>
            <a:r>
              <a:rPr lang="x-none" sz="6500" dirty="0" smtClean="0">
                <a:latin typeface="Corbel" panose="020B0503020204020204" pitchFamily="34" charset="0"/>
              </a:rPr>
              <a:t> </a:t>
            </a:r>
            <a:r>
              <a:rPr lang="ru-RU" sz="6500" dirty="0" smtClean="0">
                <a:latin typeface="Corbel" panose="020B0503020204020204" pitchFamily="34" charset="0"/>
              </a:rPr>
              <a:t>/</a:t>
            </a:r>
            <a:r>
              <a:rPr lang="x-none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err="1" smtClean="0">
                <a:latin typeface="Corbel" panose="020B0503020204020204" pitchFamily="34" charset="0"/>
              </a:rPr>
              <a:t>Bicicleta</a:t>
            </a:r>
            <a:endParaRPr lang="en-US" sz="6500" dirty="0">
              <a:latin typeface="Corbel" panose="020B0503020204020204" pitchFamily="34" charset="0"/>
            </a:endParaRPr>
          </a:p>
          <a:p>
            <a:pPr fontAlgn="base"/>
            <a:r>
              <a:rPr lang="en-US" sz="6500" dirty="0" smtClean="0">
                <a:latin typeface="Corbel" panose="020B0503020204020204" pitchFamily="34" charset="0"/>
              </a:rPr>
              <a:t>2</a:t>
            </a:r>
            <a:r>
              <a:rPr lang="en-US" sz="6500" dirty="0">
                <a:latin typeface="Corbel" panose="020B0503020204020204" pitchFamily="34" charset="0"/>
              </a:rPr>
              <a:t>. </a:t>
            </a:r>
            <a:r>
              <a:rPr lang="ru-RU" sz="6500" dirty="0" smtClean="0">
                <a:latin typeface="Corbel" panose="020B0503020204020204" pitchFamily="34" charset="0"/>
              </a:rPr>
              <a:t>Автобус</a:t>
            </a:r>
            <a:r>
              <a:rPr lang="x-none" sz="6500" dirty="0" smtClean="0">
                <a:latin typeface="Corbel" panose="020B0503020204020204" pitchFamily="34" charset="0"/>
              </a:rPr>
              <a:t> </a:t>
            </a:r>
            <a:r>
              <a:rPr lang="ru-RU" sz="6500" dirty="0" smtClean="0">
                <a:latin typeface="Corbel" panose="020B0503020204020204" pitchFamily="34" charset="0"/>
              </a:rPr>
              <a:t>/</a:t>
            </a:r>
            <a:r>
              <a:rPr lang="x-none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err="1" smtClean="0">
                <a:latin typeface="Corbel" panose="020B0503020204020204" pitchFamily="34" charset="0"/>
              </a:rPr>
              <a:t>Autobuzul</a:t>
            </a:r>
            <a:endParaRPr lang="en-US" sz="6500" dirty="0">
              <a:latin typeface="Corbel" panose="020B0503020204020204" pitchFamily="34" charset="0"/>
            </a:endParaRPr>
          </a:p>
          <a:p>
            <a:pPr fontAlgn="base"/>
            <a:r>
              <a:rPr lang="en-US" sz="6500" dirty="0" smtClean="0">
                <a:latin typeface="Corbel" panose="020B0503020204020204" pitchFamily="34" charset="0"/>
              </a:rPr>
              <a:t>3</a:t>
            </a:r>
            <a:r>
              <a:rPr lang="en-US" sz="6500" dirty="0">
                <a:latin typeface="Corbel" panose="020B0503020204020204" pitchFamily="34" charset="0"/>
              </a:rPr>
              <a:t>. </a:t>
            </a:r>
            <a:r>
              <a:rPr lang="ru-RU" sz="6500" dirty="0" smtClean="0">
                <a:latin typeface="Corbel" panose="020B0503020204020204" pitchFamily="34" charset="0"/>
              </a:rPr>
              <a:t>Такси</a:t>
            </a:r>
            <a:r>
              <a:rPr lang="x-none" sz="6500" dirty="0" smtClean="0">
                <a:latin typeface="Corbel" panose="020B0503020204020204" pitchFamily="34" charset="0"/>
              </a:rPr>
              <a:t> </a:t>
            </a:r>
            <a:r>
              <a:rPr lang="ru-RU" sz="6500" dirty="0" smtClean="0">
                <a:latin typeface="Corbel" panose="020B0503020204020204" pitchFamily="34" charset="0"/>
              </a:rPr>
              <a:t>/</a:t>
            </a:r>
            <a:r>
              <a:rPr lang="x-none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smtClean="0">
                <a:latin typeface="Corbel" panose="020B0503020204020204" pitchFamily="34" charset="0"/>
              </a:rPr>
              <a:t>Taxi</a:t>
            </a:r>
          </a:p>
          <a:p>
            <a:pPr fontAlgn="base"/>
            <a:r>
              <a:rPr lang="en-US" sz="6500" dirty="0" smtClean="0">
                <a:latin typeface="Corbel" panose="020B0503020204020204" pitchFamily="34" charset="0"/>
              </a:rPr>
              <a:t>4</a:t>
            </a:r>
            <a:r>
              <a:rPr lang="en-US" sz="6500" dirty="0">
                <a:latin typeface="Corbel" panose="020B0503020204020204" pitchFamily="34" charset="0"/>
              </a:rPr>
              <a:t>. </a:t>
            </a:r>
            <a:r>
              <a:rPr lang="ru-RU" sz="6500" dirty="0" smtClean="0">
                <a:latin typeface="Corbel" panose="020B0503020204020204" pitchFamily="34" charset="0"/>
              </a:rPr>
              <a:t>Самолёт</a:t>
            </a:r>
            <a:r>
              <a:rPr lang="x-none" sz="6500" dirty="0" smtClean="0">
                <a:latin typeface="Corbel" panose="020B0503020204020204" pitchFamily="34" charset="0"/>
              </a:rPr>
              <a:t> </a:t>
            </a:r>
            <a:r>
              <a:rPr lang="ru-RU" sz="6500" dirty="0" smtClean="0">
                <a:latin typeface="Corbel" panose="020B0503020204020204" pitchFamily="34" charset="0"/>
              </a:rPr>
              <a:t>/</a:t>
            </a:r>
            <a:r>
              <a:rPr lang="x-none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err="1" smtClean="0">
                <a:latin typeface="Corbel" panose="020B0503020204020204" pitchFamily="34" charset="0"/>
              </a:rPr>
              <a:t>Avionul</a:t>
            </a:r>
            <a:endParaRPr lang="ru-RU" sz="65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003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29851" y="3849238"/>
            <a:ext cx="9854926" cy="382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1.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Велосипед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Bicicleta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11" y="1118606"/>
            <a:ext cx="10976288" cy="100593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Picture 2" descr="D:\Docs\Desktop\image__12_-6ae055ddddfa744166b895bd051d1fff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38" y="1981953"/>
            <a:ext cx="7888772" cy="788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8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11" y="1118606"/>
            <a:ext cx="10976288" cy="10059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700" b="1" dirty="0">
                <a:latin typeface="Corbel" panose="020B0503020204020204" pitchFamily="34" charset="0"/>
              </a:rPr>
              <a:t>Чем власти некоторых стран предлагают пользоваться, </a:t>
            </a:r>
            <a:endParaRPr lang="x-none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b="1" dirty="0" smtClean="0">
                <a:latin typeface="Corbel" panose="020B0503020204020204" pitchFamily="34" charset="0"/>
              </a:rPr>
              <a:t>Чтобы</a:t>
            </a:r>
            <a:r>
              <a:rPr lang="x-none" sz="5700" b="1" dirty="0" smtClean="0">
                <a:latin typeface="Corbel" panose="020B0503020204020204" pitchFamily="34" charset="0"/>
              </a:rPr>
              <a:t> </a:t>
            </a:r>
            <a:r>
              <a:rPr lang="ru-RU" sz="5700" b="1" dirty="0" smtClean="0">
                <a:latin typeface="Corbel" panose="020B0503020204020204" pitchFamily="34" charset="0"/>
              </a:rPr>
              <a:t>снизить </a:t>
            </a:r>
            <a:r>
              <a:rPr lang="ru-RU" sz="5700" b="1" dirty="0">
                <a:latin typeface="Corbel" panose="020B0503020204020204" pitchFamily="34" charset="0"/>
              </a:rPr>
              <a:t>плотность трафика в </a:t>
            </a:r>
            <a:r>
              <a:rPr lang="ru-RU" sz="5700" b="1" dirty="0" smtClean="0">
                <a:latin typeface="Corbel" panose="020B0503020204020204" pitchFamily="34" charset="0"/>
              </a:rPr>
              <a:t>городе?</a:t>
            </a:r>
            <a:endParaRPr lang="en-US" sz="5700" b="1" dirty="0">
              <a:latin typeface="Corbel" panose="020B0503020204020204" pitchFamily="34" charset="0"/>
            </a:endParaRPr>
          </a:p>
          <a:p>
            <a:pPr fontAlgn="base"/>
            <a:r>
              <a:rPr lang="en-US" sz="5700" b="1" dirty="0" smtClean="0">
                <a:latin typeface="Corbel" panose="020B0503020204020204" pitchFamily="34" charset="0"/>
              </a:rPr>
              <a:t>Ce </a:t>
            </a:r>
            <a:r>
              <a:rPr lang="en-US" sz="5700" b="1" dirty="0">
                <a:latin typeface="Corbel" panose="020B0503020204020204" pitchFamily="34" charset="0"/>
              </a:rPr>
              <a:t>ne </a:t>
            </a:r>
            <a:r>
              <a:rPr lang="en-US" sz="5700" b="1" dirty="0" err="1" smtClean="0">
                <a:latin typeface="Corbel" panose="020B0503020204020204" pitchFamily="34" charset="0"/>
              </a:rPr>
              <a:t>recomandă</a:t>
            </a:r>
            <a:r>
              <a:rPr lang="ro-MD" sz="5700" b="1" dirty="0">
                <a:latin typeface="Corbel" panose="020B0503020204020204" pitchFamily="34" charset="0"/>
              </a:rPr>
              <a:t> </a:t>
            </a:r>
            <a:r>
              <a:rPr lang="ro-MD" sz="5700" b="1" dirty="0" smtClean="0">
                <a:latin typeface="Corbel" panose="020B0503020204020204" pitchFamily="34" charset="0"/>
              </a:rPr>
              <a:t>să folosim</a:t>
            </a:r>
            <a:r>
              <a:rPr lang="en-US" sz="5700" b="1" dirty="0" smtClean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autoritățile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unor</a:t>
            </a:r>
            <a:r>
              <a:rPr lang="en-US" sz="5700" b="1" dirty="0">
                <a:latin typeface="Corbel" panose="020B0503020204020204" pitchFamily="34" charset="0"/>
              </a:rPr>
              <a:t> state </a:t>
            </a:r>
            <a:r>
              <a:rPr lang="en-US" sz="5700" b="1" dirty="0" err="1" smtClean="0">
                <a:latin typeface="Corbel" panose="020B0503020204020204" pitchFamily="34" charset="0"/>
              </a:rPr>
              <a:t>pentru</a:t>
            </a:r>
            <a:r>
              <a:rPr lang="en-US" sz="5700" b="1" dirty="0" smtClean="0">
                <a:latin typeface="Corbel" panose="020B0503020204020204" pitchFamily="34" charset="0"/>
              </a:rPr>
              <a:t> </a:t>
            </a:r>
            <a:endParaRPr lang="x-none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b="1" dirty="0" smtClean="0">
                <a:latin typeface="Corbel" panose="020B0503020204020204" pitchFamily="34" charset="0"/>
              </a:rPr>
              <a:t>a</a:t>
            </a:r>
            <a:r>
              <a:rPr lang="x-none" sz="5700" b="1" dirty="0" smtClean="0">
                <a:latin typeface="Corbel" panose="020B0503020204020204" pitchFamily="34" charset="0"/>
              </a:rPr>
              <a:t> </a:t>
            </a:r>
            <a:r>
              <a:rPr lang="en-US" sz="5700" b="1" dirty="0" smtClean="0">
                <a:latin typeface="Corbel" panose="020B0503020204020204" pitchFamily="34" charset="0"/>
              </a:rPr>
              <a:t>reduce </a:t>
            </a:r>
            <a:r>
              <a:rPr lang="en-US" sz="5700" b="1" dirty="0" err="1">
                <a:latin typeface="Corbel" panose="020B0503020204020204" pitchFamily="34" charset="0"/>
              </a:rPr>
              <a:t>densitatea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traficului</a:t>
            </a:r>
            <a:r>
              <a:rPr lang="en-US" sz="5700" b="1" dirty="0">
                <a:latin typeface="Corbel" panose="020B0503020204020204" pitchFamily="34" charset="0"/>
              </a:rPr>
              <a:t> auto din </a:t>
            </a:r>
            <a:r>
              <a:rPr lang="en-US" sz="5700" b="1" dirty="0" err="1">
                <a:latin typeface="Corbel" panose="020B0503020204020204" pitchFamily="34" charset="0"/>
              </a:rPr>
              <a:t>orașe</a:t>
            </a:r>
            <a:r>
              <a:rPr lang="en-US" sz="5700" b="1" dirty="0">
                <a:latin typeface="Corbel" panose="020B0503020204020204" pitchFamily="34" charset="0"/>
              </a:rPr>
              <a:t>? </a:t>
            </a:r>
            <a:endParaRPr lang="en-US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1. </a:t>
            </a:r>
            <a:r>
              <a:rPr lang="ru-RU" sz="5700" dirty="0" smtClean="0">
                <a:latin typeface="Corbel" panose="020B0503020204020204" pitchFamily="34" charset="0"/>
              </a:rPr>
              <a:t>Некачественным бензином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ru-RU" sz="5700" dirty="0" smtClean="0">
                <a:latin typeface="Corbel" panose="020B0503020204020204" pitchFamily="34" charset="0"/>
              </a:rPr>
              <a:t>/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Motorină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>
                <a:latin typeface="Corbel" panose="020B0503020204020204" pitchFamily="34" charset="0"/>
              </a:rPr>
              <a:t>de </a:t>
            </a:r>
            <a:r>
              <a:rPr lang="en-US" sz="5700" dirty="0" err="1">
                <a:latin typeface="Corbel" panose="020B0503020204020204" pitchFamily="34" charset="0"/>
              </a:rPr>
              <a:t>calitate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redusă</a:t>
            </a:r>
            <a:endParaRPr lang="en-US" sz="5700" dirty="0">
              <a:latin typeface="Corbel" panose="020B0503020204020204" pitchFamily="34" charset="0"/>
            </a:endParaRP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2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ru-RU" sz="5700" dirty="0">
                <a:latin typeface="Corbel" panose="020B0503020204020204" pitchFamily="34" charset="0"/>
              </a:rPr>
              <a:t>Правилами дорожного </a:t>
            </a:r>
            <a:r>
              <a:rPr lang="ru-RU" sz="5700" dirty="0" smtClean="0">
                <a:latin typeface="Corbel" panose="020B0503020204020204" pitchFamily="34" charset="0"/>
              </a:rPr>
              <a:t>движения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ru-RU" sz="5700" dirty="0" smtClean="0">
                <a:latin typeface="Corbel" panose="020B0503020204020204" pitchFamily="34" charset="0"/>
              </a:rPr>
              <a:t>/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Regulile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circulației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rutiere</a:t>
            </a:r>
            <a:endParaRPr lang="en-US" sz="5700" dirty="0">
              <a:latin typeface="Corbel" panose="020B0503020204020204" pitchFamily="34" charset="0"/>
            </a:endParaRP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3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ru-RU" sz="5700" dirty="0" smtClean="0">
                <a:latin typeface="Corbel" panose="020B0503020204020204" pitchFamily="34" charset="0"/>
              </a:rPr>
              <a:t>Такси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ru-RU" sz="5700" dirty="0" smtClean="0">
                <a:latin typeface="Corbel" panose="020B0503020204020204" pitchFamily="34" charset="0"/>
              </a:rPr>
              <a:t>/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smtClean="0">
                <a:latin typeface="Corbel" panose="020B0503020204020204" pitchFamily="34" charset="0"/>
              </a:rPr>
              <a:t>Taxi</a:t>
            </a: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4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ru-RU" sz="5700" dirty="0">
                <a:latin typeface="Corbel" panose="020B0503020204020204" pitchFamily="34" charset="0"/>
              </a:rPr>
              <a:t>Общественным </a:t>
            </a:r>
            <a:r>
              <a:rPr lang="ru-RU" sz="5700" dirty="0" smtClean="0">
                <a:latin typeface="Corbel" panose="020B0503020204020204" pitchFamily="34" charset="0"/>
              </a:rPr>
              <a:t>транспортом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ru-RU" sz="5700" dirty="0" smtClean="0">
                <a:latin typeface="Corbel" panose="020B0503020204020204" pitchFamily="34" charset="0"/>
              </a:rPr>
              <a:t>/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Transportul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>
                <a:latin typeface="Corbel" panose="020B0503020204020204" pitchFamily="34" charset="0"/>
              </a:rPr>
              <a:t>public</a:t>
            </a:r>
            <a:endParaRPr lang="ru-RU" sz="57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553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191750" y="3849238"/>
            <a:ext cx="9595453" cy="382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4. </a:t>
            </a:r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Общественным 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транспортом</a:t>
            </a:r>
            <a:r>
              <a:rPr lang="x-none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x-none" sz="6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6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Transportul</a:t>
            </a:r>
            <a:r>
              <a:rPr lang="en-US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public</a:t>
            </a:r>
            <a:endParaRPr lang="ru-RU" sz="60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11" y="1118606"/>
            <a:ext cx="10976288" cy="100593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Picture 2" descr="D:\Docs\Desktop\2903875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5" y="3220572"/>
            <a:ext cx="9663275" cy="522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83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546</Words>
  <Application>Microsoft Office PowerPoint</Application>
  <PresentationFormat>Произвольный</PresentationFormat>
  <Paragraphs>104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409</cp:revision>
  <dcterms:modified xsi:type="dcterms:W3CDTF">2021-01-06T15:55:09Z</dcterms:modified>
</cp:coreProperties>
</file>