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3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81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32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34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26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164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84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8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16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9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6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73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05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png"/><Relationship Id="rId3" Type="http://schemas.openxmlformats.org/officeDocument/2006/relationships/audio" Target="../media/audio1.bin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737300" y="232197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В 2010 году электрокар проехал </a:t>
            </a:r>
            <a:r>
              <a:rPr lang="ru-RU" sz="8000" b="1" dirty="0" smtClean="0">
                <a:latin typeface="Corbel" panose="020B0503020204020204" pitchFamily="34" charset="0"/>
              </a:rPr>
              <a:t>без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подзарядки</a:t>
            </a:r>
            <a:r>
              <a:rPr lang="ru-RU" sz="8000" b="1" dirty="0">
                <a:latin typeface="Corbel" panose="020B0503020204020204" pitchFamily="34" charset="0"/>
              </a:rPr>
              <a:t>:    </a:t>
            </a:r>
            <a:r>
              <a:rPr lang="ru-RU" sz="8000" dirty="0">
                <a:latin typeface="Corbel" panose="020B0503020204020204" pitchFamily="34" charset="0"/>
              </a:rPr>
              <a:t>                 </a:t>
            </a:r>
          </a:p>
          <a:p>
            <a:r>
              <a:rPr lang="ru-RU" sz="8000" dirty="0" smtClean="0">
                <a:latin typeface="Corbel" panose="020B0503020204020204" pitchFamily="34" charset="0"/>
              </a:rPr>
              <a:t>1</a:t>
            </a:r>
            <a:r>
              <a:rPr lang="ru-RU" sz="8000" dirty="0">
                <a:latin typeface="Corbel" panose="020B0503020204020204" pitchFamily="34" charset="0"/>
              </a:rPr>
              <a:t>. 57 км</a:t>
            </a:r>
          </a:p>
          <a:p>
            <a:r>
              <a:rPr lang="ru-RU" sz="8000" dirty="0" smtClean="0">
                <a:latin typeface="Corbel" panose="020B0503020204020204" pitchFamily="34" charset="0"/>
              </a:rPr>
              <a:t>2</a:t>
            </a:r>
            <a:r>
              <a:rPr lang="ru-RU" sz="8000" dirty="0">
                <a:latin typeface="Corbel" panose="020B0503020204020204" pitchFamily="34" charset="0"/>
              </a:rPr>
              <a:t>. 142 км</a:t>
            </a:r>
          </a:p>
          <a:p>
            <a:r>
              <a:rPr lang="ru-RU" sz="8000" dirty="0" smtClean="0">
                <a:latin typeface="Corbel" panose="020B0503020204020204" pitchFamily="34" charset="0"/>
              </a:rPr>
              <a:t>3</a:t>
            </a:r>
            <a:r>
              <a:rPr lang="ru-RU" sz="8000" dirty="0">
                <a:latin typeface="Corbel" panose="020B0503020204020204" pitchFamily="34" charset="0"/>
              </a:rPr>
              <a:t>. 311 км</a:t>
            </a:r>
          </a:p>
          <a:p>
            <a:r>
              <a:rPr lang="ru-RU" sz="8000" dirty="0" smtClean="0">
                <a:latin typeface="Corbel" panose="020B0503020204020204" pitchFamily="34" charset="0"/>
              </a:rPr>
              <a:t>4</a:t>
            </a:r>
            <a:r>
              <a:rPr lang="ru-RU" sz="8000" dirty="0">
                <a:latin typeface="Corbel" panose="020B0503020204020204" pitchFamily="34" charset="0"/>
              </a:rPr>
              <a:t>. 1003 км</a:t>
            </a:r>
          </a:p>
          <a:p>
            <a:r>
              <a:rPr lang="ru-RU" sz="8000" dirty="0">
                <a:latin typeface="Corbel" panose="020B0503020204020204" pitchFamily="34" charset="0"/>
              </a:rPr>
              <a:t/>
            </a:r>
            <a:br>
              <a:rPr lang="ru-RU" sz="8000" dirty="0">
                <a:latin typeface="Corbel" panose="020B0503020204020204" pitchFamily="34" charset="0"/>
              </a:rPr>
            </a:b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4. 1003 км</a:t>
            </a:r>
          </a:p>
        </p:txBody>
      </p:sp>
      <p:pic>
        <p:nvPicPr>
          <p:cNvPr id="1026" name="Picture 2" descr="D:\Docs\Desktop\regnum_picture_1465995525295414_norma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395485"/>
            <a:ext cx="9325182" cy="75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Хорасан – область в Восточной части Ирана, где в </a:t>
            </a:r>
            <a:r>
              <a:rPr lang="ru-RU" sz="6000" dirty="0" smtClean="0">
                <a:latin typeface="Corbel" panose="020B0503020204020204" pitchFamily="34" charset="0"/>
              </a:rPr>
              <a:t>2017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году </a:t>
            </a:r>
            <a:r>
              <a:rPr lang="ru-RU" sz="6000" dirty="0">
                <a:latin typeface="Corbel" panose="020B0503020204020204" pitchFamily="34" charset="0"/>
              </a:rPr>
              <a:t>разместили установки для добычи чистой </a:t>
            </a:r>
            <a:r>
              <a:rPr lang="ru-RU" sz="6000" dirty="0" smtClean="0">
                <a:latin typeface="Corbel" panose="020B0503020204020204" pitchFamily="34" charset="0"/>
              </a:rPr>
              <a:t>энергии.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Интересно</a:t>
            </a:r>
            <a:r>
              <a:rPr lang="ru-RU" sz="6000" b="1" dirty="0">
                <a:latin typeface="Corbel" panose="020B0503020204020204" pitchFamily="34" charset="0"/>
              </a:rPr>
              <a:t>, что слово «</a:t>
            </a:r>
            <a:r>
              <a:rPr lang="ru-RU" sz="6000" b="1" dirty="0" err="1">
                <a:latin typeface="Corbel" panose="020B0503020204020204" pitchFamily="34" charset="0"/>
              </a:rPr>
              <a:t>хорасан</a:t>
            </a:r>
            <a:r>
              <a:rPr lang="ru-RU" sz="6000" b="1" dirty="0">
                <a:latin typeface="Corbel" panose="020B0503020204020204" pitchFamily="34" charset="0"/>
              </a:rPr>
              <a:t>» переводится с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персидского </a:t>
            </a:r>
            <a:r>
              <a:rPr lang="ru-RU" sz="6000" b="1" dirty="0">
                <a:latin typeface="Corbel" panose="020B0503020204020204" pitchFamily="34" charset="0"/>
              </a:rPr>
              <a:t>как «откуда приходит...»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Ветер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Вода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Солнце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Песок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3. Солнце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146" name="Picture 2" descr="D:\Docs\Desktop\756752main_20130620-m2.9flare-orig_ful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6" y="2281185"/>
            <a:ext cx="7639050" cy="76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Известная компания, </a:t>
            </a:r>
            <a:r>
              <a:rPr lang="ru-RU" sz="6600" b="1" dirty="0" smtClean="0">
                <a:latin typeface="Corbel" panose="020B0503020204020204" pitchFamily="34" charset="0"/>
              </a:rPr>
              <a:t>производящая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электромобили</a:t>
            </a:r>
            <a:r>
              <a:rPr lang="ru-RU" sz="6600" b="1" dirty="0">
                <a:latin typeface="Corbel" panose="020B0503020204020204" pitchFamily="34" charset="0"/>
              </a:rPr>
              <a:t>, утверждает, что её </a:t>
            </a:r>
            <a:r>
              <a:rPr lang="ru-RU" sz="6600" b="1" dirty="0" smtClean="0">
                <a:latin typeface="Corbel" panose="020B0503020204020204" pitchFamily="34" charset="0"/>
              </a:rPr>
              <a:t>партнёры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разработали </a:t>
            </a:r>
            <a:r>
              <a:rPr lang="ru-RU" sz="6600" b="1" dirty="0">
                <a:latin typeface="Corbel" panose="020B0503020204020204" pitchFamily="34" charset="0"/>
              </a:rPr>
              <a:t>батарею, рассчитанную на </a:t>
            </a:r>
            <a:r>
              <a:rPr lang="ru-RU" sz="6600" b="1" dirty="0" smtClean="0">
                <a:latin typeface="Corbel" panose="020B0503020204020204" pitchFamily="34" charset="0"/>
              </a:rPr>
              <a:t>пробег…</a:t>
            </a:r>
            <a:r>
              <a:rPr lang="ru-RU" sz="6600" dirty="0" smtClean="0">
                <a:latin typeface="Corbel" panose="020B0503020204020204" pitchFamily="34" charset="0"/>
              </a:rPr>
              <a:t>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1. 100 </a:t>
            </a:r>
            <a:r>
              <a:rPr lang="ru-RU" sz="6600" dirty="0">
                <a:latin typeface="Corbel" panose="020B0503020204020204" pitchFamily="34" charset="0"/>
              </a:rPr>
              <a:t>тысяч км  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2</a:t>
            </a:r>
            <a:r>
              <a:rPr lang="ru-RU" sz="6600" dirty="0">
                <a:latin typeface="Corbel" panose="020B0503020204020204" pitchFamily="34" charset="0"/>
              </a:rPr>
              <a:t>. 500 тысяч </a:t>
            </a:r>
            <a:r>
              <a:rPr lang="ru-RU" sz="6600" dirty="0" smtClean="0">
                <a:latin typeface="Corbel" panose="020B0503020204020204" pitchFamily="34" charset="0"/>
              </a:rPr>
              <a:t>км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3</a:t>
            </a:r>
            <a:r>
              <a:rPr lang="ru-RU" sz="6600" dirty="0">
                <a:latin typeface="Corbel" panose="020B0503020204020204" pitchFamily="34" charset="0"/>
              </a:rPr>
              <a:t>. 1 миллион </a:t>
            </a:r>
            <a:r>
              <a:rPr lang="ru-RU" sz="6600" dirty="0" smtClean="0">
                <a:latin typeface="Corbel" panose="020B0503020204020204" pitchFamily="34" charset="0"/>
              </a:rPr>
              <a:t>км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4</a:t>
            </a:r>
            <a:r>
              <a:rPr lang="ru-RU" sz="6600" dirty="0">
                <a:latin typeface="Corbel" panose="020B0503020204020204" pitchFamily="34" charset="0"/>
              </a:rPr>
              <a:t>. 1,6 миллиона км 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4. 1,6 миллиона км </a:t>
            </a:r>
            <a:endParaRPr lang="ru-RU" sz="6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D:\Docs\Desktop\750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83774"/>
            <a:ext cx="9574478" cy="63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правильных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400" i="1" dirty="0">
                <a:latin typeface="Corbel" panose="020B0503020204020204" pitchFamily="34" charset="0"/>
              </a:rPr>
              <a:t>ответа, или не быть их вовсе. Если </a:t>
            </a:r>
            <a:r>
              <a:rPr lang="ru-RU" sz="5400" i="1" dirty="0" smtClean="0">
                <a:latin typeface="Corbel" panose="020B0503020204020204" pitchFamily="34" charset="0"/>
              </a:rPr>
              <a:t>вариантов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больше </a:t>
            </a:r>
            <a:r>
              <a:rPr lang="ru-RU" sz="5400" i="1" dirty="0">
                <a:latin typeface="Corbel" panose="020B0503020204020204" pitchFamily="34" charset="0"/>
              </a:rPr>
              <a:t>одного, выберите все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правильные.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endParaRPr lang="x-none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Какое </a:t>
            </a:r>
            <a:r>
              <a:rPr lang="ru-RU" sz="5400" b="1" dirty="0">
                <a:latin typeface="Corbel" panose="020B0503020204020204" pitchFamily="34" charset="0"/>
              </a:rPr>
              <a:t>из этих преимуществ относится к </a:t>
            </a:r>
            <a:r>
              <a:rPr lang="ru-RU" sz="5400" b="1" dirty="0" err="1">
                <a:latin typeface="Corbel" panose="020B0503020204020204" pitchFamily="34" charset="0"/>
              </a:rPr>
              <a:t>ветрогенераторам</a:t>
            </a:r>
            <a:r>
              <a:rPr lang="ru-RU" sz="5400" b="1" dirty="0">
                <a:latin typeface="Corbel" panose="020B0503020204020204" pitchFamily="34" charset="0"/>
              </a:rPr>
              <a:t>?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 err="1" smtClean="0">
                <a:latin typeface="Corbel" panose="020B0503020204020204" pitchFamily="34" charset="0"/>
              </a:rPr>
              <a:t>Экологичность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Бесшумность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Неисчерпаемость </a:t>
            </a:r>
            <a:r>
              <a:rPr lang="ru-RU" sz="5400" dirty="0" smtClean="0">
                <a:latin typeface="Corbel" panose="020B0503020204020204" pitchFamily="34" charset="0"/>
              </a:rPr>
              <a:t>ресурса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Не требует профилактических работ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22736" y="3855721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endParaRPr lang="ru-RU" sz="4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4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Экологичность</a:t>
            </a:r>
            <a:endParaRPr lang="en-US" sz="4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3. Неисчерпаемость ресурса</a:t>
            </a:r>
            <a:endParaRPr lang="en-US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endParaRPr lang="en-US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D:\Docs\Desktop\3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457450"/>
            <a:ext cx="9455548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Гейзеры – одно из проявлений </a:t>
            </a:r>
            <a:r>
              <a:rPr lang="ru-RU" sz="8000" b="1" dirty="0" smtClean="0">
                <a:latin typeface="Corbel" panose="020B0503020204020204" pitchFamily="34" charset="0"/>
              </a:rPr>
              <a:t>поздней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стадии </a:t>
            </a:r>
            <a:r>
              <a:rPr lang="ru-RU" sz="8000" b="1" dirty="0">
                <a:latin typeface="Corbel" panose="020B0503020204020204" pitchFamily="34" charset="0"/>
              </a:rPr>
              <a:t>…</a:t>
            </a:r>
            <a:r>
              <a:rPr lang="ru-RU" sz="8000" dirty="0">
                <a:latin typeface="Corbel" panose="020B0503020204020204" pitchFamily="34" charset="0"/>
              </a:rPr>
              <a:t>  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1. Глобального </a:t>
            </a:r>
            <a:r>
              <a:rPr lang="ru-RU" sz="8000" dirty="0">
                <a:latin typeface="Corbel" panose="020B0503020204020204" pitchFamily="34" charset="0"/>
              </a:rPr>
              <a:t>потепления </a:t>
            </a:r>
            <a:endParaRPr lang="en-US" sz="8000" b="1" dirty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2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Наводнений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3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Землетрясений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4</a:t>
            </a:r>
            <a:r>
              <a:rPr lang="ru-RU" sz="8000" dirty="0">
                <a:latin typeface="Corbel" panose="020B0503020204020204" pitchFamily="34" charset="0"/>
              </a:rPr>
              <a:t>. Вулканов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4. Вулканов</a:t>
            </a:r>
          </a:p>
        </p:txBody>
      </p:sp>
      <p:pic>
        <p:nvPicPr>
          <p:cNvPr id="2050" name="Picture 2" descr="D:\Docs\Desktop\shutterstock_1267127266-sca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5" y="2834172"/>
            <a:ext cx="9932445" cy="66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Какая из перечисленных </a:t>
            </a:r>
            <a:r>
              <a:rPr lang="ru-RU" sz="8000" b="1" dirty="0" smtClean="0">
                <a:latin typeface="Corbel" panose="020B0503020204020204" pitchFamily="34" charset="0"/>
              </a:rPr>
              <a:t>энергий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постоянная</a:t>
            </a:r>
            <a:r>
              <a:rPr lang="ru-RU" sz="8000" b="1" dirty="0">
                <a:latin typeface="Corbel" panose="020B0503020204020204" pitchFamily="34" charset="0"/>
              </a:rPr>
              <a:t>? 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1. Солнечная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2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Ветряная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3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Геотермальная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4</a:t>
            </a:r>
            <a:r>
              <a:rPr lang="ru-RU" sz="8000" dirty="0">
                <a:latin typeface="Corbel" panose="020B0503020204020204" pitchFamily="34" charset="0"/>
              </a:rPr>
              <a:t>. Потенциальная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3. Геотермальная</a:t>
            </a:r>
            <a:endParaRPr lang="en-US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D:\Docs\Desktop\1323555376_geothermal_energ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35582"/>
            <a:ext cx="9750967" cy="65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Какой цвет преобладает на </a:t>
            </a:r>
            <a:r>
              <a:rPr lang="ru-RU" sz="8000" b="1" dirty="0" smtClean="0">
                <a:latin typeface="Corbel" panose="020B0503020204020204" pitchFamily="34" charset="0"/>
              </a:rPr>
              <a:t>постерах,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посвящённых </a:t>
            </a:r>
            <a:r>
              <a:rPr lang="ru-RU" sz="8000" b="1" dirty="0">
                <a:latin typeface="Corbel" panose="020B0503020204020204" pitchFamily="34" charset="0"/>
              </a:rPr>
              <a:t>чистой энергии? 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1. Зелёный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2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Голубой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3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Красный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4</a:t>
            </a:r>
            <a:r>
              <a:rPr lang="ru-RU" sz="8000" dirty="0">
                <a:latin typeface="Corbel" panose="020B0503020204020204" pitchFamily="34" charset="0"/>
              </a:rPr>
              <a:t>. Чёрный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1. Зелёный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098" name="Picture 2" descr="D:\Docs\Desktop\man_gre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448537"/>
            <a:ext cx="9302138" cy="69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248</Words>
  <Application>Microsoft Office PowerPoint</Application>
  <PresentationFormat>Произвольный</PresentationFormat>
  <Paragraphs>87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381</cp:revision>
  <dcterms:modified xsi:type="dcterms:W3CDTF">2021-01-05T11:00:02Z</dcterms:modified>
</cp:coreProperties>
</file>