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44" r:id="rId3"/>
    <p:sldId id="329" r:id="rId4"/>
    <p:sldId id="336" r:id="rId5"/>
    <p:sldId id="330" r:id="rId6"/>
    <p:sldId id="337" r:id="rId7"/>
    <p:sldId id="331" r:id="rId8"/>
    <p:sldId id="338" r:id="rId9"/>
    <p:sldId id="332" r:id="rId10"/>
    <p:sldId id="339" r:id="rId11"/>
    <p:sldId id="333" r:id="rId12"/>
    <p:sldId id="340" r:id="rId13"/>
    <p:sldId id="334" r:id="rId14"/>
    <p:sldId id="341" r:id="rId15"/>
    <p:sldId id="335" r:id="rId16"/>
    <p:sldId id="342" r:id="rId17"/>
    <p:sldId id="343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35" d="100"/>
          <a:sy n="35" d="100"/>
        </p:scale>
        <p:origin x="634" y="19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9516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0921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6610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9412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0686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2227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0941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3312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9769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3282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7278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273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930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2747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0522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30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lang="ru-MD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i="1" dirty="0">
                <a:latin typeface="Corbel" panose="020B0503020204020204" pitchFamily="34" charset="0"/>
              </a:rPr>
              <a:t>Внимание! В этом вопросе может быть </a:t>
            </a:r>
            <a:r>
              <a:rPr lang="ru-RU" sz="5700" i="1" dirty="0" smtClean="0">
                <a:latin typeface="Corbel" panose="020B0503020204020204" pitchFamily="34" charset="0"/>
              </a:rPr>
              <a:t>больше</a:t>
            </a:r>
            <a:endParaRPr lang="en-US" sz="5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i="1" dirty="0" smtClean="0">
                <a:latin typeface="Corbel" panose="020B0503020204020204" pitchFamily="34" charset="0"/>
              </a:rPr>
              <a:t>правильных </a:t>
            </a:r>
            <a:r>
              <a:rPr lang="ru-RU" sz="5700" i="1" dirty="0">
                <a:latin typeface="Corbel" panose="020B0503020204020204" pitchFamily="34" charset="0"/>
              </a:rPr>
              <a:t>вариантов ответа, или не быть их </a:t>
            </a:r>
            <a:r>
              <a:rPr lang="ru-RU" sz="5700" i="1" dirty="0" smtClean="0">
                <a:latin typeface="Corbel" panose="020B0503020204020204" pitchFamily="34" charset="0"/>
              </a:rPr>
              <a:t>вовсе.</a:t>
            </a:r>
            <a:endParaRPr lang="en-US" sz="5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i="1" dirty="0" smtClean="0">
                <a:latin typeface="Corbel" panose="020B0503020204020204" pitchFamily="34" charset="0"/>
              </a:rPr>
              <a:t>Если </a:t>
            </a:r>
            <a:r>
              <a:rPr lang="ru-RU" sz="5700" i="1" dirty="0">
                <a:latin typeface="Corbel" panose="020B0503020204020204" pitchFamily="34" charset="0"/>
              </a:rPr>
              <a:t>вариантов больше одного, выберите все </a:t>
            </a:r>
            <a:r>
              <a:rPr lang="ru-RU" sz="5700" i="1" dirty="0" smtClean="0">
                <a:latin typeface="Corbel" panose="020B0503020204020204" pitchFamily="34" charset="0"/>
              </a:rPr>
              <a:t>правильные.</a:t>
            </a:r>
            <a:endParaRPr lang="en-US" sz="5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Что </a:t>
            </a:r>
            <a:r>
              <a:rPr lang="ru-RU" sz="5700" b="1" dirty="0">
                <a:latin typeface="Corbel" panose="020B0503020204020204" pitchFamily="34" charset="0"/>
              </a:rPr>
              <a:t>может привести к обнищанию </a:t>
            </a:r>
            <a:r>
              <a:rPr lang="ru-RU" sz="5700" b="1" dirty="0" smtClean="0">
                <a:latin typeface="Corbel" panose="020B0503020204020204" pitchFamily="34" charset="0"/>
              </a:rPr>
              <a:t>людей?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1. Неправильная </a:t>
            </a:r>
            <a:r>
              <a:rPr lang="ru-RU" sz="5700" dirty="0">
                <a:latin typeface="Corbel" panose="020B0503020204020204" pitchFamily="34" charset="0"/>
              </a:rPr>
              <a:t>политика </a:t>
            </a:r>
            <a:r>
              <a:rPr lang="ru-RU" sz="5700" dirty="0" smtClean="0">
                <a:latin typeface="Corbel" panose="020B0503020204020204" pitchFamily="34" charset="0"/>
              </a:rPr>
              <a:t>властей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2</a:t>
            </a:r>
            <a:r>
              <a:rPr lang="ru-RU" sz="5700" dirty="0">
                <a:latin typeface="Corbel" panose="020B0503020204020204" pitchFamily="34" charset="0"/>
              </a:rPr>
              <a:t>. Безработица 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3</a:t>
            </a:r>
            <a:r>
              <a:rPr lang="ru-RU" sz="5700" dirty="0">
                <a:latin typeface="Corbel" panose="020B0503020204020204" pitchFamily="34" charset="0"/>
              </a:rPr>
              <a:t>. Высокие </a:t>
            </a:r>
            <a:r>
              <a:rPr lang="ru-RU" sz="5700" dirty="0" smtClean="0">
                <a:latin typeface="Corbel" panose="020B0503020204020204" pitchFamily="34" charset="0"/>
              </a:rPr>
              <a:t>цены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4</a:t>
            </a:r>
            <a:r>
              <a:rPr lang="ru-RU" sz="5700" dirty="0">
                <a:latin typeface="Corbel" panose="020B0503020204020204" pitchFamily="34" charset="0"/>
              </a:rPr>
              <a:t>. Алкоголизм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8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Некоторые дорогие бренды шьют вещи </a:t>
            </a:r>
            <a:r>
              <a:rPr lang="ru-RU" sz="6000" dirty="0" smtClean="0">
                <a:latin typeface="Corbel" panose="020B0503020204020204" pitchFamily="34" charset="0"/>
              </a:rPr>
              <a:t>в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развивающихся </a:t>
            </a:r>
            <a:r>
              <a:rPr lang="ru-RU" sz="6000" dirty="0">
                <a:latin typeface="Corbel" panose="020B0503020204020204" pitchFamily="34" charset="0"/>
              </a:rPr>
              <a:t>странах. При этом работники </a:t>
            </a:r>
            <a:r>
              <a:rPr lang="ru-RU" sz="6000" dirty="0" smtClean="0">
                <a:latin typeface="Corbel" panose="020B0503020204020204" pitchFamily="34" charset="0"/>
              </a:rPr>
              <a:t>получают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низкую </a:t>
            </a:r>
            <a:r>
              <a:rPr lang="ru-RU" sz="6000" dirty="0">
                <a:latin typeface="Corbel" panose="020B0503020204020204" pitchFamily="34" charset="0"/>
              </a:rPr>
              <a:t>зарплату. </a:t>
            </a:r>
            <a:r>
              <a:rPr lang="ru-RU" sz="6000" b="1" dirty="0">
                <a:latin typeface="Corbel" panose="020B0503020204020204" pitchFamily="34" charset="0"/>
              </a:rPr>
              <a:t>Чтобы это изобразить, </a:t>
            </a:r>
            <a:r>
              <a:rPr lang="ru-RU" sz="6000" b="1" dirty="0" smtClean="0">
                <a:latin typeface="Corbel" panose="020B0503020204020204" pitchFamily="34" charset="0"/>
              </a:rPr>
              <a:t>сделали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c</a:t>
            </a:r>
            <a:r>
              <a:rPr lang="ru-RU" sz="6000" b="1" dirty="0" err="1" smtClean="0">
                <a:latin typeface="Corbel" panose="020B0503020204020204" pitchFamily="34" charset="0"/>
              </a:rPr>
              <a:t>ерию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фотографий, где работников одели в…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Элегантные костюмы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Мешки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Шорты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Плавки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4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Некоторые дорогие бренды шьют вещи </a:t>
            </a:r>
            <a:r>
              <a:rPr lang="ru-RU" sz="6000" dirty="0" smtClean="0">
                <a:latin typeface="Corbel" panose="020B0503020204020204" pitchFamily="34" charset="0"/>
              </a:rPr>
              <a:t>в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развивающихся </a:t>
            </a:r>
            <a:r>
              <a:rPr lang="ru-RU" sz="6000" dirty="0">
                <a:latin typeface="Corbel" panose="020B0503020204020204" pitchFamily="34" charset="0"/>
              </a:rPr>
              <a:t>странах. При этом работники </a:t>
            </a:r>
            <a:r>
              <a:rPr lang="ru-RU" sz="6000" dirty="0" smtClean="0">
                <a:latin typeface="Corbel" panose="020B0503020204020204" pitchFamily="34" charset="0"/>
              </a:rPr>
              <a:t>получают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низкую </a:t>
            </a:r>
            <a:r>
              <a:rPr lang="ru-RU" sz="6000" dirty="0">
                <a:latin typeface="Corbel" panose="020B0503020204020204" pitchFamily="34" charset="0"/>
              </a:rPr>
              <a:t>зарплату. </a:t>
            </a:r>
            <a:r>
              <a:rPr lang="ru-RU" sz="6000" b="1" dirty="0">
                <a:latin typeface="Corbel" panose="020B0503020204020204" pitchFamily="34" charset="0"/>
              </a:rPr>
              <a:t>Чтобы это изобразить, </a:t>
            </a:r>
            <a:r>
              <a:rPr lang="ru-RU" sz="6000" b="1" dirty="0" smtClean="0">
                <a:latin typeface="Corbel" panose="020B0503020204020204" pitchFamily="34" charset="0"/>
              </a:rPr>
              <a:t>сделали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c</a:t>
            </a:r>
            <a:r>
              <a:rPr lang="ru-RU" sz="6000" b="1" dirty="0" err="1" smtClean="0">
                <a:latin typeface="Corbel" panose="020B0503020204020204" pitchFamily="34" charset="0"/>
              </a:rPr>
              <a:t>ерию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фотографий, где работников одели в…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Элегантные костюмы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Мешки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Шорты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Плавки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4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Согласно исследованию, к 2022 году </a:t>
            </a:r>
            <a:r>
              <a:rPr lang="ru-RU" sz="8000" b="1" dirty="0" smtClean="0">
                <a:latin typeface="Corbel" panose="020B0503020204020204" pitchFamily="34" charset="0"/>
              </a:rPr>
              <a:t>в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мире </a:t>
            </a:r>
            <a:r>
              <a:rPr lang="ru-RU" sz="8000" b="1" dirty="0">
                <a:latin typeface="Corbel" panose="020B0503020204020204" pitchFamily="34" charset="0"/>
              </a:rPr>
              <a:t>появится 58 миллионов... 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1. банков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2</a:t>
            </a:r>
            <a:r>
              <a:rPr lang="ru-RU" sz="8000" dirty="0">
                <a:latin typeface="Corbel" panose="020B0503020204020204" pitchFamily="34" charset="0"/>
              </a:rPr>
              <a:t>. </a:t>
            </a:r>
            <a:r>
              <a:rPr lang="ru-RU" sz="8000" dirty="0" smtClean="0">
                <a:latin typeface="Corbel" panose="020B0503020204020204" pitchFamily="34" charset="0"/>
              </a:rPr>
              <a:t>Миллионеров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3</a:t>
            </a:r>
            <a:r>
              <a:rPr lang="ru-RU" sz="8000" dirty="0">
                <a:latin typeface="Corbel" panose="020B0503020204020204" pitchFamily="34" charset="0"/>
              </a:rPr>
              <a:t>. рабочих </a:t>
            </a:r>
            <a:r>
              <a:rPr lang="ru-RU" sz="8000" dirty="0" smtClean="0">
                <a:latin typeface="Corbel" panose="020B0503020204020204" pitchFamily="34" charset="0"/>
              </a:rPr>
              <a:t>мест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4</a:t>
            </a:r>
            <a:r>
              <a:rPr lang="ru-RU" sz="8000" dirty="0">
                <a:latin typeface="Corbel" panose="020B0503020204020204" pitchFamily="34" charset="0"/>
              </a:rPr>
              <a:t>. рэперов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6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Согласно исследованию, к 2022 году </a:t>
            </a:r>
            <a:r>
              <a:rPr lang="ru-RU" sz="8000" b="1" dirty="0" smtClean="0">
                <a:latin typeface="Corbel" panose="020B0503020204020204" pitchFamily="34" charset="0"/>
              </a:rPr>
              <a:t>в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мире </a:t>
            </a:r>
            <a:r>
              <a:rPr lang="ru-RU" sz="8000" b="1" dirty="0">
                <a:latin typeface="Corbel" panose="020B0503020204020204" pitchFamily="34" charset="0"/>
              </a:rPr>
              <a:t>появится 58 миллионов... 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1. банков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2</a:t>
            </a:r>
            <a:r>
              <a:rPr lang="ru-RU" sz="8000" dirty="0">
                <a:latin typeface="Corbel" panose="020B0503020204020204" pitchFamily="34" charset="0"/>
              </a:rPr>
              <a:t>. </a:t>
            </a:r>
            <a:r>
              <a:rPr lang="ru-RU" sz="8000" dirty="0" smtClean="0">
                <a:latin typeface="Corbel" panose="020B0503020204020204" pitchFamily="34" charset="0"/>
              </a:rPr>
              <a:t>Миллионеров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3</a:t>
            </a:r>
            <a:r>
              <a:rPr lang="ru-RU" sz="8000" dirty="0">
                <a:latin typeface="Corbel" panose="020B0503020204020204" pitchFamily="34" charset="0"/>
              </a:rPr>
              <a:t>. рабочих </a:t>
            </a:r>
            <a:r>
              <a:rPr lang="ru-RU" sz="8000" dirty="0" smtClean="0">
                <a:latin typeface="Corbel" panose="020B0503020204020204" pitchFamily="34" charset="0"/>
              </a:rPr>
              <a:t>мест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4</a:t>
            </a:r>
            <a:r>
              <a:rPr lang="ru-RU" sz="8000" dirty="0">
                <a:latin typeface="Corbel" panose="020B0503020204020204" pitchFamily="34" charset="0"/>
              </a:rPr>
              <a:t>. рэперов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7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100" b="1" dirty="0">
                <a:latin typeface="Corbel" panose="020B0503020204020204" pitchFamily="34" charset="0"/>
              </a:rPr>
              <a:t>По статистике ООН в мире более </a:t>
            </a:r>
            <a:r>
              <a:rPr lang="ru-RU" sz="7100" b="1" dirty="0" smtClean="0">
                <a:latin typeface="Corbel" panose="020B0503020204020204" pitchFamily="34" charset="0"/>
              </a:rPr>
              <a:t>700</a:t>
            </a:r>
            <a:endParaRPr lang="en-US" sz="7100" b="1" dirty="0">
              <a:latin typeface="Corbel" panose="020B0503020204020204" pitchFamily="34" charset="0"/>
            </a:endParaRPr>
          </a:p>
          <a:p>
            <a:pPr fontAlgn="base"/>
            <a:r>
              <a:rPr lang="ru-RU" sz="7100" b="1" dirty="0" smtClean="0">
                <a:latin typeface="Corbel" panose="020B0503020204020204" pitchFamily="34" charset="0"/>
              </a:rPr>
              <a:t>миллионов </a:t>
            </a:r>
            <a:r>
              <a:rPr lang="ru-RU" sz="7100" b="1" dirty="0">
                <a:latin typeface="Corbel" panose="020B0503020204020204" pitchFamily="34" charset="0"/>
              </a:rPr>
              <a:t>человек живут за </a:t>
            </a:r>
            <a:r>
              <a:rPr lang="ru-RU" sz="7100" b="1" dirty="0" smtClean="0">
                <a:latin typeface="Corbel" panose="020B0503020204020204" pitchFamily="34" charset="0"/>
              </a:rPr>
              <a:t>чертой</a:t>
            </a:r>
            <a:endParaRPr lang="en-US" sz="71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100" b="1" dirty="0" smtClean="0">
                <a:latin typeface="Corbel" panose="020B0503020204020204" pitchFamily="34" charset="0"/>
              </a:rPr>
              <a:t>бедности,</a:t>
            </a:r>
            <a:r>
              <a:rPr lang="en-US" sz="7100" b="1" dirty="0">
                <a:latin typeface="Corbel" panose="020B0503020204020204" pitchFamily="34" charset="0"/>
              </a:rPr>
              <a:t> </a:t>
            </a:r>
            <a:r>
              <a:rPr lang="ru-RU" sz="7100" b="1" dirty="0" smtClean="0">
                <a:latin typeface="Corbel" panose="020B0503020204020204" pitchFamily="34" charset="0"/>
              </a:rPr>
              <a:t>то </a:t>
            </a:r>
            <a:r>
              <a:rPr lang="ru-RU" sz="7100" b="1" dirty="0">
                <a:latin typeface="Corbel" panose="020B0503020204020204" pitchFamily="34" charset="0"/>
              </a:rPr>
              <a:t>есть примерно на… </a:t>
            </a:r>
            <a:r>
              <a:rPr lang="ru-RU" sz="7100" dirty="0">
                <a:latin typeface="Corbel" panose="020B0503020204020204" pitchFamily="34" charset="0"/>
              </a:rPr>
              <a:t> </a:t>
            </a:r>
            <a:endParaRPr lang="en-US" sz="7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100" dirty="0" smtClean="0">
                <a:latin typeface="Corbel" panose="020B0503020204020204" pitchFamily="34" charset="0"/>
              </a:rPr>
              <a:t>1. 33 </a:t>
            </a:r>
            <a:r>
              <a:rPr lang="ru-RU" sz="7100" dirty="0">
                <a:latin typeface="Corbel" panose="020B0503020204020204" pitchFamily="34" charset="0"/>
              </a:rPr>
              <a:t>лея в </a:t>
            </a:r>
            <a:r>
              <a:rPr lang="ru-RU" sz="7100" dirty="0" smtClean="0">
                <a:latin typeface="Corbel" panose="020B0503020204020204" pitchFamily="34" charset="0"/>
              </a:rPr>
              <a:t>день.</a:t>
            </a:r>
            <a:endParaRPr lang="en-US" sz="7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100" dirty="0" smtClean="0">
                <a:latin typeface="Corbel" panose="020B0503020204020204" pitchFamily="34" charset="0"/>
              </a:rPr>
              <a:t>2</a:t>
            </a:r>
            <a:r>
              <a:rPr lang="ru-RU" sz="7100" dirty="0">
                <a:latin typeface="Corbel" panose="020B0503020204020204" pitchFamily="34" charset="0"/>
              </a:rPr>
              <a:t>. 117 лей в </a:t>
            </a:r>
            <a:r>
              <a:rPr lang="ru-RU" sz="7100" dirty="0" smtClean="0">
                <a:latin typeface="Corbel" panose="020B0503020204020204" pitchFamily="34" charset="0"/>
              </a:rPr>
              <a:t>день.</a:t>
            </a:r>
            <a:endParaRPr lang="en-US" sz="7100" dirty="0">
              <a:latin typeface="Corbel" panose="020B0503020204020204" pitchFamily="34" charset="0"/>
            </a:endParaRPr>
          </a:p>
          <a:p>
            <a:pPr fontAlgn="base"/>
            <a:r>
              <a:rPr lang="ru-RU" sz="7100" dirty="0" smtClean="0">
                <a:latin typeface="Corbel" panose="020B0503020204020204" pitchFamily="34" charset="0"/>
              </a:rPr>
              <a:t>3</a:t>
            </a:r>
            <a:r>
              <a:rPr lang="ru-RU" sz="7100" dirty="0">
                <a:latin typeface="Corbel" panose="020B0503020204020204" pitchFamily="34" charset="0"/>
              </a:rPr>
              <a:t>. 248 лей в </a:t>
            </a:r>
            <a:r>
              <a:rPr lang="ru-RU" sz="7100" dirty="0" smtClean="0">
                <a:latin typeface="Corbel" panose="020B0503020204020204" pitchFamily="34" charset="0"/>
              </a:rPr>
              <a:t>день.</a:t>
            </a:r>
            <a:endParaRPr lang="en-US" sz="7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100" dirty="0" smtClean="0">
                <a:latin typeface="Corbel" panose="020B0503020204020204" pitchFamily="34" charset="0"/>
              </a:rPr>
              <a:t>4</a:t>
            </a:r>
            <a:r>
              <a:rPr lang="ru-RU" sz="7100" dirty="0">
                <a:latin typeface="Corbel" panose="020B0503020204020204" pitchFamily="34" charset="0"/>
              </a:rPr>
              <a:t>. 420 лей в день.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100" b="1" dirty="0">
                <a:latin typeface="Corbel" panose="020B0503020204020204" pitchFamily="34" charset="0"/>
              </a:rPr>
              <a:t>По статистике ООН в мире более </a:t>
            </a:r>
            <a:r>
              <a:rPr lang="ru-RU" sz="7100" b="1" dirty="0" smtClean="0">
                <a:latin typeface="Corbel" panose="020B0503020204020204" pitchFamily="34" charset="0"/>
              </a:rPr>
              <a:t>700</a:t>
            </a:r>
            <a:endParaRPr lang="en-US" sz="7100" b="1" dirty="0">
              <a:latin typeface="Corbel" panose="020B0503020204020204" pitchFamily="34" charset="0"/>
            </a:endParaRPr>
          </a:p>
          <a:p>
            <a:pPr fontAlgn="base"/>
            <a:r>
              <a:rPr lang="ru-RU" sz="7100" b="1" dirty="0" smtClean="0">
                <a:latin typeface="Corbel" panose="020B0503020204020204" pitchFamily="34" charset="0"/>
              </a:rPr>
              <a:t>миллионов </a:t>
            </a:r>
            <a:r>
              <a:rPr lang="ru-RU" sz="7100" b="1" dirty="0">
                <a:latin typeface="Corbel" panose="020B0503020204020204" pitchFamily="34" charset="0"/>
              </a:rPr>
              <a:t>человек живут за </a:t>
            </a:r>
            <a:r>
              <a:rPr lang="ru-RU" sz="7100" b="1" dirty="0" smtClean="0">
                <a:latin typeface="Corbel" panose="020B0503020204020204" pitchFamily="34" charset="0"/>
              </a:rPr>
              <a:t>чертой</a:t>
            </a:r>
            <a:endParaRPr lang="en-US" sz="71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100" b="1" dirty="0" smtClean="0">
                <a:latin typeface="Corbel" panose="020B0503020204020204" pitchFamily="34" charset="0"/>
              </a:rPr>
              <a:t>бедности,</a:t>
            </a:r>
            <a:r>
              <a:rPr lang="en-US" sz="7100" b="1" dirty="0">
                <a:latin typeface="Corbel" panose="020B0503020204020204" pitchFamily="34" charset="0"/>
              </a:rPr>
              <a:t> </a:t>
            </a:r>
            <a:r>
              <a:rPr lang="ru-RU" sz="7100" b="1" dirty="0" smtClean="0">
                <a:latin typeface="Corbel" panose="020B0503020204020204" pitchFamily="34" charset="0"/>
              </a:rPr>
              <a:t>то </a:t>
            </a:r>
            <a:r>
              <a:rPr lang="ru-RU" sz="7100" b="1" dirty="0">
                <a:latin typeface="Corbel" panose="020B0503020204020204" pitchFamily="34" charset="0"/>
              </a:rPr>
              <a:t>есть примерно на… </a:t>
            </a:r>
            <a:r>
              <a:rPr lang="ru-RU" sz="7100" dirty="0">
                <a:latin typeface="Corbel" panose="020B0503020204020204" pitchFamily="34" charset="0"/>
              </a:rPr>
              <a:t> </a:t>
            </a:r>
            <a:endParaRPr lang="en-US" sz="7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100" dirty="0" smtClean="0">
                <a:latin typeface="Corbel" panose="020B0503020204020204" pitchFamily="34" charset="0"/>
              </a:rPr>
              <a:t>1. 33 </a:t>
            </a:r>
            <a:r>
              <a:rPr lang="ru-RU" sz="7100" dirty="0">
                <a:latin typeface="Corbel" panose="020B0503020204020204" pitchFamily="34" charset="0"/>
              </a:rPr>
              <a:t>лея в </a:t>
            </a:r>
            <a:r>
              <a:rPr lang="ru-RU" sz="7100" dirty="0" smtClean="0">
                <a:latin typeface="Corbel" panose="020B0503020204020204" pitchFamily="34" charset="0"/>
              </a:rPr>
              <a:t>день.</a:t>
            </a:r>
            <a:endParaRPr lang="en-US" sz="7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100" dirty="0" smtClean="0">
                <a:latin typeface="Corbel" panose="020B0503020204020204" pitchFamily="34" charset="0"/>
              </a:rPr>
              <a:t>2</a:t>
            </a:r>
            <a:r>
              <a:rPr lang="ru-RU" sz="7100" dirty="0">
                <a:latin typeface="Corbel" panose="020B0503020204020204" pitchFamily="34" charset="0"/>
              </a:rPr>
              <a:t>. 117 лей в </a:t>
            </a:r>
            <a:r>
              <a:rPr lang="ru-RU" sz="7100" dirty="0" smtClean="0">
                <a:latin typeface="Corbel" panose="020B0503020204020204" pitchFamily="34" charset="0"/>
              </a:rPr>
              <a:t>день.</a:t>
            </a:r>
            <a:endParaRPr lang="en-US" sz="7100" dirty="0">
              <a:latin typeface="Corbel" panose="020B0503020204020204" pitchFamily="34" charset="0"/>
            </a:endParaRPr>
          </a:p>
          <a:p>
            <a:pPr fontAlgn="base"/>
            <a:r>
              <a:rPr lang="ru-RU" sz="7100" dirty="0" smtClean="0">
                <a:latin typeface="Corbel" panose="020B0503020204020204" pitchFamily="34" charset="0"/>
              </a:rPr>
              <a:t>3</a:t>
            </a:r>
            <a:r>
              <a:rPr lang="ru-RU" sz="7100" dirty="0">
                <a:latin typeface="Corbel" panose="020B0503020204020204" pitchFamily="34" charset="0"/>
              </a:rPr>
              <a:t>. 248 лей в </a:t>
            </a:r>
            <a:r>
              <a:rPr lang="ru-RU" sz="7100" dirty="0" smtClean="0">
                <a:latin typeface="Corbel" panose="020B0503020204020204" pitchFamily="34" charset="0"/>
              </a:rPr>
              <a:t>день.</a:t>
            </a:r>
            <a:endParaRPr lang="en-US" sz="7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100" dirty="0" smtClean="0">
                <a:latin typeface="Corbel" panose="020B0503020204020204" pitchFamily="34" charset="0"/>
              </a:rPr>
              <a:t>4</a:t>
            </a:r>
            <a:r>
              <a:rPr lang="ru-RU" sz="7100" dirty="0">
                <a:latin typeface="Corbel" panose="020B0503020204020204" pitchFamily="34" charset="0"/>
              </a:rPr>
              <a:t>. 420 лей в день.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0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>
        <p:sndAc>
          <p:stSnd>
            <p:snd r:embed="rId3" name="chimes.wav"/>
          </p:stSnd>
        </p:sndAc>
      </p:transition>
    </mc:Choice>
    <mc:Fallback xmlns="">
      <p:transition spd="slow" advClick="0" advTm="6000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100" b="1" dirty="0">
                <a:latin typeface="Corbel" panose="020B0503020204020204" pitchFamily="34" charset="0"/>
              </a:rPr>
              <a:t>По статистике ООН в мире более </a:t>
            </a:r>
            <a:r>
              <a:rPr lang="ru-RU" sz="7100" b="1" dirty="0" smtClean="0">
                <a:latin typeface="Corbel" panose="020B0503020204020204" pitchFamily="34" charset="0"/>
              </a:rPr>
              <a:t>700</a:t>
            </a:r>
            <a:endParaRPr lang="en-US" sz="7100" b="1" dirty="0">
              <a:latin typeface="Corbel" panose="020B0503020204020204" pitchFamily="34" charset="0"/>
            </a:endParaRPr>
          </a:p>
          <a:p>
            <a:pPr fontAlgn="base"/>
            <a:r>
              <a:rPr lang="ru-RU" sz="7100" b="1" dirty="0" smtClean="0">
                <a:latin typeface="Corbel" panose="020B0503020204020204" pitchFamily="34" charset="0"/>
              </a:rPr>
              <a:t>миллионов </a:t>
            </a:r>
            <a:r>
              <a:rPr lang="ru-RU" sz="7100" b="1" dirty="0">
                <a:latin typeface="Corbel" panose="020B0503020204020204" pitchFamily="34" charset="0"/>
              </a:rPr>
              <a:t>человек живут за </a:t>
            </a:r>
            <a:r>
              <a:rPr lang="ru-RU" sz="7100" b="1" dirty="0" smtClean="0">
                <a:latin typeface="Corbel" panose="020B0503020204020204" pitchFamily="34" charset="0"/>
              </a:rPr>
              <a:t>чертой</a:t>
            </a:r>
            <a:endParaRPr lang="en-US" sz="71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100" b="1" dirty="0" smtClean="0">
                <a:latin typeface="Corbel" panose="020B0503020204020204" pitchFamily="34" charset="0"/>
              </a:rPr>
              <a:t>бедности,</a:t>
            </a:r>
            <a:r>
              <a:rPr lang="en-US" sz="7100" b="1" dirty="0">
                <a:latin typeface="Corbel" panose="020B0503020204020204" pitchFamily="34" charset="0"/>
              </a:rPr>
              <a:t> </a:t>
            </a:r>
            <a:r>
              <a:rPr lang="ru-RU" sz="7100" b="1" dirty="0" smtClean="0">
                <a:latin typeface="Corbel" panose="020B0503020204020204" pitchFamily="34" charset="0"/>
              </a:rPr>
              <a:t>то </a:t>
            </a:r>
            <a:r>
              <a:rPr lang="ru-RU" sz="7100" b="1" dirty="0">
                <a:latin typeface="Corbel" panose="020B0503020204020204" pitchFamily="34" charset="0"/>
              </a:rPr>
              <a:t>есть примерно на… </a:t>
            </a:r>
            <a:r>
              <a:rPr lang="ru-RU" sz="7100" dirty="0">
                <a:latin typeface="Corbel" panose="020B0503020204020204" pitchFamily="34" charset="0"/>
              </a:rPr>
              <a:t> </a:t>
            </a:r>
            <a:endParaRPr lang="en-US" sz="7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100" dirty="0" smtClean="0">
                <a:latin typeface="Corbel" panose="020B0503020204020204" pitchFamily="34" charset="0"/>
              </a:rPr>
              <a:t>1. 33 </a:t>
            </a:r>
            <a:r>
              <a:rPr lang="ru-RU" sz="7100" dirty="0">
                <a:latin typeface="Corbel" panose="020B0503020204020204" pitchFamily="34" charset="0"/>
              </a:rPr>
              <a:t>лея в </a:t>
            </a:r>
            <a:r>
              <a:rPr lang="ru-RU" sz="7100" dirty="0" smtClean="0">
                <a:latin typeface="Corbel" panose="020B0503020204020204" pitchFamily="34" charset="0"/>
              </a:rPr>
              <a:t>день.</a:t>
            </a:r>
            <a:endParaRPr lang="en-US" sz="7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100" dirty="0" smtClean="0">
                <a:latin typeface="Corbel" panose="020B0503020204020204" pitchFamily="34" charset="0"/>
              </a:rPr>
              <a:t>2</a:t>
            </a:r>
            <a:r>
              <a:rPr lang="ru-RU" sz="7100" dirty="0">
                <a:latin typeface="Corbel" panose="020B0503020204020204" pitchFamily="34" charset="0"/>
              </a:rPr>
              <a:t>. 117 лей в </a:t>
            </a:r>
            <a:r>
              <a:rPr lang="ru-RU" sz="7100" dirty="0" smtClean="0">
                <a:latin typeface="Corbel" panose="020B0503020204020204" pitchFamily="34" charset="0"/>
              </a:rPr>
              <a:t>день.</a:t>
            </a:r>
            <a:endParaRPr lang="en-US" sz="7100" dirty="0">
              <a:latin typeface="Corbel" panose="020B0503020204020204" pitchFamily="34" charset="0"/>
            </a:endParaRPr>
          </a:p>
          <a:p>
            <a:pPr fontAlgn="base"/>
            <a:r>
              <a:rPr lang="ru-RU" sz="7100" dirty="0" smtClean="0">
                <a:latin typeface="Corbel" panose="020B0503020204020204" pitchFamily="34" charset="0"/>
              </a:rPr>
              <a:t>3</a:t>
            </a:r>
            <a:r>
              <a:rPr lang="ru-RU" sz="7100" dirty="0">
                <a:latin typeface="Corbel" panose="020B0503020204020204" pitchFamily="34" charset="0"/>
              </a:rPr>
              <a:t>. 248 лей в </a:t>
            </a:r>
            <a:r>
              <a:rPr lang="ru-RU" sz="7100" dirty="0" smtClean="0">
                <a:latin typeface="Corbel" panose="020B0503020204020204" pitchFamily="34" charset="0"/>
              </a:rPr>
              <a:t>день.</a:t>
            </a:r>
            <a:endParaRPr lang="en-US" sz="7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100" dirty="0" smtClean="0">
                <a:latin typeface="Corbel" panose="020B0503020204020204" pitchFamily="34" charset="0"/>
              </a:rPr>
              <a:t>4</a:t>
            </a:r>
            <a:r>
              <a:rPr lang="ru-RU" sz="7100" dirty="0">
                <a:latin typeface="Corbel" panose="020B0503020204020204" pitchFamily="34" charset="0"/>
              </a:rPr>
              <a:t>. 420 лей в день.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3890513"/>
            <a:ext cx="20104100" cy="34719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647"/>
            <a:ext cx="20104100" cy="1120323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051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5720510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5337365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4684223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8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Какие из этих действий, доступные</a:t>
            </a:r>
            <a:r>
              <a:rPr lang="en-US" sz="7000" b="1" dirty="0">
                <a:latin typeface="Corbel" panose="020B0503020204020204" pitchFamily="34" charset="0"/>
              </a:rPr>
              <a:t> </a:t>
            </a:r>
            <a:r>
              <a:rPr lang="ru-RU" sz="7000" b="1" dirty="0" smtClean="0">
                <a:latin typeface="Corbel" panose="020B0503020204020204" pitchFamily="34" charset="0"/>
              </a:rPr>
              <a:t>каждому,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помогают ликвидировать нищету?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1. Лайки </a:t>
            </a:r>
            <a:r>
              <a:rPr lang="ru-RU" sz="7000" dirty="0">
                <a:latin typeface="Corbel" panose="020B0503020204020204" pitchFamily="34" charset="0"/>
              </a:rPr>
              <a:t>постов о сборе </a:t>
            </a:r>
            <a:r>
              <a:rPr lang="ru-RU" sz="7000" dirty="0" smtClean="0">
                <a:latin typeface="Corbel" panose="020B0503020204020204" pitchFamily="34" charset="0"/>
              </a:rPr>
              <a:t>средств.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2</a:t>
            </a:r>
            <a:r>
              <a:rPr lang="ru-RU" sz="7000" dirty="0">
                <a:latin typeface="Corbel" panose="020B0503020204020204" pitchFamily="34" charset="0"/>
              </a:rPr>
              <a:t>. Требования кассового чека при </a:t>
            </a:r>
            <a:r>
              <a:rPr lang="ru-RU" sz="7000" dirty="0" smtClean="0">
                <a:latin typeface="Corbel" panose="020B0503020204020204" pitchFamily="34" charset="0"/>
              </a:rPr>
              <a:t>покупке.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3</a:t>
            </a:r>
            <a:r>
              <a:rPr lang="ru-RU" sz="7000" dirty="0">
                <a:latin typeface="Corbel" panose="020B0503020204020204" pitchFamily="34" charset="0"/>
              </a:rPr>
              <a:t>. Переход улицы на зелёный свет </a:t>
            </a:r>
            <a:r>
              <a:rPr lang="ru-RU" sz="7000" dirty="0" smtClean="0">
                <a:latin typeface="Corbel" panose="020B0503020204020204" pitchFamily="34" charset="0"/>
              </a:rPr>
              <a:t>светофора.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4</a:t>
            </a:r>
            <a:r>
              <a:rPr lang="ru-RU" sz="7000" dirty="0">
                <a:latin typeface="Corbel" panose="020B0503020204020204" pitchFamily="34" charset="0"/>
              </a:rPr>
              <a:t>. Просмотр социальной рекламы о борьбе с </a:t>
            </a:r>
            <a:r>
              <a:rPr lang="en-US" sz="7000" dirty="0" smtClean="0">
                <a:latin typeface="Corbel" panose="020B0503020204020204" pitchFamily="34" charset="0"/>
              </a:rPr>
              <a:t>  </a:t>
            </a:r>
          </a:p>
          <a:p>
            <a:pPr fontAlgn="base"/>
            <a:r>
              <a:rPr lang="en-US" sz="7000" dirty="0" smtClean="0">
                <a:latin typeface="Corbel" panose="020B0503020204020204" pitchFamily="34" charset="0"/>
              </a:rPr>
              <a:t>  </a:t>
            </a:r>
            <a:r>
              <a:rPr lang="ru-RU" sz="7000" dirty="0" smtClean="0">
                <a:latin typeface="Corbel" panose="020B0503020204020204" pitchFamily="34" charset="0"/>
              </a:rPr>
              <a:t>нищетой</a:t>
            </a:r>
            <a:r>
              <a:rPr lang="ru-RU" sz="7000" dirty="0">
                <a:latin typeface="Corbel" panose="020B0503020204020204" pitchFamily="34" charset="0"/>
              </a:rPr>
              <a:t>. </a:t>
            </a:r>
            <a:endParaRPr lang="ru-RU" sz="7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4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Какие из этих действий, доступные</a:t>
            </a:r>
            <a:r>
              <a:rPr lang="en-US" sz="7000" b="1" dirty="0">
                <a:latin typeface="Corbel" panose="020B0503020204020204" pitchFamily="34" charset="0"/>
              </a:rPr>
              <a:t> </a:t>
            </a:r>
            <a:r>
              <a:rPr lang="ru-RU" sz="7000" b="1" dirty="0" smtClean="0">
                <a:latin typeface="Corbel" panose="020B0503020204020204" pitchFamily="34" charset="0"/>
              </a:rPr>
              <a:t>каждому,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помогают ликвидировать нищету?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1. Лайки </a:t>
            </a:r>
            <a:r>
              <a:rPr lang="ru-RU" sz="7000" dirty="0">
                <a:latin typeface="Corbel" panose="020B0503020204020204" pitchFamily="34" charset="0"/>
              </a:rPr>
              <a:t>постов о сборе </a:t>
            </a:r>
            <a:r>
              <a:rPr lang="ru-RU" sz="7000" dirty="0" smtClean="0">
                <a:latin typeface="Corbel" panose="020B0503020204020204" pitchFamily="34" charset="0"/>
              </a:rPr>
              <a:t>средств.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2</a:t>
            </a:r>
            <a:r>
              <a:rPr lang="ru-RU" sz="7000" dirty="0">
                <a:latin typeface="Corbel" panose="020B0503020204020204" pitchFamily="34" charset="0"/>
              </a:rPr>
              <a:t>. Требования кассового чека при </a:t>
            </a:r>
            <a:r>
              <a:rPr lang="ru-RU" sz="7000" dirty="0" smtClean="0">
                <a:latin typeface="Corbel" panose="020B0503020204020204" pitchFamily="34" charset="0"/>
              </a:rPr>
              <a:t>покупке.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3</a:t>
            </a:r>
            <a:r>
              <a:rPr lang="ru-RU" sz="7000" dirty="0">
                <a:latin typeface="Corbel" panose="020B0503020204020204" pitchFamily="34" charset="0"/>
              </a:rPr>
              <a:t>. Переход улицы на зелёный свет </a:t>
            </a:r>
            <a:r>
              <a:rPr lang="ru-RU" sz="7000" dirty="0" smtClean="0">
                <a:latin typeface="Corbel" panose="020B0503020204020204" pitchFamily="34" charset="0"/>
              </a:rPr>
              <a:t>светофора.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4</a:t>
            </a:r>
            <a:r>
              <a:rPr lang="ru-RU" sz="7000" dirty="0">
                <a:latin typeface="Corbel" panose="020B0503020204020204" pitchFamily="34" charset="0"/>
              </a:rPr>
              <a:t>. Просмотр социальной рекламы о борьбе с </a:t>
            </a:r>
            <a:r>
              <a:rPr lang="en-US" sz="7000" dirty="0" smtClean="0">
                <a:latin typeface="Corbel" panose="020B0503020204020204" pitchFamily="34" charset="0"/>
              </a:rPr>
              <a:t>  </a:t>
            </a:r>
          </a:p>
          <a:p>
            <a:pPr fontAlgn="base"/>
            <a:r>
              <a:rPr lang="en-US" sz="7000" dirty="0" smtClean="0">
                <a:latin typeface="Corbel" panose="020B0503020204020204" pitchFamily="34" charset="0"/>
              </a:rPr>
              <a:t>  </a:t>
            </a:r>
            <a:r>
              <a:rPr lang="ru-RU" sz="7000" dirty="0" smtClean="0">
                <a:latin typeface="Corbel" panose="020B0503020204020204" pitchFamily="34" charset="0"/>
              </a:rPr>
              <a:t>нищетой</a:t>
            </a:r>
            <a:r>
              <a:rPr lang="ru-RU" sz="7000" dirty="0">
                <a:latin typeface="Corbel" panose="020B0503020204020204" pitchFamily="34" charset="0"/>
              </a:rPr>
              <a:t>. </a:t>
            </a:r>
            <a:endParaRPr lang="ru-RU" sz="7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4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500" dirty="0">
                <a:latin typeface="Corbel" panose="020B0503020204020204" pitchFamily="34" charset="0"/>
              </a:rPr>
              <a:t>ЮНИСЕФ опубликовало видео, где множество людей </a:t>
            </a:r>
            <a:r>
              <a:rPr lang="ru-RU" sz="5500" dirty="0" smtClean="0">
                <a:latin typeface="Corbel" panose="020B0503020204020204" pitchFamily="34" charset="0"/>
              </a:rPr>
              <a:t>пели</a:t>
            </a:r>
            <a:endParaRPr lang="en-US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о</a:t>
            </a:r>
            <a:r>
              <a:rPr lang="en-US" sz="5500" dirty="0" smtClean="0">
                <a:latin typeface="Corbel" panose="020B0503020204020204" pitchFamily="34" charset="0"/>
              </a:rPr>
              <a:t> </a:t>
            </a:r>
            <a:r>
              <a:rPr lang="ru-RU" sz="5500" dirty="0" smtClean="0">
                <a:latin typeface="Corbel" panose="020B0503020204020204" pitchFamily="34" charset="0"/>
              </a:rPr>
              <a:t>мире </a:t>
            </a:r>
            <a:r>
              <a:rPr lang="ru-RU" sz="5500" dirty="0">
                <a:latin typeface="Corbel" panose="020B0503020204020204" pitchFamily="34" charset="0"/>
              </a:rPr>
              <a:t>без войны и нищеты. На одном из кадров </a:t>
            </a:r>
            <a:r>
              <a:rPr lang="ru-RU" sz="5500" dirty="0" smtClean="0">
                <a:latin typeface="Corbel" panose="020B0503020204020204" pitchFamily="34" charset="0"/>
              </a:rPr>
              <a:t>можно</a:t>
            </a:r>
          </a:p>
          <a:p>
            <a:pPr fontAlgn="base"/>
            <a:r>
              <a:rPr lang="ru-RU" sz="5500" dirty="0">
                <a:latin typeface="Corbel" panose="020B0503020204020204" pitchFamily="34" charset="0"/>
              </a:rPr>
              <a:t>у</a:t>
            </a:r>
            <a:r>
              <a:rPr lang="ru-RU" sz="5500" dirty="0" smtClean="0">
                <a:latin typeface="Corbel" panose="020B0503020204020204" pitchFamily="34" charset="0"/>
              </a:rPr>
              <a:t>видеть </a:t>
            </a:r>
            <a:r>
              <a:rPr lang="ru-RU" sz="5500" dirty="0" err="1" smtClean="0">
                <a:latin typeface="Corbel" panose="020B0503020204020204" pitchFamily="34" charset="0"/>
              </a:rPr>
              <a:t>Саманту</a:t>
            </a:r>
            <a:r>
              <a:rPr lang="ru-RU" sz="5500" dirty="0" smtClean="0">
                <a:latin typeface="Corbel" panose="020B0503020204020204" pitchFamily="34" charset="0"/>
              </a:rPr>
              <a:t> </a:t>
            </a:r>
            <a:r>
              <a:rPr lang="ru-RU" sz="5500" dirty="0" err="1">
                <a:latin typeface="Corbel" panose="020B0503020204020204" pitchFamily="34" charset="0"/>
              </a:rPr>
              <a:t>Кристофоретти</a:t>
            </a:r>
            <a:r>
              <a:rPr lang="ru-RU" sz="5500" dirty="0">
                <a:latin typeface="Corbel" panose="020B0503020204020204" pitchFamily="34" charset="0"/>
              </a:rPr>
              <a:t>, за спиной которой </a:t>
            </a:r>
            <a:r>
              <a:rPr lang="ru-RU" sz="5500" dirty="0" smtClean="0">
                <a:latin typeface="Corbel" panose="020B0503020204020204" pitchFamily="34" charset="0"/>
              </a:rPr>
              <a:t>видна</a:t>
            </a: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темнота и</a:t>
            </a:r>
            <a:r>
              <a:rPr lang="ru-RU" sz="5500" dirty="0">
                <a:latin typeface="Corbel" panose="020B0503020204020204" pitchFamily="34" charset="0"/>
              </a:rPr>
              <a:t> </a:t>
            </a:r>
            <a:r>
              <a:rPr lang="ru-RU" sz="5500" dirty="0" smtClean="0">
                <a:latin typeface="Corbel" panose="020B0503020204020204" pitchFamily="34" charset="0"/>
              </a:rPr>
              <a:t>огромный </a:t>
            </a:r>
            <a:r>
              <a:rPr lang="ru-RU" sz="5500" dirty="0">
                <a:latin typeface="Corbel" panose="020B0503020204020204" pitchFamily="34" charset="0"/>
              </a:rPr>
              <a:t>голубой шар. </a:t>
            </a:r>
          </a:p>
          <a:p>
            <a:pPr fontAlgn="base"/>
            <a:r>
              <a:rPr lang="ru-RU" sz="5500" b="1" dirty="0" smtClean="0">
                <a:latin typeface="Corbel" panose="020B0503020204020204" pitchFamily="34" charset="0"/>
              </a:rPr>
              <a:t>Кто </a:t>
            </a:r>
            <a:r>
              <a:rPr lang="ru-RU" sz="5500" b="1" dirty="0" err="1">
                <a:latin typeface="Corbel" panose="020B0503020204020204" pitchFamily="34" charset="0"/>
              </a:rPr>
              <a:t>Саманта</a:t>
            </a:r>
            <a:r>
              <a:rPr lang="ru-RU" sz="5500" b="1" dirty="0">
                <a:latin typeface="Corbel" panose="020B0503020204020204" pitchFamily="34" charset="0"/>
              </a:rPr>
              <a:t> </a:t>
            </a:r>
            <a:r>
              <a:rPr lang="ru-RU" sz="5500" b="1" dirty="0" smtClean="0">
                <a:latin typeface="Corbel" panose="020B0503020204020204" pitchFamily="34" charset="0"/>
              </a:rPr>
              <a:t>по профессии</a:t>
            </a:r>
            <a:r>
              <a:rPr lang="ru-RU" sz="5500" b="1" dirty="0">
                <a:latin typeface="Corbel" panose="020B0503020204020204" pitchFamily="34" charset="0"/>
              </a:rPr>
              <a:t>?</a:t>
            </a:r>
            <a:r>
              <a:rPr lang="ru-RU" sz="5500" dirty="0">
                <a:latin typeface="Corbel" panose="020B0503020204020204" pitchFamily="34" charset="0"/>
              </a:rPr>
              <a:t/>
            </a:r>
            <a:br>
              <a:rPr lang="ru-RU" sz="5500" dirty="0">
                <a:latin typeface="Corbel" panose="020B0503020204020204" pitchFamily="34" charset="0"/>
              </a:rPr>
            </a:br>
            <a:r>
              <a:rPr lang="ru-RU" sz="5500" dirty="0">
                <a:latin typeface="Corbel" panose="020B0503020204020204" pitchFamily="34" charset="0"/>
              </a:rPr>
              <a:t>1. Кондитер.</a:t>
            </a:r>
            <a:br>
              <a:rPr lang="ru-RU" sz="5500" dirty="0">
                <a:latin typeface="Corbel" panose="020B0503020204020204" pitchFamily="34" charset="0"/>
              </a:rPr>
            </a:br>
            <a:r>
              <a:rPr lang="ru-RU" sz="5500" dirty="0">
                <a:latin typeface="Corbel" panose="020B0503020204020204" pitchFamily="34" charset="0"/>
              </a:rPr>
              <a:t>2. Учитель географии.</a:t>
            </a:r>
            <a:br>
              <a:rPr lang="ru-RU" sz="5500" dirty="0">
                <a:latin typeface="Corbel" panose="020B0503020204020204" pitchFamily="34" charset="0"/>
              </a:rPr>
            </a:br>
            <a:r>
              <a:rPr lang="ru-RU" sz="5500" dirty="0">
                <a:latin typeface="Corbel" panose="020B0503020204020204" pitchFamily="34" charset="0"/>
              </a:rPr>
              <a:t>3. Космонавт.</a:t>
            </a:r>
            <a:br>
              <a:rPr lang="ru-RU" sz="5500" dirty="0">
                <a:latin typeface="Corbel" panose="020B0503020204020204" pitchFamily="34" charset="0"/>
              </a:rPr>
            </a:br>
            <a:r>
              <a:rPr lang="ru-RU" sz="5500" dirty="0">
                <a:latin typeface="Corbel" panose="020B0503020204020204" pitchFamily="34" charset="0"/>
              </a:rPr>
              <a:t>4. Сторож.</a:t>
            </a:r>
            <a:endParaRPr lang="ru-RU" sz="5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9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500" dirty="0">
                <a:latin typeface="Corbel" panose="020B0503020204020204" pitchFamily="34" charset="0"/>
              </a:rPr>
              <a:t>ЮНИСЕФ опубликовало видео, где множество людей </a:t>
            </a:r>
            <a:r>
              <a:rPr lang="ru-RU" sz="5500" dirty="0" smtClean="0">
                <a:latin typeface="Corbel" panose="020B0503020204020204" pitchFamily="34" charset="0"/>
              </a:rPr>
              <a:t>пели</a:t>
            </a:r>
            <a:endParaRPr lang="en-US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о</a:t>
            </a:r>
            <a:r>
              <a:rPr lang="en-US" sz="5500" dirty="0" smtClean="0">
                <a:latin typeface="Corbel" panose="020B0503020204020204" pitchFamily="34" charset="0"/>
              </a:rPr>
              <a:t> </a:t>
            </a:r>
            <a:r>
              <a:rPr lang="ru-RU" sz="5500" dirty="0" smtClean="0">
                <a:latin typeface="Corbel" panose="020B0503020204020204" pitchFamily="34" charset="0"/>
              </a:rPr>
              <a:t>мире </a:t>
            </a:r>
            <a:r>
              <a:rPr lang="ru-RU" sz="5500" dirty="0">
                <a:latin typeface="Corbel" panose="020B0503020204020204" pitchFamily="34" charset="0"/>
              </a:rPr>
              <a:t>без войны и нищеты. На одном из кадров </a:t>
            </a:r>
            <a:r>
              <a:rPr lang="ru-RU" sz="5500" dirty="0" smtClean="0">
                <a:latin typeface="Corbel" panose="020B0503020204020204" pitchFamily="34" charset="0"/>
              </a:rPr>
              <a:t>можно</a:t>
            </a:r>
          </a:p>
          <a:p>
            <a:pPr fontAlgn="base"/>
            <a:r>
              <a:rPr lang="ru-RU" sz="5500" dirty="0">
                <a:latin typeface="Corbel" panose="020B0503020204020204" pitchFamily="34" charset="0"/>
              </a:rPr>
              <a:t>у</a:t>
            </a:r>
            <a:r>
              <a:rPr lang="ru-RU" sz="5500" dirty="0" smtClean="0">
                <a:latin typeface="Corbel" panose="020B0503020204020204" pitchFamily="34" charset="0"/>
              </a:rPr>
              <a:t>видеть </a:t>
            </a:r>
            <a:r>
              <a:rPr lang="ru-RU" sz="5500" dirty="0" err="1" smtClean="0">
                <a:latin typeface="Corbel" panose="020B0503020204020204" pitchFamily="34" charset="0"/>
              </a:rPr>
              <a:t>Саманту</a:t>
            </a:r>
            <a:r>
              <a:rPr lang="ru-RU" sz="5500" dirty="0" smtClean="0">
                <a:latin typeface="Corbel" panose="020B0503020204020204" pitchFamily="34" charset="0"/>
              </a:rPr>
              <a:t> </a:t>
            </a:r>
            <a:r>
              <a:rPr lang="ru-RU" sz="5500" dirty="0" err="1">
                <a:latin typeface="Corbel" panose="020B0503020204020204" pitchFamily="34" charset="0"/>
              </a:rPr>
              <a:t>Кристофоретти</a:t>
            </a:r>
            <a:r>
              <a:rPr lang="ru-RU" sz="5500" dirty="0">
                <a:latin typeface="Corbel" panose="020B0503020204020204" pitchFamily="34" charset="0"/>
              </a:rPr>
              <a:t>, за спиной которой </a:t>
            </a:r>
            <a:r>
              <a:rPr lang="ru-RU" sz="5500" dirty="0" smtClean="0">
                <a:latin typeface="Corbel" panose="020B0503020204020204" pitchFamily="34" charset="0"/>
              </a:rPr>
              <a:t>видна</a:t>
            </a: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темнота и</a:t>
            </a:r>
            <a:r>
              <a:rPr lang="ru-RU" sz="5500" dirty="0">
                <a:latin typeface="Corbel" panose="020B0503020204020204" pitchFamily="34" charset="0"/>
              </a:rPr>
              <a:t> </a:t>
            </a:r>
            <a:r>
              <a:rPr lang="ru-RU" sz="5500" dirty="0" smtClean="0">
                <a:latin typeface="Corbel" panose="020B0503020204020204" pitchFamily="34" charset="0"/>
              </a:rPr>
              <a:t>огромный </a:t>
            </a:r>
            <a:r>
              <a:rPr lang="ru-RU" sz="5500" dirty="0">
                <a:latin typeface="Corbel" panose="020B0503020204020204" pitchFamily="34" charset="0"/>
              </a:rPr>
              <a:t>голубой шар. </a:t>
            </a:r>
          </a:p>
          <a:p>
            <a:pPr fontAlgn="base"/>
            <a:r>
              <a:rPr lang="ru-RU" sz="5500" b="1" dirty="0" smtClean="0">
                <a:latin typeface="Corbel" panose="020B0503020204020204" pitchFamily="34" charset="0"/>
              </a:rPr>
              <a:t>Кто </a:t>
            </a:r>
            <a:r>
              <a:rPr lang="ru-RU" sz="5500" b="1" dirty="0" err="1">
                <a:latin typeface="Corbel" panose="020B0503020204020204" pitchFamily="34" charset="0"/>
              </a:rPr>
              <a:t>Саманта</a:t>
            </a:r>
            <a:r>
              <a:rPr lang="ru-RU" sz="5500" b="1" dirty="0">
                <a:latin typeface="Corbel" panose="020B0503020204020204" pitchFamily="34" charset="0"/>
              </a:rPr>
              <a:t> </a:t>
            </a:r>
            <a:r>
              <a:rPr lang="ru-RU" sz="5500" b="1" dirty="0" smtClean="0">
                <a:latin typeface="Corbel" panose="020B0503020204020204" pitchFamily="34" charset="0"/>
              </a:rPr>
              <a:t>по профессии</a:t>
            </a:r>
            <a:r>
              <a:rPr lang="ru-RU" sz="5500" b="1" dirty="0">
                <a:latin typeface="Corbel" panose="020B0503020204020204" pitchFamily="34" charset="0"/>
              </a:rPr>
              <a:t>?</a:t>
            </a:r>
            <a:r>
              <a:rPr lang="ru-RU" sz="5500" dirty="0">
                <a:latin typeface="Corbel" panose="020B0503020204020204" pitchFamily="34" charset="0"/>
              </a:rPr>
              <a:t/>
            </a:r>
            <a:br>
              <a:rPr lang="ru-RU" sz="5500" dirty="0">
                <a:latin typeface="Corbel" panose="020B0503020204020204" pitchFamily="34" charset="0"/>
              </a:rPr>
            </a:br>
            <a:r>
              <a:rPr lang="ru-RU" sz="5500" dirty="0">
                <a:latin typeface="Corbel" panose="020B0503020204020204" pitchFamily="34" charset="0"/>
              </a:rPr>
              <a:t>1. Кондитер.</a:t>
            </a:r>
            <a:br>
              <a:rPr lang="ru-RU" sz="5500" dirty="0">
                <a:latin typeface="Corbel" panose="020B0503020204020204" pitchFamily="34" charset="0"/>
              </a:rPr>
            </a:br>
            <a:r>
              <a:rPr lang="ru-RU" sz="5500" dirty="0">
                <a:latin typeface="Corbel" panose="020B0503020204020204" pitchFamily="34" charset="0"/>
              </a:rPr>
              <a:t>2. Учитель географии.</a:t>
            </a:r>
            <a:br>
              <a:rPr lang="ru-RU" sz="5500" dirty="0">
                <a:latin typeface="Corbel" panose="020B0503020204020204" pitchFamily="34" charset="0"/>
              </a:rPr>
            </a:br>
            <a:r>
              <a:rPr lang="ru-RU" sz="5500" dirty="0">
                <a:latin typeface="Corbel" panose="020B0503020204020204" pitchFamily="34" charset="0"/>
              </a:rPr>
              <a:t>3. Космонавт.</a:t>
            </a:r>
            <a:br>
              <a:rPr lang="ru-RU" sz="5500" dirty="0">
                <a:latin typeface="Corbel" panose="020B0503020204020204" pitchFamily="34" charset="0"/>
              </a:rPr>
            </a:br>
            <a:r>
              <a:rPr lang="ru-RU" sz="5500" dirty="0">
                <a:latin typeface="Corbel" panose="020B0503020204020204" pitchFamily="34" charset="0"/>
              </a:rPr>
              <a:t>4. Сторож.</a:t>
            </a:r>
            <a:endParaRPr lang="ru-RU" sz="5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7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lang="ru-MD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i="1" dirty="0">
                <a:latin typeface="Corbel" panose="020B0503020204020204" pitchFamily="34" charset="0"/>
              </a:rPr>
              <a:t>Внимание! В этом вопросе может быть больше </a:t>
            </a:r>
            <a:r>
              <a:rPr lang="ru-RU" sz="4800" i="1" dirty="0" smtClean="0">
                <a:latin typeface="Corbel" panose="020B0503020204020204" pitchFamily="34" charset="0"/>
              </a:rPr>
              <a:t>правильных</a:t>
            </a:r>
            <a:endParaRPr lang="en-US" sz="48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4800" i="1" dirty="0">
                <a:latin typeface="Corbel" panose="020B0503020204020204" pitchFamily="34" charset="0"/>
              </a:rPr>
              <a:t>ответа, или не быть их вовсе. Если вариантов </a:t>
            </a:r>
            <a:r>
              <a:rPr lang="ru-RU" sz="4800" i="1" dirty="0" smtClean="0">
                <a:latin typeface="Corbel" panose="020B0503020204020204" pitchFamily="34" charset="0"/>
              </a:rPr>
              <a:t>больше</a:t>
            </a:r>
            <a:endParaRPr lang="en-US" sz="48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i="1" dirty="0" smtClean="0">
                <a:latin typeface="Corbel" panose="020B0503020204020204" pitchFamily="34" charset="0"/>
              </a:rPr>
              <a:t>одного</a:t>
            </a:r>
            <a:r>
              <a:rPr lang="ru-RU" sz="4800" i="1" dirty="0">
                <a:latin typeface="Corbel" panose="020B0503020204020204" pitchFamily="34" charset="0"/>
              </a:rPr>
              <a:t>, выберите все </a:t>
            </a:r>
            <a:r>
              <a:rPr lang="ru-RU" sz="4800" i="1" dirty="0" smtClean="0">
                <a:latin typeface="Corbel" panose="020B0503020204020204" pitchFamily="34" charset="0"/>
              </a:rPr>
              <a:t>правильные.</a:t>
            </a:r>
            <a:endParaRPr lang="en-US" sz="48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Чтобы </a:t>
            </a:r>
            <a:r>
              <a:rPr lang="ru-RU" sz="4800" b="1" dirty="0">
                <a:latin typeface="Corbel" panose="020B0503020204020204" pitchFamily="34" charset="0"/>
              </a:rPr>
              <a:t>ликвидировать нищету среди </a:t>
            </a:r>
            <a:r>
              <a:rPr lang="ru-RU" sz="4800" b="1" dirty="0" smtClean="0">
                <a:latin typeface="Corbel" panose="020B0503020204020204" pitchFamily="34" charset="0"/>
              </a:rPr>
              <a:t>нацменьшинств</a:t>
            </a:r>
            <a:r>
              <a:rPr lang="ru-RU" sz="4800" b="1" dirty="0">
                <a:latin typeface="Corbel" panose="020B0503020204020204" pitchFamily="34" charset="0"/>
              </a:rPr>
              <a:t>, </a:t>
            </a:r>
            <a:r>
              <a:rPr lang="ru-RU" sz="4800" b="1" dirty="0" smtClean="0">
                <a:latin typeface="Corbel" panose="020B0503020204020204" pitchFamily="34" charset="0"/>
              </a:rPr>
              <a:t>ЮНИСЕФ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советует</a:t>
            </a:r>
            <a:r>
              <a:rPr lang="ru-RU" sz="4800" b="1" dirty="0">
                <a:latin typeface="Corbel" panose="020B0503020204020204" pitchFamily="34" charset="0"/>
              </a:rPr>
              <a:t>: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1. обеспечить </a:t>
            </a:r>
            <a:r>
              <a:rPr lang="ru-RU" sz="4800" dirty="0">
                <a:latin typeface="Corbel" panose="020B0503020204020204" pitchFamily="34" charset="0"/>
              </a:rPr>
              <a:t>доступ детей к качественному образованию.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2</a:t>
            </a:r>
            <a:r>
              <a:rPr lang="ru-RU" sz="4800" dirty="0">
                <a:latin typeface="Corbel" panose="020B0503020204020204" pitchFamily="34" charset="0"/>
              </a:rPr>
              <a:t>. обеспечить их доступ к качественным медицинским услугам.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3</a:t>
            </a:r>
            <a:r>
              <a:rPr lang="ru-RU" sz="4800" dirty="0">
                <a:latin typeface="Corbel" panose="020B0503020204020204" pitchFamily="34" charset="0"/>
              </a:rPr>
              <a:t>. интегрировать представителей </a:t>
            </a:r>
            <a:r>
              <a:rPr lang="ru-RU" sz="4800" dirty="0" smtClean="0">
                <a:latin typeface="Corbel" panose="020B0503020204020204" pitchFamily="34" charset="0"/>
              </a:rPr>
              <a:t>нацменьшинств </a:t>
            </a:r>
            <a:r>
              <a:rPr lang="ru-RU" sz="4800" dirty="0">
                <a:latin typeface="Corbel" panose="020B0503020204020204" pitchFamily="34" charset="0"/>
              </a:rPr>
              <a:t>в организации с правом принимать решения.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4</a:t>
            </a:r>
            <a:r>
              <a:rPr lang="ru-RU" sz="4800" dirty="0">
                <a:latin typeface="Corbel" panose="020B0503020204020204" pitchFamily="34" charset="0"/>
              </a:rPr>
              <a:t>. искоренить дискриминацию по расовому признаку. 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3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lang="ru-MD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i="1" dirty="0">
                <a:latin typeface="Corbel" panose="020B0503020204020204" pitchFamily="34" charset="0"/>
              </a:rPr>
              <a:t>Внимание! В этом вопросе может быть больше </a:t>
            </a:r>
            <a:r>
              <a:rPr lang="ru-RU" sz="4800" i="1" dirty="0" smtClean="0">
                <a:latin typeface="Corbel" panose="020B0503020204020204" pitchFamily="34" charset="0"/>
              </a:rPr>
              <a:t>правильных</a:t>
            </a:r>
            <a:endParaRPr lang="en-US" sz="48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4800" i="1" dirty="0">
                <a:latin typeface="Corbel" panose="020B0503020204020204" pitchFamily="34" charset="0"/>
              </a:rPr>
              <a:t>ответа, или не быть их вовсе. Если вариантов </a:t>
            </a:r>
            <a:r>
              <a:rPr lang="ru-RU" sz="4800" i="1" dirty="0" smtClean="0">
                <a:latin typeface="Corbel" panose="020B0503020204020204" pitchFamily="34" charset="0"/>
              </a:rPr>
              <a:t>больше</a:t>
            </a:r>
            <a:endParaRPr lang="en-US" sz="48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i="1" dirty="0" smtClean="0">
                <a:latin typeface="Corbel" panose="020B0503020204020204" pitchFamily="34" charset="0"/>
              </a:rPr>
              <a:t>одного</a:t>
            </a:r>
            <a:r>
              <a:rPr lang="ru-RU" sz="4800" i="1" dirty="0">
                <a:latin typeface="Corbel" panose="020B0503020204020204" pitchFamily="34" charset="0"/>
              </a:rPr>
              <a:t>, выберите все </a:t>
            </a:r>
            <a:r>
              <a:rPr lang="ru-RU" sz="4800" i="1" dirty="0" smtClean="0">
                <a:latin typeface="Corbel" panose="020B0503020204020204" pitchFamily="34" charset="0"/>
              </a:rPr>
              <a:t>правильные.</a:t>
            </a:r>
            <a:endParaRPr lang="en-US" sz="48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Чтобы </a:t>
            </a:r>
            <a:r>
              <a:rPr lang="ru-RU" sz="4800" b="1" dirty="0">
                <a:latin typeface="Corbel" panose="020B0503020204020204" pitchFamily="34" charset="0"/>
              </a:rPr>
              <a:t>ликвидировать нищету </a:t>
            </a:r>
            <a:r>
              <a:rPr lang="ru-RU" sz="4800" b="1">
                <a:latin typeface="Corbel" panose="020B0503020204020204" pitchFamily="34" charset="0"/>
              </a:rPr>
              <a:t>среди </a:t>
            </a:r>
            <a:r>
              <a:rPr lang="ru-RU" sz="4800" b="1" smtClean="0">
                <a:latin typeface="Corbel" panose="020B0503020204020204" pitchFamily="34" charset="0"/>
              </a:rPr>
              <a:t>нацменьшинств</a:t>
            </a:r>
            <a:r>
              <a:rPr lang="ru-RU" sz="4800" b="1" dirty="0">
                <a:latin typeface="Corbel" panose="020B0503020204020204" pitchFamily="34" charset="0"/>
              </a:rPr>
              <a:t>, </a:t>
            </a:r>
            <a:r>
              <a:rPr lang="ru-RU" sz="4800" b="1" dirty="0" smtClean="0">
                <a:latin typeface="Corbel" panose="020B0503020204020204" pitchFamily="34" charset="0"/>
              </a:rPr>
              <a:t>ЮНИСЕФ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советует</a:t>
            </a:r>
            <a:r>
              <a:rPr lang="ru-RU" sz="4800" b="1" dirty="0">
                <a:latin typeface="Corbel" panose="020B0503020204020204" pitchFamily="34" charset="0"/>
              </a:rPr>
              <a:t>: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1. обеспечить </a:t>
            </a:r>
            <a:r>
              <a:rPr lang="ru-RU" sz="4800" dirty="0">
                <a:latin typeface="Corbel" panose="020B0503020204020204" pitchFamily="34" charset="0"/>
              </a:rPr>
              <a:t>доступ детей к качественному образованию.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2</a:t>
            </a:r>
            <a:r>
              <a:rPr lang="ru-RU" sz="4800" dirty="0">
                <a:latin typeface="Corbel" panose="020B0503020204020204" pitchFamily="34" charset="0"/>
              </a:rPr>
              <a:t>. обеспечить их доступ к качественным медицинским услугам.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3</a:t>
            </a:r>
            <a:r>
              <a:rPr lang="ru-RU" sz="4800" dirty="0">
                <a:latin typeface="Corbel" panose="020B0503020204020204" pitchFamily="34" charset="0"/>
              </a:rPr>
              <a:t>. интегрировать представителей </a:t>
            </a:r>
            <a:r>
              <a:rPr lang="ru-RU" sz="4800" dirty="0" smtClean="0">
                <a:latin typeface="Corbel" panose="020B0503020204020204" pitchFamily="34" charset="0"/>
              </a:rPr>
              <a:t>нацменьшинств </a:t>
            </a:r>
            <a:r>
              <a:rPr lang="ru-RU" sz="4800" dirty="0">
                <a:latin typeface="Corbel" panose="020B0503020204020204" pitchFamily="34" charset="0"/>
              </a:rPr>
              <a:t>в организации с правом принимать решения.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4</a:t>
            </a:r>
            <a:r>
              <a:rPr lang="ru-RU" sz="4800" dirty="0">
                <a:latin typeface="Corbel" panose="020B0503020204020204" pitchFamily="34" charset="0"/>
              </a:rPr>
              <a:t>. искоренить дискриминацию по расовому признаку. 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9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lang="ru-MD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i="1" dirty="0">
                <a:latin typeface="Corbel" panose="020B0503020204020204" pitchFamily="34" charset="0"/>
              </a:rPr>
              <a:t>Внимание! В этом вопросе может быть </a:t>
            </a:r>
            <a:r>
              <a:rPr lang="ru-RU" sz="5700" i="1" dirty="0" smtClean="0">
                <a:latin typeface="Corbel" panose="020B0503020204020204" pitchFamily="34" charset="0"/>
              </a:rPr>
              <a:t>больше</a:t>
            </a:r>
            <a:endParaRPr lang="en-US" sz="5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i="1" dirty="0" smtClean="0">
                <a:latin typeface="Corbel" panose="020B0503020204020204" pitchFamily="34" charset="0"/>
              </a:rPr>
              <a:t>правильных </a:t>
            </a:r>
            <a:r>
              <a:rPr lang="ru-RU" sz="5700" i="1" dirty="0">
                <a:latin typeface="Corbel" panose="020B0503020204020204" pitchFamily="34" charset="0"/>
              </a:rPr>
              <a:t>вариантов ответа, или не быть их </a:t>
            </a:r>
            <a:r>
              <a:rPr lang="ru-RU" sz="5700" i="1" dirty="0" smtClean="0">
                <a:latin typeface="Corbel" panose="020B0503020204020204" pitchFamily="34" charset="0"/>
              </a:rPr>
              <a:t>вовсе.</a:t>
            </a:r>
            <a:endParaRPr lang="en-US" sz="5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i="1" dirty="0" smtClean="0">
                <a:latin typeface="Corbel" panose="020B0503020204020204" pitchFamily="34" charset="0"/>
              </a:rPr>
              <a:t>Если </a:t>
            </a:r>
            <a:r>
              <a:rPr lang="ru-RU" sz="5700" i="1" dirty="0">
                <a:latin typeface="Corbel" panose="020B0503020204020204" pitchFamily="34" charset="0"/>
              </a:rPr>
              <a:t>вариантов больше одного, выберите все </a:t>
            </a:r>
            <a:r>
              <a:rPr lang="ru-RU" sz="5700" i="1" dirty="0" smtClean="0">
                <a:latin typeface="Corbel" panose="020B0503020204020204" pitchFamily="34" charset="0"/>
              </a:rPr>
              <a:t>правильные.</a:t>
            </a:r>
            <a:endParaRPr lang="en-US" sz="5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Что </a:t>
            </a:r>
            <a:r>
              <a:rPr lang="ru-RU" sz="5700" b="1" dirty="0">
                <a:latin typeface="Corbel" panose="020B0503020204020204" pitchFamily="34" charset="0"/>
              </a:rPr>
              <a:t>может привести к обнищанию </a:t>
            </a:r>
            <a:r>
              <a:rPr lang="ru-RU" sz="5700" b="1" dirty="0" smtClean="0">
                <a:latin typeface="Corbel" panose="020B0503020204020204" pitchFamily="34" charset="0"/>
              </a:rPr>
              <a:t>людей?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1. Неправильная </a:t>
            </a:r>
            <a:r>
              <a:rPr lang="ru-RU" sz="5700" dirty="0">
                <a:latin typeface="Corbel" panose="020B0503020204020204" pitchFamily="34" charset="0"/>
              </a:rPr>
              <a:t>политика </a:t>
            </a:r>
            <a:r>
              <a:rPr lang="ru-RU" sz="5700" dirty="0" smtClean="0">
                <a:latin typeface="Corbel" panose="020B0503020204020204" pitchFamily="34" charset="0"/>
              </a:rPr>
              <a:t>властей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2</a:t>
            </a:r>
            <a:r>
              <a:rPr lang="ru-RU" sz="5700" dirty="0">
                <a:latin typeface="Corbel" panose="020B0503020204020204" pitchFamily="34" charset="0"/>
              </a:rPr>
              <a:t>. Безработица 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3</a:t>
            </a:r>
            <a:r>
              <a:rPr lang="ru-RU" sz="5700" dirty="0">
                <a:latin typeface="Corbel" panose="020B0503020204020204" pitchFamily="34" charset="0"/>
              </a:rPr>
              <a:t>. Высокие </a:t>
            </a:r>
            <a:r>
              <a:rPr lang="ru-RU" sz="5700" dirty="0" smtClean="0">
                <a:latin typeface="Corbel" panose="020B0503020204020204" pitchFamily="34" charset="0"/>
              </a:rPr>
              <a:t>цены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4</a:t>
            </a:r>
            <a:r>
              <a:rPr lang="ru-RU" sz="5700" dirty="0">
                <a:latin typeface="Corbel" panose="020B0503020204020204" pitchFamily="34" charset="0"/>
              </a:rPr>
              <a:t>. Алкоголизм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6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2887</TotalTime>
  <Words>664</Words>
  <Application>Microsoft Office PowerPoint</Application>
  <PresentationFormat>Произвольный</PresentationFormat>
  <Paragraphs>139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387</cp:revision>
  <dcterms:modified xsi:type="dcterms:W3CDTF">2020-12-25T11:49:44Z</dcterms:modified>
</cp:coreProperties>
</file>