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32" d="100"/>
          <a:sy n="32" d="100"/>
        </p:scale>
        <p:origin x="82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9295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6179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064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0307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269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7385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75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078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8219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240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4472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4626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8680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0054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4454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6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379930" y="2347483"/>
            <a:ext cx="19647970" cy="81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14-летняя </a:t>
            </a:r>
            <a:r>
              <a:rPr lang="ru-RU" sz="5200" dirty="0">
                <a:latin typeface="Corbel" panose="020B0503020204020204" pitchFamily="34" charset="0"/>
              </a:rPr>
              <a:t>актриса Милли Бобби Браун стала самым ТАКИМ послом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доброй </a:t>
            </a:r>
            <a:r>
              <a:rPr lang="ru-RU" sz="5200" dirty="0">
                <a:latin typeface="Corbel" panose="020B0503020204020204" pitchFamily="34" charset="0"/>
              </a:rPr>
              <a:t>воли за всю историю ЮНИСЕФ. Исполнительный директор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ЮНИСЕФ </a:t>
            </a:r>
            <a:r>
              <a:rPr lang="ru-RU" sz="5200" dirty="0">
                <a:latin typeface="Corbel" panose="020B0503020204020204" pitchFamily="34" charset="0"/>
              </a:rPr>
              <a:t>Генриетта Фор, говоря о вступлении Милли в семью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ЮНИСЕФ</a:t>
            </a:r>
            <a:r>
              <a:rPr lang="ru-RU" sz="5200" dirty="0">
                <a:latin typeface="Corbel" panose="020B0503020204020204" pitchFamily="34" charset="0"/>
              </a:rPr>
              <a:t>, сказала, что ОНИ – лучшие защитники ИХ. </a:t>
            </a:r>
            <a:r>
              <a:rPr lang="ru-RU" sz="5200" b="1" dirty="0">
                <a:latin typeface="Corbel" panose="020B0503020204020204" pitchFamily="34" charset="0"/>
              </a:rPr>
              <a:t>Назовите </a:t>
            </a:r>
            <a:r>
              <a:rPr lang="ru-RU" sz="5200" b="1" dirty="0" smtClean="0">
                <a:latin typeface="Corbel" panose="020B0503020204020204" pitchFamily="34" charset="0"/>
              </a:rPr>
              <a:t>ИХ.</a:t>
            </a:r>
            <a:endParaRPr lang="ro-RO" sz="5200" b="1" dirty="0">
              <a:latin typeface="Corbel" panose="020B0503020204020204" pitchFamily="34" charset="0"/>
            </a:endParaRPr>
          </a:p>
          <a:p>
            <a:pPr fontAlgn="base"/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Actrița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Millie Bobby Brown,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vârstă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err="1">
                <a:latin typeface="Corbel" panose="020B0503020204020204" pitchFamily="34" charset="0"/>
              </a:rPr>
              <a:t>doar</a:t>
            </a:r>
            <a:r>
              <a:rPr lang="en-US" sz="5200" dirty="0">
                <a:latin typeface="Corbel" panose="020B0503020204020204" pitchFamily="34" charset="0"/>
              </a:rPr>
              <a:t> 14 </a:t>
            </a:r>
            <a:r>
              <a:rPr lang="en-US" sz="5200" dirty="0" err="1">
                <a:latin typeface="Corbel" panose="020B0503020204020204" pitchFamily="34" charset="0"/>
              </a:rPr>
              <a:t>ani</a:t>
            </a:r>
            <a:r>
              <a:rPr lang="en-US" sz="5200" dirty="0">
                <a:latin typeface="Corbel" panose="020B0503020204020204" pitchFamily="34" charset="0"/>
              </a:rPr>
              <a:t>, a </a:t>
            </a:r>
            <a:r>
              <a:rPr lang="en-US" sz="5200" dirty="0" err="1">
                <a:latin typeface="Corbel" panose="020B0503020204020204" pitchFamily="34" charset="0"/>
              </a:rPr>
              <a:t>devenit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cel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OMISIUNE </a:t>
            </a:r>
            <a:r>
              <a:rPr lang="en-US" sz="5200" dirty="0" err="1">
                <a:latin typeface="Corbel" panose="020B0503020204020204" pitchFamily="34" charset="0"/>
              </a:rPr>
              <a:t>Ambasador</a:t>
            </a:r>
            <a:r>
              <a:rPr lang="en-US" sz="5200" dirty="0">
                <a:latin typeface="Corbel" panose="020B0503020204020204" pitchFamily="34" charset="0"/>
              </a:rPr>
              <a:t> al </a:t>
            </a:r>
            <a:r>
              <a:rPr lang="en-US" sz="5200" dirty="0" err="1">
                <a:latin typeface="Corbel" panose="020B0503020204020204" pitchFamily="34" charset="0"/>
              </a:rPr>
              <a:t>Bunăvoinței</a:t>
            </a:r>
            <a:r>
              <a:rPr lang="en-US" sz="5200" dirty="0">
                <a:latin typeface="Corbel" panose="020B0503020204020204" pitchFamily="34" charset="0"/>
              </a:rPr>
              <a:t> UNICEF. </a:t>
            </a:r>
            <a:r>
              <a:rPr lang="en-US" sz="5200" dirty="0" err="1">
                <a:latin typeface="Corbel" panose="020B0503020204020204" pitchFamily="34" charset="0"/>
              </a:rPr>
              <a:t>Directorul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executiv</a:t>
            </a:r>
            <a:r>
              <a:rPr lang="en-US" sz="5200" dirty="0">
                <a:latin typeface="Corbel" panose="020B0503020204020204" pitchFamily="34" charset="0"/>
              </a:rPr>
              <a:t> al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UNICEF</a:t>
            </a:r>
            <a:r>
              <a:rPr lang="en-US" sz="5200" dirty="0">
                <a:latin typeface="Corbel" panose="020B0503020204020204" pitchFamily="34" charset="0"/>
              </a:rPr>
              <a:t>, D-</a:t>
            </a:r>
            <a:r>
              <a:rPr lang="en-US" sz="5200" dirty="0" err="1">
                <a:latin typeface="Corbel" panose="020B0503020204020204" pitchFamily="34" charset="0"/>
              </a:rPr>
              <a:t>na</a:t>
            </a:r>
            <a:r>
              <a:rPr lang="en-US" sz="5200" dirty="0">
                <a:latin typeface="Corbel" panose="020B0503020204020204" pitchFamily="34" charset="0"/>
              </a:rPr>
              <a:t> Henrietta Fore, </a:t>
            </a:r>
            <a:r>
              <a:rPr lang="en-US" sz="5200" dirty="0" err="1">
                <a:latin typeface="Corbel" panose="020B0503020204020204" pitchFamily="34" charset="0"/>
              </a:rPr>
              <a:t>într</a:t>
            </a:r>
            <a:r>
              <a:rPr lang="en-US" sz="5200" dirty="0">
                <a:latin typeface="Corbel" panose="020B0503020204020204" pitchFamily="34" charset="0"/>
              </a:rPr>
              <a:t>-un </a:t>
            </a:r>
            <a:r>
              <a:rPr lang="en-US" sz="5200" dirty="0" err="1">
                <a:latin typeface="Corbel" panose="020B0503020204020204" pitchFamily="34" charset="0"/>
              </a:rPr>
              <a:t>discurs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despre</a:t>
            </a:r>
            <a:r>
              <a:rPr lang="en-US" sz="5200" dirty="0">
                <a:latin typeface="Corbel" panose="020B0503020204020204" pitchFamily="34" charset="0"/>
              </a:rPr>
              <a:t> Millie, a </a:t>
            </a:r>
            <a:r>
              <a:rPr lang="en-US" sz="5200" dirty="0" err="1">
                <a:latin typeface="Corbel" panose="020B0503020204020204" pitchFamily="34" charset="0"/>
              </a:rPr>
              <a:t>declarat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că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Ei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sunt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buni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apărători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drepturilor</a:t>
            </a:r>
            <a:r>
              <a:rPr lang="en-US" sz="5200" dirty="0">
                <a:latin typeface="Corbel" panose="020B0503020204020204" pitchFamily="34" charset="0"/>
              </a:rPr>
              <a:t> LOR. </a:t>
            </a:r>
            <a:r>
              <a:rPr lang="en-US" sz="5200" b="1" dirty="0">
                <a:latin typeface="Corbel" panose="020B0503020204020204" pitchFamily="34" charset="0"/>
              </a:rPr>
              <a:t>Cine </a:t>
            </a:r>
            <a:r>
              <a:rPr lang="en-US" sz="5200" b="1" dirty="0" err="1">
                <a:latin typeface="Corbel" panose="020B0503020204020204" pitchFamily="34" charset="0"/>
              </a:rPr>
              <a:t>sunt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 smtClean="0">
                <a:latin typeface="Corbel" panose="020B0503020204020204" pitchFamily="34" charset="0"/>
              </a:rPr>
              <a:t>Ei</a:t>
            </a:r>
            <a:r>
              <a:rPr lang="ro-RO" sz="5200" b="1" dirty="0">
                <a:latin typeface="Corbel" panose="020B0503020204020204" pitchFamily="34" charset="0"/>
              </a:rPr>
              <a:t>?</a:t>
            </a:r>
            <a:endParaRPr lang="ru-RU" sz="5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1467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600" dirty="0">
                <a:latin typeface="Corbel" panose="020B0503020204020204" pitchFamily="34" charset="0"/>
              </a:rPr>
              <a:t>В комментариях к статье о </a:t>
            </a:r>
            <a:r>
              <a:rPr lang="ru-RU" sz="5600" dirty="0" err="1">
                <a:latin typeface="Corbel" panose="020B0503020204020204" pitchFamily="34" charset="0"/>
              </a:rPr>
              <a:t>буллинге</a:t>
            </a:r>
            <a:r>
              <a:rPr lang="ru-RU" sz="5600" dirty="0">
                <a:latin typeface="Corbel" panose="020B0503020204020204" pitchFamily="34" charset="0"/>
              </a:rPr>
              <a:t> заметили, что по </a:t>
            </a:r>
            <a:endParaRPr lang="x-none" sz="5600" dirty="0">
              <a:latin typeface="Corbel" panose="020B0503020204020204" pitchFamily="34" charset="0"/>
            </a:endParaRPr>
          </a:p>
          <a:p>
            <a:pPr fontAlgn="base"/>
            <a:r>
              <a:rPr lang="ru-RU" sz="5600" dirty="0">
                <a:latin typeface="Corbel" panose="020B0503020204020204" pitchFamily="34" charset="0"/>
              </a:rPr>
              <a:t>физиологическим причинам в первые недели жизни у детей </a:t>
            </a:r>
            <a:endParaRPr lang="x-none" sz="5600" dirty="0">
              <a:latin typeface="Corbel" panose="020B0503020204020204" pitchFamily="34" charset="0"/>
            </a:endParaRPr>
          </a:p>
          <a:p>
            <a:pPr fontAlgn="base"/>
            <a:r>
              <a:rPr lang="ru-RU" sz="5600" dirty="0">
                <a:latin typeface="Corbel" panose="020B0503020204020204" pitchFamily="34" charset="0"/>
              </a:rPr>
              <a:t>ИХ нет. Так почему же они должны появляться позже? </a:t>
            </a:r>
            <a:endParaRPr lang="ro-MD" sz="5600" dirty="0">
              <a:latin typeface="Corbel" panose="020B0503020204020204" pitchFamily="34" charset="0"/>
            </a:endParaRPr>
          </a:p>
          <a:p>
            <a:pPr fontAlgn="base"/>
            <a:r>
              <a:rPr lang="ru-RU" sz="5600" dirty="0">
                <a:latin typeface="Corbel" panose="020B0503020204020204" pitchFamily="34" charset="0"/>
              </a:rPr>
              <a:t>Есть поверье, что дождь – это ОНИ святых. </a:t>
            </a:r>
            <a:r>
              <a:rPr lang="ru-RU" sz="5600" b="1" dirty="0">
                <a:latin typeface="Corbel" panose="020B0503020204020204" pitchFamily="34" charset="0"/>
              </a:rPr>
              <a:t>Назовите ИХ.  </a:t>
            </a:r>
            <a:endParaRPr lang="ro-RO" sz="5600" b="1" dirty="0">
              <a:latin typeface="Corbel" panose="020B0503020204020204" pitchFamily="34" charset="0"/>
            </a:endParaRPr>
          </a:p>
          <a:p>
            <a:pPr fontAlgn="base"/>
            <a:r>
              <a:rPr lang="en-US" sz="5600" dirty="0" err="1">
                <a:latin typeface="Corbel" panose="020B0503020204020204" pitchFamily="34" charset="0"/>
              </a:rPr>
              <a:t>În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comentariile</a:t>
            </a:r>
            <a:r>
              <a:rPr lang="en-US" sz="5600" dirty="0">
                <a:latin typeface="Corbel" panose="020B0503020204020204" pitchFamily="34" charset="0"/>
              </a:rPr>
              <a:t> la un </a:t>
            </a:r>
            <a:r>
              <a:rPr lang="en-US" sz="5600" dirty="0" err="1">
                <a:latin typeface="Corbel" panose="020B0503020204020204" pitchFamily="34" charset="0"/>
              </a:rPr>
              <a:t>articol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despre</a:t>
            </a:r>
            <a:r>
              <a:rPr lang="en-US" sz="5600" dirty="0">
                <a:latin typeface="Corbel" panose="020B0503020204020204" pitchFamily="34" charset="0"/>
              </a:rPr>
              <a:t> bullying a </a:t>
            </a:r>
            <a:r>
              <a:rPr lang="en-US" sz="5600" dirty="0" err="1">
                <a:latin typeface="Corbel" panose="020B0503020204020204" pitchFamily="34" charset="0"/>
              </a:rPr>
              <a:t>fost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remarcat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faptul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endParaRPr lang="x-none" sz="5600" dirty="0">
              <a:latin typeface="Corbel" panose="020B0503020204020204" pitchFamily="34" charset="0"/>
            </a:endParaRPr>
          </a:p>
          <a:p>
            <a:pPr fontAlgn="base"/>
            <a:r>
              <a:rPr lang="en-US" sz="5600" dirty="0" err="1">
                <a:latin typeface="Corbel" panose="020B0503020204020204" pitchFamily="34" charset="0"/>
              </a:rPr>
              <a:t>că</a:t>
            </a:r>
            <a:r>
              <a:rPr lang="en-US" sz="5600" dirty="0">
                <a:latin typeface="Corbel" panose="020B0503020204020204" pitchFamily="34" charset="0"/>
              </a:rPr>
              <a:t> din motive </a:t>
            </a:r>
            <a:r>
              <a:rPr lang="en-US" sz="5600" dirty="0" err="1">
                <a:latin typeface="Corbel" panose="020B0503020204020204" pitchFamily="34" charset="0"/>
              </a:rPr>
              <a:t>fiziologice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copiii</a:t>
            </a:r>
            <a:r>
              <a:rPr lang="en-US" sz="5600" dirty="0">
                <a:latin typeface="Corbel" panose="020B0503020204020204" pitchFamily="34" charset="0"/>
              </a:rPr>
              <a:t> nu au ALFE </a:t>
            </a:r>
            <a:r>
              <a:rPr lang="en-US" sz="5600" dirty="0" err="1">
                <a:latin typeface="Corbel" panose="020B0503020204020204" pitchFamily="34" charset="0"/>
              </a:rPr>
              <a:t>în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primele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săptămâni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endParaRPr lang="ro-MD" sz="5600" dirty="0">
              <a:latin typeface="Corbel" panose="020B0503020204020204" pitchFamily="34" charset="0"/>
            </a:endParaRPr>
          </a:p>
          <a:p>
            <a:pPr fontAlgn="base"/>
            <a:r>
              <a:rPr lang="en-US" sz="5600" dirty="0">
                <a:latin typeface="Corbel" panose="020B0503020204020204" pitchFamily="34" charset="0"/>
              </a:rPr>
              <a:t>a</a:t>
            </a:r>
            <a:r>
              <a:rPr lang="ro-MD" sz="5600" dirty="0">
                <a:latin typeface="Corbel" panose="020B0503020204020204" pitchFamily="34" charset="0"/>
              </a:rPr>
              <a:t>le </a:t>
            </a:r>
            <a:r>
              <a:rPr lang="en-US" sz="5600" dirty="0" err="1">
                <a:latin typeface="Corbel" panose="020B0503020204020204" pitchFamily="34" charset="0"/>
              </a:rPr>
              <a:t>vieții</a:t>
            </a:r>
            <a:r>
              <a:rPr lang="en-US" sz="5600" dirty="0">
                <a:latin typeface="Corbel" panose="020B0503020204020204" pitchFamily="34" charset="0"/>
              </a:rPr>
              <a:t>. De </a:t>
            </a:r>
            <a:r>
              <a:rPr lang="en-US" sz="5600" dirty="0" err="1">
                <a:latin typeface="Corbel" panose="020B0503020204020204" pitchFamily="34" charset="0"/>
              </a:rPr>
              <a:t>ce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atunci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ar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trebui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să</a:t>
            </a:r>
            <a:r>
              <a:rPr lang="en-US" sz="5600" dirty="0">
                <a:latin typeface="Corbel" panose="020B0503020204020204" pitchFamily="34" charset="0"/>
              </a:rPr>
              <a:t> le </a:t>
            </a:r>
            <a:r>
              <a:rPr lang="en-US" sz="5600" dirty="0" err="1">
                <a:latin typeface="Corbel" panose="020B0503020204020204" pitchFamily="34" charset="0"/>
              </a:rPr>
              <a:t>aibă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după</a:t>
            </a:r>
            <a:r>
              <a:rPr lang="en-US" sz="5600" dirty="0">
                <a:latin typeface="Corbel" panose="020B0503020204020204" pitchFamily="34" charset="0"/>
              </a:rPr>
              <a:t>? Conform </a:t>
            </a:r>
            <a:r>
              <a:rPr lang="en-US" sz="5600" dirty="0" err="1">
                <a:latin typeface="Corbel" panose="020B0503020204020204" pitchFamily="34" charset="0"/>
              </a:rPr>
              <a:t>unui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endParaRPr lang="ro-MD" sz="5600" dirty="0">
              <a:latin typeface="Corbel" panose="020B0503020204020204" pitchFamily="34" charset="0"/>
            </a:endParaRPr>
          </a:p>
          <a:p>
            <a:pPr fontAlgn="base"/>
            <a:r>
              <a:rPr lang="en-US" sz="5600" dirty="0">
                <a:latin typeface="Corbel" panose="020B0503020204020204" pitchFamily="34" charset="0"/>
              </a:rPr>
              <a:t>proverb </a:t>
            </a:r>
            <a:r>
              <a:rPr lang="en-US" sz="5600" dirty="0" err="1">
                <a:latin typeface="Corbel" panose="020B0503020204020204" pitchFamily="34" charset="0"/>
              </a:rPr>
              <a:t>vechi</a:t>
            </a:r>
            <a:r>
              <a:rPr lang="en-US" sz="5600" dirty="0">
                <a:latin typeface="Corbel" panose="020B0503020204020204" pitchFamily="34" charset="0"/>
              </a:rPr>
              <a:t>, </a:t>
            </a:r>
            <a:r>
              <a:rPr lang="en-US" sz="5600" dirty="0" err="1">
                <a:latin typeface="Corbel" panose="020B0503020204020204" pitchFamily="34" charset="0"/>
              </a:rPr>
              <a:t>ploaia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reprezintă</a:t>
            </a:r>
            <a:r>
              <a:rPr lang="en-US" sz="5600" dirty="0">
                <a:latin typeface="Corbel" panose="020B0503020204020204" pitchFamily="34" charset="0"/>
              </a:rPr>
              <a:t> ALFELE </a:t>
            </a:r>
            <a:r>
              <a:rPr lang="en-US" sz="5600" dirty="0" err="1">
                <a:latin typeface="Corbel" panose="020B0503020204020204" pitchFamily="34" charset="0"/>
              </a:rPr>
              <a:t>sfinților</a:t>
            </a:r>
            <a:r>
              <a:rPr lang="en-US" sz="5600" dirty="0">
                <a:latin typeface="Corbel" panose="020B0503020204020204" pitchFamily="34" charset="0"/>
              </a:rPr>
              <a:t>. </a:t>
            </a:r>
            <a:endParaRPr lang="ro-MD" sz="5600" dirty="0">
              <a:latin typeface="Corbel" panose="020B0503020204020204" pitchFamily="34" charset="0"/>
            </a:endParaRPr>
          </a:p>
          <a:p>
            <a:pPr fontAlgn="base"/>
            <a:r>
              <a:rPr lang="en-US" sz="5600" b="1" dirty="0">
                <a:latin typeface="Corbel" panose="020B0503020204020204" pitchFamily="34" charset="0"/>
              </a:rPr>
              <a:t>Ce </a:t>
            </a:r>
            <a:r>
              <a:rPr lang="en-US" sz="5600" b="1" dirty="0" err="1">
                <a:latin typeface="Corbel" panose="020B0503020204020204" pitchFamily="34" charset="0"/>
              </a:rPr>
              <a:t>sunt</a:t>
            </a:r>
            <a:r>
              <a:rPr lang="en-US" sz="5600" b="1" dirty="0">
                <a:latin typeface="Corbel" panose="020B0503020204020204" pitchFamily="34" charset="0"/>
              </a:rPr>
              <a:t> ALFELE?</a:t>
            </a:r>
            <a:endParaRPr lang="ru-RU" sz="56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0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600" dirty="0">
                <a:latin typeface="Corbel" panose="020B0503020204020204" pitchFamily="34" charset="0"/>
              </a:rPr>
              <a:t>В комментариях к статье о </a:t>
            </a:r>
            <a:r>
              <a:rPr lang="ru-RU" sz="5600" dirty="0" err="1">
                <a:latin typeface="Corbel" panose="020B0503020204020204" pitchFamily="34" charset="0"/>
              </a:rPr>
              <a:t>буллинге</a:t>
            </a:r>
            <a:r>
              <a:rPr lang="ru-RU" sz="5600" dirty="0">
                <a:latin typeface="Corbel" panose="020B0503020204020204" pitchFamily="34" charset="0"/>
              </a:rPr>
              <a:t> заметили, что по </a:t>
            </a:r>
            <a:endParaRPr lang="x-none" sz="5600" dirty="0">
              <a:latin typeface="Corbel" panose="020B0503020204020204" pitchFamily="34" charset="0"/>
            </a:endParaRPr>
          </a:p>
          <a:p>
            <a:pPr fontAlgn="base"/>
            <a:r>
              <a:rPr lang="ru-RU" sz="5600" dirty="0">
                <a:latin typeface="Corbel" panose="020B0503020204020204" pitchFamily="34" charset="0"/>
              </a:rPr>
              <a:t>физиологическим причинам в первые недели жизни у детей </a:t>
            </a:r>
            <a:endParaRPr lang="x-none" sz="5600" dirty="0">
              <a:latin typeface="Corbel" panose="020B0503020204020204" pitchFamily="34" charset="0"/>
            </a:endParaRPr>
          </a:p>
          <a:p>
            <a:pPr fontAlgn="base"/>
            <a:r>
              <a:rPr lang="ru-RU" sz="5600" dirty="0">
                <a:latin typeface="Corbel" panose="020B0503020204020204" pitchFamily="34" charset="0"/>
              </a:rPr>
              <a:t>ИХ нет. Так почему же они должны появляться позже? </a:t>
            </a:r>
            <a:endParaRPr lang="ro-MD" sz="5600" dirty="0">
              <a:latin typeface="Corbel" panose="020B0503020204020204" pitchFamily="34" charset="0"/>
            </a:endParaRPr>
          </a:p>
          <a:p>
            <a:pPr fontAlgn="base"/>
            <a:r>
              <a:rPr lang="ru-RU" sz="5600" dirty="0">
                <a:latin typeface="Corbel" panose="020B0503020204020204" pitchFamily="34" charset="0"/>
              </a:rPr>
              <a:t>Есть поверье, что дождь – это ОНИ святых. </a:t>
            </a:r>
            <a:r>
              <a:rPr lang="ru-RU" sz="5600" b="1" dirty="0">
                <a:latin typeface="Corbel" panose="020B0503020204020204" pitchFamily="34" charset="0"/>
              </a:rPr>
              <a:t>Назовите ИХ.  </a:t>
            </a:r>
            <a:endParaRPr lang="ro-RO" sz="5600" b="1" dirty="0">
              <a:latin typeface="Corbel" panose="020B0503020204020204" pitchFamily="34" charset="0"/>
            </a:endParaRPr>
          </a:p>
          <a:p>
            <a:pPr fontAlgn="base"/>
            <a:r>
              <a:rPr lang="en-US" sz="5600" dirty="0" err="1">
                <a:latin typeface="Corbel" panose="020B0503020204020204" pitchFamily="34" charset="0"/>
              </a:rPr>
              <a:t>În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comentariile</a:t>
            </a:r>
            <a:r>
              <a:rPr lang="en-US" sz="5600" dirty="0">
                <a:latin typeface="Corbel" panose="020B0503020204020204" pitchFamily="34" charset="0"/>
              </a:rPr>
              <a:t> la un </a:t>
            </a:r>
            <a:r>
              <a:rPr lang="en-US" sz="5600" dirty="0" err="1">
                <a:latin typeface="Corbel" panose="020B0503020204020204" pitchFamily="34" charset="0"/>
              </a:rPr>
              <a:t>articol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despre</a:t>
            </a:r>
            <a:r>
              <a:rPr lang="en-US" sz="5600" dirty="0">
                <a:latin typeface="Corbel" panose="020B0503020204020204" pitchFamily="34" charset="0"/>
              </a:rPr>
              <a:t> bullying a </a:t>
            </a:r>
            <a:r>
              <a:rPr lang="en-US" sz="5600" dirty="0" err="1">
                <a:latin typeface="Corbel" panose="020B0503020204020204" pitchFamily="34" charset="0"/>
              </a:rPr>
              <a:t>fost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remarcat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faptul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endParaRPr lang="x-none" sz="5600" dirty="0">
              <a:latin typeface="Corbel" panose="020B0503020204020204" pitchFamily="34" charset="0"/>
            </a:endParaRPr>
          </a:p>
          <a:p>
            <a:pPr fontAlgn="base"/>
            <a:r>
              <a:rPr lang="en-US" sz="5600" dirty="0" err="1">
                <a:latin typeface="Corbel" panose="020B0503020204020204" pitchFamily="34" charset="0"/>
              </a:rPr>
              <a:t>că</a:t>
            </a:r>
            <a:r>
              <a:rPr lang="en-US" sz="5600" dirty="0">
                <a:latin typeface="Corbel" panose="020B0503020204020204" pitchFamily="34" charset="0"/>
              </a:rPr>
              <a:t> din motive </a:t>
            </a:r>
            <a:r>
              <a:rPr lang="en-US" sz="5600" dirty="0" err="1">
                <a:latin typeface="Corbel" panose="020B0503020204020204" pitchFamily="34" charset="0"/>
              </a:rPr>
              <a:t>fiziologice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copiii</a:t>
            </a:r>
            <a:r>
              <a:rPr lang="en-US" sz="5600" dirty="0">
                <a:latin typeface="Corbel" panose="020B0503020204020204" pitchFamily="34" charset="0"/>
              </a:rPr>
              <a:t> nu au ALFE </a:t>
            </a:r>
            <a:r>
              <a:rPr lang="en-US" sz="5600" dirty="0" err="1">
                <a:latin typeface="Corbel" panose="020B0503020204020204" pitchFamily="34" charset="0"/>
              </a:rPr>
              <a:t>în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primele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săptămâni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endParaRPr lang="ro-MD" sz="5600" dirty="0">
              <a:latin typeface="Corbel" panose="020B0503020204020204" pitchFamily="34" charset="0"/>
            </a:endParaRPr>
          </a:p>
          <a:p>
            <a:pPr fontAlgn="base"/>
            <a:r>
              <a:rPr lang="en-US" sz="5600" dirty="0">
                <a:latin typeface="Corbel" panose="020B0503020204020204" pitchFamily="34" charset="0"/>
              </a:rPr>
              <a:t>a</a:t>
            </a:r>
            <a:r>
              <a:rPr lang="ro-MD" sz="5600" dirty="0">
                <a:latin typeface="Corbel" panose="020B0503020204020204" pitchFamily="34" charset="0"/>
              </a:rPr>
              <a:t>le </a:t>
            </a:r>
            <a:r>
              <a:rPr lang="en-US" sz="5600" dirty="0" err="1">
                <a:latin typeface="Corbel" panose="020B0503020204020204" pitchFamily="34" charset="0"/>
              </a:rPr>
              <a:t>vieții</a:t>
            </a:r>
            <a:r>
              <a:rPr lang="en-US" sz="5600" dirty="0">
                <a:latin typeface="Corbel" panose="020B0503020204020204" pitchFamily="34" charset="0"/>
              </a:rPr>
              <a:t>. De </a:t>
            </a:r>
            <a:r>
              <a:rPr lang="en-US" sz="5600" dirty="0" err="1">
                <a:latin typeface="Corbel" panose="020B0503020204020204" pitchFamily="34" charset="0"/>
              </a:rPr>
              <a:t>ce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atunci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ar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trebui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să</a:t>
            </a:r>
            <a:r>
              <a:rPr lang="en-US" sz="5600" dirty="0">
                <a:latin typeface="Corbel" panose="020B0503020204020204" pitchFamily="34" charset="0"/>
              </a:rPr>
              <a:t> le </a:t>
            </a:r>
            <a:r>
              <a:rPr lang="en-US" sz="5600" dirty="0" err="1">
                <a:latin typeface="Corbel" panose="020B0503020204020204" pitchFamily="34" charset="0"/>
              </a:rPr>
              <a:t>aibă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după</a:t>
            </a:r>
            <a:r>
              <a:rPr lang="en-US" sz="5600" dirty="0">
                <a:latin typeface="Corbel" panose="020B0503020204020204" pitchFamily="34" charset="0"/>
              </a:rPr>
              <a:t>? Conform </a:t>
            </a:r>
            <a:r>
              <a:rPr lang="en-US" sz="5600" dirty="0" err="1">
                <a:latin typeface="Corbel" panose="020B0503020204020204" pitchFamily="34" charset="0"/>
              </a:rPr>
              <a:t>unui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endParaRPr lang="ro-MD" sz="5600" dirty="0">
              <a:latin typeface="Corbel" panose="020B0503020204020204" pitchFamily="34" charset="0"/>
            </a:endParaRPr>
          </a:p>
          <a:p>
            <a:pPr fontAlgn="base"/>
            <a:r>
              <a:rPr lang="en-US" sz="5600" dirty="0">
                <a:latin typeface="Corbel" panose="020B0503020204020204" pitchFamily="34" charset="0"/>
              </a:rPr>
              <a:t>proverb </a:t>
            </a:r>
            <a:r>
              <a:rPr lang="en-US" sz="5600" dirty="0" err="1">
                <a:latin typeface="Corbel" panose="020B0503020204020204" pitchFamily="34" charset="0"/>
              </a:rPr>
              <a:t>vechi</a:t>
            </a:r>
            <a:r>
              <a:rPr lang="en-US" sz="5600" dirty="0">
                <a:latin typeface="Corbel" panose="020B0503020204020204" pitchFamily="34" charset="0"/>
              </a:rPr>
              <a:t>, </a:t>
            </a:r>
            <a:r>
              <a:rPr lang="en-US" sz="5600" dirty="0" err="1">
                <a:latin typeface="Corbel" panose="020B0503020204020204" pitchFamily="34" charset="0"/>
              </a:rPr>
              <a:t>ploaia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reprezintă</a:t>
            </a:r>
            <a:r>
              <a:rPr lang="en-US" sz="5600" dirty="0">
                <a:latin typeface="Corbel" panose="020B0503020204020204" pitchFamily="34" charset="0"/>
              </a:rPr>
              <a:t> ALFELE </a:t>
            </a:r>
            <a:r>
              <a:rPr lang="en-US" sz="5600" dirty="0" err="1">
                <a:latin typeface="Corbel" panose="020B0503020204020204" pitchFamily="34" charset="0"/>
              </a:rPr>
              <a:t>sfinților</a:t>
            </a:r>
            <a:r>
              <a:rPr lang="en-US" sz="5600" dirty="0">
                <a:latin typeface="Corbel" panose="020B0503020204020204" pitchFamily="34" charset="0"/>
              </a:rPr>
              <a:t>. </a:t>
            </a:r>
            <a:endParaRPr lang="ro-MD" sz="5600" dirty="0">
              <a:latin typeface="Corbel" panose="020B0503020204020204" pitchFamily="34" charset="0"/>
            </a:endParaRPr>
          </a:p>
          <a:p>
            <a:pPr fontAlgn="base"/>
            <a:r>
              <a:rPr lang="en-US" sz="5600" b="1" dirty="0">
                <a:latin typeface="Corbel" panose="020B0503020204020204" pitchFamily="34" charset="0"/>
              </a:rPr>
              <a:t>Ce </a:t>
            </a:r>
            <a:r>
              <a:rPr lang="en-US" sz="5600" b="1" dirty="0" err="1">
                <a:latin typeface="Corbel" panose="020B0503020204020204" pitchFamily="34" charset="0"/>
              </a:rPr>
              <a:t>sunt</a:t>
            </a:r>
            <a:r>
              <a:rPr lang="en-US" sz="5600" b="1">
                <a:latin typeface="Corbel" panose="020B0503020204020204" pitchFamily="34" charset="0"/>
              </a:rPr>
              <a:t> ALFELE?</a:t>
            </a:r>
            <a:endParaRPr lang="ru-RU" sz="56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7168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Какая клавиша появляется в финале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социального ролика с призывом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искоренить </a:t>
            </a:r>
            <a:r>
              <a:rPr lang="ru-RU" sz="7200" b="1" dirty="0" err="1" smtClean="0">
                <a:latin typeface="Corbel" panose="020B0503020204020204" pitchFamily="34" charset="0"/>
              </a:rPr>
              <a:t>кибербуллинг</a:t>
            </a:r>
            <a:r>
              <a:rPr lang="ru-RU" sz="7200" b="1" dirty="0" smtClean="0">
                <a:latin typeface="Corbel" panose="020B0503020204020204" pitchFamily="34" charset="0"/>
              </a:rPr>
              <a:t>? </a:t>
            </a:r>
            <a:r>
              <a:rPr lang="ro-RO" sz="7200" b="1" dirty="0" smtClean="0">
                <a:latin typeface="Corbel" panose="020B0503020204020204" pitchFamily="34" charset="0"/>
              </a:rPr>
              <a:t/>
            </a:r>
            <a:br>
              <a:rPr lang="ro-RO" sz="7200" b="1" dirty="0" smtClean="0">
                <a:latin typeface="Corbel" panose="020B0503020204020204" pitchFamily="34" charset="0"/>
              </a:rPr>
            </a:br>
            <a:endParaRPr lang="ro-RO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 err="1" smtClean="0">
                <a:latin typeface="Corbel" panose="020B0503020204020204" pitchFamily="34" charset="0"/>
              </a:rPr>
              <a:t>tastă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apare</a:t>
            </a:r>
            <a:r>
              <a:rPr lang="en-US" sz="7200" b="1" dirty="0" smtClean="0">
                <a:latin typeface="Corbel" panose="020B0503020204020204" pitchFamily="34" charset="0"/>
              </a:rPr>
              <a:t> la </a:t>
            </a:r>
            <a:r>
              <a:rPr lang="en-US" sz="7200" b="1" dirty="0" err="1" smtClean="0">
                <a:latin typeface="Corbel" panose="020B0503020204020204" pitchFamily="34" charset="0"/>
              </a:rPr>
              <a:t>finalul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videoului</a:t>
            </a:r>
            <a:r>
              <a:rPr lang="en-US" sz="7200" b="1" dirty="0" smtClean="0">
                <a:latin typeface="Corbel" panose="020B0503020204020204" pitchFamily="34" charset="0"/>
              </a:rPr>
              <a:t> care </a:t>
            </a:r>
            <a:r>
              <a:rPr lang="en-US" sz="7200" b="1" dirty="0" err="1" smtClean="0">
                <a:latin typeface="Corbel" panose="020B0503020204020204" pitchFamily="34" charset="0"/>
              </a:rPr>
              <a:t>descrie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importanța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eliminării</a:t>
            </a:r>
            <a:r>
              <a:rPr lang="en-US" sz="7200" b="1" dirty="0" smtClean="0">
                <a:latin typeface="Corbel" panose="020B0503020204020204" pitchFamily="34" charset="0"/>
              </a:rPr>
              <a:t> cyberbullying-</a:t>
            </a:r>
            <a:r>
              <a:rPr lang="en-US" sz="7200" b="1" dirty="0" err="1" smtClean="0">
                <a:latin typeface="Corbel" panose="020B0503020204020204" pitchFamily="34" charset="0"/>
              </a:rPr>
              <a:t>ului</a:t>
            </a:r>
            <a:r>
              <a:rPr lang="en-US" sz="7200" b="1" dirty="0" smtClean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59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Какая клавиша появляется в финале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социального ролика с призывом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искоренить </a:t>
            </a:r>
            <a:r>
              <a:rPr lang="ru-RU" sz="7200" b="1" dirty="0" err="1" smtClean="0">
                <a:latin typeface="Corbel" panose="020B0503020204020204" pitchFamily="34" charset="0"/>
              </a:rPr>
              <a:t>кибербуллинг</a:t>
            </a:r>
            <a:r>
              <a:rPr lang="ru-RU" sz="7200" b="1" dirty="0" smtClean="0">
                <a:latin typeface="Corbel" panose="020B0503020204020204" pitchFamily="34" charset="0"/>
              </a:rPr>
              <a:t>? </a:t>
            </a:r>
            <a:r>
              <a:rPr lang="ro-RO" sz="7200" b="1" dirty="0" smtClean="0">
                <a:latin typeface="Corbel" panose="020B0503020204020204" pitchFamily="34" charset="0"/>
              </a:rPr>
              <a:t/>
            </a:r>
            <a:br>
              <a:rPr lang="ro-RO" sz="7200" b="1" dirty="0" smtClean="0">
                <a:latin typeface="Corbel" panose="020B0503020204020204" pitchFamily="34" charset="0"/>
              </a:rPr>
            </a:br>
            <a:endParaRPr lang="ro-RO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 err="1" smtClean="0">
                <a:latin typeface="Corbel" panose="020B0503020204020204" pitchFamily="34" charset="0"/>
              </a:rPr>
              <a:t>tastă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apare</a:t>
            </a:r>
            <a:r>
              <a:rPr lang="en-US" sz="7200" b="1" dirty="0" smtClean="0">
                <a:latin typeface="Corbel" panose="020B0503020204020204" pitchFamily="34" charset="0"/>
              </a:rPr>
              <a:t> la </a:t>
            </a:r>
            <a:r>
              <a:rPr lang="en-US" sz="7200" b="1" dirty="0" err="1" smtClean="0">
                <a:latin typeface="Corbel" panose="020B0503020204020204" pitchFamily="34" charset="0"/>
              </a:rPr>
              <a:t>finalul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videoului</a:t>
            </a:r>
            <a:r>
              <a:rPr lang="en-US" sz="7200" b="1" dirty="0" smtClean="0">
                <a:latin typeface="Corbel" panose="020B0503020204020204" pitchFamily="34" charset="0"/>
              </a:rPr>
              <a:t> care </a:t>
            </a:r>
            <a:r>
              <a:rPr lang="en-US" sz="7200" b="1" dirty="0" err="1" smtClean="0">
                <a:latin typeface="Corbel" panose="020B0503020204020204" pitchFamily="34" charset="0"/>
              </a:rPr>
              <a:t>descrie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importanța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eliminării</a:t>
            </a:r>
            <a:r>
              <a:rPr lang="en-US" sz="7200" b="1" dirty="0" smtClean="0">
                <a:latin typeface="Corbel" panose="020B0503020204020204" pitchFamily="34" charset="0"/>
              </a:rPr>
              <a:t> cyberbullying-</a:t>
            </a:r>
            <a:r>
              <a:rPr lang="en-US" sz="7200" b="1" dirty="0" err="1" smtClean="0">
                <a:latin typeface="Corbel" panose="020B0503020204020204" pitchFamily="34" charset="0"/>
              </a:rPr>
              <a:t>ului</a:t>
            </a:r>
            <a:r>
              <a:rPr lang="en-US" sz="7200" b="1" dirty="0" smtClean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508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339506"/>
            <a:ext cx="19647970" cy="8129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Удар </a:t>
            </a:r>
            <a:r>
              <a:rPr lang="ru-RU" sz="7200" b="1" dirty="0">
                <a:latin typeface="Corbel" panose="020B0503020204020204" pitchFamily="34" charset="0"/>
              </a:rPr>
              <a:t>чего, согласно мрачной шутке,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измеряется </a:t>
            </a:r>
            <a:r>
              <a:rPr lang="ru-RU" sz="7200" b="1" dirty="0">
                <a:latin typeface="Corbel" panose="020B0503020204020204" pitchFamily="34" charset="0"/>
              </a:rPr>
              <a:t>в годах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ro-RO" sz="7200" b="1" dirty="0" smtClean="0">
                <a:latin typeface="Corbel" panose="020B0503020204020204" pitchFamily="34" charset="0"/>
              </a:rPr>
              <a:t/>
            </a:r>
            <a:br>
              <a:rPr lang="ro-RO" sz="7200" b="1" dirty="0" smtClean="0">
                <a:latin typeface="Corbel" panose="020B0503020204020204" pitchFamily="34" charset="0"/>
              </a:rPr>
            </a:br>
            <a:endParaRPr lang="ro-RO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it-IT" sz="7200" dirty="0" smtClean="0">
                <a:latin typeface="Corbel" panose="020B0503020204020204" pitchFamily="34" charset="0"/>
              </a:rPr>
              <a:t>Lovitura </a:t>
            </a:r>
            <a:r>
              <a:rPr lang="it-IT" sz="7200" dirty="0">
                <a:latin typeface="Corbel" panose="020B0503020204020204" pitchFamily="34" charset="0"/>
              </a:rPr>
              <a:t>LUI, conform unei glume, se măsoară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it-IT" sz="7200" dirty="0" smtClean="0">
                <a:latin typeface="Corbel" panose="020B0503020204020204" pitchFamily="34" charset="0"/>
              </a:rPr>
              <a:t>în </a:t>
            </a:r>
            <a:r>
              <a:rPr lang="it-IT" sz="7200" dirty="0">
                <a:latin typeface="Corbel" panose="020B0503020204020204" pitchFamily="34" charset="0"/>
              </a:rPr>
              <a:t>ani. </a:t>
            </a:r>
            <a:r>
              <a:rPr lang="it-IT" sz="7200" b="1" dirty="0">
                <a:latin typeface="Corbel" panose="020B0503020204020204" pitchFamily="34" charset="0"/>
              </a:rPr>
              <a:t>Numiți-L prin câteva cuvinte.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63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339506"/>
            <a:ext cx="19647970" cy="8129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Удар </a:t>
            </a:r>
            <a:r>
              <a:rPr lang="ru-RU" sz="7200" b="1" dirty="0">
                <a:latin typeface="Corbel" panose="020B0503020204020204" pitchFamily="34" charset="0"/>
              </a:rPr>
              <a:t>чего, согласно мрачной шутке,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измеряется </a:t>
            </a:r>
            <a:r>
              <a:rPr lang="ru-RU" sz="7200" b="1" dirty="0">
                <a:latin typeface="Corbel" panose="020B0503020204020204" pitchFamily="34" charset="0"/>
              </a:rPr>
              <a:t>в годах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ro-RO" sz="7200" b="1" dirty="0" smtClean="0">
                <a:latin typeface="Corbel" panose="020B0503020204020204" pitchFamily="34" charset="0"/>
              </a:rPr>
              <a:t/>
            </a:r>
            <a:br>
              <a:rPr lang="ro-RO" sz="7200" b="1" dirty="0" smtClean="0">
                <a:latin typeface="Corbel" panose="020B0503020204020204" pitchFamily="34" charset="0"/>
              </a:rPr>
            </a:br>
            <a:endParaRPr lang="ro-RO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it-IT" sz="7200" dirty="0" smtClean="0">
                <a:latin typeface="Corbel" panose="020B0503020204020204" pitchFamily="34" charset="0"/>
              </a:rPr>
              <a:t>Lovitura </a:t>
            </a:r>
            <a:r>
              <a:rPr lang="it-IT" sz="7200" dirty="0">
                <a:latin typeface="Corbel" panose="020B0503020204020204" pitchFamily="34" charset="0"/>
              </a:rPr>
              <a:t>LUI, conform unei glume, se măsoară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it-IT" sz="7200" dirty="0" smtClean="0">
                <a:latin typeface="Corbel" panose="020B0503020204020204" pitchFamily="34" charset="0"/>
              </a:rPr>
              <a:t>în </a:t>
            </a:r>
            <a:r>
              <a:rPr lang="it-IT" sz="7200" dirty="0">
                <a:latin typeface="Corbel" panose="020B0503020204020204" pitchFamily="34" charset="0"/>
              </a:rPr>
              <a:t>ani. </a:t>
            </a:r>
            <a:r>
              <a:rPr lang="it-IT" sz="7200" b="1" dirty="0">
                <a:latin typeface="Corbel" panose="020B0503020204020204" pitchFamily="34" charset="0"/>
              </a:rPr>
              <a:t>Numiți-L prin câteva cuvinte.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99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339506"/>
            <a:ext cx="19647970" cy="8129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Удар </a:t>
            </a:r>
            <a:r>
              <a:rPr lang="ru-RU" sz="7200" b="1" dirty="0">
                <a:latin typeface="Corbel" panose="020B0503020204020204" pitchFamily="34" charset="0"/>
              </a:rPr>
              <a:t>чего, согласно мрачной шутке,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измеряется </a:t>
            </a:r>
            <a:r>
              <a:rPr lang="ru-RU" sz="7200" b="1" dirty="0">
                <a:latin typeface="Corbel" panose="020B0503020204020204" pitchFamily="34" charset="0"/>
              </a:rPr>
              <a:t>в годах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ro-RO" sz="7200" b="1" dirty="0" smtClean="0">
                <a:latin typeface="Corbel" panose="020B0503020204020204" pitchFamily="34" charset="0"/>
              </a:rPr>
              <a:t/>
            </a:r>
            <a:br>
              <a:rPr lang="ro-RO" sz="7200" b="1" dirty="0" smtClean="0">
                <a:latin typeface="Corbel" panose="020B0503020204020204" pitchFamily="34" charset="0"/>
              </a:rPr>
            </a:br>
            <a:endParaRPr lang="ro-RO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it-IT" sz="7200" dirty="0" smtClean="0">
                <a:latin typeface="Corbel" panose="020B0503020204020204" pitchFamily="34" charset="0"/>
              </a:rPr>
              <a:t>Lovitura </a:t>
            </a:r>
            <a:r>
              <a:rPr lang="it-IT" sz="7200" dirty="0">
                <a:latin typeface="Corbel" panose="020B0503020204020204" pitchFamily="34" charset="0"/>
              </a:rPr>
              <a:t>LUI, conform unei glume, se măsoară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it-IT" sz="7200" dirty="0" smtClean="0">
                <a:latin typeface="Corbel" panose="020B0503020204020204" pitchFamily="34" charset="0"/>
              </a:rPr>
              <a:t>în </a:t>
            </a:r>
            <a:r>
              <a:rPr lang="it-IT" sz="7200" dirty="0">
                <a:latin typeface="Corbel" panose="020B0503020204020204" pitchFamily="34" charset="0"/>
              </a:rPr>
              <a:t>ani. </a:t>
            </a:r>
            <a:r>
              <a:rPr lang="it-IT" sz="7200" b="1" dirty="0">
                <a:latin typeface="Corbel" panose="020B0503020204020204" pitchFamily="34" charset="0"/>
              </a:rPr>
              <a:t>Numiți-L prin câteva cuvinte.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4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1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3164114"/>
            <a:ext cx="20131024" cy="5065486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3145871"/>
            <a:ext cx="20110500" cy="5083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881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59013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5584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5299004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Nivel mediu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105566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5200" b="1" dirty="0">
                <a:latin typeface="Corbel" panose="020B0503020204020204" pitchFamily="34" charset="0"/>
              </a:rPr>
              <a:t>слова, в которых мы оставили только </a:t>
            </a:r>
            <a:r>
              <a:rPr lang="ru-RU" sz="5200" b="1" dirty="0" smtClean="0">
                <a:latin typeface="Corbel" panose="020B0503020204020204" pitchFamily="34" charset="0"/>
              </a:rPr>
              <a:t>гласные.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э </a:t>
            </a:r>
            <a:r>
              <a:rPr lang="ru-RU" sz="5200" dirty="0">
                <a:latin typeface="Corbel" panose="020B0503020204020204" pitchFamily="34" charset="0"/>
              </a:rPr>
              <a:t>е – Персонаж комиксов, который помогал полиции ловить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          преступников.</a:t>
            </a: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у </a:t>
            </a:r>
            <a:r>
              <a:rPr lang="ru-RU" sz="5200" dirty="0">
                <a:latin typeface="Corbel" panose="020B0503020204020204" pitchFamily="34" charset="0"/>
              </a:rPr>
              <a:t>я – Выносит приговор </a:t>
            </a:r>
            <a:r>
              <a:rPr lang="ru-RU" sz="5200" dirty="0" smtClean="0">
                <a:latin typeface="Corbel" panose="020B0503020204020204" pitchFamily="34" charset="0"/>
              </a:rPr>
              <a:t>преступнику.</a:t>
            </a: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а </a:t>
            </a:r>
            <a:r>
              <a:rPr lang="ru-RU" sz="5200" dirty="0">
                <a:latin typeface="Corbel" panose="020B0503020204020204" pitchFamily="34" charset="0"/>
              </a:rPr>
              <a:t>и </a:t>
            </a:r>
            <a:r>
              <a:rPr lang="ru-RU" sz="5200" dirty="0" err="1">
                <a:latin typeface="Corbel" panose="020B0503020204020204" pitchFamily="34" charset="0"/>
              </a:rPr>
              <a:t>и</a:t>
            </a:r>
            <a:r>
              <a:rPr lang="ru-RU" sz="5200" dirty="0">
                <a:latin typeface="Corbel" panose="020B0503020204020204" pitchFamily="34" charset="0"/>
              </a:rPr>
              <a:t> – движение за мир без оружия и войны. </a:t>
            </a: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cuvintele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care au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omise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toate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consoanele</a:t>
            </a:r>
            <a:r>
              <a:rPr lang="en-US" sz="5200" b="1" dirty="0">
                <a:latin typeface="Corbel" panose="020B0503020204020204" pitchFamily="34" charset="0"/>
              </a:rPr>
              <a:t>.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a </a:t>
            </a:r>
            <a:r>
              <a:rPr lang="en-US" sz="5200" dirty="0" err="1">
                <a:latin typeface="Corbel" panose="020B0503020204020204" pitchFamily="34" charset="0"/>
              </a:rPr>
              <a:t>a</a:t>
            </a:r>
            <a:r>
              <a:rPr lang="en-US" sz="5200" dirty="0">
                <a:latin typeface="Corbel" panose="020B0503020204020204" pitchFamily="34" charset="0"/>
              </a:rPr>
              <a:t> – </a:t>
            </a:r>
            <a:r>
              <a:rPr lang="en-US" sz="5200" dirty="0" err="1">
                <a:latin typeface="Corbel" panose="020B0503020204020204" pitchFamily="34" charset="0"/>
              </a:rPr>
              <a:t>Personaj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err="1">
                <a:latin typeface="Corbel" panose="020B0503020204020204" pitchFamily="34" charset="0"/>
              </a:rPr>
              <a:t>benzi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desenate</a:t>
            </a:r>
            <a:r>
              <a:rPr lang="en-US" sz="5200" dirty="0">
                <a:latin typeface="Corbel" panose="020B0503020204020204" pitchFamily="34" charset="0"/>
              </a:rPr>
              <a:t> care </a:t>
            </a:r>
            <a:r>
              <a:rPr lang="en-US" sz="5200" dirty="0" err="1">
                <a:latin typeface="Corbel" panose="020B0503020204020204" pitchFamily="34" charset="0"/>
              </a:rPr>
              <a:t>ajuta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poliția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prindă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infractorii</a:t>
            </a:r>
            <a:r>
              <a:rPr lang="en-US" sz="5200" dirty="0" smtClean="0">
                <a:latin typeface="Corbel" panose="020B0503020204020204" pitchFamily="34" charset="0"/>
              </a:rPr>
              <a:t>.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u </a:t>
            </a:r>
            <a:r>
              <a:rPr lang="en-US" sz="5200" dirty="0">
                <a:latin typeface="Corbel" panose="020B0503020204020204" pitchFamily="34" charset="0"/>
              </a:rPr>
              <a:t>e ă o – </a:t>
            </a:r>
            <a:r>
              <a:rPr lang="en-US" sz="5200" dirty="0" err="1">
                <a:latin typeface="Corbel" panose="020B0503020204020204" pitchFamily="34" charset="0"/>
              </a:rPr>
              <a:t>Condamnă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infractorul</a:t>
            </a:r>
            <a:r>
              <a:rPr lang="en-US" sz="5200" dirty="0" smtClean="0">
                <a:latin typeface="Corbel" panose="020B0503020204020204" pitchFamily="34" charset="0"/>
              </a:rPr>
              <a:t>.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a </a:t>
            </a:r>
            <a:r>
              <a:rPr lang="en-US" sz="5200" dirty="0" err="1">
                <a:latin typeface="Corbel" panose="020B0503020204020204" pitchFamily="34" charset="0"/>
              </a:rPr>
              <a:t>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</a:t>
            </a:r>
            <a:r>
              <a:rPr lang="en-US" sz="5200" dirty="0">
                <a:latin typeface="Corbel" panose="020B0503020204020204" pitchFamily="34" charset="0"/>
              </a:rPr>
              <a:t> – </a:t>
            </a:r>
            <a:r>
              <a:rPr lang="en-US" sz="5200" dirty="0" err="1">
                <a:latin typeface="Corbel" panose="020B0503020204020204" pitchFamily="34" charset="0"/>
              </a:rPr>
              <a:t>Mișcare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pentru</a:t>
            </a:r>
            <a:r>
              <a:rPr lang="en-US" sz="5200" dirty="0">
                <a:latin typeface="Corbel" panose="020B0503020204020204" pitchFamily="34" charset="0"/>
              </a:rPr>
              <a:t> o </a:t>
            </a:r>
            <a:r>
              <a:rPr lang="en-US" sz="5200" dirty="0" err="1">
                <a:latin typeface="Corbel" panose="020B0503020204020204" pitchFamily="34" charset="0"/>
              </a:rPr>
              <a:t>lume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fără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err="1">
                <a:latin typeface="Corbel" panose="020B0503020204020204" pitchFamily="34" charset="0"/>
              </a:rPr>
              <a:t>arme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război</a:t>
            </a:r>
            <a:r>
              <a:rPr lang="en-US" sz="5200" dirty="0">
                <a:latin typeface="Corbel" panose="020B0503020204020204" pitchFamily="34" charset="0"/>
              </a:rPr>
              <a:t>.  </a:t>
            </a:r>
            <a:br>
              <a:rPr lang="en-US" sz="5200" dirty="0">
                <a:latin typeface="Corbel" panose="020B0503020204020204" pitchFamily="34" charset="0"/>
              </a:rPr>
            </a:br>
            <a:r>
              <a:rPr lang="ru-RU" sz="5200" dirty="0">
                <a:latin typeface="Corbel" panose="020B0503020204020204" pitchFamily="34" charset="0"/>
              </a:rPr>
              <a:t/>
            </a:r>
            <a:br>
              <a:rPr lang="ru-RU" sz="5200" dirty="0">
                <a:latin typeface="Corbel" panose="020B0503020204020204" pitchFamily="34" charset="0"/>
              </a:rPr>
            </a:br>
            <a:endParaRPr lang="ru-RU" sz="5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105566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5200" b="1" dirty="0">
                <a:latin typeface="Corbel" panose="020B0503020204020204" pitchFamily="34" charset="0"/>
              </a:rPr>
              <a:t>слова, в которых мы оставили только </a:t>
            </a:r>
            <a:r>
              <a:rPr lang="ru-RU" sz="5200" b="1" dirty="0" smtClean="0">
                <a:latin typeface="Corbel" panose="020B0503020204020204" pitchFamily="34" charset="0"/>
              </a:rPr>
              <a:t>гласные.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э </a:t>
            </a:r>
            <a:r>
              <a:rPr lang="ru-RU" sz="5200" dirty="0">
                <a:latin typeface="Corbel" panose="020B0503020204020204" pitchFamily="34" charset="0"/>
              </a:rPr>
              <a:t>е – Персонаж комиксов, который помогал полиции ловить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          преступников.</a:t>
            </a: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у </a:t>
            </a:r>
            <a:r>
              <a:rPr lang="ru-RU" sz="5200" dirty="0">
                <a:latin typeface="Corbel" panose="020B0503020204020204" pitchFamily="34" charset="0"/>
              </a:rPr>
              <a:t>я – Выносит приговор </a:t>
            </a:r>
            <a:r>
              <a:rPr lang="ru-RU" sz="5200" dirty="0" smtClean="0">
                <a:latin typeface="Corbel" panose="020B0503020204020204" pitchFamily="34" charset="0"/>
              </a:rPr>
              <a:t>преступнику.</a:t>
            </a: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а </a:t>
            </a:r>
            <a:r>
              <a:rPr lang="ru-RU" sz="5200" dirty="0">
                <a:latin typeface="Corbel" panose="020B0503020204020204" pitchFamily="34" charset="0"/>
              </a:rPr>
              <a:t>и </a:t>
            </a:r>
            <a:r>
              <a:rPr lang="ru-RU" sz="5200" dirty="0" err="1">
                <a:latin typeface="Corbel" panose="020B0503020204020204" pitchFamily="34" charset="0"/>
              </a:rPr>
              <a:t>и</a:t>
            </a:r>
            <a:r>
              <a:rPr lang="ru-RU" sz="5200" dirty="0">
                <a:latin typeface="Corbel" panose="020B0503020204020204" pitchFamily="34" charset="0"/>
              </a:rPr>
              <a:t> – движение за мир без оружия и войны. </a:t>
            </a: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cuvintele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care au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omise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toate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consoanele</a:t>
            </a:r>
            <a:r>
              <a:rPr lang="en-US" sz="5200" b="1" dirty="0">
                <a:latin typeface="Corbel" panose="020B0503020204020204" pitchFamily="34" charset="0"/>
              </a:rPr>
              <a:t>.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a </a:t>
            </a:r>
            <a:r>
              <a:rPr lang="en-US" sz="5200" dirty="0" err="1">
                <a:latin typeface="Corbel" panose="020B0503020204020204" pitchFamily="34" charset="0"/>
              </a:rPr>
              <a:t>a</a:t>
            </a:r>
            <a:r>
              <a:rPr lang="en-US" sz="5200" dirty="0">
                <a:latin typeface="Corbel" panose="020B0503020204020204" pitchFamily="34" charset="0"/>
              </a:rPr>
              <a:t> – </a:t>
            </a:r>
            <a:r>
              <a:rPr lang="en-US" sz="5200" dirty="0" err="1">
                <a:latin typeface="Corbel" panose="020B0503020204020204" pitchFamily="34" charset="0"/>
              </a:rPr>
              <a:t>Personaj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err="1">
                <a:latin typeface="Corbel" panose="020B0503020204020204" pitchFamily="34" charset="0"/>
              </a:rPr>
              <a:t>benzi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desenate</a:t>
            </a:r>
            <a:r>
              <a:rPr lang="en-US" sz="5200" dirty="0">
                <a:latin typeface="Corbel" panose="020B0503020204020204" pitchFamily="34" charset="0"/>
              </a:rPr>
              <a:t> care </a:t>
            </a:r>
            <a:r>
              <a:rPr lang="en-US" sz="5200" dirty="0" err="1">
                <a:latin typeface="Corbel" panose="020B0503020204020204" pitchFamily="34" charset="0"/>
              </a:rPr>
              <a:t>ajuta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poliția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prindă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infractorii</a:t>
            </a:r>
            <a:r>
              <a:rPr lang="en-US" sz="5200" dirty="0" smtClean="0">
                <a:latin typeface="Corbel" panose="020B0503020204020204" pitchFamily="34" charset="0"/>
              </a:rPr>
              <a:t>.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u </a:t>
            </a:r>
            <a:r>
              <a:rPr lang="en-US" sz="5200" dirty="0">
                <a:latin typeface="Corbel" panose="020B0503020204020204" pitchFamily="34" charset="0"/>
              </a:rPr>
              <a:t>e ă o – </a:t>
            </a:r>
            <a:r>
              <a:rPr lang="en-US" sz="5200" dirty="0" err="1">
                <a:latin typeface="Corbel" panose="020B0503020204020204" pitchFamily="34" charset="0"/>
              </a:rPr>
              <a:t>Condamnă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infractorul</a:t>
            </a:r>
            <a:r>
              <a:rPr lang="en-US" sz="5200" dirty="0" smtClean="0">
                <a:latin typeface="Corbel" panose="020B0503020204020204" pitchFamily="34" charset="0"/>
              </a:rPr>
              <a:t>.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a </a:t>
            </a:r>
            <a:r>
              <a:rPr lang="en-US" sz="5200" dirty="0" err="1">
                <a:latin typeface="Corbel" panose="020B0503020204020204" pitchFamily="34" charset="0"/>
              </a:rPr>
              <a:t>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</a:t>
            </a:r>
            <a:r>
              <a:rPr lang="en-US" sz="5200" dirty="0">
                <a:latin typeface="Corbel" panose="020B0503020204020204" pitchFamily="34" charset="0"/>
              </a:rPr>
              <a:t> – </a:t>
            </a:r>
            <a:r>
              <a:rPr lang="en-US" sz="5200" dirty="0" err="1">
                <a:latin typeface="Corbel" panose="020B0503020204020204" pitchFamily="34" charset="0"/>
              </a:rPr>
              <a:t>Mișcare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pentru</a:t>
            </a:r>
            <a:r>
              <a:rPr lang="en-US" sz="5200" dirty="0">
                <a:latin typeface="Corbel" panose="020B0503020204020204" pitchFamily="34" charset="0"/>
              </a:rPr>
              <a:t> o </a:t>
            </a:r>
            <a:r>
              <a:rPr lang="en-US" sz="5200" dirty="0" err="1">
                <a:latin typeface="Corbel" panose="020B0503020204020204" pitchFamily="34" charset="0"/>
              </a:rPr>
              <a:t>lume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fără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err="1">
                <a:latin typeface="Corbel" panose="020B0503020204020204" pitchFamily="34" charset="0"/>
              </a:rPr>
              <a:t>arme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război</a:t>
            </a:r>
            <a:r>
              <a:rPr lang="en-US" sz="5200" dirty="0">
                <a:latin typeface="Corbel" panose="020B0503020204020204" pitchFamily="34" charset="0"/>
              </a:rPr>
              <a:t>.  </a:t>
            </a:r>
            <a:br>
              <a:rPr lang="en-US" sz="5200" dirty="0">
                <a:latin typeface="Corbel" panose="020B0503020204020204" pitchFamily="34" charset="0"/>
              </a:rPr>
            </a:br>
            <a:r>
              <a:rPr lang="ru-RU" sz="5200" dirty="0">
                <a:latin typeface="Corbel" panose="020B0503020204020204" pitchFamily="34" charset="0"/>
              </a:rPr>
              <a:t/>
            </a:r>
            <a:br>
              <a:rPr lang="ru-RU" sz="5200" dirty="0">
                <a:latin typeface="Corbel" panose="020B0503020204020204" pitchFamily="34" charset="0"/>
              </a:rPr>
            </a:br>
            <a:endParaRPr lang="ru-RU" sz="52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3800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Парламент </a:t>
            </a:r>
            <a:r>
              <a:rPr lang="ru-RU" sz="7200" b="1" dirty="0">
                <a:latin typeface="Corbel" panose="020B0503020204020204" pitchFamily="34" charset="0"/>
              </a:rPr>
              <a:t>или правительство –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законодательный </a:t>
            </a:r>
            <a:r>
              <a:rPr lang="ru-RU" sz="7200" b="1" dirty="0">
                <a:latin typeface="Corbel" panose="020B0503020204020204" pitchFamily="34" charset="0"/>
              </a:rPr>
              <a:t>орган власти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ro-RO" sz="7200" b="1" dirty="0" smtClean="0">
                <a:latin typeface="Corbel" panose="020B0503020204020204" pitchFamily="34" charset="0"/>
              </a:rPr>
              <a:t/>
            </a:r>
            <a:br>
              <a:rPr lang="ro-RO" sz="7200" b="1" dirty="0" smtClean="0">
                <a:latin typeface="Corbel" panose="020B0503020204020204" pitchFamily="34" charset="0"/>
              </a:rPr>
            </a:br>
            <a:endParaRPr lang="ro-RO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it-IT" sz="7200" b="1" dirty="0" smtClean="0">
                <a:latin typeface="Corbel" panose="020B0503020204020204" pitchFamily="34" charset="0"/>
              </a:rPr>
              <a:t>Parlamentul </a:t>
            </a:r>
            <a:r>
              <a:rPr lang="it-IT" sz="7200" b="1" dirty="0">
                <a:latin typeface="Corbel" panose="020B0503020204020204" pitchFamily="34" charset="0"/>
              </a:rPr>
              <a:t>sau Guvernul reprezintă organul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it-IT" sz="7200" b="1" dirty="0" smtClean="0">
                <a:latin typeface="Corbel" panose="020B0503020204020204" pitchFamily="34" charset="0"/>
              </a:rPr>
              <a:t>legislativ </a:t>
            </a:r>
            <a:r>
              <a:rPr lang="it-IT" sz="7200" b="1" dirty="0">
                <a:latin typeface="Corbel" panose="020B0503020204020204" pitchFamily="34" charset="0"/>
              </a:rPr>
              <a:t>al statului?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0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Парламент </a:t>
            </a:r>
            <a:r>
              <a:rPr lang="ru-RU" sz="7200" b="1" dirty="0">
                <a:latin typeface="Corbel" panose="020B0503020204020204" pitchFamily="34" charset="0"/>
              </a:rPr>
              <a:t>или правительство –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законодательный </a:t>
            </a:r>
            <a:r>
              <a:rPr lang="ru-RU" sz="7200" b="1" dirty="0">
                <a:latin typeface="Corbel" panose="020B0503020204020204" pitchFamily="34" charset="0"/>
              </a:rPr>
              <a:t>орган власти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ro-RO" sz="7200" b="1" dirty="0" smtClean="0">
                <a:latin typeface="Corbel" panose="020B0503020204020204" pitchFamily="34" charset="0"/>
              </a:rPr>
              <a:t/>
            </a:r>
            <a:br>
              <a:rPr lang="ro-RO" sz="7200" b="1" dirty="0" smtClean="0">
                <a:latin typeface="Corbel" panose="020B0503020204020204" pitchFamily="34" charset="0"/>
              </a:rPr>
            </a:br>
            <a:endParaRPr lang="ro-RO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it-IT" sz="7200" b="1" dirty="0" smtClean="0">
                <a:latin typeface="Corbel" panose="020B0503020204020204" pitchFamily="34" charset="0"/>
              </a:rPr>
              <a:t>Parlamentul </a:t>
            </a:r>
            <a:r>
              <a:rPr lang="it-IT" sz="7200" b="1" dirty="0">
                <a:latin typeface="Corbel" panose="020B0503020204020204" pitchFamily="34" charset="0"/>
              </a:rPr>
              <a:t>sau Guvernul reprezintă organul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it-IT" sz="7200" b="1" dirty="0" smtClean="0">
                <a:latin typeface="Corbel" panose="020B0503020204020204" pitchFamily="34" charset="0"/>
              </a:rPr>
              <a:t>legislativ </a:t>
            </a:r>
            <a:r>
              <a:rPr lang="it-IT" sz="7200" b="1" dirty="0">
                <a:latin typeface="Corbel" panose="020B0503020204020204" pitchFamily="34" charset="0"/>
              </a:rPr>
              <a:t>al statului?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432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339506"/>
            <a:ext cx="19647970" cy="8129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больше 28 миллионов не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посещающих </a:t>
            </a:r>
            <a:r>
              <a:rPr lang="ru-RU" sz="7200" b="1" dirty="0">
                <a:latin typeface="Corbel" panose="020B0503020204020204" pitchFamily="34" charset="0"/>
              </a:rPr>
              <a:t>школу детей живут в районах,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затронутых </a:t>
            </a:r>
            <a:r>
              <a:rPr lang="ru-RU" sz="7200" b="1" dirty="0">
                <a:latin typeface="Corbel" panose="020B0503020204020204" pitchFamily="34" charset="0"/>
              </a:rPr>
              <a:t>конфликтами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endParaRPr lang="ro-RO" sz="7200" b="1" dirty="0">
              <a:latin typeface="Corbel" panose="020B0503020204020204" pitchFamily="34" charset="0"/>
            </a:endParaRPr>
          </a:p>
          <a:p>
            <a:pPr fontAlgn="base"/>
            <a:endParaRPr lang="ro-RO" sz="4500" b="1" dirty="0">
              <a:latin typeface="Corbel" panose="020B0503020204020204" pitchFamily="34" charset="0"/>
            </a:endParaRPr>
          </a:p>
          <a:p>
            <a:pPr fontAlgn="base"/>
            <a:r>
              <a:rPr lang="fr-FR" sz="7200" b="1" dirty="0" smtClean="0">
                <a:latin typeface="Corbel" panose="020B0503020204020204" pitchFamily="34" charset="0"/>
              </a:rPr>
              <a:t>E </a:t>
            </a:r>
            <a:r>
              <a:rPr lang="fr-FR" sz="7200" b="1" dirty="0">
                <a:latin typeface="Corbel" panose="020B0503020204020204" pitchFamily="34" charset="0"/>
              </a:rPr>
              <a:t>adevărat sau fals că peste 28 milioane de copii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fr-FR" sz="7200" b="1" dirty="0" smtClean="0">
                <a:latin typeface="Corbel" panose="020B0503020204020204" pitchFamily="34" charset="0"/>
              </a:rPr>
              <a:t>ce </a:t>
            </a:r>
            <a:r>
              <a:rPr lang="fr-FR" sz="7200" b="1" dirty="0">
                <a:latin typeface="Corbel" panose="020B0503020204020204" pitchFamily="34" charset="0"/>
              </a:rPr>
              <a:t>nu frecventează școala trăiesc în regiunile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fr-FR" sz="7200" b="1" dirty="0" smtClean="0">
                <a:latin typeface="Corbel" panose="020B0503020204020204" pitchFamily="34" charset="0"/>
              </a:rPr>
              <a:t>afectate </a:t>
            </a:r>
            <a:r>
              <a:rPr lang="fr-FR" sz="7200" b="1" dirty="0">
                <a:latin typeface="Corbel" panose="020B0503020204020204" pitchFamily="34" charset="0"/>
              </a:rPr>
              <a:t>de conflicte armate?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339506"/>
            <a:ext cx="19647970" cy="8129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больше 28 миллионов не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посещающих </a:t>
            </a:r>
            <a:r>
              <a:rPr lang="ru-RU" sz="7200" b="1" dirty="0">
                <a:latin typeface="Corbel" panose="020B0503020204020204" pitchFamily="34" charset="0"/>
              </a:rPr>
              <a:t>школу детей живут в районах,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затронутых </a:t>
            </a:r>
            <a:r>
              <a:rPr lang="ru-RU" sz="7200" b="1" dirty="0">
                <a:latin typeface="Corbel" panose="020B0503020204020204" pitchFamily="34" charset="0"/>
              </a:rPr>
              <a:t>конфликтами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endParaRPr lang="ro-RO" sz="7200" b="1" dirty="0">
              <a:latin typeface="Corbel" panose="020B0503020204020204" pitchFamily="34" charset="0"/>
            </a:endParaRPr>
          </a:p>
          <a:p>
            <a:pPr fontAlgn="base"/>
            <a:endParaRPr lang="ro-RO" sz="4500" b="1" dirty="0">
              <a:latin typeface="Corbel" panose="020B0503020204020204" pitchFamily="34" charset="0"/>
            </a:endParaRPr>
          </a:p>
          <a:p>
            <a:pPr fontAlgn="base"/>
            <a:r>
              <a:rPr lang="fr-FR" sz="7200" b="1" dirty="0" smtClean="0">
                <a:latin typeface="Corbel" panose="020B0503020204020204" pitchFamily="34" charset="0"/>
              </a:rPr>
              <a:t>E </a:t>
            </a:r>
            <a:r>
              <a:rPr lang="fr-FR" sz="7200" b="1" dirty="0">
                <a:latin typeface="Corbel" panose="020B0503020204020204" pitchFamily="34" charset="0"/>
              </a:rPr>
              <a:t>adevărat sau fals că peste 28 milioane de copii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fr-FR" sz="7200" b="1" dirty="0" smtClean="0">
                <a:latin typeface="Corbel" panose="020B0503020204020204" pitchFamily="34" charset="0"/>
              </a:rPr>
              <a:t>ce </a:t>
            </a:r>
            <a:r>
              <a:rPr lang="fr-FR" sz="7200" b="1" dirty="0">
                <a:latin typeface="Corbel" panose="020B0503020204020204" pitchFamily="34" charset="0"/>
              </a:rPr>
              <a:t>nu frecventează școala trăiesc în regiunile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fr-FR" sz="7200" b="1" dirty="0" smtClean="0">
                <a:latin typeface="Corbel" panose="020B0503020204020204" pitchFamily="34" charset="0"/>
              </a:rPr>
              <a:t>afectate </a:t>
            </a:r>
            <a:r>
              <a:rPr lang="fr-FR" sz="7200" b="1" dirty="0">
                <a:latin typeface="Corbel" panose="020B0503020204020204" pitchFamily="34" charset="0"/>
              </a:rPr>
              <a:t>de conflicte armate?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4251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379930" y="2347483"/>
            <a:ext cx="19647970" cy="81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14-летняя </a:t>
            </a:r>
            <a:r>
              <a:rPr lang="ru-RU" sz="5200" dirty="0">
                <a:latin typeface="Corbel" panose="020B0503020204020204" pitchFamily="34" charset="0"/>
              </a:rPr>
              <a:t>актриса Милли Бобби Браун стала самым ТАКИМ послом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доброй </a:t>
            </a:r>
            <a:r>
              <a:rPr lang="ru-RU" sz="5200" dirty="0">
                <a:latin typeface="Corbel" panose="020B0503020204020204" pitchFamily="34" charset="0"/>
              </a:rPr>
              <a:t>воли за всю историю ЮНИСЕФ. Исполнительный директор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ЮНИСЕФ </a:t>
            </a:r>
            <a:r>
              <a:rPr lang="ru-RU" sz="5200" dirty="0">
                <a:latin typeface="Corbel" panose="020B0503020204020204" pitchFamily="34" charset="0"/>
              </a:rPr>
              <a:t>Генриетта Фор, говоря о вступлении Милли в семью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ЮНИСЕФ</a:t>
            </a:r>
            <a:r>
              <a:rPr lang="ru-RU" sz="5200" dirty="0">
                <a:latin typeface="Corbel" panose="020B0503020204020204" pitchFamily="34" charset="0"/>
              </a:rPr>
              <a:t>, сказала, что ОНИ – лучшие защитники ИХ. </a:t>
            </a:r>
            <a:r>
              <a:rPr lang="ru-RU" sz="5200" b="1" dirty="0">
                <a:latin typeface="Corbel" panose="020B0503020204020204" pitchFamily="34" charset="0"/>
              </a:rPr>
              <a:t>Назовите </a:t>
            </a:r>
            <a:r>
              <a:rPr lang="ru-RU" sz="5200" b="1" dirty="0" smtClean="0">
                <a:latin typeface="Corbel" panose="020B0503020204020204" pitchFamily="34" charset="0"/>
              </a:rPr>
              <a:t>ИХ.</a:t>
            </a:r>
            <a:endParaRPr lang="ro-RO" sz="5200" b="1" dirty="0">
              <a:latin typeface="Corbel" panose="020B0503020204020204" pitchFamily="34" charset="0"/>
            </a:endParaRPr>
          </a:p>
          <a:p>
            <a:pPr fontAlgn="base"/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Actrița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Millie Bobby Brown,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vârstă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err="1">
                <a:latin typeface="Corbel" panose="020B0503020204020204" pitchFamily="34" charset="0"/>
              </a:rPr>
              <a:t>doar</a:t>
            </a:r>
            <a:r>
              <a:rPr lang="en-US" sz="5200" dirty="0">
                <a:latin typeface="Corbel" panose="020B0503020204020204" pitchFamily="34" charset="0"/>
              </a:rPr>
              <a:t> 14 </a:t>
            </a:r>
            <a:r>
              <a:rPr lang="en-US" sz="5200" dirty="0" err="1">
                <a:latin typeface="Corbel" panose="020B0503020204020204" pitchFamily="34" charset="0"/>
              </a:rPr>
              <a:t>ani</a:t>
            </a:r>
            <a:r>
              <a:rPr lang="en-US" sz="5200" dirty="0">
                <a:latin typeface="Corbel" panose="020B0503020204020204" pitchFamily="34" charset="0"/>
              </a:rPr>
              <a:t>, a </a:t>
            </a:r>
            <a:r>
              <a:rPr lang="en-US" sz="5200" dirty="0" err="1">
                <a:latin typeface="Corbel" panose="020B0503020204020204" pitchFamily="34" charset="0"/>
              </a:rPr>
              <a:t>devenit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cel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OMISIUNE </a:t>
            </a:r>
            <a:r>
              <a:rPr lang="en-US" sz="5200" dirty="0" err="1">
                <a:latin typeface="Corbel" panose="020B0503020204020204" pitchFamily="34" charset="0"/>
              </a:rPr>
              <a:t>Ambasador</a:t>
            </a:r>
            <a:r>
              <a:rPr lang="en-US" sz="5200" dirty="0">
                <a:latin typeface="Corbel" panose="020B0503020204020204" pitchFamily="34" charset="0"/>
              </a:rPr>
              <a:t> al </a:t>
            </a:r>
            <a:r>
              <a:rPr lang="en-US" sz="5200" dirty="0" err="1">
                <a:latin typeface="Corbel" panose="020B0503020204020204" pitchFamily="34" charset="0"/>
              </a:rPr>
              <a:t>Bunăvoinței</a:t>
            </a:r>
            <a:r>
              <a:rPr lang="en-US" sz="5200" dirty="0">
                <a:latin typeface="Corbel" panose="020B0503020204020204" pitchFamily="34" charset="0"/>
              </a:rPr>
              <a:t> UNICEF. </a:t>
            </a:r>
            <a:r>
              <a:rPr lang="en-US" sz="5200" dirty="0" err="1">
                <a:latin typeface="Corbel" panose="020B0503020204020204" pitchFamily="34" charset="0"/>
              </a:rPr>
              <a:t>Directorul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executiv</a:t>
            </a:r>
            <a:r>
              <a:rPr lang="en-US" sz="5200" dirty="0">
                <a:latin typeface="Corbel" panose="020B0503020204020204" pitchFamily="34" charset="0"/>
              </a:rPr>
              <a:t> al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UNICEF</a:t>
            </a:r>
            <a:r>
              <a:rPr lang="en-US" sz="5200" dirty="0">
                <a:latin typeface="Corbel" panose="020B0503020204020204" pitchFamily="34" charset="0"/>
              </a:rPr>
              <a:t>, D-</a:t>
            </a:r>
            <a:r>
              <a:rPr lang="en-US" sz="5200" dirty="0" err="1">
                <a:latin typeface="Corbel" panose="020B0503020204020204" pitchFamily="34" charset="0"/>
              </a:rPr>
              <a:t>na</a:t>
            </a:r>
            <a:r>
              <a:rPr lang="en-US" sz="5200" dirty="0">
                <a:latin typeface="Corbel" panose="020B0503020204020204" pitchFamily="34" charset="0"/>
              </a:rPr>
              <a:t> Henrietta Fore, </a:t>
            </a:r>
            <a:r>
              <a:rPr lang="en-US" sz="5200" dirty="0" err="1">
                <a:latin typeface="Corbel" panose="020B0503020204020204" pitchFamily="34" charset="0"/>
              </a:rPr>
              <a:t>într</a:t>
            </a:r>
            <a:r>
              <a:rPr lang="en-US" sz="5200" dirty="0">
                <a:latin typeface="Corbel" panose="020B0503020204020204" pitchFamily="34" charset="0"/>
              </a:rPr>
              <a:t>-un </a:t>
            </a:r>
            <a:r>
              <a:rPr lang="en-US" sz="5200" dirty="0" err="1">
                <a:latin typeface="Corbel" panose="020B0503020204020204" pitchFamily="34" charset="0"/>
              </a:rPr>
              <a:t>discurs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despre</a:t>
            </a:r>
            <a:r>
              <a:rPr lang="en-US" sz="5200" dirty="0">
                <a:latin typeface="Corbel" panose="020B0503020204020204" pitchFamily="34" charset="0"/>
              </a:rPr>
              <a:t> Millie, a </a:t>
            </a:r>
            <a:r>
              <a:rPr lang="en-US" sz="5200" dirty="0" err="1">
                <a:latin typeface="Corbel" panose="020B0503020204020204" pitchFamily="34" charset="0"/>
              </a:rPr>
              <a:t>declarat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că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Ei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sunt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buni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apărători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drepturilor</a:t>
            </a:r>
            <a:r>
              <a:rPr lang="en-US" sz="5200" dirty="0">
                <a:latin typeface="Corbel" panose="020B0503020204020204" pitchFamily="34" charset="0"/>
              </a:rPr>
              <a:t> LOR. </a:t>
            </a:r>
            <a:r>
              <a:rPr lang="en-US" sz="5200" b="1" dirty="0">
                <a:latin typeface="Corbel" panose="020B0503020204020204" pitchFamily="34" charset="0"/>
              </a:rPr>
              <a:t>Cine </a:t>
            </a:r>
            <a:r>
              <a:rPr lang="en-US" sz="5200" b="1" dirty="0" err="1">
                <a:latin typeface="Corbel" panose="020B0503020204020204" pitchFamily="34" charset="0"/>
              </a:rPr>
              <a:t>sunt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 smtClean="0">
                <a:latin typeface="Corbel" panose="020B0503020204020204" pitchFamily="34" charset="0"/>
              </a:rPr>
              <a:t>Ei</a:t>
            </a:r>
            <a:r>
              <a:rPr lang="ro-RO" sz="5200" b="1" dirty="0">
                <a:latin typeface="Corbel" panose="020B0503020204020204" pitchFamily="34" charset="0"/>
              </a:rPr>
              <a:t>?</a:t>
            </a:r>
            <a:endParaRPr lang="ru-RU" sz="5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6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3016</TotalTime>
  <Words>643</Words>
  <Application>Microsoft Office PowerPoint</Application>
  <PresentationFormat>Произвольный</PresentationFormat>
  <Paragraphs>131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416</cp:revision>
  <dcterms:modified xsi:type="dcterms:W3CDTF">2021-01-13T12:31:25Z</dcterms:modified>
</cp:coreProperties>
</file>