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10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32" d="100"/>
          <a:sy n="32" d="100"/>
        </p:scale>
        <p:origin x="72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61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346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9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77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113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4244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962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662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4268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20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652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7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04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02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147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NULL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1.gif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../media/audio1.bin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35186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Чтобы быть самым стабильным и развитым городом в мире,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одних денег недостаточно. Абу-Даби, столица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нефтедобывающей страны ОАЭ, занимает 13 место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из-за не самой хорошей ТАКОЙ обстановки. </a:t>
            </a:r>
            <a:r>
              <a:rPr lang="ru-RU" sz="5700" b="1" dirty="0">
                <a:latin typeface="Corbel" panose="020B0503020204020204" pitchFamily="34" charset="0"/>
              </a:rPr>
              <a:t>Какой?</a:t>
            </a:r>
          </a:p>
          <a:p>
            <a:pPr fontAlgn="base"/>
            <a:r>
              <a:rPr lang="ro-MD" sz="5700" dirty="0">
                <a:latin typeface="Corbel" panose="020B0503020204020204" pitchFamily="34" charset="0"/>
              </a:rPr>
              <a:t>Cantitatea mare de bani nu este suficientă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a fi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topul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celor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stabil</a:t>
            </a:r>
            <a:r>
              <a:rPr lang="ro-MD" sz="5700" dirty="0">
                <a:latin typeface="Corbel" panose="020B0503020204020204" pitchFamily="34" charset="0"/>
              </a:rPr>
              <a:t>e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dezvoltate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</a:t>
            </a:r>
            <a:r>
              <a:rPr lang="ro-MD" sz="5700" dirty="0">
                <a:latin typeface="Corbel" panose="020B0503020204020204" pitchFamily="34" charset="0"/>
              </a:rPr>
              <a:t>e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r>
              <a:rPr lang="en-US" sz="5700" dirty="0" err="1">
                <a:latin typeface="Corbel" panose="020B0503020204020204" pitchFamily="34" charset="0"/>
              </a:rPr>
              <a:t>lume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o-MD" sz="5700" dirty="0">
                <a:latin typeface="Corbel" panose="020B0503020204020204" pitchFamily="34" charset="0"/>
              </a:rPr>
              <a:t>De exemplu, </a:t>
            </a: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Abu Dhabi, </a:t>
            </a:r>
            <a:r>
              <a:rPr lang="en-US" sz="5700" dirty="0" err="1">
                <a:latin typeface="Corbel" panose="020B0503020204020204" pitchFamily="34" charset="0"/>
              </a:rPr>
              <a:t>capitala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Emiratelor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Arabe</a:t>
            </a:r>
            <a:r>
              <a:rPr lang="en-US" sz="5700" dirty="0">
                <a:latin typeface="Corbel" panose="020B0503020204020204" pitchFamily="34" charset="0"/>
              </a:rPr>
              <a:t> Unite, un </a:t>
            </a:r>
            <a:r>
              <a:rPr lang="en-US" sz="5700" dirty="0" err="1">
                <a:latin typeface="Corbel" panose="020B0503020204020204" pitchFamily="34" charset="0"/>
              </a:rPr>
              <a:t>exportator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major de petrol, </a:t>
            </a:r>
            <a:r>
              <a:rPr lang="en-US" sz="5700" dirty="0" err="1">
                <a:latin typeface="Corbel" panose="020B0503020204020204" pitchFamily="34" charset="0"/>
              </a:rPr>
              <a:t>ocupă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>
                <a:latin typeface="Corbel" panose="020B0503020204020204" pitchFamily="34" charset="0"/>
              </a:rPr>
              <a:t>doar locul 13 în acest top. </a:t>
            </a:r>
            <a:r>
              <a:rPr lang="en-US" sz="5700" dirty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vină</a:t>
            </a:r>
            <a:r>
              <a:rPr lang="en-US" sz="5700" dirty="0">
                <a:latin typeface="Corbel" panose="020B0503020204020204" pitchFamily="34" charset="0"/>
              </a:rPr>
              <a:t> e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situația</a:t>
            </a:r>
            <a:r>
              <a:rPr lang="en-US" sz="5700" dirty="0">
                <a:latin typeface="Corbel" panose="020B0503020204020204" pitchFamily="34" charset="0"/>
              </a:rPr>
              <a:t>… </a:t>
            </a:r>
            <a:r>
              <a:rPr lang="en-US" sz="5700" b="1" dirty="0" err="1">
                <a:latin typeface="Corbel" panose="020B0503020204020204" pitchFamily="34" charset="0"/>
              </a:rPr>
              <a:t>Finisați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printr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cuvânt</a:t>
            </a:r>
            <a:r>
              <a:rPr lang="en-US" sz="5700" b="1" dirty="0">
                <a:latin typeface="Corbel" panose="020B0503020204020204" pitchFamily="34" charset="0"/>
              </a:rPr>
              <a:t>.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517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для повышения безопасности </a:t>
            </a:r>
            <a:r>
              <a:rPr lang="ru-RU" sz="7200" b="1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привлечения </a:t>
            </a:r>
            <a:r>
              <a:rPr lang="ru-RU" sz="7200" b="1" dirty="0">
                <a:latin typeface="Corbel" panose="020B0503020204020204" pitchFamily="34" charset="0"/>
              </a:rPr>
              <a:t>внимания стилизуют </a:t>
            </a:r>
            <a:r>
              <a:rPr lang="ru-RU" sz="7200" b="1" dirty="0" smtClean="0">
                <a:latin typeface="Corbel" panose="020B0503020204020204" pitchFamily="34" charset="0"/>
              </a:rPr>
              <a:t>под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картошку </a:t>
            </a:r>
            <a:r>
              <a:rPr lang="ru-RU" sz="7200" b="1" dirty="0">
                <a:latin typeface="Corbel" panose="020B0503020204020204" pitchFamily="34" charset="0"/>
              </a:rPr>
              <a:t>фри, клавиши пианино или ножи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вилки?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ro-MD" sz="7200" b="1" smtClean="0">
                <a:latin typeface="Corbel" panose="020B0503020204020204" pitchFamily="34" charset="0"/>
              </a:rPr>
              <a:t>a fost</a:t>
            </a:r>
            <a:r>
              <a:rPr lang="en-US" sz="7200" b="1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stilizat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formă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french</a:t>
            </a:r>
            <a:r>
              <a:rPr lang="en-US" sz="7200" b="1" dirty="0">
                <a:latin typeface="Corbel" panose="020B0503020204020204" pitchFamily="34" charset="0"/>
              </a:rPr>
              <a:t> fries, </a:t>
            </a:r>
            <a:r>
              <a:rPr lang="en-US" sz="7200" b="1" dirty="0" err="1">
                <a:latin typeface="Corbel" panose="020B0503020204020204" pitchFamily="34" charset="0"/>
              </a:rPr>
              <a:t>clape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ale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pianului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furculițe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spori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nivelul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securitate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al </a:t>
            </a:r>
            <a:r>
              <a:rPr lang="en-US" sz="7200" b="1" dirty="0" err="1">
                <a:latin typeface="Corbel" panose="020B0503020204020204" pitchFamily="34" charset="0"/>
              </a:rPr>
              <a:t>unei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categorii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oameni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для повышения безопасности </a:t>
            </a:r>
            <a:r>
              <a:rPr lang="ru-RU" sz="7200" b="1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привлечения </a:t>
            </a:r>
            <a:r>
              <a:rPr lang="ru-RU" sz="7200" b="1" dirty="0">
                <a:latin typeface="Corbel" panose="020B0503020204020204" pitchFamily="34" charset="0"/>
              </a:rPr>
              <a:t>внимания стилизуют </a:t>
            </a:r>
            <a:r>
              <a:rPr lang="ru-RU" sz="7200" b="1" dirty="0" smtClean="0">
                <a:latin typeface="Corbel" panose="020B0503020204020204" pitchFamily="34" charset="0"/>
              </a:rPr>
              <a:t>под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картошку </a:t>
            </a:r>
            <a:r>
              <a:rPr lang="ru-RU" sz="7200" b="1" dirty="0">
                <a:latin typeface="Corbel" panose="020B0503020204020204" pitchFamily="34" charset="0"/>
              </a:rPr>
              <a:t>фри, клавиши пианино или ножи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вилки?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ro-MD" sz="7200" b="1" dirty="0" smtClean="0">
                <a:latin typeface="Corbel" panose="020B0503020204020204" pitchFamily="34" charset="0"/>
              </a:rPr>
              <a:t>a fost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stilizat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formă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french</a:t>
            </a:r>
            <a:r>
              <a:rPr lang="en-US" sz="7200" b="1" dirty="0">
                <a:latin typeface="Corbel" panose="020B0503020204020204" pitchFamily="34" charset="0"/>
              </a:rPr>
              <a:t> fries, </a:t>
            </a:r>
            <a:r>
              <a:rPr lang="en-US" sz="7200" b="1" dirty="0" err="1">
                <a:latin typeface="Corbel" panose="020B0503020204020204" pitchFamily="34" charset="0"/>
              </a:rPr>
              <a:t>clape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ale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pianului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furculițe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spori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nivelul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securitate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al </a:t>
            </a:r>
            <a:r>
              <a:rPr lang="en-US" sz="7200" b="1" dirty="0" err="1">
                <a:latin typeface="Corbel" panose="020B0503020204020204" pitchFamily="34" charset="0"/>
              </a:rPr>
              <a:t>unei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categorii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oameni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547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Picture 2" descr="https://lh4.googleusercontent.com/V3hWf-OFRrZJsbZScDDjsOyu-fAOwJ_n9MEGM0OjJhNiBB1nmNZTPUBs7JX7tVPBmhy7YXGJU3_wKJj6Ei_iGdAl_iuDuGU_XuV1bhcGu-vwkrFeoiVVmk82Rh_lF4gdFDKUMx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851" y="1241300"/>
            <a:ext cx="7171528" cy="89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2440721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Такие </a:t>
            </a:r>
            <a:r>
              <a:rPr lang="ru-RU" sz="6500" dirty="0">
                <a:latin typeface="Corbel" panose="020B0503020204020204" pitchFamily="34" charset="0"/>
              </a:rPr>
              <a:t>необычные люки есть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 американском </a:t>
            </a:r>
            <a:r>
              <a:rPr lang="ru-RU" sz="6500" dirty="0">
                <a:latin typeface="Corbel" panose="020B0503020204020204" pitchFamily="34" charset="0"/>
              </a:rPr>
              <a:t>городе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Оклахома-Сити</a:t>
            </a:r>
            <a:r>
              <a:rPr lang="ru-RU" sz="6500" dirty="0">
                <a:latin typeface="Corbel" panose="020B0503020204020204" pitchFamily="34" charset="0"/>
              </a:rPr>
              <a:t>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Что </a:t>
            </a:r>
            <a:r>
              <a:rPr lang="ru-RU" sz="6500" b="1" dirty="0">
                <a:latin typeface="Corbel" panose="020B0503020204020204" pitchFamily="34" charset="0"/>
              </a:rPr>
              <a:t>означает точка на </a:t>
            </a:r>
            <a:r>
              <a:rPr lang="ru-RU" sz="6500" b="1" dirty="0" smtClean="0">
                <a:latin typeface="Corbel" panose="020B0503020204020204" pitchFamily="34" charset="0"/>
              </a:rPr>
              <a:t>них?</a:t>
            </a:r>
            <a:endParaRPr lang="ru-RU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Astfel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de </a:t>
            </a:r>
            <a:r>
              <a:rPr lang="en-US" sz="6500" dirty="0" err="1">
                <a:latin typeface="Corbel" panose="020B0503020204020204" pitchFamily="34" charset="0"/>
              </a:rPr>
              <a:t>obiecte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neobișnuite</a:t>
            </a:r>
            <a:r>
              <a:rPr lang="en-US" sz="6500" dirty="0">
                <a:latin typeface="Corbel" panose="020B0503020204020204" pitchFamily="34" charset="0"/>
              </a:rPr>
              <a:t> pot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fi </a:t>
            </a:r>
            <a:r>
              <a:rPr lang="en-US" sz="6500" dirty="0" err="1">
                <a:latin typeface="Corbel" panose="020B0503020204020204" pitchFamily="34" charset="0"/>
              </a:rPr>
              <a:t>găsite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în</a:t>
            </a:r>
            <a:r>
              <a:rPr lang="en-US" sz="6500" dirty="0">
                <a:latin typeface="Corbel" panose="020B0503020204020204" pitchFamily="34" charset="0"/>
              </a:rPr>
              <a:t> Oklahoma City.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Ce </a:t>
            </a:r>
            <a:r>
              <a:rPr lang="en-US" sz="6500" b="1" dirty="0" err="1">
                <a:latin typeface="Corbel" panose="020B0503020204020204" pitchFamily="34" charset="0"/>
              </a:rPr>
              <a:t>semnifică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punctul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alb</a:t>
            </a:r>
            <a:r>
              <a:rPr lang="en-US" sz="6500" b="1" dirty="0">
                <a:latin typeface="Corbel" panose="020B0503020204020204" pitchFamily="34" charset="0"/>
              </a:rPr>
              <a:t> de </a:t>
            </a:r>
            <a:r>
              <a:rPr lang="en-US" sz="6500" b="1" dirty="0" err="1">
                <a:latin typeface="Corbel" panose="020B0503020204020204" pitchFamily="34" charset="0"/>
              </a:rPr>
              <a:t>pe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endParaRPr lang="ru-RU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acestea</a:t>
            </a:r>
            <a:r>
              <a:rPr lang="en-US" sz="6500" b="1" dirty="0">
                <a:latin typeface="Corbel" panose="020B0503020204020204" pitchFamily="34" charset="0"/>
              </a:rPr>
              <a:t>?</a:t>
            </a:r>
            <a:endParaRPr lang="ru-RU" sz="6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Picture 2" descr="https://lh4.googleusercontent.com/V3hWf-OFRrZJsbZScDDjsOyu-fAOwJ_n9MEGM0OjJhNiBB1nmNZTPUBs7JX7tVPBmhy7YXGJU3_wKJj6Ei_iGdAl_iuDuGU_XuV1bhcGu-vwkrFeoiVVmk82Rh_lF4gdFDKUMx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851" y="1241300"/>
            <a:ext cx="7171528" cy="89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2440721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Такие </a:t>
            </a:r>
            <a:r>
              <a:rPr lang="ru-RU" sz="6500" dirty="0">
                <a:latin typeface="Corbel" panose="020B0503020204020204" pitchFamily="34" charset="0"/>
              </a:rPr>
              <a:t>необычные люки есть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 американском </a:t>
            </a:r>
            <a:r>
              <a:rPr lang="ru-RU" sz="6500" dirty="0">
                <a:latin typeface="Corbel" panose="020B0503020204020204" pitchFamily="34" charset="0"/>
              </a:rPr>
              <a:t>городе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Оклахома-Сити</a:t>
            </a:r>
            <a:r>
              <a:rPr lang="ru-RU" sz="6500" dirty="0">
                <a:latin typeface="Corbel" panose="020B0503020204020204" pitchFamily="34" charset="0"/>
              </a:rPr>
              <a:t>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Что </a:t>
            </a:r>
            <a:r>
              <a:rPr lang="ru-RU" sz="6500" b="1" dirty="0">
                <a:latin typeface="Corbel" panose="020B0503020204020204" pitchFamily="34" charset="0"/>
              </a:rPr>
              <a:t>означает точка на </a:t>
            </a:r>
            <a:r>
              <a:rPr lang="ru-RU" sz="6500" b="1" dirty="0" smtClean="0">
                <a:latin typeface="Corbel" panose="020B0503020204020204" pitchFamily="34" charset="0"/>
              </a:rPr>
              <a:t>них?</a:t>
            </a:r>
            <a:endParaRPr lang="ru-RU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Astfel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de </a:t>
            </a:r>
            <a:r>
              <a:rPr lang="en-US" sz="6500" dirty="0" err="1">
                <a:latin typeface="Corbel" panose="020B0503020204020204" pitchFamily="34" charset="0"/>
              </a:rPr>
              <a:t>obiecte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neobișnuite</a:t>
            </a:r>
            <a:r>
              <a:rPr lang="en-US" sz="6500" dirty="0">
                <a:latin typeface="Corbel" panose="020B0503020204020204" pitchFamily="34" charset="0"/>
              </a:rPr>
              <a:t> pot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fi </a:t>
            </a:r>
            <a:r>
              <a:rPr lang="en-US" sz="6500" dirty="0" err="1">
                <a:latin typeface="Corbel" panose="020B0503020204020204" pitchFamily="34" charset="0"/>
              </a:rPr>
              <a:t>găsite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în</a:t>
            </a:r>
            <a:r>
              <a:rPr lang="en-US" sz="6500" dirty="0">
                <a:latin typeface="Corbel" panose="020B0503020204020204" pitchFamily="34" charset="0"/>
              </a:rPr>
              <a:t> Oklahoma City.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Ce </a:t>
            </a:r>
            <a:r>
              <a:rPr lang="en-US" sz="6500" b="1" dirty="0" err="1">
                <a:latin typeface="Corbel" panose="020B0503020204020204" pitchFamily="34" charset="0"/>
              </a:rPr>
              <a:t>semnifică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punctul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alb</a:t>
            </a:r>
            <a:r>
              <a:rPr lang="en-US" sz="6500" b="1" dirty="0">
                <a:latin typeface="Corbel" panose="020B0503020204020204" pitchFamily="34" charset="0"/>
              </a:rPr>
              <a:t> de </a:t>
            </a:r>
            <a:r>
              <a:rPr lang="en-US" sz="6500" b="1" dirty="0" err="1">
                <a:latin typeface="Corbel" panose="020B0503020204020204" pitchFamily="34" charset="0"/>
              </a:rPr>
              <a:t>pe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endParaRPr lang="ru-RU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acestea</a:t>
            </a:r>
            <a:r>
              <a:rPr lang="en-US" sz="6500" b="1" dirty="0">
                <a:latin typeface="Corbel" panose="020B0503020204020204" pitchFamily="34" charset="0"/>
              </a:rPr>
              <a:t>?</a:t>
            </a:r>
            <a:endParaRPr lang="ru-RU" sz="6500" b="1" dirty="0">
              <a:latin typeface="Corbel" panose="020B05030202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7854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933107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Сеул </a:t>
            </a:r>
            <a:r>
              <a:rPr lang="ru-RU" sz="5700" dirty="0">
                <a:latin typeface="Corbel" panose="020B0503020204020204" pitchFamily="34" charset="0"/>
              </a:rPr>
              <a:t>– один из самых социально устойчивых городов мира.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Городские </a:t>
            </a:r>
            <a:r>
              <a:rPr lang="ru-RU" sz="5700" dirty="0">
                <a:latin typeface="Corbel" panose="020B0503020204020204" pitchFamily="34" charset="0"/>
              </a:rPr>
              <a:t>органы добились этого за счёт снижения уровня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АЛЬФЫ</a:t>
            </a:r>
            <a:r>
              <a:rPr lang="ru-RU" sz="5700" dirty="0">
                <a:latin typeface="Corbel" panose="020B0503020204020204" pitchFamily="34" charset="0"/>
              </a:rPr>
              <a:t>. Теперь там безопасно гулять даже по ночам.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Назовите АЛЬФУ.</a:t>
            </a:r>
            <a:endParaRPr lang="ru-RU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Seul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dirty="0" smtClean="0">
                <a:latin typeface="Corbel" panose="020B0503020204020204" pitchFamily="34" charset="0"/>
              </a:rPr>
              <a:t>ste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unul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cele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sustenabile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orașe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r>
              <a:rPr lang="en-US" sz="5700" dirty="0" err="1">
                <a:latin typeface="Corbel" panose="020B0503020204020204" pitchFamily="34" charset="0"/>
              </a:rPr>
              <a:t>lume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Autoritățile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locale au </a:t>
            </a:r>
            <a:r>
              <a:rPr lang="en-US" sz="5700" dirty="0" err="1">
                <a:latin typeface="Corbel" panose="020B0503020204020204" pitchFamily="34" charset="0"/>
              </a:rPr>
              <a:t>reușit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aceasta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datorită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reducerii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considerabile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</a:t>
            </a:r>
            <a:r>
              <a:rPr lang="ro-MD" sz="5700" dirty="0" smtClean="0">
                <a:latin typeface="Corbel" panose="020B0503020204020204" pitchFamily="34" charset="0"/>
              </a:rPr>
              <a:t>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nivelului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Ei</a:t>
            </a:r>
            <a:r>
              <a:rPr lang="en-US" sz="5700" dirty="0">
                <a:latin typeface="Corbel" panose="020B0503020204020204" pitchFamily="34" charset="0"/>
              </a:rPr>
              <a:t>. La moment </a:t>
            </a:r>
            <a:r>
              <a:rPr lang="en-US" sz="5700" dirty="0" err="1">
                <a:latin typeface="Corbel" panose="020B0503020204020204" pitchFamily="34" charset="0"/>
              </a:rPr>
              <a:t>puteți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vă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plimbați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prin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noaptea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târziu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simțindu-vă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siguranță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este</a:t>
            </a:r>
            <a:r>
              <a:rPr lang="en-US" sz="5700" b="1" dirty="0">
                <a:latin typeface="Corbel" panose="020B0503020204020204" pitchFamily="34" charset="0"/>
              </a:rPr>
              <a:t> EA?</a:t>
            </a:r>
            <a:r>
              <a:rPr lang="ru-RU" sz="5700" b="1" dirty="0" smtClean="0">
                <a:latin typeface="Corbel" panose="020B0503020204020204" pitchFamily="34" charset="0"/>
              </a:rPr>
              <a:t> </a:t>
            </a:r>
            <a:endParaRPr lang="ru-RU" sz="5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933107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Сеул </a:t>
            </a:r>
            <a:r>
              <a:rPr lang="ru-RU" sz="5700" dirty="0">
                <a:latin typeface="Corbel" panose="020B0503020204020204" pitchFamily="34" charset="0"/>
              </a:rPr>
              <a:t>– один из самых социально устойчивых городов мира.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Городские </a:t>
            </a:r>
            <a:r>
              <a:rPr lang="ru-RU" sz="5700" dirty="0">
                <a:latin typeface="Corbel" panose="020B0503020204020204" pitchFamily="34" charset="0"/>
              </a:rPr>
              <a:t>органы добились этого за счёт снижения уровня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АЛЬФЫ</a:t>
            </a:r>
            <a:r>
              <a:rPr lang="ru-RU" sz="5700" dirty="0">
                <a:latin typeface="Corbel" panose="020B0503020204020204" pitchFamily="34" charset="0"/>
              </a:rPr>
              <a:t>. Теперь там безопасно гулять даже по ночам.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Назовите АЛЬФУ.</a:t>
            </a:r>
            <a:endParaRPr lang="ru-RU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Seul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dirty="0" smtClean="0">
                <a:latin typeface="Corbel" panose="020B0503020204020204" pitchFamily="34" charset="0"/>
              </a:rPr>
              <a:t>ste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unul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cele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sustenabile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orașe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r>
              <a:rPr lang="en-US" sz="5700" dirty="0" err="1">
                <a:latin typeface="Corbel" panose="020B0503020204020204" pitchFamily="34" charset="0"/>
              </a:rPr>
              <a:t>lume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Autoritățile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locale au </a:t>
            </a:r>
            <a:r>
              <a:rPr lang="en-US" sz="5700" dirty="0" err="1">
                <a:latin typeface="Corbel" panose="020B0503020204020204" pitchFamily="34" charset="0"/>
              </a:rPr>
              <a:t>reușit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aceasta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datorită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reducerii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considerabile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</a:t>
            </a:r>
            <a:r>
              <a:rPr lang="ro-MD" sz="5700" dirty="0" smtClean="0">
                <a:latin typeface="Corbel" panose="020B0503020204020204" pitchFamily="34" charset="0"/>
              </a:rPr>
              <a:t>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nivelului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Ei</a:t>
            </a:r>
            <a:r>
              <a:rPr lang="en-US" sz="5700" dirty="0">
                <a:latin typeface="Corbel" panose="020B0503020204020204" pitchFamily="34" charset="0"/>
              </a:rPr>
              <a:t>. La moment </a:t>
            </a:r>
            <a:r>
              <a:rPr lang="en-US" sz="5700" dirty="0" err="1">
                <a:latin typeface="Corbel" panose="020B0503020204020204" pitchFamily="34" charset="0"/>
              </a:rPr>
              <a:t>puteți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vă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plimbați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prin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noaptea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târziu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simțindu-vă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siguranță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este</a:t>
            </a:r>
            <a:r>
              <a:rPr lang="en-US" sz="5700" b="1" dirty="0">
                <a:latin typeface="Corbel" panose="020B0503020204020204" pitchFamily="34" charset="0"/>
              </a:rPr>
              <a:t> EA?</a:t>
            </a:r>
            <a:r>
              <a:rPr lang="ru-RU" sz="5700" b="1" dirty="0" smtClean="0">
                <a:latin typeface="Corbel" panose="020B0503020204020204" pitchFamily="34" charset="0"/>
              </a:rPr>
              <a:t> 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815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933107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Сеул </a:t>
            </a:r>
            <a:r>
              <a:rPr lang="ru-RU" sz="5700" dirty="0">
                <a:latin typeface="Corbel" panose="020B0503020204020204" pitchFamily="34" charset="0"/>
              </a:rPr>
              <a:t>– один из самых социально устойчивых городов мира.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Городские </a:t>
            </a:r>
            <a:r>
              <a:rPr lang="ru-RU" sz="5700" dirty="0">
                <a:latin typeface="Corbel" panose="020B0503020204020204" pitchFamily="34" charset="0"/>
              </a:rPr>
              <a:t>органы добились этого за счёт снижения уровня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АЛЬФЫ</a:t>
            </a:r>
            <a:r>
              <a:rPr lang="ru-RU" sz="5700" dirty="0">
                <a:latin typeface="Corbel" panose="020B0503020204020204" pitchFamily="34" charset="0"/>
              </a:rPr>
              <a:t>. Теперь там безопасно гулять даже по ночам.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Назовите АЛЬФУ.</a:t>
            </a:r>
            <a:endParaRPr lang="ru-RU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Seul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dirty="0" smtClean="0">
                <a:latin typeface="Corbel" panose="020B0503020204020204" pitchFamily="34" charset="0"/>
              </a:rPr>
              <a:t>ste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unul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cele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sustenabile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orașe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r>
              <a:rPr lang="en-US" sz="5700" dirty="0" err="1">
                <a:latin typeface="Corbel" panose="020B0503020204020204" pitchFamily="34" charset="0"/>
              </a:rPr>
              <a:t>lume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Autoritățile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locale au </a:t>
            </a:r>
            <a:r>
              <a:rPr lang="en-US" sz="5700" dirty="0" err="1">
                <a:latin typeface="Corbel" panose="020B0503020204020204" pitchFamily="34" charset="0"/>
              </a:rPr>
              <a:t>reușit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aceasta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datorită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reducerii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considerabile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</a:t>
            </a:r>
            <a:r>
              <a:rPr lang="ro-MD" sz="5700" smtClean="0">
                <a:latin typeface="Corbel" panose="020B0503020204020204" pitchFamily="34" charset="0"/>
              </a:rPr>
              <a:t>l</a:t>
            </a:r>
            <a:r>
              <a:rPr lang="en-US" sz="570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nivelului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Ei</a:t>
            </a:r>
            <a:r>
              <a:rPr lang="en-US" sz="5700" dirty="0">
                <a:latin typeface="Corbel" panose="020B0503020204020204" pitchFamily="34" charset="0"/>
              </a:rPr>
              <a:t>. La moment </a:t>
            </a:r>
            <a:r>
              <a:rPr lang="en-US" sz="5700" dirty="0" err="1">
                <a:latin typeface="Corbel" panose="020B0503020204020204" pitchFamily="34" charset="0"/>
              </a:rPr>
              <a:t>puteți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vă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plimbați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prin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noaptea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târziu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simțindu-vă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siguranță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este</a:t>
            </a:r>
            <a:r>
              <a:rPr lang="en-US" sz="5700" b="1" dirty="0">
                <a:latin typeface="Corbel" panose="020B0503020204020204" pitchFamily="34" charset="0"/>
              </a:rPr>
              <a:t> EA?</a:t>
            </a:r>
            <a:r>
              <a:rPr lang="ru-RU" sz="5700" b="1" dirty="0" smtClean="0">
                <a:latin typeface="Corbel" panose="020B0503020204020204" pitchFamily="34" charset="0"/>
              </a:rPr>
              <a:t> 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62300"/>
            <a:ext cx="20104100" cy="51053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160889"/>
            <a:ext cx="20110500" cy="510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222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 Восстановите </a:t>
            </a:r>
            <a:r>
              <a:rPr lang="ru-RU" sz="5200" b="1" dirty="0">
                <a:latin typeface="Corbel" panose="020B0503020204020204" pitchFamily="34" charset="0"/>
              </a:rPr>
              <a:t>слова, в которых мы оставили только гласные.</a:t>
            </a:r>
            <a:r>
              <a:rPr lang="ru-RU" sz="5200" dirty="0">
                <a:latin typeface="Corbel" panose="020B0503020204020204" pitchFamily="34" charset="0"/>
              </a:rPr>
              <a:t/>
            </a:r>
            <a:br>
              <a:rPr lang="ru-RU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>е о </a:t>
            </a:r>
            <a:r>
              <a:rPr lang="ru-RU" sz="5200" dirty="0" err="1">
                <a:latin typeface="Corbel" panose="020B0503020204020204" pitchFamily="34" charset="0"/>
              </a:rPr>
              <a:t>о</a:t>
            </a:r>
            <a:r>
              <a:rPr lang="ru-RU" sz="5200" dirty="0">
                <a:latin typeface="Corbel" panose="020B0503020204020204" pitchFamily="34" charset="0"/>
              </a:rPr>
              <a:t> и – Мультипликационный город, где хищники и травоядные 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ro-MD" sz="5200" dirty="0" smtClean="0">
                <a:latin typeface="Corbel" panose="020B0503020204020204" pitchFamily="34" charset="0"/>
              </a:rPr>
              <a:t>                   </a:t>
            </a:r>
            <a:r>
              <a:rPr lang="ru-RU" sz="5200" dirty="0" smtClean="0">
                <a:latin typeface="Corbel" panose="020B0503020204020204" pitchFamily="34" charset="0"/>
              </a:rPr>
              <a:t>живут </a:t>
            </a:r>
            <a:r>
              <a:rPr lang="ru-RU" sz="5200" dirty="0">
                <a:latin typeface="Corbel" panose="020B0503020204020204" pitchFamily="34" charset="0"/>
              </a:rPr>
              <a:t>вместе.</a:t>
            </a:r>
            <a:br>
              <a:rPr lang="ru-RU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>и – Транспорт для движения вверх.</a:t>
            </a:r>
            <a:br>
              <a:rPr lang="ru-RU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>о у а – Безопасное пространство для пешеходов</a:t>
            </a:r>
            <a:r>
              <a:rPr lang="ru-RU" sz="5200" dirty="0" smtClean="0">
                <a:latin typeface="Corbel" panose="020B0503020204020204" pitchFamily="34" charset="0"/>
              </a:rPr>
              <a:t>.</a:t>
            </a:r>
            <a:r>
              <a:rPr lang="en-US" sz="5200" dirty="0" smtClean="0">
                <a:latin typeface="Corbel" panose="020B0503020204020204" pitchFamily="34" charset="0"/>
              </a:rPr>
              <a:t/>
            </a:r>
            <a:br>
              <a:rPr lang="en-US" sz="5200" dirty="0" smtClean="0">
                <a:latin typeface="Corbel" panose="020B0503020204020204" pitchFamily="34" charset="0"/>
              </a:rPr>
            </a:br>
            <a:r>
              <a:rPr lang="en-US" sz="5200" b="1" dirty="0" err="1">
                <a:latin typeface="Corbel" panose="020B0503020204020204" pitchFamily="34" charset="0"/>
              </a:rPr>
              <a:t>Restabiliți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cuvintele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care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omise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toate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consoanele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r>
              <a:rPr lang="en-US" sz="5200" dirty="0">
                <a:latin typeface="Corbel" panose="020B0503020204020204" pitchFamily="34" charset="0"/>
              </a:rPr>
              <a:t/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en-US" sz="5200" dirty="0" smtClean="0">
                <a:latin typeface="Corbel" panose="020B0503020204020204" pitchFamily="34" charset="0"/>
              </a:rPr>
              <a:t>o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o </a:t>
            </a:r>
            <a:r>
              <a:rPr lang="en-US" sz="5200" dirty="0" err="1">
                <a:latin typeface="Corbel" panose="020B0503020204020204" pitchFamily="34" charset="0"/>
              </a:rPr>
              <a:t>o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i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>
                <a:latin typeface="Corbel" panose="020B0503020204020204" pitchFamily="34" charset="0"/>
              </a:rPr>
              <a:t>– </a:t>
            </a:r>
            <a:r>
              <a:rPr lang="en-US" sz="5200" dirty="0" err="1">
                <a:latin typeface="Corbel" panose="020B0503020204020204" pitchFamily="34" charset="0"/>
              </a:rPr>
              <a:t>Oraș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en-US" sz="5200" dirty="0" err="1">
                <a:latin typeface="Corbel" panose="020B0503020204020204" pitchFamily="34" charset="0"/>
              </a:rPr>
              <a:t>desen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animat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unde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carnivorele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ierbivorile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trăiesc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ro-MD" sz="5200" dirty="0" smtClean="0">
                <a:latin typeface="Corbel" panose="020B0503020204020204" pitchFamily="34" charset="0"/>
              </a:rPr>
              <a:t>                      </a:t>
            </a:r>
            <a:r>
              <a:rPr lang="en-US" sz="5200" dirty="0" err="1" smtClean="0">
                <a:latin typeface="Corbel" panose="020B0503020204020204" pitchFamily="34" charset="0"/>
              </a:rPr>
              <a:t>împreună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en-US" sz="5200" dirty="0">
                <a:latin typeface="Corbel" panose="020B0503020204020204" pitchFamily="34" charset="0"/>
              </a:rPr>
              <a:t>a e o – </a:t>
            </a:r>
            <a:r>
              <a:rPr lang="en-US" sz="5200" dirty="0" err="1">
                <a:latin typeface="Corbel" panose="020B0503020204020204" pitchFamily="34" charset="0"/>
              </a:rPr>
              <a:t>Transportul</a:t>
            </a:r>
            <a:r>
              <a:rPr lang="en-US" sz="5200" dirty="0">
                <a:latin typeface="Corbel" panose="020B0503020204020204" pitchFamily="34" charset="0"/>
              </a:rPr>
              <a:t>, care </a:t>
            </a:r>
            <a:r>
              <a:rPr lang="en-US" sz="5200" dirty="0" err="1">
                <a:latin typeface="Corbel" panose="020B0503020204020204" pitchFamily="34" charset="0"/>
              </a:rPr>
              <a:t>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ridică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sau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coboară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en-US" sz="5200" dirty="0">
                <a:latin typeface="Corbel" panose="020B0503020204020204" pitchFamily="34" charset="0"/>
              </a:rPr>
              <a:t>o </a:t>
            </a:r>
            <a:r>
              <a:rPr lang="en-US" sz="5200" dirty="0" smtClean="0">
                <a:latin typeface="Corbel" panose="020B0503020204020204" pitchFamily="34" charset="0"/>
              </a:rPr>
              <a:t>u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>
                <a:latin typeface="Corbel" panose="020B0503020204020204" pitchFamily="34" charset="0"/>
              </a:rPr>
              <a:t>– </a:t>
            </a:r>
            <a:r>
              <a:rPr lang="en-US" sz="5200" dirty="0" err="1">
                <a:latin typeface="Corbel" panose="020B0503020204020204" pitchFamily="34" charset="0"/>
              </a:rPr>
              <a:t>Spațiu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sigur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pentru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pietoni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212989" y="10511686"/>
            <a:ext cx="104550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 Восстановите </a:t>
            </a:r>
            <a:r>
              <a:rPr lang="ru-RU" sz="5200" b="1" dirty="0">
                <a:latin typeface="Corbel" panose="020B0503020204020204" pitchFamily="34" charset="0"/>
              </a:rPr>
              <a:t>слова, в которых мы оставили только гласные.</a:t>
            </a:r>
            <a:r>
              <a:rPr lang="ru-RU" sz="5200" dirty="0">
                <a:latin typeface="Corbel" panose="020B0503020204020204" pitchFamily="34" charset="0"/>
              </a:rPr>
              <a:t/>
            </a:r>
            <a:br>
              <a:rPr lang="ru-RU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>е о </a:t>
            </a:r>
            <a:r>
              <a:rPr lang="ru-RU" sz="5200" dirty="0" err="1">
                <a:latin typeface="Corbel" panose="020B0503020204020204" pitchFamily="34" charset="0"/>
              </a:rPr>
              <a:t>о</a:t>
            </a:r>
            <a:r>
              <a:rPr lang="ru-RU" sz="5200" dirty="0">
                <a:latin typeface="Corbel" panose="020B0503020204020204" pitchFamily="34" charset="0"/>
              </a:rPr>
              <a:t> и – Мультипликационный город, где хищники и травоядные 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ro-MD" sz="5200" dirty="0" smtClean="0">
                <a:latin typeface="Corbel" panose="020B0503020204020204" pitchFamily="34" charset="0"/>
              </a:rPr>
              <a:t>                   </a:t>
            </a:r>
            <a:r>
              <a:rPr lang="ru-RU" sz="5200" dirty="0" smtClean="0">
                <a:latin typeface="Corbel" panose="020B0503020204020204" pitchFamily="34" charset="0"/>
              </a:rPr>
              <a:t>живут </a:t>
            </a:r>
            <a:r>
              <a:rPr lang="ru-RU" sz="5200" dirty="0">
                <a:latin typeface="Corbel" panose="020B0503020204020204" pitchFamily="34" charset="0"/>
              </a:rPr>
              <a:t>вместе.</a:t>
            </a:r>
            <a:br>
              <a:rPr lang="ru-RU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>и – Транспорт для движения вверх.</a:t>
            </a:r>
            <a:br>
              <a:rPr lang="ru-RU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>о у а – Безопасное пространство для пешеходов</a:t>
            </a:r>
            <a:r>
              <a:rPr lang="ru-RU" sz="5200" dirty="0" smtClean="0">
                <a:latin typeface="Corbel" panose="020B0503020204020204" pitchFamily="34" charset="0"/>
              </a:rPr>
              <a:t>.</a:t>
            </a:r>
            <a:r>
              <a:rPr lang="en-US" sz="5200" dirty="0" smtClean="0">
                <a:latin typeface="Corbel" panose="020B0503020204020204" pitchFamily="34" charset="0"/>
              </a:rPr>
              <a:t/>
            </a:r>
            <a:br>
              <a:rPr lang="en-US" sz="5200" dirty="0" smtClean="0">
                <a:latin typeface="Corbel" panose="020B0503020204020204" pitchFamily="34" charset="0"/>
              </a:rPr>
            </a:br>
            <a:r>
              <a:rPr lang="en-US" sz="5200" b="1" dirty="0" err="1">
                <a:latin typeface="Corbel" panose="020B0503020204020204" pitchFamily="34" charset="0"/>
              </a:rPr>
              <a:t>Restabiliți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cuvintele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care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omise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toate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consoanele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r>
              <a:rPr lang="en-US" sz="5200" dirty="0">
                <a:latin typeface="Corbel" panose="020B0503020204020204" pitchFamily="34" charset="0"/>
              </a:rPr>
              <a:t/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en-US" sz="5200" dirty="0" smtClean="0">
                <a:latin typeface="Corbel" panose="020B0503020204020204" pitchFamily="34" charset="0"/>
              </a:rPr>
              <a:t>o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o </a:t>
            </a:r>
            <a:r>
              <a:rPr lang="en-US" sz="5200" dirty="0" err="1">
                <a:latin typeface="Corbel" panose="020B0503020204020204" pitchFamily="34" charset="0"/>
              </a:rPr>
              <a:t>o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i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>
                <a:latin typeface="Corbel" panose="020B0503020204020204" pitchFamily="34" charset="0"/>
              </a:rPr>
              <a:t>– </a:t>
            </a:r>
            <a:r>
              <a:rPr lang="en-US" sz="5200" dirty="0" err="1">
                <a:latin typeface="Corbel" panose="020B0503020204020204" pitchFamily="34" charset="0"/>
              </a:rPr>
              <a:t>Oraș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en-US" sz="5200" dirty="0" err="1">
                <a:latin typeface="Corbel" panose="020B0503020204020204" pitchFamily="34" charset="0"/>
              </a:rPr>
              <a:t>desen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animat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unde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carnivorele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ierbivorile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trăiesc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ro-MD" sz="5200" dirty="0" smtClean="0">
                <a:latin typeface="Corbel" panose="020B0503020204020204" pitchFamily="34" charset="0"/>
              </a:rPr>
              <a:t>                      </a:t>
            </a:r>
            <a:r>
              <a:rPr lang="en-US" sz="5200" dirty="0" err="1" smtClean="0">
                <a:latin typeface="Corbel" panose="020B0503020204020204" pitchFamily="34" charset="0"/>
              </a:rPr>
              <a:t>împreună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en-US" sz="5200" dirty="0">
                <a:latin typeface="Corbel" panose="020B0503020204020204" pitchFamily="34" charset="0"/>
              </a:rPr>
              <a:t>a e o – </a:t>
            </a:r>
            <a:r>
              <a:rPr lang="en-US" sz="5200" dirty="0" err="1">
                <a:latin typeface="Corbel" panose="020B0503020204020204" pitchFamily="34" charset="0"/>
              </a:rPr>
              <a:t>Transportul</a:t>
            </a:r>
            <a:r>
              <a:rPr lang="en-US" sz="5200" dirty="0">
                <a:latin typeface="Corbel" panose="020B0503020204020204" pitchFamily="34" charset="0"/>
              </a:rPr>
              <a:t>, care </a:t>
            </a:r>
            <a:r>
              <a:rPr lang="en-US" sz="5200" dirty="0" err="1">
                <a:latin typeface="Corbel" panose="020B0503020204020204" pitchFamily="34" charset="0"/>
              </a:rPr>
              <a:t>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ridică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sau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coboară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en-US" sz="5200" dirty="0">
                <a:latin typeface="Corbel" panose="020B0503020204020204" pitchFamily="34" charset="0"/>
              </a:rPr>
              <a:t>o </a:t>
            </a:r>
            <a:r>
              <a:rPr lang="en-US" sz="5200" dirty="0" smtClean="0">
                <a:latin typeface="Corbel" panose="020B0503020204020204" pitchFamily="34" charset="0"/>
              </a:rPr>
              <a:t>u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>
                <a:latin typeface="Corbel" panose="020B0503020204020204" pitchFamily="34" charset="0"/>
              </a:rPr>
              <a:t>– </a:t>
            </a:r>
            <a:r>
              <a:rPr lang="en-US" sz="5200" dirty="0" err="1">
                <a:latin typeface="Corbel" panose="020B0503020204020204" pitchFamily="34" charset="0"/>
              </a:rPr>
              <a:t>Spațiu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sigur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pentru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pietoni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212989" y="10511686"/>
            <a:ext cx="104550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933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Сегодня </a:t>
            </a:r>
            <a:r>
              <a:rPr lang="ru-RU" sz="7200" dirty="0">
                <a:latin typeface="Corbel" panose="020B0503020204020204" pitchFamily="34" charset="0"/>
              </a:rPr>
              <a:t>в городах живут 3,5 миллиарда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человек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К какому году, по прогнозам,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городах будут жить около 5 миллиардов: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2030 </a:t>
            </a:r>
            <a:r>
              <a:rPr lang="ru-RU" sz="7200" b="1" dirty="0">
                <a:latin typeface="Corbel" panose="020B0503020204020204" pitchFamily="34" charset="0"/>
              </a:rPr>
              <a:t>или </a:t>
            </a:r>
            <a:r>
              <a:rPr lang="ru-RU" sz="7200" b="1" dirty="0" smtClean="0">
                <a:latin typeface="Corbel" panose="020B0503020204020204" pitchFamily="34" charset="0"/>
              </a:rPr>
              <a:t>2100?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Astăzi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circa 3,5 </a:t>
            </a:r>
            <a:r>
              <a:rPr lang="en-US" sz="7200" dirty="0" err="1">
                <a:latin typeface="Corbel" panose="020B0503020204020204" pitchFamily="34" charset="0"/>
              </a:rPr>
              <a:t>miliarde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persoane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trăiesc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orașe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an, conform </a:t>
            </a:r>
            <a:r>
              <a:rPr lang="en-US" sz="7200" b="1" dirty="0" err="1">
                <a:latin typeface="Corbel" panose="020B0503020204020204" pitchFamily="34" charset="0"/>
              </a:rPr>
              <a:t>prognozelor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această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cifră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ajunge</a:t>
            </a:r>
            <a:r>
              <a:rPr lang="en-US" sz="7200" b="1" dirty="0">
                <a:latin typeface="Corbel" panose="020B0503020204020204" pitchFamily="34" charset="0"/>
              </a:rPr>
              <a:t> la 5 </a:t>
            </a:r>
            <a:r>
              <a:rPr lang="en-US" sz="7200" b="1" dirty="0" err="1">
                <a:latin typeface="Corbel" panose="020B0503020204020204" pitchFamily="34" charset="0"/>
              </a:rPr>
              <a:t>miliarde</a:t>
            </a:r>
            <a:r>
              <a:rPr lang="en-US" sz="7200" b="1" dirty="0">
                <a:latin typeface="Corbel" panose="020B0503020204020204" pitchFamily="34" charset="0"/>
              </a:rPr>
              <a:t>: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2030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2100?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Сегодня </a:t>
            </a:r>
            <a:r>
              <a:rPr lang="ru-RU" sz="7200" dirty="0">
                <a:latin typeface="Corbel" panose="020B0503020204020204" pitchFamily="34" charset="0"/>
              </a:rPr>
              <a:t>в городах живут 3,5 миллиарда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человек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К какому году, по прогнозам,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городах будут жить около 5 миллиардов: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2030 </a:t>
            </a:r>
            <a:r>
              <a:rPr lang="ru-RU" sz="7200" b="1" dirty="0">
                <a:latin typeface="Corbel" panose="020B0503020204020204" pitchFamily="34" charset="0"/>
              </a:rPr>
              <a:t>или </a:t>
            </a:r>
            <a:r>
              <a:rPr lang="ru-RU" sz="7200" b="1" dirty="0" smtClean="0">
                <a:latin typeface="Corbel" panose="020B0503020204020204" pitchFamily="34" charset="0"/>
              </a:rPr>
              <a:t>2100?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Astăzi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circa 3,5 </a:t>
            </a:r>
            <a:r>
              <a:rPr lang="en-US" sz="7200" dirty="0" err="1">
                <a:latin typeface="Corbel" panose="020B0503020204020204" pitchFamily="34" charset="0"/>
              </a:rPr>
              <a:t>miliarde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persoane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trăiesc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orașe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an, conform </a:t>
            </a:r>
            <a:r>
              <a:rPr lang="en-US" sz="7200" b="1" dirty="0" err="1">
                <a:latin typeface="Corbel" panose="020B0503020204020204" pitchFamily="34" charset="0"/>
              </a:rPr>
              <a:t>prognozelor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această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cifră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ajunge</a:t>
            </a:r>
            <a:r>
              <a:rPr lang="en-US" sz="7200" b="1" dirty="0">
                <a:latin typeface="Corbel" panose="020B0503020204020204" pitchFamily="34" charset="0"/>
              </a:rPr>
              <a:t> la 5 </a:t>
            </a:r>
            <a:r>
              <a:rPr lang="en-US" sz="7200" b="1" dirty="0" err="1">
                <a:latin typeface="Corbel" panose="020B0503020204020204" pitchFamily="34" charset="0"/>
              </a:rPr>
              <a:t>miliarde</a:t>
            </a:r>
            <a:r>
              <a:rPr lang="en-US" sz="7200" b="1" dirty="0">
                <a:latin typeface="Corbel" panose="020B0503020204020204" pitchFamily="34" charset="0"/>
              </a:rPr>
              <a:t>: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2030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2100?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16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современные лифты могут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передвигаться </a:t>
            </a:r>
            <a:r>
              <a:rPr lang="ru-RU" sz="7200" b="1" dirty="0">
                <a:latin typeface="Corbel" panose="020B0503020204020204" pitchFamily="34" charset="0"/>
              </a:rPr>
              <a:t>со скоростью до 64 км/ч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pt-BR" sz="7200" b="1" dirty="0" smtClean="0">
                <a:latin typeface="Corbel" panose="020B0503020204020204" pitchFamily="34" charset="0"/>
              </a:rPr>
              <a:t>E </a:t>
            </a:r>
            <a:r>
              <a:rPr lang="pt-BR" sz="7200" b="1" dirty="0">
                <a:latin typeface="Corbel" panose="020B0503020204020204" pitchFamily="34" charset="0"/>
              </a:rPr>
              <a:t>adevărat sau fals că ascensoarele moderne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pt-BR" sz="7200" b="1" dirty="0" smtClean="0">
                <a:latin typeface="Corbel" panose="020B0503020204020204" pitchFamily="34" charset="0"/>
              </a:rPr>
              <a:t>pot </a:t>
            </a:r>
            <a:r>
              <a:rPr lang="pt-BR" sz="7200" b="1" dirty="0">
                <a:latin typeface="Corbel" panose="020B0503020204020204" pitchFamily="34" charset="0"/>
              </a:rPr>
              <a:t>atinge viteza de 64 km/h?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современные лифты могут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передвигаться </a:t>
            </a:r>
            <a:r>
              <a:rPr lang="ru-RU" sz="7200" b="1" dirty="0">
                <a:latin typeface="Corbel" panose="020B0503020204020204" pitchFamily="34" charset="0"/>
              </a:rPr>
              <a:t>со скоростью до 64 км/ч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pt-BR" sz="7200" b="1" dirty="0" smtClean="0">
                <a:latin typeface="Corbel" panose="020B0503020204020204" pitchFamily="34" charset="0"/>
              </a:rPr>
              <a:t>E </a:t>
            </a:r>
            <a:r>
              <a:rPr lang="pt-BR" sz="7200" b="1" dirty="0">
                <a:latin typeface="Corbel" panose="020B0503020204020204" pitchFamily="34" charset="0"/>
              </a:rPr>
              <a:t>adevărat sau fals că ascensoarele moderne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pt-BR" sz="7200" b="1" dirty="0" smtClean="0">
                <a:latin typeface="Corbel" panose="020B0503020204020204" pitchFamily="34" charset="0"/>
              </a:rPr>
              <a:t>pot </a:t>
            </a:r>
            <a:r>
              <a:rPr lang="pt-BR" sz="7200" b="1" dirty="0">
                <a:latin typeface="Corbel" panose="020B0503020204020204" pitchFamily="34" charset="0"/>
              </a:rPr>
              <a:t>atinge viteza de 64 km/h?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072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0" y="1118607"/>
            <a:ext cx="10370818" cy="83248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Чтобы быть самым стабильным и развитым городом в мире,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одних денег недостаточно. Абу-Даби, столица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нефтедобывающей страны ОАЭ, занимает 13 место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из-за не самой хорошей ТАКОЙ обстановки. </a:t>
            </a:r>
            <a:r>
              <a:rPr lang="ru-RU" sz="5700" b="1" dirty="0">
                <a:latin typeface="Corbel" panose="020B0503020204020204" pitchFamily="34" charset="0"/>
              </a:rPr>
              <a:t>Какой?</a:t>
            </a:r>
          </a:p>
          <a:p>
            <a:pPr fontAlgn="base"/>
            <a:r>
              <a:rPr lang="ro-MD" sz="5700" dirty="0">
                <a:latin typeface="Corbel" panose="020B0503020204020204" pitchFamily="34" charset="0"/>
              </a:rPr>
              <a:t>Cantitatea mare de bani nu este suficientă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a fi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topul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celor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stabil</a:t>
            </a:r>
            <a:r>
              <a:rPr lang="ro-MD" sz="5700" dirty="0">
                <a:latin typeface="Corbel" panose="020B0503020204020204" pitchFamily="34" charset="0"/>
              </a:rPr>
              <a:t>e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dezvoltate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oraș</a:t>
            </a:r>
            <a:r>
              <a:rPr lang="ro-MD" sz="5700" dirty="0">
                <a:latin typeface="Corbel" panose="020B0503020204020204" pitchFamily="34" charset="0"/>
              </a:rPr>
              <a:t>e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r>
              <a:rPr lang="en-US" sz="5700" dirty="0" err="1">
                <a:latin typeface="Corbel" panose="020B0503020204020204" pitchFamily="34" charset="0"/>
              </a:rPr>
              <a:t>lume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o-MD" sz="5700" dirty="0">
                <a:latin typeface="Corbel" panose="020B0503020204020204" pitchFamily="34" charset="0"/>
              </a:rPr>
              <a:t>De exemplu, </a:t>
            </a: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Abu Dhabi, </a:t>
            </a:r>
            <a:r>
              <a:rPr lang="en-US" sz="5700" dirty="0" err="1">
                <a:latin typeface="Corbel" panose="020B0503020204020204" pitchFamily="34" charset="0"/>
              </a:rPr>
              <a:t>capitala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Emiratelor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Arabe</a:t>
            </a:r>
            <a:r>
              <a:rPr lang="en-US" sz="5700" dirty="0">
                <a:latin typeface="Corbel" panose="020B0503020204020204" pitchFamily="34" charset="0"/>
              </a:rPr>
              <a:t> Unite, un </a:t>
            </a:r>
            <a:r>
              <a:rPr lang="en-US" sz="5700" dirty="0" err="1">
                <a:latin typeface="Corbel" panose="020B0503020204020204" pitchFamily="34" charset="0"/>
              </a:rPr>
              <a:t>exportator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major de petrol, </a:t>
            </a:r>
            <a:r>
              <a:rPr lang="en-US" sz="5700" dirty="0" err="1">
                <a:latin typeface="Corbel" panose="020B0503020204020204" pitchFamily="34" charset="0"/>
              </a:rPr>
              <a:t>ocupă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>
                <a:latin typeface="Corbel" panose="020B0503020204020204" pitchFamily="34" charset="0"/>
              </a:rPr>
              <a:t>doar locul 13 în acest top. </a:t>
            </a:r>
            <a:r>
              <a:rPr lang="en-US" sz="5700" dirty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vină</a:t>
            </a:r>
            <a:r>
              <a:rPr lang="en-US" sz="5700" dirty="0">
                <a:latin typeface="Corbel" panose="020B0503020204020204" pitchFamily="34" charset="0"/>
              </a:rPr>
              <a:t> e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situația</a:t>
            </a:r>
            <a:r>
              <a:rPr lang="en-US" sz="5700" dirty="0">
                <a:latin typeface="Corbel" panose="020B0503020204020204" pitchFamily="34" charset="0"/>
              </a:rPr>
              <a:t>… </a:t>
            </a:r>
            <a:r>
              <a:rPr lang="en-US" sz="5700" b="1" dirty="0" err="1">
                <a:latin typeface="Corbel" panose="020B0503020204020204" pitchFamily="34" charset="0"/>
              </a:rPr>
              <a:t>Finisați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printr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cuvânt</a:t>
            </a:r>
            <a:r>
              <a:rPr lang="en-US" sz="5700" b="1" dirty="0">
                <a:latin typeface="Corbel" panose="020B0503020204020204" pitchFamily="34" charset="0"/>
              </a:rPr>
              <a:t>.</a:t>
            </a:r>
            <a:endParaRPr lang="ru-RU" sz="5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4080</TotalTime>
  <Words>900</Words>
  <Application>Microsoft Office PowerPoint</Application>
  <PresentationFormat>Произвольный</PresentationFormat>
  <Paragraphs>136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420</cp:revision>
  <dcterms:modified xsi:type="dcterms:W3CDTF">2021-01-13T09:35:27Z</dcterms:modified>
</cp:coreProperties>
</file>