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2" d="100"/>
          <a:sy n="32" d="100"/>
        </p:scale>
        <p:origin x="67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392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897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825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874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331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997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88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42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36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2178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7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23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18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6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jpe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Relationship Id="rId1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0.gif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17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Черепахи </a:t>
            </a:r>
            <a:r>
              <a:rPr lang="ru-RU" sz="6500" dirty="0">
                <a:latin typeface="Corbel" panose="020B0503020204020204" pitchFamily="34" charset="0"/>
              </a:rPr>
              <a:t>часто погибают от проглоченных </a:t>
            </a:r>
            <a:endParaRPr lang="ru-RU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пластиковых </a:t>
            </a:r>
            <a:r>
              <a:rPr lang="ru-RU" sz="6500" dirty="0">
                <a:latin typeface="Corbel" panose="020B0503020204020204" pitchFamily="34" charset="0"/>
              </a:rPr>
              <a:t>пакетов. Дело в том, что пакеты </a:t>
            </a:r>
            <a:endParaRPr lang="ru-RU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в </a:t>
            </a:r>
            <a:r>
              <a:rPr lang="ru-RU" sz="6500" dirty="0">
                <a:latin typeface="Corbel" panose="020B0503020204020204" pitchFamily="34" charset="0"/>
              </a:rPr>
              <a:t>воде очень похожи на то, чем питаются черепахи. </a:t>
            </a:r>
            <a:endParaRPr lang="ru-RU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b="1" dirty="0" smtClean="0">
                <a:latin typeface="Corbel" panose="020B0503020204020204" pitchFamily="34" charset="0"/>
              </a:rPr>
              <a:t>А </a:t>
            </a:r>
            <a:r>
              <a:rPr lang="ru-RU" sz="6500" b="1" dirty="0">
                <a:latin typeface="Corbel" panose="020B0503020204020204" pitchFamily="34" charset="0"/>
              </a:rPr>
              <a:t>чем они </a:t>
            </a:r>
            <a:r>
              <a:rPr lang="ru-RU" sz="6500" b="1" dirty="0" smtClean="0">
                <a:latin typeface="Corbel" panose="020B0503020204020204" pitchFamily="34" charset="0"/>
              </a:rPr>
              <a:t>питаются?</a:t>
            </a:r>
            <a:endParaRPr lang="ru-RU" sz="6500" b="1" dirty="0">
              <a:latin typeface="Corbel" panose="020B0503020204020204" pitchFamily="34" charset="0"/>
            </a:endParaRPr>
          </a:p>
          <a:p>
            <a:pPr fontAlgn="base"/>
            <a:r>
              <a:rPr lang="en-US" sz="6500" dirty="0" err="1" smtClean="0">
                <a:latin typeface="Corbel" panose="020B0503020204020204" pitchFamily="34" charset="0"/>
              </a:rPr>
              <a:t>Multe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țestoase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mor</a:t>
            </a:r>
            <a:r>
              <a:rPr lang="en-US" sz="6500" dirty="0">
                <a:latin typeface="Corbel" panose="020B0503020204020204" pitchFamily="34" charset="0"/>
              </a:rPr>
              <a:t> din </a:t>
            </a:r>
            <a:r>
              <a:rPr lang="en-US" sz="6500" dirty="0" err="1">
                <a:latin typeface="Corbel" panose="020B0503020204020204" pitchFamily="34" charset="0"/>
              </a:rPr>
              <a:t>cauza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pungilor</a:t>
            </a:r>
            <a:r>
              <a:rPr lang="en-US" sz="6500" dirty="0">
                <a:latin typeface="Corbel" panose="020B0503020204020204" pitchFamily="34" charset="0"/>
              </a:rPr>
              <a:t> de plastic </a:t>
            </a:r>
            <a:endParaRPr lang="ru-RU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dirty="0" err="1" smtClean="0">
                <a:latin typeface="Corbel" panose="020B0503020204020204" pitchFamily="34" charset="0"/>
              </a:rPr>
              <a:t>înghițite</a:t>
            </a:r>
            <a:r>
              <a:rPr lang="en-US" sz="6500" dirty="0">
                <a:latin typeface="Corbel" panose="020B0503020204020204" pitchFamily="34" charset="0"/>
              </a:rPr>
              <a:t>. </a:t>
            </a:r>
            <a:r>
              <a:rPr lang="en-US" sz="6500" dirty="0" err="1">
                <a:latin typeface="Corbel" panose="020B0503020204020204" pitchFamily="34" charset="0"/>
              </a:rPr>
              <a:t>Aceasta</a:t>
            </a:r>
            <a:r>
              <a:rPr lang="en-US" sz="6500" dirty="0">
                <a:latin typeface="Corbel" panose="020B0503020204020204" pitchFamily="34" charset="0"/>
              </a:rPr>
              <a:t> are </a:t>
            </a:r>
            <a:r>
              <a:rPr lang="en-US" sz="6500" dirty="0" err="1">
                <a:latin typeface="Corbel" panose="020B0503020204020204" pitchFamily="34" charset="0"/>
              </a:rPr>
              <a:t>loc</a:t>
            </a:r>
            <a:r>
              <a:rPr lang="en-US" sz="6500" dirty="0">
                <a:latin typeface="Corbel" panose="020B0503020204020204" pitchFamily="34" charset="0"/>
              </a:rPr>
              <a:t> din </a:t>
            </a:r>
            <a:r>
              <a:rPr lang="en-US" sz="6500" dirty="0" err="1">
                <a:latin typeface="Corbel" panose="020B0503020204020204" pitchFamily="34" charset="0"/>
              </a:rPr>
              <a:t>cauza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că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pungile</a:t>
            </a:r>
            <a:r>
              <a:rPr lang="en-US" sz="6500" dirty="0">
                <a:latin typeface="Corbel" panose="020B0503020204020204" pitchFamily="34" charset="0"/>
              </a:rPr>
              <a:t> se </a:t>
            </a:r>
            <a:endParaRPr lang="ru-RU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dirty="0" err="1" smtClean="0">
                <a:latin typeface="Corbel" panose="020B0503020204020204" pitchFamily="34" charset="0"/>
              </a:rPr>
              <a:t>aseamănă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>
                <a:latin typeface="Corbel" panose="020B0503020204020204" pitchFamily="34" charset="0"/>
              </a:rPr>
              <a:t>cu </a:t>
            </a:r>
            <a:r>
              <a:rPr lang="en-US" sz="6500" dirty="0" err="1">
                <a:latin typeface="Corbel" panose="020B0503020204020204" pitchFamily="34" charset="0"/>
              </a:rPr>
              <a:t>ceea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ce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consumă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țestoasele</a:t>
            </a:r>
            <a:r>
              <a:rPr lang="en-US" sz="6500" dirty="0">
                <a:latin typeface="Corbel" panose="020B0503020204020204" pitchFamily="34" charset="0"/>
              </a:rPr>
              <a:t>. </a:t>
            </a:r>
            <a:endParaRPr lang="ru-RU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b="1" dirty="0" smtClean="0">
                <a:latin typeface="Corbel" panose="020B0503020204020204" pitchFamily="34" charset="0"/>
              </a:rPr>
              <a:t>Cu </a:t>
            </a:r>
            <a:r>
              <a:rPr lang="en-US" sz="6500" b="1" dirty="0" err="1">
                <a:latin typeface="Corbel" panose="020B0503020204020204" pitchFamily="34" charset="0"/>
              </a:rPr>
              <a:t>ce</a:t>
            </a:r>
            <a:r>
              <a:rPr lang="en-US" sz="6500" b="1" dirty="0">
                <a:latin typeface="Corbel" panose="020B0503020204020204" pitchFamily="34" charset="0"/>
              </a:rPr>
              <a:t> </a:t>
            </a:r>
            <a:r>
              <a:rPr lang="en-US" sz="6500" b="1" dirty="0" err="1">
                <a:latin typeface="Corbel" panose="020B0503020204020204" pitchFamily="34" charset="0"/>
              </a:rPr>
              <a:t>anume</a:t>
            </a:r>
            <a:r>
              <a:rPr lang="en-US" sz="6500" b="1" dirty="0">
                <a:latin typeface="Corbel" panose="020B0503020204020204" pitchFamily="34" charset="0"/>
              </a:rPr>
              <a:t>?</a:t>
            </a:r>
            <a:endParaRPr lang="ru-RU" sz="65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01299" y="3788768"/>
            <a:ext cx="972157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Медузами</a:t>
            </a:r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 / </a:t>
            </a:r>
            <a:endParaRPr lang="ru-RU" sz="83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Meduze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0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Picture 4" descr="В Азовском море медузы продолжают атаковать отдыхающих: как себя защитить  (ВИДЕО) | Портал Акцент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7" y="2457445"/>
            <a:ext cx="10155395" cy="63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17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9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Шутят</a:t>
            </a:r>
            <a:r>
              <a:rPr lang="ru-RU" sz="7200" dirty="0">
                <a:latin typeface="Corbel" panose="020B0503020204020204" pitchFamily="34" charset="0"/>
              </a:rPr>
              <a:t>, что, если мы не прекратим загрязнять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природу</a:t>
            </a:r>
            <a:r>
              <a:rPr lang="ru-RU" sz="7200" dirty="0">
                <a:latin typeface="Corbel" panose="020B0503020204020204" pitchFamily="34" charset="0"/>
              </a:rPr>
              <a:t>, то сможем делать то, что умел только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Иисус</a:t>
            </a:r>
            <a:r>
              <a:rPr lang="ru-RU" sz="7200" dirty="0">
                <a:latin typeface="Corbel" panose="020B0503020204020204" pitchFamily="34" charset="0"/>
              </a:rPr>
              <a:t>. </a:t>
            </a:r>
            <a:r>
              <a:rPr lang="ru-RU" sz="7200" b="1" dirty="0">
                <a:latin typeface="Corbel" panose="020B0503020204020204" pitchFamily="34" charset="0"/>
              </a:rPr>
              <a:t>Что именно</a:t>
            </a:r>
            <a:r>
              <a:rPr lang="ru-RU" sz="7200" b="1" dirty="0" smtClean="0">
                <a:latin typeface="Corbel" panose="020B0503020204020204" pitchFamily="34" charset="0"/>
              </a:rPr>
              <a:t>?</a:t>
            </a:r>
            <a:r>
              <a:rPr lang="en-US" sz="7200" b="1" dirty="0" smtClean="0">
                <a:latin typeface="Corbel" panose="020B0503020204020204" pitchFamily="34" charset="0"/>
              </a:rPr>
              <a:t/>
            </a:r>
            <a:br>
              <a:rPr lang="en-US" sz="7200" b="1" dirty="0" smtClean="0">
                <a:latin typeface="Corbel" panose="020B0503020204020204" pitchFamily="34" charset="0"/>
              </a:rPr>
            </a:b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Conform </a:t>
            </a:r>
            <a:r>
              <a:rPr lang="en-US" sz="7200" dirty="0" err="1">
                <a:latin typeface="Corbel" panose="020B0503020204020204" pitchFamily="34" charset="0"/>
              </a:rPr>
              <a:t>unei</a:t>
            </a:r>
            <a:r>
              <a:rPr lang="en-US" sz="7200" dirty="0">
                <a:latin typeface="Corbel" panose="020B0503020204020204" pitchFamily="34" charset="0"/>
              </a:rPr>
              <a:t> glume, </a:t>
            </a:r>
            <a:r>
              <a:rPr lang="en-US" sz="7200" dirty="0" err="1">
                <a:latin typeface="Corbel" panose="020B0503020204020204" pitchFamily="34" charset="0"/>
              </a:rPr>
              <a:t>dacă</a:t>
            </a:r>
            <a:r>
              <a:rPr lang="en-US" sz="7200" dirty="0">
                <a:latin typeface="Corbel" panose="020B0503020204020204" pitchFamily="34" charset="0"/>
              </a:rPr>
              <a:t> nu </a:t>
            </a:r>
            <a:r>
              <a:rPr lang="en-US" sz="7200" dirty="0" err="1">
                <a:latin typeface="Corbel" panose="020B0503020204020204" pitchFamily="34" charset="0"/>
              </a:rPr>
              <a:t>încetăm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să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poluăm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natura</a:t>
            </a:r>
            <a:r>
              <a:rPr lang="en-US" sz="7200" dirty="0">
                <a:latin typeface="Corbel" panose="020B0503020204020204" pitchFamily="34" charset="0"/>
              </a:rPr>
              <a:t>, </a:t>
            </a:r>
            <a:r>
              <a:rPr lang="en-US" sz="7200" dirty="0" err="1">
                <a:latin typeface="Corbel" panose="020B0503020204020204" pitchFamily="34" charset="0"/>
              </a:rPr>
              <a:t>vom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putea</a:t>
            </a:r>
            <a:r>
              <a:rPr lang="en-US" sz="7200" dirty="0">
                <a:latin typeface="Corbel" panose="020B0503020204020204" pitchFamily="34" charset="0"/>
              </a:rPr>
              <a:t> face </a:t>
            </a:r>
            <a:r>
              <a:rPr lang="en-US" sz="7200" dirty="0" err="1">
                <a:latin typeface="Corbel" panose="020B0503020204020204" pitchFamily="34" charset="0"/>
              </a:rPr>
              <a:t>ceea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ce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putea</a:t>
            </a:r>
            <a:r>
              <a:rPr lang="en-US" sz="7200" dirty="0">
                <a:latin typeface="Corbel" panose="020B0503020204020204" pitchFamily="34" charset="0"/>
              </a:rPr>
              <a:t> face </a:t>
            </a:r>
            <a:r>
              <a:rPr lang="en-US" sz="7200" dirty="0" err="1">
                <a:latin typeface="Corbel" panose="020B0503020204020204" pitchFamily="34" charset="0"/>
              </a:rPr>
              <a:t>Isus</a:t>
            </a:r>
            <a:r>
              <a:rPr lang="en-US" sz="7200" dirty="0">
                <a:latin typeface="Corbel" panose="020B0503020204020204" pitchFamily="34" charset="0"/>
              </a:rPr>
              <a:t>.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Ce </a:t>
            </a:r>
            <a:r>
              <a:rPr lang="en-US" sz="7200" b="1" dirty="0" err="1">
                <a:latin typeface="Corbel" panose="020B0503020204020204" pitchFamily="34" charset="0"/>
              </a:rPr>
              <a:t>anume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  <a:endParaRPr lang="ru-RU" sz="7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01300" y="3788768"/>
            <a:ext cx="972157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u-RU" sz="7000" b="1" dirty="0" smtClean="0">
                <a:solidFill>
                  <a:schemeClr val="bg1"/>
                </a:solidFill>
                <a:latin typeface="Corbel" pitchFamily="34" charset="0"/>
              </a:rPr>
              <a:t>		Ходить по воде</a:t>
            </a:r>
            <a:r>
              <a:rPr lang="ro-RO" sz="7000" b="1" dirty="0" smtClean="0">
                <a:solidFill>
                  <a:schemeClr val="bg1"/>
                </a:solidFill>
                <a:latin typeface="Corbel" pitchFamily="34" charset="0"/>
              </a:rPr>
              <a:t> / </a:t>
            </a:r>
            <a:br>
              <a:rPr lang="ro-RO" sz="70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7000" b="1" dirty="0" smtClean="0">
                <a:solidFill>
                  <a:schemeClr val="bg1"/>
                </a:solidFill>
                <a:latin typeface="Corbel" pitchFamily="34" charset="0"/>
              </a:rPr>
              <a:t>	</a:t>
            </a:r>
            <a:r>
              <a:rPr lang="ro-RO" sz="7000" b="1" dirty="0" smtClean="0">
                <a:solidFill>
                  <a:schemeClr val="bg1"/>
                </a:solidFill>
                <a:latin typeface="Corbel" pitchFamily="34" charset="0"/>
              </a:rPr>
              <a:t>Să mergem pe apă</a:t>
            </a:r>
            <a:endParaRPr lang="ru-RU" sz="7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0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Picture 3" descr="D:\Docs\Desktop\maxresdefaul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8" y="2812084"/>
            <a:ext cx="10113737" cy="56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17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4700" i="1" dirty="0" smtClean="0">
                <a:latin typeface="Corbel" panose="020B0503020204020204" pitchFamily="34" charset="0"/>
              </a:rPr>
              <a:t>ПРОПУСК </a:t>
            </a:r>
            <a:r>
              <a:rPr lang="ru-RU" sz="4700" i="1" dirty="0">
                <a:latin typeface="Corbel" panose="020B0503020204020204" pitchFamily="34" charset="0"/>
              </a:rPr>
              <a:t>голос, а не уровень </a:t>
            </a:r>
            <a:r>
              <a:rPr lang="ru-RU" sz="4700" i="1" dirty="0" smtClean="0">
                <a:latin typeface="Corbel" panose="020B0503020204020204" pitchFamily="34" charset="0"/>
              </a:rPr>
              <a:t>моря!</a:t>
            </a: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В </a:t>
            </a:r>
            <a:r>
              <a:rPr lang="ru-RU" sz="4700" dirty="0">
                <a:latin typeface="Corbel" panose="020B0503020204020204" pitchFamily="34" charset="0"/>
              </a:rPr>
              <a:t>2014 году центром празднования Всемирного дня окружающей среды </a:t>
            </a:r>
            <a:endParaRPr lang="ru-RU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стала </a:t>
            </a:r>
            <a:r>
              <a:rPr lang="ru-RU" sz="4700" dirty="0">
                <a:latin typeface="Corbel" panose="020B0503020204020204" pitchFamily="34" charset="0"/>
              </a:rPr>
              <a:t>столица островного государства Барбадос. Девизом организаторы </a:t>
            </a:r>
            <a:endParaRPr lang="ru-RU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дали </a:t>
            </a:r>
            <a:r>
              <a:rPr lang="ru-RU" sz="4700" dirty="0">
                <a:latin typeface="Corbel" panose="020B0503020204020204" pitchFamily="34" charset="0"/>
              </a:rPr>
              <a:t>понять, что готовы активно информировать население о проблемах, </a:t>
            </a:r>
            <a:endParaRPr lang="ru-RU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а </a:t>
            </a:r>
            <a:r>
              <a:rPr lang="ru-RU" sz="4700" dirty="0">
                <a:latin typeface="Corbel" panose="020B0503020204020204" pitchFamily="34" charset="0"/>
              </a:rPr>
              <a:t>не только переговариваться в </a:t>
            </a:r>
            <a:r>
              <a:rPr lang="ru-RU" sz="4700" dirty="0" smtClean="0">
                <a:latin typeface="Corbel" panose="020B0503020204020204" pitchFamily="34" charset="0"/>
              </a:rPr>
              <a:t>кулуарах</a:t>
            </a:r>
            <a:r>
              <a:rPr lang="ru-RU" sz="4700" dirty="0">
                <a:latin typeface="Corbel" panose="020B0503020204020204" pitchFamily="34" charset="0"/>
              </a:rPr>
              <a:t>. </a:t>
            </a:r>
            <a:endParaRPr lang="ru-RU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b="1" dirty="0" smtClean="0">
                <a:latin typeface="Corbel" panose="020B0503020204020204" pitchFamily="34" charset="0"/>
              </a:rPr>
              <a:t>Какое </a:t>
            </a:r>
            <a:r>
              <a:rPr lang="ru-RU" sz="4700" b="1" dirty="0">
                <a:latin typeface="Corbel" panose="020B0503020204020204" pitchFamily="34" charset="0"/>
              </a:rPr>
              <a:t>слово мы заменили в </a:t>
            </a:r>
            <a:r>
              <a:rPr lang="ru-RU" sz="4700" b="1" dirty="0" smtClean="0">
                <a:latin typeface="Corbel" panose="020B0503020204020204" pitchFamily="34" charset="0"/>
              </a:rPr>
              <a:t>девизе?</a:t>
            </a:r>
            <a:endParaRPr lang="ru-RU" sz="4700" b="1" dirty="0">
              <a:latin typeface="Corbel" panose="020B0503020204020204" pitchFamily="34" charset="0"/>
            </a:endParaRPr>
          </a:p>
          <a:p>
            <a:pPr algn="ctr" fontAlgn="base"/>
            <a:r>
              <a:rPr lang="en-US" sz="4700" i="1" dirty="0" smtClean="0">
                <a:latin typeface="Corbel" panose="020B0503020204020204" pitchFamily="34" charset="0"/>
              </a:rPr>
              <a:t>OMISIUNE </a:t>
            </a:r>
            <a:r>
              <a:rPr lang="en-US" sz="4700" i="1" dirty="0" err="1">
                <a:latin typeface="Corbel" panose="020B0503020204020204" pitchFamily="34" charset="0"/>
              </a:rPr>
              <a:t>vocea</a:t>
            </a:r>
            <a:r>
              <a:rPr lang="en-US" sz="4700" i="1" dirty="0">
                <a:latin typeface="Corbel" panose="020B0503020204020204" pitchFamily="34" charset="0"/>
              </a:rPr>
              <a:t>, nu </a:t>
            </a:r>
            <a:r>
              <a:rPr lang="en-US" sz="4700" i="1" dirty="0" err="1">
                <a:latin typeface="Corbel" panose="020B0503020204020204" pitchFamily="34" charset="0"/>
              </a:rPr>
              <a:t>nivelul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 smtClean="0">
                <a:latin typeface="Corbel" panose="020B0503020204020204" pitchFamily="34" charset="0"/>
              </a:rPr>
              <a:t>mării</a:t>
            </a:r>
            <a:r>
              <a:rPr lang="en-US" sz="4700" i="1" dirty="0" smtClean="0">
                <a:latin typeface="Corbel" panose="020B0503020204020204" pitchFamily="34" charset="0"/>
              </a:rPr>
              <a:t>!</a:t>
            </a:r>
            <a:endParaRPr lang="ru-RU" sz="47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În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>
                <a:latin typeface="Corbel" panose="020B0503020204020204" pitchFamily="34" charset="0"/>
              </a:rPr>
              <a:t>2014 </a:t>
            </a:r>
            <a:r>
              <a:rPr lang="en-US" sz="4700" dirty="0" err="1">
                <a:latin typeface="Corbel" panose="020B0503020204020204" pitchFamily="34" charset="0"/>
              </a:rPr>
              <a:t>capitala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insulelor</a:t>
            </a:r>
            <a:r>
              <a:rPr lang="en-US" sz="4700" dirty="0">
                <a:latin typeface="Corbel" panose="020B0503020204020204" pitchFamily="34" charset="0"/>
              </a:rPr>
              <a:t> Barbados a </a:t>
            </a:r>
            <a:r>
              <a:rPr lang="en-US" sz="4700" dirty="0" err="1">
                <a:latin typeface="Corbel" panose="020B0503020204020204" pitchFamily="34" charset="0"/>
              </a:rPr>
              <a:t>devenit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centru</a:t>
            </a:r>
            <a:r>
              <a:rPr lang="en-US" sz="4700" dirty="0">
                <a:latin typeface="Corbel" panose="020B0503020204020204" pitchFamily="34" charset="0"/>
              </a:rPr>
              <a:t> de </a:t>
            </a:r>
            <a:r>
              <a:rPr lang="en-US" sz="4700" dirty="0" err="1">
                <a:latin typeface="Corbel" panose="020B0503020204020204" pitchFamily="34" charset="0"/>
              </a:rPr>
              <a:t>serbare</a:t>
            </a:r>
            <a:r>
              <a:rPr lang="en-US" sz="4700" dirty="0">
                <a:latin typeface="Corbel" panose="020B0503020204020204" pitchFamily="34" charset="0"/>
              </a:rPr>
              <a:t> a </a:t>
            </a:r>
            <a:r>
              <a:rPr lang="en-US" sz="4700" dirty="0" err="1">
                <a:latin typeface="Corbel" panose="020B0503020204020204" pitchFamily="34" charset="0"/>
              </a:rPr>
              <a:t>Zilei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Mondiale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endParaRPr lang="ru-RU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a </a:t>
            </a:r>
            <a:r>
              <a:rPr lang="en-US" sz="4700" dirty="0" err="1">
                <a:latin typeface="Corbel" panose="020B0503020204020204" pitchFamily="34" charset="0"/>
              </a:rPr>
              <a:t>Mediului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en-US" sz="4700" dirty="0" err="1">
                <a:latin typeface="Corbel" panose="020B0503020204020204" pitchFamily="34" charset="0"/>
              </a:rPr>
              <a:t>Organizatorii</a:t>
            </a:r>
            <a:r>
              <a:rPr lang="en-US" sz="4700" dirty="0">
                <a:latin typeface="Corbel" panose="020B0503020204020204" pitchFamily="34" charset="0"/>
              </a:rPr>
              <a:t> au </a:t>
            </a:r>
            <a:r>
              <a:rPr lang="en-US" sz="4700" dirty="0" err="1">
                <a:latin typeface="Corbel" panose="020B0503020204020204" pitchFamily="34" charset="0"/>
              </a:rPr>
              <a:t>dorit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accentueze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faptul</a:t>
            </a:r>
            <a:r>
              <a:rPr lang="en-US" sz="4700" dirty="0">
                <a:latin typeface="Corbel" panose="020B0503020204020204" pitchFamily="34" charset="0"/>
              </a:rPr>
              <a:t>, </a:t>
            </a:r>
            <a:r>
              <a:rPr lang="en-US" sz="4700" dirty="0" err="1">
                <a:latin typeface="Corbel" panose="020B0503020204020204" pitchFamily="34" charset="0"/>
              </a:rPr>
              <a:t>că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sunt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pregătiți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endParaRPr lang="ru-RU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informeze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activ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populația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despre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probleme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endParaRPr lang="ru-RU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b="1" dirty="0" smtClean="0">
                <a:latin typeface="Corbel" panose="020B0503020204020204" pitchFamily="34" charset="0"/>
              </a:rPr>
              <a:t>Ce </a:t>
            </a:r>
            <a:r>
              <a:rPr lang="en-US" sz="4700" b="1" dirty="0" err="1">
                <a:latin typeface="Corbel" panose="020B0503020204020204" pitchFamily="34" charset="0"/>
              </a:rPr>
              <a:t>cuvânt</a:t>
            </a:r>
            <a:r>
              <a:rPr lang="en-US" sz="4700" b="1" dirty="0">
                <a:latin typeface="Corbel" panose="020B0503020204020204" pitchFamily="34" charset="0"/>
              </a:rPr>
              <a:t> am </a:t>
            </a:r>
            <a:r>
              <a:rPr lang="en-US" sz="4700" b="1" dirty="0" err="1">
                <a:latin typeface="Corbel" panose="020B0503020204020204" pitchFamily="34" charset="0"/>
              </a:rPr>
              <a:t>înlocuit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în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sloganul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acestei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sărbători</a:t>
            </a:r>
            <a:r>
              <a:rPr lang="en-US" sz="4700" b="1" dirty="0">
                <a:latin typeface="Corbel" panose="020B0503020204020204" pitchFamily="34" charset="0"/>
              </a:rPr>
              <a:t>? </a:t>
            </a:r>
            <a:endParaRPr lang="ru-RU" sz="47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Повысь</a:t>
            </a:r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 / </a:t>
            </a:r>
            <a:endParaRPr lang="ru-RU" sz="83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Ridică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0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Picture 2" descr="D:\Docs\Desktop\6b244002b5b2676b99f7c34c27596f4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0" y="2366915"/>
            <a:ext cx="10054906" cy="721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456"/>
            <a:ext cx="20104099" cy="12655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9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17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>
                <a:solidFill>
                  <a:srgbClr val="FFFFFF"/>
                </a:solidFill>
              </a:rPr>
              <a:t>1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1039695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A/RĂSPUNSURI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RO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200" b="1" dirty="0" smtClean="0">
                <a:latin typeface="Corbel" panose="020B0503020204020204" pitchFamily="34" charset="0"/>
              </a:rPr>
              <a:t>Восстановите слова, в которых мы оставили только гласные.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о и – В первой части она помогала искать сына, во второй – искала </a:t>
            </a:r>
          </a:p>
          <a:p>
            <a:pPr fontAlgn="base"/>
            <a:r>
              <a:rPr lang="ru-RU" sz="5200" dirty="0">
                <a:latin typeface="Corbel" panose="020B0503020204020204" pitchFamily="34" charset="0"/>
              </a:rPr>
              <a:t> </a:t>
            </a:r>
            <a:r>
              <a:rPr lang="ru-RU" sz="5200" dirty="0" smtClean="0">
                <a:latin typeface="Corbel" panose="020B0503020204020204" pitchFamily="34" charset="0"/>
              </a:rPr>
              <a:t>          своих родителей.  </a:t>
            </a: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у о </a:t>
            </a:r>
            <a:r>
              <a:rPr lang="ru-RU" sz="5200" dirty="0" err="1" smtClean="0">
                <a:latin typeface="Corbel" panose="020B0503020204020204" pitchFamily="34" charset="0"/>
              </a:rPr>
              <a:t>о</a:t>
            </a:r>
            <a:r>
              <a:rPr lang="ru-RU" sz="5200" dirty="0" smtClean="0">
                <a:latin typeface="Corbel" panose="020B0503020204020204" pitchFamily="34" charset="0"/>
              </a:rPr>
              <a:t> – Австралийское яйцекладущее млекопитающее.</a:t>
            </a: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о е а – очень много воды. 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en-US" sz="5200" b="1" dirty="0" err="1" smtClean="0">
                <a:latin typeface="Corbel" panose="020B0503020204020204" pitchFamily="34" charset="0"/>
              </a:rPr>
              <a:t>Restabiliți</a:t>
            </a:r>
            <a:r>
              <a:rPr lang="en-US" sz="5200" b="1" dirty="0" smtClean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cuvintele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în</a:t>
            </a:r>
            <a:r>
              <a:rPr lang="en-US" sz="5200" b="1" dirty="0">
                <a:latin typeface="Corbel" panose="020B0503020204020204" pitchFamily="34" charset="0"/>
              </a:rPr>
              <a:t> care au </a:t>
            </a:r>
            <a:r>
              <a:rPr lang="en-US" sz="5200" b="1" dirty="0" err="1">
                <a:latin typeface="Corbel" panose="020B0503020204020204" pitchFamily="34" charset="0"/>
              </a:rPr>
              <a:t>fost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omise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toate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consoanele</a:t>
            </a:r>
            <a:r>
              <a:rPr lang="en-US" sz="5200" b="1" dirty="0">
                <a:latin typeface="Corbel" panose="020B0503020204020204" pitchFamily="34" charset="0"/>
              </a:rPr>
              <a:t>. </a:t>
            </a:r>
            <a:endParaRPr lang="ru-RU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smtClean="0">
                <a:latin typeface="Corbel" panose="020B0503020204020204" pitchFamily="34" charset="0"/>
              </a:rPr>
              <a:t>o </a:t>
            </a:r>
            <a:r>
              <a:rPr lang="en-US" sz="5200" dirty="0">
                <a:latin typeface="Corbel" panose="020B0503020204020204" pitchFamily="34" charset="0"/>
              </a:rPr>
              <a:t>y – </a:t>
            </a:r>
            <a:r>
              <a:rPr lang="en-US" sz="5200" dirty="0" err="1">
                <a:latin typeface="Corbel" panose="020B0503020204020204" pitchFamily="34" charset="0"/>
              </a:rPr>
              <a:t>În</a:t>
            </a:r>
            <a:r>
              <a:rPr lang="en-US" sz="5200" dirty="0">
                <a:latin typeface="Corbel" panose="020B0503020204020204" pitchFamily="34" charset="0"/>
              </a:rPr>
              <a:t> prima parte a </a:t>
            </a:r>
            <a:r>
              <a:rPr lang="en-US" sz="5200" dirty="0" err="1">
                <a:latin typeface="Corbel" panose="020B0503020204020204" pitchFamily="34" charset="0"/>
              </a:rPr>
              <a:t>ajutat</a:t>
            </a:r>
            <a:r>
              <a:rPr lang="en-US" sz="5200" dirty="0">
                <a:latin typeface="Corbel" panose="020B0503020204020204" pitchFamily="34" charset="0"/>
              </a:rPr>
              <a:t> la </a:t>
            </a:r>
            <a:r>
              <a:rPr lang="en-US" sz="5200" dirty="0" err="1">
                <a:latin typeface="Corbel" panose="020B0503020204020204" pitchFamily="34" charset="0"/>
              </a:rPr>
              <a:t>căutarea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fiului</a:t>
            </a:r>
            <a:r>
              <a:rPr lang="en-US" sz="5200" dirty="0">
                <a:latin typeface="Corbel" panose="020B0503020204020204" pitchFamily="34" charset="0"/>
              </a:rPr>
              <a:t>, </a:t>
            </a:r>
            <a:r>
              <a:rPr lang="en-US" sz="5200" dirty="0" err="1">
                <a:latin typeface="Corbel" panose="020B0503020204020204" pitchFamily="34" charset="0"/>
              </a:rPr>
              <a:t>în</a:t>
            </a:r>
            <a:r>
              <a:rPr lang="en-US" sz="5200" dirty="0">
                <a:latin typeface="Corbel" panose="020B0503020204020204" pitchFamily="34" charset="0"/>
              </a:rPr>
              <a:t> a </a:t>
            </a:r>
            <a:r>
              <a:rPr lang="en-US" sz="5200" dirty="0" err="1">
                <a:latin typeface="Corbel" panose="020B0503020204020204" pitchFamily="34" charset="0"/>
              </a:rPr>
              <a:t>doua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își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căuta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părinții</a:t>
            </a:r>
            <a:r>
              <a:rPr lang="en-US" sz="5200" dirty="0">
                <a:latin typeface="Corbel" panose="020B0503020204020204" pitchFamily="34" charset="0"/>
              </a:rPr>
              <a:t>. </a:t>
            </a:r>
            <a:endParaRPr lang="ru-RU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smtClean="0">
                <a:latin typeface="Corbel" panose="020B0503020204020204" pitchFamily="34" charset="0"/>
              </a:rPr>
              <a:t>o </a:t>
            </a:r>
            <a:r>
              <a:rPr lang="en-US" sz="5200" dirty="0" err="1">
                <a:latin typeface="Corbel" panose="020B0503020204020204" pitchFamily="34" charset="0"/>
              </a:rPr>
              <a:t>i</a:t>
            </a:r>
            <a:r>
              <a:rPr lang="en-US" sz="5200" dirty="0">
                <a:latin typeface="Corbel" panose="020B0503020204020204" pitchFamily="34" charset="0"/>
              </a:rPr>
              <a:t> o </a:t>
            </a:r>
            <a:r>
              <a:rPr lang="en-US" sz="5200" dirty="0" err="1">
                <a:latin typeface="Corbel" panose="020B0503020204020204" pitchFamily="34" charset="0"/>
              </a:rPr>
              <a:t>i</a:t>
            </a:r>
            <a:r>
              <a:rPr lang="en-US" sz="5200" dirty="0">
                <a:latin typeface="Corbel" panose="020B0503020204020204" pitchFamily="34" charset="0"/>
              </a:rPr>
              <a:t> – </a:t>
            </a:r>
            <a:r>
              <a:rPr lang="en-US" sz="5200" dirty="0" err="1">
                <a:latin typeface="Corbel" panose="020B0503020204020204" pitchFamily="34" charset="0"/>
              </a:rPr>
              <a:t>Mamifer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australian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ovipar</a:t>
            </a:r>
            <a:r>
              <a:rPr lang="en-US" sz="5200" dirty="0">
                <a:latin typeface="Corbel" panose="020B0503020204020204" pitchFamily="34" charset="0"/>
              </a:rPr>
              <a:t>. </a:t>
            </a:r>
            <a:endParaRPr lang="ru-RU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smtClean="0">
                <a:latin typeface="Corbel" panose="020B0503020204020204" pitchFamily="34" charset="0"/>
              </a:rPr>
              <a:t>o e</a:t>
            </a:r>
            <a:r>
              <a:rPr lang="ru-RU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smtClean="0">
                <a:latin typeface="Corbel" panose="020B0503020204020204" pitchFamily="34" charset="0"/>
              </a:rPr>
              <a:t>a </a:t>
            </a:r>
            <a:r>
              <a:rPr lang="en-US" sz="5200" dirty="0">
                <a:latin typeface="Corbel" panose="020B0503020204020204" pitchFamily="34" charset="0"/>
              </a:rPr>
              <a:t>– </a:t>
            </a:r>
            <a:r>
              <a:rPr lang="en-US" sz="5200" dirty="0" err="1">
                <a:latin typeface="Corbel" panose="020B0503020204020204" pitchFamily="34" charset="0"/>
              </a:rPr>
              <a:t>Foarte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multă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apă</a:t>
            </a:r>
            <a:r>
              <a:rPr lang="en-US" sz="5200" dirty="0">
                <a:latin typeface="Corbel" panose="020B0503020204020204" pitchFamily="34" charset="0"/>
              </a:rPr>
              <a:t>. </a:t>
            </a:r>
            <a:br>
              <a:rPr lang="en-US" sz="5200" dirty="0">
                <a:latin typeface="Corbel" panose="020B0503020204020204" pitchFamily="34" charset="0"/>
              </a:rPr>
            </a:br>
            <a:endParaRPr lang="ru-RU" sz="5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382249" y="3788768"/>
            <a:ext cx="974062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Corbel" pitchFamily="34" charset="0"/>
              </a:rPr>
              <a:t>Дори</a:t>
            </a:r>
            <a:r>
              <a:rPr lang="ro-RO" sz="4000" b="1" dirty="0" smtClean="0">
                <a:solidFill>
                  <a:schemeClr val="bg1"/>
                </a:solidFill>
                <a:latin typeface="Corbel" pitchFamily="34" charset="0"/>
              </a:rPr>
              <a:t> / Dory</a:t>
            </a:r>
            <a:r>
              <a:rPr lang="ru-RU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o-RO" sz="4000" b="1" dirty="0" smtClean="0">
                <a:solidFill>
                  <a:schemeClr val="bg1"/>
                </a:solidFill>
                <a:latin typeface="Corbel" pitchFamily="34" charset="0"/>
              </a:rPr>
              <a:t>– </a:t>
            </a:r>
            <a:r>
              <a:rPr lang="ro-RO" sz="4000" b="1" dirty="0">
                <a:solidFill>
                  <a:schemeClr val="bg1"/>
                </a:solidFill>
                <a:latin typeface="Corbel" pitchFamily="34" charset="0"/>
              </a:rPr>
              <a:t>1 </a:t>
            </a:r>
            <a:r>
              <a:rPr lang="ru-RU" sz="4000" b="1" dirty="0">
                <a:solidFill>
                  <a:schemeClr val="bg1"/>
                </a:solidFill>
                <a:latin typeface="Corbel" pitchFamily="34" charset="0"/>
              </a:rPr>
              <a:t>балл</a:t>
            </a:r>
            <a:r>
              <a:rPr lang="ro-RO" sz="4000" b="1" dirty="0">
                <a:solidFill>
                  <a:schemeClr val="bg1"/>
                </a:solidFill>
                <a:latin typeface="Corbel" pitchFamily="34" charset="0"/>
              </a:rPr>
              <a:t>/punct</a:t>
            </a:r>
            <a:r>
              <a:rPr lang="ro-RO" sz="40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r>
              <a:rPr lang="ru-RU" sz="4000" b="1" dirty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orbel" pitchFamily="34" charset="0"/>
              </a:rPr>
              <a:t>Утконос</a:t>
            </a:r>
            <a:r>
              <a:rPr lang="ro-RO" sz="4000" b="1" dirty="0" smtClean="0">
                <a:solidFill>
                  <a:schemeClr val="bg1"/>
                </a:solidFill>
                <a:latin typeface="Corbel" pitchFamily="34" charset="0"/>
              </a:rPr>
              <a:t> / </a:t>
            </a:r>
            <a:r>
              <a:rPr lang="en-US" sz="4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Ornitorinc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4000" b="1" dirty="0" smtClean="0">
                <a:solidFill>
                  <a:schemeClr val="bg1"/>
                </a:solidFill>
                <a:latin typeface="Corbel" pitchFamily="34" charset="0"/>
              </a:rPr>
              <a:t>– </a:t>
            </a:r>
            <a:r>
              <a:rPr lang="ro-RO" sz="4000" b="1" dirty="0">
                <a:solidFill>
                  <a:schemeClr val="bg1"/>
                </a:solidFill>
                <a:latin typeface="Corbel" pitchFamily="34" charset="0"/>
              </a:rPr>
              <a:t>1 </a:t>
            </a:r>
            <a:r>
              <a:rPr lang="ru-RU" sz="4000" b="1" dirty="0">
                <a:solidFill>
                  <a:schemeClr val="bg1"/>
                </a:solidFill>
                <a:latin typeface="Corbel" pitchFamily="34" charset="0"/>
              </a:rPr>
              <a:t>балл</a:t>
            </a:r>
            <a:r>
              <a:rPr lang="ro-RO" sz="4000" b="1" dirty="0">
                <a:solidFill>
                  <a:schemeClr val="bg1"/>
                </a:solidFill>
                <a:latin typeface="Corbel" pitchFamily="34" charset="0"/>
              </a:rPr>
              <a:t>/punct</a:t>
            </a:r>
            <a:r>
              <a:rPr lang="ro-RO" sz="40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r>
              <a:rPr lang="ru-RU" sz="4000" b="1" dirty="0" smtClean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orbel" pitchFamily="34" charset="0"/>
              </a:rPr>
              <a:t>Океан</a:t>
            </a:r>
            <a:r>
              <a:rPr lang="ro-RO" sz="4000" b="1" dirty="0" smtClean="0">
                <a:solidFill>
                  <a:schemeClr val="bg1"/>
                </a:solidFill>
                <a:latin typeface="Corbel" pitchFamily="34" charset="0"/>
              </a:rPr>
              <a:t> / Ocean</a:t>
            </a:r>
            <a:r>
              <a:rPr lang="ru-RU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o-RO" sz="4000" b="1" dirty="0" smtClean="0">
                <a:solidFill>
                  <a:schemeClr val="bg1"/>
                </a:solidFill>
                <a:latin typeface="Corbel" pitchFamily="34" charset="0"/>
              </a:rPr>
              <a:t>– </a:t>
            </a:r>
            <a:r>
              <a:rPr lang="ro-RO" sz="4000" b="1" dirty="0">
                <a:solidFill>
                  <a:schemeClr val="bg1"/>
                </a:solidFill>
                <a:latin typeface="Corbel" pitchFamily="34" charset="0"/>
              </a:rPr>
              <a:t>1 </a:t>
            </a:r>
            <a:r>
              <a:rPr lang="ru-RU" sz="4000" b="1" dirty="0">
                <a:solidFill>
                  <a:schemeClr val="bg1"/>
                </a:solidFill>
                <a:latin typeface="Corbel" pitchFamily="34" charset="0"/>
              </a:rPr>
              <a:t>балл</a:t>
            </a:r>
            <a:r>
              <a:rPr lang="ro-RO" sz="4000" b="1" dirty="0">
                <a:solidFill>
                  <a:schemeClr val="bg1"/>
                </a:solidFill>
                <a:latin typeface="Corbel" pitchFamily="34" charset="0"/>
              </a:rPr>
              <a:t>/punct</a:t>
            </a:r>
            <a:r>
              <a:rPr lang="ro-RO" sz="40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9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1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12989" y="10511686"/>
            <a:ext cx="1039695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A/RĂSPUNSURI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RO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Picture 4" descr="Андрей Красношапка på Twitter: &quot;Маленький детёныш утконоса  https://t.co/wmmEUxoeLD&quot;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538058"/>
            <a:ext cx="9766129" cy="73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В </a:t>
            </a:r>
            <a:r>
              <a:rPr lang="ru-RU" sz="7200" b="1" dirty="0">
                <a:latin typeface="Corbel" panose="020B0503020204020204" pitchFamily="34" charset="0"/>
              </a:rPr>
              <a:t>каком море выше концентрация соли?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Красном </a:t>
            </a:r>
            <a:r>
              <a:rPr lang="ru-RU" sz="7200" b="1" dirty="0">
                <a:latin typeface="Corbel" panose="020B0503020204020204" pitchFamily="34" charset="0"/>
              </a:rPr>
              <a:t>или Чёрном</a:t>
            </a:r>
            <a:r>
              <a:rPr lang="ru-RU" sz="7200" b="1" dirty="0" smtClean="0">
                <a:latin typeface="Corbel" panose="020B0503020204020204" pitchFamily="34" charset="0"/>
              </a:rPr>
              <a:t>?</a:t>
            </a:r>
            <a:r>
              <a:rPr lang="en-US" sz="7200" b="1" dirty="0" smtClean="0">
                <a:latin typeface="Corbel" panose="020B0503020204020204" pitchFamily="34" charset="0"/>
              </a:rPr>
              <a:t/>
            </a:r>
            <a:br>
              <a:rPr lang="en-US" sz="7200" b="1" dirty="0" smtClean="0">
                <a:latin typeface="Corbel" panose="020B0503020204020204" pitchFamily="34" charset="0"/>
              </a:rPr>
            </a:b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Unde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concentrația</a:t>
            </a:r>
            <a:r>
              <a:rPr lang="en-US" sz="7200" b="1" dirty="0">
                <a:latin typeface="Corbel" panose="020B0503020204020204" pitchFamily="34" charset="0"/>
              </a:rPr>
              <a:t> de </a:t>
            </a:r>
            <a:r>
              <a:rPr lang="en-US" sz="7200" b="1" dirty="0" err="1">
                <a:latin typeface="Corbel" panose="020B0503020204020204" pitchFamily="34" charset="0"/>
              </a:rPr>
              <a:t>sare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în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apă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smtClean="0">
                <a:latin typeface="Corbel" panose="020B0503020204020204" pitchFamily="34" charset="0"/>
              </a:rPr>
              <a:t>e</a:t>
            </a:r>
            <a:r>
              <a:rPr lang="ro-MD" sz="7200" b="1" dirty="0" smtClean="0">
                <a:latin typeface="Corbel" panose="020B0503020204020204" pitchFamily="34" charset="0"/>
              </a:rPr>
              <a:t>ste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mai</a:t>
            </a:r>
            <a:r>
              <a:rPr lang="en-US" sz="7200" b="1" dirty="0">
                <a:latin typeface="Corbel" panose="020B0503020204020204" pitchFamily="34" charset="0"/>
              </a:rPr>
              <a:t> mare: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în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Marea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Roșie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în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Marea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Neagră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  <a:endParaRPr lang="ru-RU" sz="7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20349" y="3788768"/>
            <a:ext cx="970252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000" b="1" dirty="0" smtClean="0">
                <a:solidFill>
                  <a:schemeClr val="bg1"/>
                </a:solidFill>
                <a:latin typeface="Corbel" pitchFamily="34" charset="0"/>
              </a:rPr>
              <a:t>В Красном море</a:t>
            </a:r>
            <a:r>
              <a:rPr lang="ro-RO" sz="7000" b="1" dirty="0" smtClean="0">
                <a:solidFill>
                  <a:schemeClr val="bg1"/>
                </a:solidFill>
                <a:latin typeface="Corbel" pitchFamily="34" charset="0"/>
              </a:rPr>
              <a:t> / </a:t>
            </a:r>
            <a:br>
              <a:rPr lang="ro-RO" sz="70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o-RO" sz="7000" b="1" dirty="0" smtClean="0">
                <a:solidFill>
                  <a:schemeClr val="bg1"/>
                </a:solidFill>
                <a:latin typeface="Corbel" pitchFamily="34" charset="0"/>
              </a:rPr>
              <a:t>În Marea Roșie</a:t>
            </a:r>
            <a:endParaRPr lang="ru-RU" sz="7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Picture 2" descr="D:\Docs\Desktop\Red-Sea-region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3" t="1932" r="40030"/>
          <a:stretch/>
        </p:blipFill>
        <p:spPr bwMode="auto">
          <a:xfrm>
            <a:off x="2171700" y="1698876"/>
            <a:ext cx="6429889" cy="82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17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Верите </a:t>
            </a:r>
            <a:r>
              <a:rPr lang="ru-RU" sz="7200" b="1" dirty="0">
                <a:latin typeface="Corbel" panose="020B0503020204020204" pitchFamily="34" charset="0"/>
              </a:rPr>
              <a:t>ли вы, что учёные насчитывают около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200 </a:t>
            </a:r>
            <a:r>
              <a:rPr lang="ru-RU" sz="7200" b="1" dirty="0">
                <a:latin typeface="Corbel" panose="020B0503020204020204" pitchFamily="34" charset="0"/>
              </a:rPr>
              <a:t>тысяч видов животных и растений,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которые </a:t>
            </a:r>
            <a:r>
              <a:rPr lang="ru-RU" sz="7200" b="1" dirty="0">
                <a:latin typeface="Corbel" panose="020B0503020204020204" pitchFamily="34" charset="0"/>
              </a:rPr>
              <a:t>обитают в океанах</a:t>
            </a:r>
            <a:r>
              <a:rPr lang="ru-RU" sz="7200" b="1" dirty="0" smtClean="0">
                <a:latin typeface="Corbel" panose="020B0503020204020204" pitchFamily="34" charset="0"/>
              </a:rPr>
              <a:t>?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endParaRPr lang="ru-RU" sz="7200" b="1" dirty="0">
              <a:latin typeface="Corbel" panose="020B0503020204020204" pitchFamily="34" charset="0"/>
            </a:endParaRPr>
          </a:p>
          <a:p>
            <a:pPr fontAlgn="base"/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E </a:t>
            </a:r>
            <a:r>
              <a:rPr lang="en-US" sz="7200" b="1" dirty="0" err="1">
                <a:latin typeface="Corbel" panose="020B0503020204020204" pitchFamily="34" charset="0"/>
              </a:rPr>
              <a:t>adevărat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fals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sunt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cunoscute</a:t>
            </a:r>
            <a:r>
              <a:rPr lang="en-US" sz="7200" b="1" dirty="0">
                <a:latin typeface="Corbel" panose="020B0503020204020204" pitchFamily="34" charset="0"/>
              </a:rPr>
              <a:t> circa 200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mii </a:t>
            </a:r>
            <a:r>
              <a:rPr lang="en-US" sz="7200" b="1" dirty="0">
                <a:latin typeface="Corbel" panose="020B0503020204020204" pitchFamily="34" charset="0"/>
              </a:rPr>
              <a:t>de </a:t>
            </a:r>
            <a:r>
              <a:rPr lang="en-US" sz="7200" b="1" dirty="0" err="1">
                <a:latin typeface="Corbel" panose="020B0503020204020204" pitchFamily="34" charset="0"/>
              </a:rPr>
              <a:t>specii</a:t>
            </a:r>
            <a:r>
              <a:rPr lang="en-US" sz="7200" b="1" dirty="0">
                <a:latin typeface="Corbel" panose="020B0503020204020204" pitchFamily="34" charset="0"/>
              </a:rPr>
              <a:t> de </a:t>
            </a:r>
            <a:r>
              <a:rPr lang="en-US" sz="7200" b="1" dirty="0" err="1">
                <a:latin typeface="Corbel" panose="020B0503020204020204" pitchFamily="34" charset="0"/>
              </a:rPr>
              <a:t>animale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și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plante</a:t>
            </a:r>
            <a:r>
              <a:rPr lang="en-US" sz="7200" b="1" dirty="0">
                <a:latin typeface="Corbel" panose="020B0503020204020204" pitchFamily="34" charset="0"/>
              </a:rPr>
              <a:t>, care </a:t>
            </a:r>
            <a:r>
              <a:rPr lang="en-US" sz="7200" b="1" dirty="0" err="1">
                <a:latin typeface="Corbel" panose="020B0503020204020204" pitchFamily="34" charset="0"/>
              </a:rPr>
              <a:t>trăiesc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în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oceane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  <a:endParaRPr lang="ru-RU" sz="7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9399" y="3788768"/>
            <a:ext cx="968347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Верю</a:t>
            </a:r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 / </a:t>
            </a:r>
            <a:endParaRPr lang="ru-RU" sz="83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Adevărat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0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Picture 4" descr="Растения и животные океана: фото и видео природы океана, особенности  животного и растительного мира. - webmandry.c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8" y="2616613"/>
            <a:ext cx="10052050" cy="62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8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17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9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 </a:t>
            </a:r>
            <a:r>
              <a:rPr lang="ru-RU" sz="7200" dirty="0">
                <a:latin typeface="Corbel" panose="020B0503020204020204" pitchFamily="34" charset="0"/>
              </a:rPr>
              <a:t>конце ХХ века в Тихом океане появилось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образование</a:t>
            </a:r>
            <a:r>
              <a:rPr lang="ru-RU" sz="7200" dirty="0">
                <a:latin typeface="Corbel" panose="020B0503020204020204" pitchFamily="34" charset="0"/>
              </a:rPr>
              <a:t>, которое назвали континентом.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Его </a:t>
            </a:r>
            <a:r>
              <a:rPr lang="ru-RU" sz="7200" dirty="0">
                <a:latin typeface="Corbel" panose="020B0503020204020204" pitchFamily="34" charset="0"/>
              </a:rPr>
              <a:t>размер сопоставим с тремя территориями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Франции</a:t>
            </a:r>
            <a:r>
              <a:rPr lang="ru-RU" sz="7200" dirty="0">
                <a:latin typeface="Corbel" panose="020B0503020204020204" pitchFamily="34" charset="0"/>
              </a:rPr>
              <a:t>. </a:t>
            </a:r>
            <a:r>
              <a:rPr lang="ru-RU" sz="7200" b="1" dirty="0">
                <a:latin typeface="Corbel" panose="020B0503020204020204" pitchFamily="34" charset="0"/>
              </a:rPr>
              <a:t>А из чего он </a:t>
            </a:r>
            <a:r>
              <a:rPr lang="ru-RU" sz="7200" b="1" dirty="0" smtClean="0">
                <a:latin typeface="Corbel" panose="020B0503020204020204" pitchFamily="34" charset="0"/>
              </a:rPr>
              <a:t>состоит?</a:t>
            </a:r>
            <a:endParaRPr lang="ru-RU" sz="7200" b="1" dirty="0">
              <a:latin typeface="Corbel" panose="020B0503020204020204" pitchFamily="34" charset="0"/>
            </a:endParaRPr>
          </a:p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La </a:t>
            </a:r>
            <a:r>
              <a:rPr lang="en-US" sz="7200" dirty="0" err="1">
                <a:latin typeface="Corbel" panose="020B0503020204020204" pitchFamily="34" charset="0"/>
              </a:rPr>
              <a:t>sfârșitul</a:t>
            </a:r>
            <a:r>
              <a:rPr lang="en-US" sz="7200" dirty="0">
                <a:latin typeface="Corbel" panose="020B0503020204020204" pitchFamily="34" charset="0"/>
              </a:rPr>
              <a:t> sec. XX, </a:t>
            </a:r>
            <a:r>
              <a:rPr lang="en-US" sz="7200" dirty="0" err="1">
                <a:latin typeface="Corbel" panose="020B0503020204020204" pitchFamily="34" charset="0"/>
              </a:rPr>
              <a:t>în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Oceanul</a:t>
            </a:r>
            <a:r>
              <a:rPr lang="en-US" sz="7200" dirty="0">
                <a:latin typeface="Corbel" panose="020B0503020204020204" pitchFamily="34" charset="0"/>
              </a:rPr>
              <a:t> Pacific a </a:t>
            </a:r>
            <a:r>
              <a:rPr lang="en-US" sz="7200" dirty="0" err="1">
                <a:latin typeface="Corbel" panose="020B0503020204020204" pitchFamily="34" charset="0"/>
              </a:rPr>
              <a:t>apărut</a:t>
            </a:r>
            <a:r>
              <a:rPr lang="en-US" sz="7200" dirty="0">
                <a:latin typeface="Corbel" panose="020B0503020204020204" pitchFamily="34" charset="0"/>
              </a:rPr>
              <a:t> o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formațiune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>
                <a:latin typeface="Corbel" panose="020B0503020204020204" pitchFamily="34" charset="0"/>
              </a:rPr>
              <a:t>cu </a:t>
            </a:r>
            <a:r>
              <a:rPr lang="en-US" sz="7200" dirty="0" err="1">
                <a:latin typeface="Corbel" panose="020B0503020204020204" pitchFamily="34" charset="0"/>
              </a:rPr>
              <a:t>suprafața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cât</a:t>
            </a:r>
            <a:r>
              <a:rPr lang="en-US" sz="7200" dirty="0">
                <a:latin typeface="Corbel" panose="020B0503020204020204" pitchFamily="34" charset="0"/>
              </a:rPr>
              <a:t> circa 3 </a:t>
            </a:r>
            <a:r>
              <a:rPr lang="en-US" sz="7200" dirty="0" err="1">
                <a:latin typeface="Corbel" panose="020B0503020204020204" pitchFamily="34" charset="0"/>
              </a:rPr>
              <a:t>teritorii</a:t>
            </a:r>
            <a:r>
              <a:rPr lang="en-US" sz="7200" dirty="0">
                <a:latin typeface="Corbel" panose="020B0503020204020204" pitchFamily="34" charset="0"/>
              </a:rPr>
              <a:t> ale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Franței</a:t>
            </a:r>
            <a:r>
              <a:rPr lang="en-US" sz="7200" dirty="0">
                <a:latin typeface="Corbel" panose="020B0503020204020204" pitchFamily="34" charset="0"/>
              </a:rPr>
              <a:t>. </a:t>
            </a:r>
            <a:r>
              <a:rPr lang="en-US" sz="7200" b="1" dirty="0">
                <a:latin typeface="Corbel" panose="020B0503020204020204" pitchFamily="34" charset="0"/>
              </a:rPr>
              <a:t>Din </a:t>
            </a:r>
            <a:r>
              <a:rPr lang="en-US" sz="7200" b="1" dirty="0" err="1">
                <a:latin typeface="Corbel" panose="020B0503020204020204" pitchFamily="34" charset="0"/>
              </a:rPr>
              <a:t>ce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constă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aceasta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  <a:endParaRPr lang="ru-RU" sz="7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9400" y="3778453"/>
            <a:ext cx="9664698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Мусора</a:t>
            </a:r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 / </a:t>
            </a:r>
            <a:b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Gunoi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0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Picture 4" descr="Откуда взялось большое тихоокеанское мусорное пятн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1" y="2556771"/>
            <a:ext cx="9975758" cy="641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531</Words>
  <Application>Microsoft Office PowerPoint</Application>
  <PresentationFormat>Произвольный</PresentationFormat>
  <Paragraphs>106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413</cp:revision>
  <dcterms:modified xsi:type="dcterms:W3CDTF">2021-01-13T11:13:25Z</dcterms:modified>
</cp:coreProperties>
</file>