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32" d="100"/>
          <a:sy n="32" d="100"/>
        </p:scale>
        <p:origin x="62" y="7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4624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1316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8290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0219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3812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7683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091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8890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9601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7598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3798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2309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2493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796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4.png"/><Relationship Id="rId10" Type="http://schemas.openxmlformats.org/officeDocument/2006/relationships/image" Target="../media/image15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4.png"/><Relationship Id="rId10" Type="http://schemas.openxmlformats.org/officeDocument/2006/relationships/image" Target="../media/image16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4.png"/><Relationship Id="rId10" Type="http://schemas.openxmlformats.org/officeDocument/2006/relationships/image" Target="../media/image17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audio" Target="../media/audio10.wav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4.pn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4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4.png"/><Relationship Id="rId10" Type="http://schemas.openxmlformats.org/officeDocument/2006/relationships/image" Target="../media/image12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4.png"/><Relationship Id="rId10" Type="http://schemas.openxmlformats.org/officeDocument/2006/relationships/image" Target="../media/image13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104100" cy="1145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0" y="1124030"/>
            <a:ext cx="1009141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588658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>
                <a:latin typeface="Corbel" panose="020B0503020204020204" pitchFamily="34" charset="0"/>
              </a:rPr>
              <a:t>Этот плакат утверждает, 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что повышение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ru-RU" sz="6000" dirty="0" smtClean="0">
                <a:latin typeface="Corbel" panose="020B0503020204020204" pitchFamily="34" charset="0"/>
              </a:rPr>
              <a:t>температуры 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на </a:t>
            </a:r>
            <a:r>
              <a:rPr lang="ru-RU" sz="6000" dirty="0">
                <a:latin typeface="Corbel" panose="020B0503020204020204" pitchFamily="34" charset="0"/>
              </a:rPr>
              <a:t>2 градуса Цельсия –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слишком</a:t>
            </a:r>
            <a:r>
              <a:rPr lang="x-none" sz="6000" dirty="0" smtClean="0">
                <a:latin typeface="Corbel" panose="020B0503020204020204" pitchFamily="34" charset="0"/>
              </a:rPr>
              <a:t> </a:t>
            </a:r>
            <a:r>
              <a:rPr lang="ru-RU" sz="6000" dirty="0" smtClean="0">
                <a:latin typeface="Corbel" panose="020B0503020204020204" pitchFamily="34" charset="0"/>
              </a:rPr>
              <a:t>много</a:t>
            </a:r>
            <a:r>
              <a:rPr lang="ru-RU" sz="6000" dirty="0">
                <a:latin typeface="Corbel" panose="020B0503020204020204" pitchFamily="34" charset="0"/>
              </a:rPr>
              <a:t>.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Голову какого </a:t>
            </a:r>
            <a:r>
              <a:rPr lang="ru-RU" sz="6000" b="1" dirty="0">
                <a:latin typeface="Corbel" panose="020B0503020204020204" pitchFamily="34" charset="0"/>
              </a:rPr>
              <a:t>животного </a:t>
            </a:r>
            <a:endParaRPr lang="x-none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мы скрыли?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Acest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>
                <a:latin typeface="Corbel" panose="020B0503020204020204" pitchFamily="34" charset="0"/>
              </a:rPr>
              <a:t>poster </a:t>
            </a:r>
            <a:r>
              <a:rPr lang="en-US" sz="6000" dirty="0" err="1">
                <a:latin typeface="Corbel" panose="020B0503020204020204" pitchFamily="34" charset="0"/>
              </a:rPr>
              <a:t>afirmă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că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mărirea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 smtClean="0">
                <a:latin typeface="Corbel" panose="020B0503020204020204" pitchFamily="34" charset="0"/>
              </a:rPr>
              <a:t>temperaturii</a:t>
            </a:r>
            <a:r>
              <a:rPr lang="x-none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err="1" smtClean="0">
                <a:latin typeface="Corbel" panose="020B0503020204020204" pitchFamily="34" charset="0"/>
              </a:rPr>
              <a:t>medii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>
                <a:latin typeface="Corbel" panose="020B0503020204020204" pitchFamily="34" charset="0"/>
              </a:rPr>
              <a:t>cu 2 grade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Celsius </a:t>
            </a:r>
            <a:r>
              <a:rPr lang="en-US" sz="6000" dirty="0">
                <a:latin typeface="Corbel" panose="020B0503020204020204" pitchFamily="34" charset="0"/>
              </a:rPr>
              <a:t>- e </a:t>
            </a:r>
            <a:r>
              <a:rPr lang="en-US" sz="6000" dirty="0" err="1">
                <a:latin typeface="Corbel" panose="020B0503020204020204" pitchFamily="34" charset="0"/>
              </a:rPr>
              <a:t>prea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mult</a:t>
            </a:r>
            <a:r>
              <a:rPr lang="en-US" sz="6000" dirty="0">
                <a:latin typeface="Corbel" panose="020B0503020204020204" pitchFamily="34" charset="0"/>
              </a:rPr>
              <a:t>. </a:t>
            </a:r>
            <a:r>
              <a:rPr lang="en-US" sz="6000" b="1" dirty="0" err="1" smtClean="0">
                <a:latin typeface="Corbel" panose="020B0503020204020204" pitchFamily="34" charset="0"/>
              </a:rPr>
              <a:t>Capul</a:t>
            </a:r>
            <a:r>
              <a:rPr lang="en-US" sz="6000" b="1" dirty="0" smtClean="0">
                <a:latin typeface="Corbel" panose="020B0503020204020204" pitchFamily="34" charset="0"/>
              </a:rPr>
              <a:t> </a:t>
            </a:r>
            <a:r>
              <a:rPr lang="en-US" sz="6000" b="1" dirty="0">
                <a:latin typeface="Corbel" panose="020B0503020204020204" pitchFamily="34" charset="0"/>
              </a:rPr>
              <a:t>cui </a:t>
            </a:r>
            <a:r>
              <a:rPr lang="en-US" sz="6000" b="1" dirty="0" smtClean="0">
                <a:latin typeface="Corbel" panose="020B0503020204020204" pitchFamily="34" charset="0"/>
              </a:rPr>
              <a:t>a </a:t>
            </a:r>
            <a:r>
              <a:rPr lang="en-US" sz="6000" b="1" dirty="0" err="1" smtClean="0">
                <a:latin typeface="Corbel" panose="020B0503020204020204" pitchFamily="34" charset="0"/>
              </a:rPr>
              <a:t>fost</a:t>
            </a:r>
            <a:r>
              <a:rPr lang="en-US" sz="6000" b="1" dirty="0" smtClean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ascuns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în</a:t>
            </a:r>
            <a:r>
              <a:rPr lang="en-US" sz="6000" b="1" dirty="0">
                <a:latin typeface="Corbel" panose="020B0503020204020204" pitchFamily="34" charset="0"/>
              </a:rPr>
              <a:t> imagine?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850" y="1242010"/>
            <a:ext cx="9433938" cy="658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5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40" y="3669578"/>
            <a:ext cx="10173789" cy="3892360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69732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Жираф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endParaRPr lang="x-none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 fontAlgn="base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Girafă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8710709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</a:t>
            </a:r>
            <a:r>
              <a:rPr lang="ru-RU" sz="4800" i="0" u="none" strike="noStrike" cap="none" dirty="0" smtClean="0">
                <a:solidFill>
                  <a:srgbClr val="002E6D"/>
                </a:solidFill>
              </a:rPr>
              <a:t>ОТВЕТ</a:t>
            </a:r>
            <a:r>
              <a:rPr lang="ro-RO" sz="4800" dirty="0" smtClean="0">
                <a:solidFill>
                  <a:srgbClr val="002E6D"/>
                </a:solidFill>
              </a:rPr>
              <a:t>/RĂSPUNSUL</a:t>
            </a:r>
            <a:endParaRPr sz="48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0" y="1124030"/>
            <a:ext cx="10091419" cy="77825"/>
          </a:xfrm>
          <a:prstGeom prst="rect">
            <a:avLst/>
          </a:prstGeom>
        </p:spPr>
      </p:pic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2" descr="https://files.adme.ru/files/news/part_165/1659415/8967165-wwf-giraffe-elephant-polar-bear-print-377833-adeevee-1513757257-650-f8276c06c6-151435560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" y="2574384"/>
            <a:ext cx="9759857" cy="681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38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0" y="1124030"/>
            <a:ext cx="1009141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800" dirty="0">
                <a:latin typeface="Corbel" panose="020B0503020204020204" pitchFamily="34" charset="0"/>
              </a:rPr>
              <a:t>Загрязнение атмосферы Земли влияет не только </a:t>
            </a:r>
            <a:r>
              <a:rPr lang="ru-RU" sz="5800" dirty="0" smtClean="0">
                <a:latin typeface="Corbel" panose="020B0503020204020204" pitchFamily="34" charset="0"/>
              </a:rPr>
              <a:t>на</a:t>
            </a:r>
            <a:r>
              <a:rPr lang="x-none" sz="5800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ru-RU" sz="5800" dirty="0" smtClean="0">
                <a:latin typeface="Corbel" panose="020B0503020204020204" pitchFamily="34" charset="0"/>
              </a:rPr>
              <a:t>изменение </a:t>
            </a:r>
            <a:r>
              <a:rPr lang="ru-RU" sz="5800" dirty="0">
                <a:latin typeface="Corbel" panose="020B0503020204020204" pitchFamily="34" charset="0"/>
              </a:rPr>
              <a:t>климата. Один журнал посчитал, что, если </a:t>
            </a:r>
            <a:endParaRPr lang="x-none" sz="5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800" dirty="0" smtClean="0">
                <a:latin typeface="Corbel" panose="020B0503020204020204" pitchFamily="34" charset="0"/>
              </a:rPr>
              <a:t>США</a:t>
            </a:r>
            <a:r>
              <a:rPr lang="x-none" sz="5800" dirty="0" smtClean="0">
                <a:latin typeface="Corbel" panose="020B0503020204020204" pitchFamily="34" charset="0"/>
              </a:rPr>
              <a:t> </a:t>
            </a:r>
            <a:r>
              <a:rPr lang="ru-RU" sz="5800" dirty="0" smtClean="0">
                <a:latin typeface="Corbel" panose="020B0503020204020204" pitchFamily="34" charset="0"/>
              </a:rPr>
              <a:t>полностью </a:t>
            </a:r>
            <a:r>
              <a:rPr lang="ru-RU" sz="5800" dirty="0">
                <a:latin typeface="Corbel" panose="020B0503020204020204" pitchFamily="34" charset="0"/>
              </a:rPr>
              <a:t>перейдёт на возобновляемую энергию, </a:t>
            </a:r>
            <a:endParaRPr lang="x-none" sz="5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800" dirty="0" smtClean="0">
                <a:latin typeface="Corbel" panose="020B0503020204020204" pitchFamily="34" charset="0"/>
              </a:rPr>
              <a:t>это</a:t>
            </a:r>
            <a:r>
              <a:rPr lang="x-none" sz="5800" dirty="0" smtClean="0">
                <a:latin typeface="Corbel" panose="020B0503020204020204" pitchFamily="34" charset="0"/>
              </a:rPr>
              <a:t> </a:t>
            </a:r>
            <a:r>
              <a:rPr lang="ru-RU" sz="5800" dirty="0" smtClean="0">
                <a:latin typeface="Corbel" panose="020B0503020204020204" pitchFamily="34" charset="0"/>
              </a:rPr>
              <a:t>сэкономит </a:t>
            </a:r>
            <a:r>
              <a:rPr lang="ru-RU" sz="5800" dirty="0">
                <a:latin typeface="Corbel" panose="020B0503020204020204" pitchFamily="34" charset="0"/>
              </a:rPr>
              <a:t>почти 600 млрд. долларов… </a:t>
            </a:r>
            <a:endParaRPr lang="x-none" sz="5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800" b="1" dirty="0" smtClean="0">
                <a:latin typeface="Corbel" panose="020B0503020204020204" pitchFamily="34" charset="0"/>
              </a:rPr>
              <a:t>В какой</a:t>
            </a:r>
            <a:r>
              <a:rPr lang="x-none" sz="5800" b="1" dirty="0" smtClean="0">
                <a:latin typeface="Corbel" panose="020B0503020204020204" pitchFamily="34" charset="0"/>
              </a:rPr>
              <a:t> </a:t>
            </a:r>
            <a:r>
              <a:rPr lang="ru-RU" sz="5800" b="1" dirty="0" smtClean="0">
                <a:latin typeface="Corbel" panose="020B0503020204020204" pitchFamily="34" charset="0"/>
              </a:rPr>
              <a:t>государственной отрасли?</a:t>
            </a:r>
            <a:endParaRPr lang="en-US" sz="5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800" dirty="0" err="1" smtClean="0">
                <a:latin typeface="Corbel" panose="020B0503020204020204" pitchFamily="34" charset="0"/>
              </a:rPr>
              <a:t>Poluarea</a:t>
            </a:r>
            <a:r>
              <a:rPr lang="en-US" sz="5800" dirty="0" smtClean="0">
                <a:latin typeface="Corbel" panose="020B0503020204020204" pitchFamily="34" charset="0"/>
              </a:rPr>
              <a:t> </a:t>
            </a:r>
            <a:r>
              <a:rPr lang="en-US" sz="5800" dirty="0" err="1">
                <a:latin typeface="Corbel" panose="020B0503020204020204" pitchFamily="34" charset="0"/>
              </a:rPr>
              <a:t>atmosferei</a:t>
            </a:r>
            <a:r>
              <a:rPr lang="en-US" sz="5800" dirty="0">
                <a:latin typeface="Corbel" panose="020B0503020204020204" pitchFamily="34" charset="0"/>
              </a:rPr>
              <a:t> </a:t>
            </a:r>
            <a:r>
              <a:rPr lang="en-US" sz="5800" dirty="0" err="1">
                <a:latin typeface="Corbel" panose="020B0503020204020204" pitchFamily="34" charset="0"/>
              </a:rPr>
              <a:t>Pământului</a:t>
            </a:r>
            <a:r>
              <a:rPr lang="en-US" sz="5800" dirty="0">
                <a:latin typeface="Corbel" panose="020B0503020204020204" pitchFamily="34" charset="0"/>
              </a:rPr>
              <a:t> duce nu </a:t>
            </a:r>
            <a:r>
              <a:rPr lang="en-US" sz="5800" dirty="0" err="1">
                <a:latin typeface="Corbel" panose="020B0503020204020204" pitchFamily="34" charset="0"/>
              </a:rPr>
              <a:t>doar</a:t>
            </a:r>
            <a:r>
              <a:rPr lang="en-US" sz="5800" dirty="0">
                <a:latin typeface="Corbel" panose="020B0503020204020204" pitchFamily="34" charset="0"/>
              </a:rPr>
              <a:t> la </a:t>
            </a:r>
            <a:r>
              <a:rPr lang="en-US" sz="5800" dirty="0" err="1" smtClean="0">
                <a:latin typeface="Corbel" panose="020B0503020204020204" pitchFamily="34" charset="0"/>
              </a:rPr>
              <a:t>schimbări</a:t>
            </a:r>
            <a:r>
              <a:rPr lang="x-none" sz="5800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en-US" sz="5800" dirty="0" err="1" smtClean="0">
                <a:latin typeface="Corbel" panose="020B0503020204020204" pitchFamily="34" charset="0"/>
              </a:rPr>
              <a:t>climatice</a:t>
            </a:r>
            <a:r>
              <a:rPr lang="en-US" sz="5800" dirty="0">
                <a:latin typeface="Corbel" panose="020B0503020204020204" pitchFamily="34" charset="0"/>
              </a:rPr>
              <a:t>. O </a:t>
            </a:r>
            <a:r>
              <a:rPr lang="en-US" sz="5800" dirty="0" err="1">
                <a:latin typeface="Corbel" panose="020B0503020204020204" pitchFamily="34" charset="0"/>
              </a:rPr>
              <a:t>revistă</a:t>
            </a:r>
            <a:r>
              <a:rPr lang="en-US" sz="5800" dirty="0">
                <a:latin typeface="Corbel" panose="020B0503020204020204" pitchFamily="34" charset="0"/>
              </a:rPr>
              <a:t> a </a:t>
            </a:r>
            <a:r>
              <a:rPr lang="en-US" sz="5800" dirty="0" err="1">
                <a:latin typeface="Corbel" panose="020B0503020204020204" pitchFamily="34" charset="0"/>
              </a:rPr>
              <a:t>calculat</a:t>
            </a:r>
            <a:r>
              <a:rPr lang="en-US" sz="5800" dirty="0">
                <a:latin typeface="Corbel" panose="020B0503020204020204" pitchFamily="34" charset="0"/>
              </a:rPr>
              <a:t> </a:t>
            </a:r>
            <a:r>
              <a:rPr lang="en-US" sz="5800" dirty="0" err="1">
                <a:latin typeface="Corbel" panose="020B0503020204020204" pitchFamily="34" charset="0"/>
              </a:rPr>
              <a:t>că</a:t>
            </a:r>
            <a:r>
              <a:rPr lang="en-US" sz="5800" dirty="0">
                <a:latin typeface="Corbel" panose="020B0503020204020204" pitchFamily="34" charset="0"/>
              </a:rPr>
              <a:t> </a:t>
            </a:r>
            <a:r>
              <a:rPr lang="en-US" sz="5800" dirty="0" err="1">
                <a:latin typeface="Corbel" panose="020B0503020204020204" pitchFamily="34" charset="0"/>
              </a:rPr>
              <a:t>în</a:t>
            </a:r>
            <a:r>
              <a:rPr lang="en-US" sz="5800" dirty="0">
                <a:latin typeface="Corbel" panose="020B0503020204020204" pitchFamily="34" charset="0"/>
              </a:rPr>
              <a:t> </a:t>
            </a:r>
            <a:r>
              <a:rPr lang="en-US" sz="5800" dirty="0" err="1">
                <a:latin typeface="Corbel" panose="020B0503020204020204" pitchFamily="34" charset="0"/>
              </a:rPr>
              <a:t>cazul</a:t>
            </a:r>
            <a:r>
              <a:rPr lang="en-US" sz="5800" dirty="0">
                <a:latin typeface="Corbel" panose="020B0503020204020204" pitchFamily="34" charset="0"/>
              </a:rPr>
              <a:t> </a:t>
            </a:r>
            <a:r>
              <a:rPr lang="en-US" sz="5800" dirty="0" err="1">
                <a:latin typeface="Corbel" panose="020B0503020204020204" pitchFamily="34" charset="0"/>
              </a:rPr>
              <a:t>în</a:t>
            </a:r>
            <a:r>
              <a:rPr lang="en-US" sz="5800" dirty="0">
                <a:latin typeface="Corbel" panose="020B0503020204020204" pitchFamily="34" charset="0"/>
              </a:rPr>
              <a:t> care SUA </a:t>
            </a:r>
            <a:r>
              <a:rPr lang="en-US" sz="5800" dirty="0" err="1">
                <a:latin typeface="Corbel" panose="020B0503020204020204" pitchFamily="34" charset="0"/>
              </a:rPr>
              <a:t>va</a:t>
            </a:r>
            <a:r>
              <a:rPr lang="en-US" sz="5800" dirty="0">
                <a:latin typeface="Corbel" panose="020B0503020204020204" pitchFamily="34" charset="0"/>
              </a:rPr>
              <a:t> </a:t>
            </a:r>
            <a:r>
              <a:rPr lang="en-US" sz="5800" dirty="0" err="1">
                <a:latin typeface="Corbel" panose="020B0503020204020204" pitchFamily="34" charset="0"/>
              </a:rPr>
              <a:t>trece</a:t>
            </a:r>
            <a:r>
              <a:rPr lang="en-US" sz="5800" dirty="0">
                <a:latin typeface="Corbel" panose="020B0503020204020204" pitchFamily="34" charset="0"/>
              </a:rPr>
              <a:t> </a:t>
            </a:r>
            <a:endParaRPr lang="x-none" sz="58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800" dirty="0" err="1" smtClean="0">
                <a:latin typeface="Corbel" panose="020B0503020204020204" pitchFamily="34" charset="0"/>
              </a:rPr>
              <a:t>definitiv</a:t>
            </a:r>
            <a:r>
              <a:rPr lang="en-US" sz="5800" dirty="0" smtClean="0">
                <a:latin typeface="Corbel" panose="020B0503020204020204" pitchFamily="34" charset="0"/>
              </a:rPr>
              <a:t> </a:t>
            </a:r>
            <a:r>
              <a:rPr lang="en-US" sz="5800" dirty="0">
                <a:latin typeface="Corbel" panose="020B0503020204020204" pitchFamily="34" charset="0"/>
              </a:rPr>
              <a:t>la </a:t>
            </a:r>
            <a:r>
              <a:rPr lang="en-US" sz="5800" dirty="0" err="1">
                <a:latin typeface="Corbel" panose="020B0503020204020204" pitchFamily="34" charset="0"/>
              </a:rPr>
              <a:t>utilizarea</a:t>
            </a:r>
            <a:r>
              <a:rPr lang="en-US" sz="5800" dirty="0">
                <a:latin typeface="Corbel" panose="020B0503020204020204" pitchFamily="34" charset="0"/>
              </a:rPr>
              <a:t> </a:t>
            </a:r>
            <a:r>
              <a:rPr lang="en-US" sz="5800" dirty="0" err="1">
                <a:latin typeface="Corbel" panose="020B0503020204020204" pitchFamily="34" charset="0"/>
              </a:rPr>
              <a:t>energiei</a:t>
            </a:r>
            <a:r>
              <a:rPr lang="en-US" sz="5800" dirty="0">
                <a:latin typeface="Corbel" panose="020B0503020204020204" pitchFamily="34" charset="0"/>
              </a:rPr>
              <a:t> </a:t>
            </a:r>
            <a:r>
              <a:rPr lang="en-US" sz="5800" dirty="0" err="1">
                <a:latin typeface="Corbel" panose="020B0503020204020204" pitchFamily="34" charset="0"/>
              </a:rPr>
              <a:t>regenerabile</a:t>
            </a:r>
            <a:r>
              <a:rPr lang="en-US" sz="5800" dirty="0">
                <a:latin typeface="Corbel" panose="020B0503020204020204" pitchFamily="34" charset="0"/>
              </a:rPr>
              <a:t>, </a:t>
            </a:r>
            <a:r>
              <a:rPr lang="ro-MD" sz="5800" dirty="0" smtClean="0">
                <a:latin typeface="Corbel" panose="020B0503020204020204" pitchFamily="34" charset="0"/>
              </a:rPr>
              <a:t>statul</a:t>
            </a:r>
            <a:r>
              <a:rPr lang="en-US" sz="5800" dirty="0" smtClean="0">
                <a:latin typeface="Corbel" panose="020B0503020204020204" pitchFamily="34" charset="0"/>
              </a:rPr>
              <a:t> </a:t>
            </a:r>
            <a:r>
              <a:rPr lang="en-US" sz="5800" dirty="0" err="1">
                <a:latin typeface="Corbel" panose="020B0503020204020204" pitchFamily="34" charset="0"/>
              </a:rPr>
              <a:t>va</a:t>
            </a:r>
            <a:r>
              <a:rPr lang="en-US" sz="5800" dirty="0">
                <a:latin typeface="Corbel" panose="020B0503020204020204" pitchFamily="34" charset="0"/>
              </a:rPr>
              <a:t> </a:t>
            </a:r>
            <a:endParaRPr lang="x-none" sz="58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800" dirty="0" err="1" smtClean="0">
                <a:latin typeface="Corbel" panose="020B0503020204020204" pitchFamily="34" charset="0"/>
              </a:rPr>
              <a:t>economisi</a:t>
            </a:r>
            <a:r>
              <a:rPr lang="x-none" sz="5800" dirty="0" smtClean="0">
                <a:latin typeface="Corbel" panose="020B0503020204020204" pitchFamily="34" charset="0"/>
              </a:rPr>
              <a:t> </a:t>
            </a:r>
            <a:r>
              <a:rPr lang="en-US" sz="5800" dirty="0" smtClean="0">
                <a:latin typeface="Corbel" panose="020B0503020204020204" pitchFamily="34" charset="0"/>
              </a:rPr>
              <a:t>circa </a:t>
            </a:r>
            <a:r>
              <a:rPr lang="en-US" sz="5800" dirty="0">
                <a:latin typeface="Corbel" panose="020B0503020204020204" pitchFamily="34" charset="0"/>
              </a:rPr>
              <a:t>600 </a:t>
            </a:r>
            <a:r>
              <a:rPr lang="en-US" sz="5800" dirty="0" err="1">
                <a:latin typeface="Corbel" panose="020B0503020204020204" pitchFamily="34" charset="0"/>
              </a:rPr>
              <a:t>miliarde</a:t>
            </a:r>
            <a:r>
              <a:rPr lang="en-US" sz="5800" dirty="0">
                <a:latin typeface="Corbel" panose="020B0503020204020204" pitchFamily="34" charset="0"/>
              </a:rPr>
              <a:t> de </a:t>
            </a:r>
            <a:r>
              <a:rPr lang="en-US" sz="5800" dirty="0" err="1">
                <a:latin typeface="Corbel" panose="020B0503020204020204" pitchFamily="34" charset="0"/>
              </a:rPr>
              <a:t>dolari</a:t>
            </a:r>
            <a:r>
              <a:rPr lang="en-US" sz="5800" dirty="0">
                <a:latin typeface="Corbel" panose="020B0503020204020204" pitchFamily="34" charset="0"/>
              </a:rPr>
              <a:t>… </a:t>
            </a:r>
            <a:r>
              <a:rPr lang="en-US" sz="5800" b="1" dirty="0" err="1">
                <a:latin typeface="Corbel" panose="020B0503020204020204" pitchFamily="34" charset="0"/>
              </a:rPr>
              <a:t>În</a:t>
            </a:r>
            <a:r>
              <a:rPr lang="en-US" sz="5800" b="1" dirty="0">
                <a:latin typeface="Corbel" panose="020B0503020204020204" pitchFamily="34" charset="0"/>
              </a:rPr>
              <a:t> </a:t>
            </a:r>
            <a:r>
              <a:rPr lang="en-US" sz="5800" b="1" dirty="0" err="1">
                <a:latin typeface="Corbel" panose="020B0503020204020204" pitchFamily="34" charset="0"/>
              </a:rPr>
              <a:t>ce</a:t>
            </a:r>
            <a:r>
              <a:rPr lang="en-US" sz="5800" b="1" dirty="0">
                <a:latin typeface="Corbel" panose="020B0503020204020204" pitchFamily="34" charset="0"/>
              </a:rPr>
              <a:t> sector?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0221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40" y="3669578"/>
            <a:ext cx="10173789" cy="3892360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1163299" y="3697328"/>
            <a:ext cx="8959577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Здравоохранение</a:t>
            </a:r>
            <a:r>
              <a:rPr lang="x-none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endParaRPr lang="x-none" sz="72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Medicină</a:t>
            </a:r>
            <a:endParaRPr lang="ru-RU" sz="72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8710709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</a:t>
            </a:r>
            <a:r>
              <a:rPr lang="ru-RU" sz="4800" i="0" u="none" strike="noStrike" cap="none" dirty="0" smtClean="0">
                <a:solidFill>
                  <a:srgbClr val="002E6D"/>
                </a:solidFill>
              </a:rPr>
              <a:t>ОТВЕТ</a:t>
            </a:r>
            <a:r>
              <a:rPr lang="ro-RO" sz="4800" dirty="0" smtClean="0">
                <a:solidFill>
                  <a:srgbClr val="002E6D"/>
                </a:solidFill>
              </a:rPr>
              <a:t>/RĂSPUNSUL</a:t>
            </a:r>
            <a:endParaRPr sz="48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0" y="1124030"/>
            <a:ext cx="10091419" cy="77825"/>
          </a:xfrm>
          <a:prstGeom prst="rect">
            <a:avLst/>
          </a:prstGeom>
        </p:spPr>
      </p:pic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6" descr="Медицина в США: плюсы и минусы - rumigration.co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32" y="2908430"/>
            <a:ext cx="9356868" cy="623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17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0" y="1124030"/>
            <a:ext cx="1009141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>
                <a:latin typeface="Corbel" panose="020B0503020204020204" pitchFamily="34" charset="0"/>
              </a:rPr>
              <a:t>Чтобы обозначить одну из экологических проблем на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границе</a:t>
            </a:r>
            <a:r>
              <a:rPr lang="x-none" sz="6000" dirty="0" smtClean="0">
                <a:latin typeface="Corbel" panose="020B0503020204020204" pitchFamily="34" charset="0"/>
              </a:rPr>
              <a:t> </a:t>
            </a:r>
            <a:r>
              <a:rPr lang="ru-RU" sz="6000" dirty="0" smtClean="0">
                <a:latin typeface="Corbel" panose="020B0503020204020204" pitchFamily="34" charset="0"/>
              </a:rPr>
              <a:t>Казахстана </a:t>
            </a:r>
            <a:r>
              <a:rPr lang="ru-RU" sz="6000" dirty="0">
                <a:latin typeface="Corbel" panose="020B0503020204020204" pitchFamily="34" charset="0"/>
              </a:rPr>
              <a:t>и Узбекистана, сделали фотографию,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на которой</a:t>
            </a:r>
            <a:r>
              <a:rPr lang="x-none" sz="6000" dirty="0" smtClean="0">
                <a:latin typeface="Corbel" panose="020B0503020204020204" pitchFamily="34" charset="0"/>
              </a:rPr>
              <a:t> </a:t>
            </a:r>
            <a:r>
              <a:rPr lang="ru-RU" sz="6000" dirty="0" smtClean="0">
                <a:latin typeface="Corbel" panose="020B0503020204020204" pitchFamily="34" charset="0"/>
              </a:rPr>
              <a:t>изображены </a:t>
            </a:r>
            <a:r>
              <a:rPr lang="ru-RU" sz="6000" dirty="0">
                <a:latin typeface="Corbel" panose="020B0503020204020204" pitchFamily="34" charset="0"/>
              </a:rPr>
              <a:t>ржавые корабли и ОНИ, которых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тоже называют</a:t>
            </a:r>
            <a:r>
              <a:rPr lang="x-none" sz="6000" dirty="0" smtClean="0">
                <a:latin typeface="Corbel" panose="020B0503020204020204" pitchFamily="34" charset="0"/>
              </a:rPr>
              <a:t> </a:t>
            </a:r>
            <a:r>
              <a:rPr lang="ru-RU" sz="6000" dirty="0" smtClean="0">
                <a:latin typeface="Corbel" panose="020B0503020204020204" pitchFamily="34" charset="0"/>
              </a:rPr>
              <a:t>кораблями</a:t>
            </a:r>
            <a:r>
              <a:rPr lang="ru-RU" sz="6000" dirty="0">
                <a:latin typeface="Corbel" panose="020B0503020204020204" pitchFamily="34" charset="0"/>
              </a:rPr>
              <a:t>. </a:t>
            </a:r>
            <a:r>
              <a:rPr lang="ru-RU" sz="6000" b="1" dirty="0">
                <a:latin typeface="Corbel" panose="020B0503020204020204" pitchFamily="34" charset="0"/>
              </a:rPr>
              <a:t>Назовите ИХ. 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Pentru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>
                <a:latin typeface="Corbel" panose="020B0503020204020204" pitchFamily="34" charset="0"/>
              </a:rPr>
              <a:t>a </a:t>
            </a:r>
            <a:r>
              <a:rPr lang="en-US" sz="6000" dirty="0" err="1">
                <a:latin typeface="Corbel" panose="020B0503020204020204" pitchFamily="34" charset="0"/>
              </a:rPr>
              <a:t>evidenția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una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dintre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problemele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ecologice</a:t>
            </a:r>
            <a:r>
              <a:rPr lang="en-US" sz="6000" dirty="0">
                <a:latin typeface="Corbel" panose="020B0503020204020204" pitchFamily="34" charset="0"/>
              </a:rPr>
              <a:t> de la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granița</a:t>
            </a:r>
            <a:r>
              <a:rPr lang="x-none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err="1" smtClean="0">
                <a:latin typeface="Corbel" panose="020B0503020204020204" pitchFamily="34" charset="0"/>
              </a:rPr>
              <a:t>Kazahstanului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și</a:t>
            </a:r>
            <a:r>
              <a:rPr lang="en-US" sz="6000" dirty="0">
                <a:latin typeface="Corbel" panose="020B0503020204020204" pitchFamily="34" charset="0"/>
              </a:rPr>
              <a:t> a </a:t>
            </a:r>
            <a:r>
              <a:rPr lang="en-US" sz="6000" dirty="0" err="1">
                <a:latin typeface="Corbel" panose="020B0503020204020204" pitchFamily="34" charset="0"/>
              </a:rPr>
              <a:t>Uzbekistanului</a:t>
            </a:r>
            <a:r>
              <a:rPr lang="en-US" sz="6000" dirty="0">
                <a:latin typeface="Corbel" panose="020B0503020204020204" pitchFamily="34" charset="0"/>
              </a:rPr>
              <a:t>, a </a:t>
            </a:r>
            <a:r>
              <a:rPr lang="en-US" sz="6000" dirty="0" err="1">
                <a:latin typeface="Corbel" panose="020B0503020204020204" pitchFamily="34" charset="0"/>
              </a:rPr>
              <a:t>fost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făcută</a:t>
            </a:r>
            <a:r>
              <a:rPr lang="en-US" sz="6000" dirty="0">
                <a:latin typeface="Corbel" panose="020B0503020204020204" pitchFamily="34" charset="0"/>
              </a:rPr>
              <a:t> o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fotografie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err="1" smtClean="0">
                <a:latin typeface="Corbel" panose="020B0503020204020204" pitchFamily="34" charset="0"/>
              </a:rPr>
              <a:t>în</a:t>
            </a:r>
            <a:r>
              <a:rPr lang="x-none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smtClean="0">
                <a:latin typeface="Corbel" panose="020B0503020204020204" pitchFamily="34" charset="0"/>
              </a:rPr>
              <a:t>care </a:t>
            </a:r>
            <a:r>
              <a:rPr lang="en-US" sz="6000" dirty="0" err="1">
                <a:latin typeface="Corbel" panose="020B0503020204020204" pitchFamily="34" charset="0"/>
              </a:rPr>
              <a:t>apar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corăbii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ruginite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și</a:t>
            </a:r>
            <a:r>
              <a:rPr lang="en-US" sz="6000" dirty="0">
                <a:latin typeface="Corbel" panose="020B0503020204020204" pitchFamily="34" charset="0"/>
              </a:rPr>
              <a:t> ELE. </a:t>
            </a:r>
            <a:r>
              <a:rPr lang="en-US" sz="6000" dirty="0" err="1">
                <a:latin typeface="Corbel" panose="020B0503020204020204" pitchFamily="34" charset="0"/>
              </a:rPr>
              <a:t>Uneori</a:t>
            </a:r>
            <a:r>
              <a:rPr lang="en-US" sz="6000" dirty="0">
                <a:latin typeface="Corbel" panose="020B0503020204020204" pitchFamily="34" charset="0"/>
              </a:rPr>
              <a:t> ELE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sunt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err="1" smtClean="0">
                <a:latin typeface="Corbel" panose="020B0503020204020204" pitchFamily="34" charset="0"/>
              </a:rPr>
              <a:t>numite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err="1" smtClean="0">
                <a:latin typeface="Corbel" panose="020B0503020204020204" pitchFamily="34" charset="0"/>
              </a:rPr>
              <a:t>corăbii</a:t>
            </a:r>
            <a:r>
              <a:rPr lang="en-US" sz="6000" dirty="0" smtClean="0">
                <a:latin typeface="Corbel" panose="020B0503020204020204" pitchFamily="34" charset="0"/>
              </a:rPr>
              <a:t>.</a:t>
            </a:r>
            <a:r>
              <a:rPr lang="x-none" sz="6000" dirty="0" smtClean="0">
                <a:latin typeface="Corbel" panose="020B0503020204020204" pitchFamily="34" charset="0"/>
              </a:rPr>
              <a:t> </a:t>
            </a:r>
            <a:r>
              <a:rPr lang="en-US" sz="6000" b="1" dirty="0" err="1" smtClean="0">
                <a:latin typeface="Corbel" panose="020B0503020204020204" pitchFamily="34" charset="0"/>
              </a:rPr>
              <a:t>Numiți</a:t>
            </a:r>
            <a:r>
              <a:rPr lang="en-US" sz="6000" b="1" dirty="0" smtClean="0">
                <a:latin typeface="Corbel" panose="020B0503020204020204" pitchFamily="34" charset="0"/>
              </a:rPr>
              <a:t>-LE</a:t>
            </a:r>
            <a:r>
              <a:rPr lang="en-US" sz="6000" b="1" dirty="0">
                <a:latin typeface="Corbel" panose="020B0503020204020204" pitchFamily="34" charset="0"/>
              </a:rPr>
              <a:t>!</a:t>
            </a:r>
            <a:endParaRPr lang="ru-RU" sz="6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4289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40" y="3669578"/>
            <a:ext cx="10173789" cy="3892360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69732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Верблюды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algn="ctr" fontAlgn="base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Cămilele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8710709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</a:t>
            </a:r>
            <a:r>
              <a:rPr lang="ru-RU" sz="4800" i="0" u="none" strike="noStrike" cap="none" dirty="0" smtClean="0">
                <a:solidFill>
                  <a:srgbClr val="002E6D"/>
                </a:solidFill>
              </a:rPr>
              <a:t>ОТВЕТ</a:t>
            </a:r>
            <a:r>
              <a:rPr lang="ro-RO" sz="4800" dirty="0" smtClean="0">
                <a:solidFill>
                  <a:srgbClr val="002E6D"/>
                </a:solidFill>
              </a:rPr>
              <a:t>/RĂSPUNSUL</a:t>
            </a:r>
            <a:endParaRPr sz="48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0" y="1124030"/>
            <a:ext cx="10091419" cy="77825"/>
          </a:xfrm>
          <a:prstGeom prst="rect">
            <a:avLst/>
          </a:prstGeom>
        </p:spPr>
      </p:pic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4" descr="35 интересных фактов о верблюдах — Общенет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84" y="2471737"/>
            <a:ext cx="9911466" cy="652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77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1028"/>
            <a:ext cx="20104099" cy="12082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o-MO" sz="7200" b="1" dirty="0" smtClean="0">
                <a:latin typeface="Corbel" panose="020B0503020204020204" pitchFamily="34" charset="0"/>
              </a:rPr>
              <a:t>BRAVO</a:t>
            </a:r>
            <a:r>
              <a:rPr lang="ru-RU" sz="7200" b="1" dirty="0" smtClean="0">
                <a:latin typeface="Corbel" panose="020B0503020204020204" pitchFamily="34" charset="0"/>
              </a:rPr>
              <a:t>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79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0" y="1124030"/>
            <a:ext cx="1009141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400" b="1" dirty="0">
                <a:latin typeface="Corbel" panose="020B0503020204020204" pitchFamily="34" charset="0"/>
              </a:rPr>
              <a:t>Восстановите слова, в которых мы оставили только </a:t>
            </a:r>
            <a:r>
              <a:rPr lang="ru-RU" sz="4400" b="1" dirty="0" smtClean="0">
                <a:latin typeface="Corbel" panose="020B0503020204020204" pitchFamily="34" charset="0"/>
              </a:rPr>
              <a:t>гласные.</a:t>
            </a:r>
            <a:endParaRPr lang="en-US" sz="4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dirty="0" smtClean="0">
                <a:latin typeface="Corbel" panose="020B0503020204020204" pitchFamily="34" charset="0"/>
              </a:rPr>
              <a:t>о </a:t>
            </a:r>
            <a:r>
              <a:rPr lang="ru-RU" sz="4400" dirty="0" err="1">
                <a:latin typeface="Corbel" panose="020B0503020204020204" pitchFamily="34" charset="0"/>
              </a:rPr>
              <a:t>о</a:t>
            </a:r>
            <a:r>
              <a:rPr lang="ru-RU" sz="4400" dirty="0">
                <a:latin typeface="Corbel" panose="020B0503020204020204" pitchFamily="34" charset="0"/>
              </a:rPr>
              <a:t> </a:t>
            </a:r>
            <a:r>
              <a:rPr lang="ru-RU" sz="4400" dirty="0" err="1">
                <a:latin typeface="Corbel" panose="020B0503020204020204" pitchFamily="34" charset="0"/>
              </a:rPr>
              <a:t>о</a:t>
            </a:r>
            <a:r>
              <a:rPr lang="ru-RU" sz="4400" dirty="0">
                <a:latin typeface="Corbel" panose="020B0503020204020204" pitchFamily="34" charset="0"/>
              </a:rPr>
              <a:t> – Химический элемент, который используют как </a:t>
            </a:r>
            <a:r>
              <a:rPr lang="ru-RU" sz="4400" dirty="0" smtClean="0">
                <a:latin typeface="Corbel" panose="020B0503020204020204" pitchFamily="34" charset="0"/>
              </a:rPr>
              <a:t>топливо.</a:t>
            </a:r>
            <a:endParaRPr lang="en-US" sz="4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dirty="0" smtClean="0">
                <a:latin typeface="Corbel" panose="020B0503020204020204" pitchFamily="34" charset="0"/>
              </a:rPr>
              <a:t>е </a:t>
            </a:r>
            <a:r>
              <a:rPr lang="ru-RU" sz="4400" dirty="0">
                <a:latin typeface="Corbel" panose="020B0503020204020204" pitchFamily="34" charset="0"/>
              </a:rPr>
              <a:t>и </a:t>
            </a:r>
            <a:r>
              <a:rPr lang="ru-RU" sz="4400" dirty="0" err="1">
                <a:latin typeface="Corbel" panose="020B0503020204020204" pitchFamily="34" charset="0"/>
              </a:rPr>
              <a:t>и</a:t>
            </a:r>
            <a:r>
              <a:rPr lang="ru-RU" sz="4400" dirty="0">
                <a:latin typeface="Corbel" panose="020B0503020204020204" pitchFamily="34" charset="0"/>
              </a:rPr>
              <a:t>  – Из-за глобального потепления они могут исчезнуть с </a:t>
            </a:r>
            <a:r>
              <a:rPr lang="ru-RU" sz="4400" dirty="0" smtClean="0">
                <a:latin typeface="Corbel" panose="020B0503020204020204" pitchFamily="34" charset="0"/>
              </a:rPr>
              <a:t>полюсов.</a:t>
            </a:r>
            <a:endParaRPr lang="en-US" sz="4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dirty="0" smtClean="0">
                <a:latin typeface="Corbel" panose="020B0503020204020204" pitchFamily="34" charset="0"/>
              </a:rPr>
              <a:t>э </a:t>
            </a:r>
            <a:r>
              <a:rPr lang="ru-RU" sz="4400" dirty="0">
                <a:latin typeface="Corbel" panose="020B0503020204020204" pitchFamily="34" charset="0"/>
              </a:rPr>
              <a:t>о </a:t>
            </a:r>
            <a:r>
              <a:rPr lang="ru-RU" sz="4400" dirty="0" err="1">
                <a:latin typeface="Corbel" panose="020B0503020204020204" pitchFamily="34" charset="0"/>
              </a:rPr>
              <a:t>о</a:t>
            </a:r>
            <a:r>
              <a:rPr lang="ru-RU" sz="4400" dirty="0">
                <a:latin typeface="Corbel" panose="020B0503020204020204" pitchFamily="34" charset="0"/>
              </a:rPr>
              <a:t> </a:t>
            </a:r>
            <a:r>
              <a:rPr lang="ru-RU" sz="4400" dirty="0" err="1">
                <a:latin typeface="Corbel" panose="020B0503020204020204" pitchFamily="34" charset="0"/>
              </a:rPr>
              <a:t>ия</a:t>
            </a:r>
            <a:r>
              <a:rPr lang="ru-RU" sz="4400" dirty="0">
                <a:latin typeface="Corbel" panose="020B0503020204020204" pitchFamily="34" charset="0"/>
              </a:rPr>
              <a:t> – Наука, изучающая взаимоотношение человека, </a:t>
            </a:r>
            <a:r>
              <a:rPr lang="ru-RU" sz="4400" dirty="0" smtClean="0">
                <a:latin typeface="Corbel" panose="020B0503020204020204" pitchFamily="34" charset="0"/>
              </a:rPr>
              <a:t>животных,</a:t>
            </a:r>
            <a:endParaRPr lang="en-US" sz="4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dirty="0" smtClean="0">
                <a:latin typeface="Corbel" panose="020B0503020204020204" pitchFamily="34" charset="0"/>
              </a:rPr>
              <a:t>растений </a:t>
            </a:r>
            <a:r>
              <a:rPr lang="ru-RU" sz="4400" dirty="0">
                <a:latin typeface="Corbel" panose="020B0503020204020204" pitchFamily="34" charset="0"/>
              </a:rPr>
              <a:t>и микроорганизмов с окружающей </a:t>
            </a:r>
            <a:r>
              <a:rPr lang="ru-RU" sz="4400" dirty="0" smtClean="0">
                <a:latin typeface="Corbel" panose="020B0503020204020204" pitchFamily="34" charset="0"/>
              </a:rPr>
              <a:t>средой.</a:t>
            </a:r>
            <a:endParaRPr lang="en-US" sz="4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400" b="1" dirty="0" err="1" smtClean="0">
                <a:latin typeface="Corbel" panose="020B0503020204020204" pitchFamily="34" charset="0"/>
              </a:rPr>
              <a:t>Restabiliți</a:t>
            </a:r>
            <a:r>
              <a:rPr lang="en-US" sz="4400" b="1" dirty="0" smtClean="0">
                <a:latin typeface="Corbel" panose="020B0503020204020204" pitchFamily="34" charset="0"/>
              </a:rPr>
              <a:t> </a:t>
            </a:r>
            <a:r>
              <a:rPr lang="en-US" sz="4400" b="1" dirty="0" err="1">
                <a:latin typeface="Corbel" panose="020B0503020204020204" pitchFamily="34" charset="0"/>
              </a:rPr>
              <a:t>cuvintele</a:t>
            </a:r>
            <a:r>
              <a:rPr lang="en-US" sz="4400" b="1" dirty="0">
                <a:latin typeface="Corbel" panose="020B0503020204020204" pitchFamily="34" charset="0"/>
              </a:rPr>
              <a:t> </a:t>
            </a:r>
            <a:r>
              <a:rPr lang="en-US" sz="4400" b="1" dirty="0" err="1">
                <a:latin typeface="Corbel" panose="020B0503020204020204" pitchFamily="34" charset="0"/>
              </a:rPr>
              <a:t>în</a:t>
            </a:r>
            <a:r>
              <a:rPr lang="en-US" sz="4400" b="1" dirty="0">
                <a:latin typeface="Corbel" panose="020B0503020204020204" pitchFamily="34" charset="0"/>
              </a:rPr>
              <a:t> care au </a:t>
            </a:r>
            <a:r>
              <a:rPr lang="en-US" sz="4400" b="1" dirty="0" err="1">
                <a:latin typeface="Corbel" panose="020B0503020204020204" pitchFamily="34" charset="0"/>
              </a:rPr>
              <a:t>fost</a:t>
            </a:r>
            <a:r>
              <a:rPr lang="en-US" sz="4400" b="1" dirty="0">
                <a:latin typeface="Corbel" panose="020B0503020204020204" pitchFamily="34" charset="0"/>
              </a:rPr>
              <a:t> </a:t>
            </a:r>
            <a:r>
              <a:rPr lang="en-US" sz="4400" b="1" dirty="0" err="1">
                <a:latin typeface="Corbel" panose="020B0503020204020204" pitchFamily="34" charset="0"/>
              </a:rPr>
              <a:t>omise</a:t>
            </a:r>
            <a:r>
              <a:rPr lang="en-US" sz="4400" b="1" dirty="0">
                <a:latin typeface="Corbel" panose="020B0503020204020204" pitchFamily="34" charset="0"/>
              </a:rPr>
              <a:t> </a:t>
            </a:r>
            <a:r>
              <a:rPr lang="en-US" sz="4400" b="1" dirty="0" err="1">
                <a:latin typeface="Corbel" panose="020B0503020204020204" pitchFamily="34" charset="0"/>
              </a:rPr>
              <a:t>toate</a:t>
            </a:r>
            <a:r>
              <a:rPr lang="en-US" sz="4400" b="1" dirty="0">
                <a:latin typeface="Corbel" panose="020B0503020204020204" pitchFamily="34" charset="0"/>
              </a:rPr>
              <a:t> </a:t>
            </a:r>
            <a:r>
              <a:rPr lang="en-US" sz="4400" b="1" dirty="0" err="1">
                <a:latin typeface="Corbel" panose="020B0503020204020204" pitchFamily="34" charset="0"/>
              </a:rPr>
              <a:t>consoanele</a:t>
            </a:r>
            <a:r>
              <a:rPr lang="en-US" sz="4400" b="1" dirty="0">
                <a:latin typeface="Corbel" panose="020B0503020204020204" pitchFamily="34" charset="0"/>
              </a:rPr>
              <a:t>. </a:t>
            </a:r>
            <a:endParaRPr lang="en-US" sz="4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400" dirty="0" err="1" smtClean="0">
                <a:latin typeface="Corbel" panose="020B0503020204020204" pitchFamily="34" charset="0"/>
              </a:rPr>
              <a:t>i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>
                <a:latin typeface="Corbel" panose="020B0503020204020204" pitchFamily="34" charset="0"/>
              </a:rPr>
              <a:t>o e – Element </a:t>
            </a:r>
            <a:r>
              <a:rPr lang="en-US" sz="4400" dirty="0" err="1">
                <a:latin typeface="Corbel" panose="020B0503020204020204" pitchFamily="34" charset="0"/>
              </a:rPr>
              <a:t>chimic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folosit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drept</a:t>
            </a:r>
            <a:r>
              <a:rPr lang="en-US" sz="4400" dirty="0">
                <a:latin typeface="Corbel" panose="020B0503020204020204" pitchFamily="34" charset="0"/>
              </a:rPr>
              <a:t> o </a:t>
            </a:r>
            <a:r>
              <a:rPr lang="en-US" sz="4400" dirty="0" err="1">
                <a:latin typeface="Corbel" panose="020B0503020204020204" pitchFamily="34" charset="0"/>
              </a:rPr>
              <a:t>sursă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alternativă</a:t>
            </a:r>
            <a:r>
              <a:rPr lang="en-US" sz="4400" dirty="0">
                <a:latin typeface="Corbel" panose="020B0503020204020204" pitchFamily="34" charset="0"/>
              </a:rPr>
              <a:t> de </a:t>
            </a:r>
            <a:r>
              <a:rPr lang="en-US" sz="4400" dirty="0" err="1" smtClean="0">
                <a:latin typeface="Corbel" panose="020B0503020204020204" pitchFamily="34" charset="0"/>
              </a:rPr>
              <a:t>energie</a:t>
            </a:r>
            <a:r>
              <a:rPr lang="en-US" sz="4400" dirty="0" smtClean="0">
                <a:latin typeface="Corbel" panose="020B0503020204020204" pitchFamily="34" charset="0"/>
              </a:rPr>
              <a:t>.</a:t>
            </a: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e </a:t>
            </a:r>
            <a:r>
              <a:rPr lang="en-US" sz="4400" dirty="0">
                <a:latin typeface="Corbel" panose="020B0503020204020204" pitchFamily="34" charset="0"/>
              </a:rPr>
              <a:t>a </a:t>
            </a:r>
            <a:r>
              <a:rPr lang="en-US" sz="4400" dirty="0" err="1">
                <a:latin typeface="Corbel" panose="020B0503020204020204" pitchFamily="34" charset="0"/>
              </a:rPr>
              <a:t>i</a:t>
            </a:r>
            <a:r>
              <a:rPr lang="en-US" sz="4400" dirty="0">
                <a:latin typeface="Corbel" panose="020B0503020204020204" pitchFamily="34" charset="0"/>
              </a:rPr>
              <a:t> – Din </a:t>
            </a:r>
            <a:r>
              <a:rPr lang="en-US" sz="4400" dirty="0" err="1">
                <a:latin typeface="Corbel" panose="020B0503020204020204" pitchFamily="34" charset="0"/>
              </a:rPr>
              <a:t>cauza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încălzirii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globale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aceștia</a:t>
            </a:r>
            <a:r>
              <a:rPr lang="en-US" sz="4400" dirty="0">
                <a:latin typeface="Corbel" panose="020B0503020204020204" pitchFamily="34" charset="0"/>
              </a:rPr>
              <a:t> pot </a:t>
            </a:r>
            <a:r>
              <a:rPr lang="en-US" sz="4400" dirty="0" err="1">
                <a:latin typeface="Corbel" panose="020B0503020204020204" pitchFamily="34" charset="0"/>
              </a:rPr>
              <a:t>dispărea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complet</a:t>
            </a:r>
            <a:r>
              <a:rPr lang="en-US" sz="4400" dirty="0">
                <a:latin typeface="Corbel" panose="020B0503020204020204" pitchFamily="34" charset="0"/>
              </a:rPr>
              <a:t> de la </a:t>
            </a:r>
            <a:r>
              <a:rPr lang="en-US" sz="4400" dirty="0" err="1" smtClean="0">
                <a:latin typeface="Corbel" panose="020B0503020204020204" pitchFamily="34" charset="0"/>
              </a:rPr>
              <a:t>Polurile</a:t>
            </a:r>
            <a:endParaRPr lang="en-US" sz="4400" dirty="0">
              <a:latin typeface="Corbel" panose="020B0503020204020204" pitchFamily="34" charset="0"/>
            </a:endParaRPr>
          </a:p>
          <a:p>
            <a:pPr fontAlgn="base"/>
            <a:r>
              <a:rPr lang="en-US" sz="4400" dirty="0" err="1" smtClean="0">
                <a:latin typeface="Corbel" panose="020B0503020204020204" pitchFamily="34" charset="0"/>
              </a:rPr>
              <a:t>Terrei</a:t>
            </a:r>
            <a:r>
              <a:rPr lang="en-US" sz="4400" dirty="0" smtClean="0">
                <a:latin typeface="Corbel" panose="020B0503020204020204" pitchFamily="34" charset="0"/>
              </a:rPr>
              <a:t>.</a:t>
            </a: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e </a:t>
            </a:r>
            <a:r>
              <a:rPr lang="en-US" sz="4400" dirty="0">
                <a:latin typeface="Corbel" panose="020B0503020204020204" pitchFamily="34" charset="0"/>
              </a:rPr>
              <a:t>o </a:t>
            </a:r>
            <a:r>
              <a:rPr lang="en-US" sz="4400" dirty="0" err="1">
                <a:latin typeface="Corbel" panose="020B0503020204020204" pitchFamily="34" charset="0"/>
              </a:rPr>
              <a:t>o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ia</a:t>
            </a:r>
            <a:r>
              <a:rPr lang="en-US" sz="4400" dirty="0">
                <a:latin typeface="Corbel" panose="020B0503020204020204" pitchFamily="34" charset="0"/>
              </a:rPr>
              <a:t> – </a:t>
            </a:r>
            <a:r>
              <a:rPr lang="en-US" sz="4400" dirty="0" err="1">
                <a:latin typeface="Corbel" panose="020B0503020204020204" pitchFamily="34" charset="0"/>
              </a:rPr>
              <a:t>Știința</a:t>
            </a:r>
            <a:r>
              <a:rPr lang="en-US" sz="4400" dirty="0">
                <a:latin typeface="Corbel" panose="020B0503020204020204" pitchFamily="34" charset="0"/>
              </a:rPr>
              <a:t> care se </a:t>
            </a:r>
            <a:r>
              <a:rPr lang="en-US" sz="4400" dirty="0" err="1">
                <a:latin typeface="Corbel" panose="020B0503020204020204" pitchFamily="34" charset="0"/>
              </a:rPr>
              <a:t>ocupă</a:t>
            </a:r>
            <a:r>
              <a:rPr lang="en-US" sz="4400" dirty="0">
                <a:latin typeface="Corbel" panose="020B0503020204020204" pitchFamily="34" charset="0"/>
              </a:rPr>
              <a:t> de </a:t>
            </a:r>
            <a:r>
              <a:rPr lang="en-US" sz="4400" dirty="0" err="1">
                <a:latin typeface="Corbel" panose="020B0503020204020204" pitchFamily="34" charset="0"/>
              </a:rPr>
              <a:t>studiul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interacțiunii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dintre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organisme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și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 smtClean="0">
                <a:latin typeface="Corbel" panose="020B0503020204020204" pitchFamily="34" charset="0"/>
              </a:rPr>
              <a:t>mediul</a:t>
            </a:r>
            <a:endParaRPr lang="en-US" sz="4400" dirty="0">
              <a:latin typeface="Corbel" panose="020B0503020204020204" pitchFamily="34" charset="0"/>
            </a:endParaRPr>
          </a:p>
          <a:p>
            <a:pPr fontAlgn="base"/>
            <a:r>
              <a:rPr lang="en-US" sz="4400" dirty="0" err="1" smtClean="0">
                <a:latin typeface="Corbel" panose="020B0503020204020204" pitchFamily="34" charset="0"/>
              </a:rPr>
              <a:t>lor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>
                <a:latin typeface="Corbel" panose="020B0503020204020204" pitchFamily="34" charset="0"/>
              </a:rPr>
              <a:t>de </a:t>
            </a:r>
            <a:r>
              <a:rPr lang="en-US" sz="4400" dirty="0" err="1">
                <a:latin typeface="Corbel" panose="020B0503020204020204" pitchFamily="34" charset="0"/>
              </a:rPr>
              <a:t>viață</a:t>
            </a:r>
            <a:r>
              <a:rPr lang="en-US" sz="4400" dirty="0">
                <a:latin typeface="Corbel" panose="020B0503020204020204" pitchFamily="34" charset="0"/>
              </a:rPr>
              <a:t>. 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1045501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x-none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/RĂSPUNSURI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x-none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/PUNCTE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40" y="3669578"/>
            <a:ext cx="10173789" cy="3892360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69732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r>
              <a:rPr lang="x-none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	</a:t>
            </a:r>
            <a: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Водород</a:t>
            </a:r>
            <a:r>
              <a:rPr lang="x-none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Hidrogen</a:t>
            </a:r>
            <a:r>
              <a:rPr lang="en-US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x-none" sz="44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x-none" sz="4400" b="1" dirty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x-none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</a:t>
            </a:r>
            <a:r>
              <a:rPr lang="en-US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– </a:t>
            </a:r>
            <a:r>
              <a:rPr lang="en-US" sz="4400" b="1" dirty="0">
                <a:solidFill>
                  <a:schemeClr val="bg1"/>
                </a:solidFill>
                <a:latin typeface="Corbel" panose="020B0503020204020204" pitchFamily="34" charset="0"/>
              </a:rPr>
              <a:t>1 </a:t>
            </a:r>
            <a: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x-none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/punct</a:t>
            </a:r>
            <a: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endParaRPr lang="ru-RU" sz="44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x-none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</a:t>
            </a:r>
            <a: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Ледники</a:t>
            </a:r>
            <a:r>
              <a:rPr lang="x-none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Ghețari</a:t>
            </a:r>
            <a:endParaRPr lang="x-none" sz="44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x-none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</a:t>
            </a:r>
            <a:r>
              <a:rPr lang="en-US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– </a:t>
            </a:r>
            <a:r>
              <a:rPr lang="en-US" sz="4400" b="1" dirty="0">
                <a:solidFill>
                  <a:schemeClr val="bg1"/>
                </a:solidFill>
                <a:latin typeface="Corbel" panose="020B0503020204020204" pitchFamily="34" charset="0"/>
              </a:rPr>
              <a:t>1 </a:t>
            </a:r>
            <a: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x-none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/punct</a:t>
            </a:r>
            <a: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endParaRPr lang="ru-RU" sz="44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x-none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Экология</a:t>
            </a:r>
            <a:r>
              <a:rPr lang="x-none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Ecologia</a:t>
            </a:r>
            <a:r>
              <a:rPr lang="en-US" sz="4400" b="1" dirty="0">
                <a:solidFill>
                  <a:schemeClr val="bg1"/>
                </a:solidFill>
                <a:latin typeface="Corbel" panose="020B0503020204020204" pitchFamily="34" charset="0"/>
              </a:rPr>
              <a:t>  </a:t>
            </a:r>
            <a:endParaRPr lang="x-none" sz="44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x-none" sz="4400" b="1" dirty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en-US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– </a:t>
            </a:r>
            <a:r>
              <a:rPr lang="en-US" sz="4400" b="1" dirty="0">
                <a:solidFill>
                  <a:schemeClr val="bg1"/>
                </a:solidFill>
                <a:latin typeface="Corbel" panose="020B0503020204020204" pitchFamily="34" charset="0"/>
              </a:rPr>
              <a:t>1 </a:t>
            </a:r>
            <a: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x-none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/punct</a:t>
            </a:r>
            <a: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endParaRPr lang="ru-RU" sz="4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8710709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</a:t>
            </a:r>
            <a:r>
              <a:rPr lang="ru-RU" sz="4800" i="0" u="none" strike="noStrike" cap="none" dirty="0" smtClean="0">
                <a:solidFill>
                  <a:srgbClr val="002E6D"/>
                </a:solidFill>
              </a:rPr>
              <a:t>ОТВЕТ</a:t>
            </a:r>
            <a:r>
              <a:rPr lang="ro-RO" sz="4800" dirty="0" smtClean="0">
                <a:solidFill>
                  <a:srgbClr val="002E6D"/>
                </a:solidFill>
              </a:rPr>
              <a:t>/RĂSPUNSUL</a:t>
            </a:r>
            <a:endParaRPr sz="48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0" y="1124030"/>
            <a:ext cx="10091419" cy="77825"/>
          </a:xfrm>
          <a:prstGeom prst="rect">
            <a:avLst/>
          </a:prstGeom>
        </p:spPr>
      </p:pic>
      <p:sp>
        <p:nvSpPr>
          <p:cNvPr id="16" name="Google Shape;253;p20"/>
          <p:cNvSpPr txBox="1"/>
          <p:nvPr/>
        </p:nvSpPr>
        <p:spPr>
          <a:xfrm>
            <a:off x="212989" y="10511686"/>
            <a:ext cx="1087411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 ОТВЕТA/RĂSPUNSURI – 3 БАЛЛA/PUNCTE</a:t>
            </a:r>
            <a:endParaRPr lang="x-none"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4" descr="Ледник — Википедия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3" y="2617384"/>
            <a:ext cx="9737632" cy="649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37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0" y="1124030"/>
            <a:ext cx="1009141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Парижское соглашение регулирует меры </a:t>
            </a:r>
            <a:r>
              <a:rPr lang="ru-RU" sz="7200" dirty="0" smtClean="0">
                <a:latin typeface="Corbel" panose="020B0503020204020204" pitchFamily="34" charset="0"/>
              </a:rPr>
              <a:t>для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снижения </a:t>
            </a:r>
            <a:r>
              <a:rPr lang="ru-RU" sz="7200" dirty="0">
                <a:latin typeface="Corbel" panose="020B0503020204020204" pitchFamily="34" charset="0"/>
              </a:rPr>
              <a:t>содержания ЕГО в атмосфере. </a:t>
            </a:r>
            <a:endParaRPr lang="x-none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ОН </a:t>
            </a:r>
            <a:r>
              <a:rPr lang="ru-RU" sz="7200" b="1" dirty="0">
                <a:latin typeface="Corbel" panose="020B0503020204020204" pitchFamily="34" charset="0"/>
              </a:rPr>
              <a:t>– </a:t>
            </a:r>
            <a:r>
              <a:rPr lang="ru-RU" sz="7200" b="1" dirty="0" smtClean="0">
                <a:latin typeface="Corbel" panose="020B0503020204020204" pitchFamily="34" charset="0"/>
              </a:rPr>
              <a:t>это</a:t>
            </a:r>
            <a:r>
              <a:rPr lang="x-none" sz="7200" b="1" dirty="0" smtClean="0"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latin typeface="Corbel" panose="020B0503020204020204" pitchFamily="34" charset="0"/>
              </a:rPr>
              <a:t>углекислый </a:t>
            </a:r>
            <a:r>
              <a:rPr lang="ru-RU" sz="7200" b="1" dirty="0">
                <a:latin typeface="Corbel" panose="020B0503020204020204" pitchFamily="34" charset="0"/>
              </a:rPr>
              <a:t>газ или </a:t>
            </a:r>
            <a:r>
              <a:rPr lang="ru-RU" sz="7200" b="1" dirty="0" smtClean="0">
                <a:latin typeface="Corbel" panose="020B0503020204020204" pitchFamily="34" charset="0"/>
              </a:rPr>
              <a:t>азот?</a:t>
            </a:r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endParaRPr lang="x-none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dirty="0" err="1" smtClean="0">
                <a:latin typeface="Corbel" panose="020B0503020204020204" pitchFamily="34" charset="0"/>
              </a:rPr>
              <a:t>Acordul</a:t>
            </a:r>
            <a:r>
              <a:rPr lang="en-US" sz="7200" dirty="0" smtClean="0">
                <a:latin typeface="Corbel" panose="020B0503020204020204" pitchFamily="34" charset="0"/>
              </a:rPr>
              <a:t> </a:t>
            </a:r>
            <a:r>
              <a:rPr lang="en-US" sz="7200" dirty="0">
                <a:latin typeface="Corbel" panose="020B0503020204020204" pitchFamily="34" charset="0"/>
              </a:rPr>
              <a:t>de la Paris </a:t>
            </a:r>
            <a:r>
              <a:rPr lang="en-US" sz="7200" dirty="0" err="1">
                <a:latin typeface="Corbel" panose="020B0503020204020204" pitchFamily="34" charset="0"/>
              </a:rPr>
              <a:t>reglementează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măsurile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smtClean="0">
                <a:latin typeface="Corbel" panose="020B0503020204020204" pitchFamily="34" charset="0"/>
              </a:rPr>
              <a:t>de</a:t>
            </a:r>
          </a:p>
          <a:p>
            <a:pPr fontAlgn="base"/>
            <a:r>
              <a:rPr lang="en-US" sz="7200" dirty="0" err="1" smtClean="0">
                <a:latin typeface="Corbel" panose="020B0503020204020204" pitchFamily="34" charset="0"/>
              </a:rPr>
              <a:t>reducere</a:t>
            </a:r>
            <a:r>
              <a:rPr lang="en-US" sz="7200" dirty="0" smtClean="0">
                <a:latin typeface="Corbel" panose="020B0503020204020204" pitchFamily="34" charset="0"/>
              </a:rPr>
              <a:t> </a:t>
            </a:r>
            <a:r>
              <a:rPr lang="en-US" sz="7200" dirty="0">
                <a:latin typeface="Corbel" panose="020B0503020204020204" pitchFamily="34" charset="0"/>
              </a:rPr>
              <a:t>a </a:t>
            </a:r>
            <a:r>
              <a:rPr lang="en-US" sz="7200" dirty="0" err="1">
                <a:latin typeface="Corbel" panose="020B0503020204020204" pitchFamily="34" charset="0"/>
              </a:rPr>
              <a:t>conținutului</a:t>
            </a:r>
            <a:r>
              <a:rPr lang="en-US" sz="7200" dirty="0">
                <a:latin typeface="Corbel" panose="020B0503020204020204" pitchFamily="34" charset="0"/>
              </a:rPr>
              <a:t> LUI </a:t>
            </a:r>
            <a:r>
              <a:rPr lang="en-US" sz="7200" dirty="0" err="1">
                <a:latin typeface="Corbel" panose="020B0503020204020204" pitchFamily="34" charset="0"/>
              </a:rPr>
              <a:t>în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atmosferă</a:t>
            </a:r>
            <a:r>
              <a:rPr lang="en-US" sz="7200" dirty="0">
                <a:latin typeface="Corbel" panose="020B0503020204020204" pitchFamily="34" charset="0"/>
              </a:rPr>
              <a:t>. </a:t>
            </a:r>
            <a:endParaRPr lang="x-none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smtClean="0">
                <a:latin typeface="Corbel" panose="020B0503020204020204" pitchFamily="34" charset="0"/>
              </a:rPr>
              <a:t>E</a:t>
            </a:r>
            <a:r>
              <a:rPr lang="x-none" sz="7200" b="1" dirty="0" smtClean="0">
                <a:latin typeface="Corbel" panose="020B0503020204020204" pitchFamily="34" charset="0"/>
              </a:rPr>
              <a:t>ste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vorba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smtClean="0">
                <a:latin typeface="Corbel" panose="020B0503020204020204" pitchFamily="34" charset="0"/>
              </a:rPr>
              <a:t>de </a:t>
            </a:r>
            <a:r>
              <a:rPr lang="en-US" sz="7200" b="1" dirty="0" err="1" smtClean="0">
                <a:latin typeface="Corbel" panose="020B0503020204020204" pitchFamily="34" charset="0"/>
              </a:rPr>
              <a:t>dioxid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>
                <a:latin typeface="Corbel" panose="020B0503020204020204" pitchFamily="34" charset="0"/>
              </a:rPr>
              <a:t>de carbon </a:t>
            </a:r>
            <a:r>
              <a:rPr lang="en-US" sz="7200" b="1" dirty="0" err="1">
                <a:latin typeface="Corbel" panose="020B0503020204020204" pitchFamily="34" charset="0"/>
              </a:rPr>
              <a:t>sau</a:t>
            </a:r>
            <a:r>
              <a:rPr lang="en-US" sz="7200" b="1" dirty="0">
                <a:latin typeface="Corbel" panose="020B0503020204020204" pitchFamily="34" charset="0"/>
              </a:rPr>
              <a:t> de </a:t>
            </a:r>
            <a:r>
              <a:rPr lang="en-US" sz="7200" b="1" dirty="0" err="1">
                <a:latin typeface="Corbel" panose="020B0503020204020204" pitchFamily="34" charset="0"/>
              </a:rPr>
              <a:t>azot</a:t>
            </a:r>
            <a:r>
              <a:rPr lang="en-US" sz="7200" b="1" dirty="0">
                <a:latin typeface="Corbel" panose="020B0503020204020204" pitchFamily="34" charset="0"/>
              </a:rPr>
              <a:t>? 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8761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40" y="3669578"/>
            <a:ext cx="10173789" cy="3892360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69732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Углекислый газ</a:t>
            </a:r>
            <a:r>
              <a:rPr lang="x-none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endParaRPr lang="x-none" sz="72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Dioxid</a:t>
            </a:r>
            <a:r>
              <a:rPr lang="en-US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de carbon</a:t>
            </a:r>
            <a:endParaRPr lang="ru-RU" sz="72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8710709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</a:t>
            </a:r>
            <a:r>
              <a:rPr lang="ru-RU" sz="4800" i="0" u="none" strike="noStrike" cap="none" dirty="0" smtClean="0">
                <a:solidFill>
                  <a:srgbClr val="002E6D"/>
                </a:solidFill>
              </a:rPr>
              <a:t>ОТВЕТ</a:t>
            </a:r>
            <a:r>
              <a:rPr lang="ro-RO" sz="4800" dirty="0" smtClean="0">
                <a:solidFill>
                  <a:srgbClr val="002E6D"/>
                </a:solidFill>
              </a:rPr>
              <a:t>/RĂSPUNSUL</a:t>
            </a:r>
            <a:endParaRPr sz="48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0" y="1124030"/>
            <a:ext cx="10091419" cy="77825"/>
          </a:xfrm>
          <a:prstGeom prst="rect">
            <a:avLst/>
          </a:prstGeom>
        </p:spPr>
      </p:pic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2" descr="Как превратить углекислый газ в топливо? - Hi-News.ru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3" y="2929063"/>
            <a:ext cx="9956543" cy="560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84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0" y="1124030"/>
            <a:ext cx="1009141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>
                <a:latin typeface="Corbel" panose="020B0503020204020204" pitchFamily="34" charset="0"/>
              </a:rPr>
              <a:t>Верите ли вы, что из-за </a:t>
            </a:r>
            <a:r>
              <a:rPr lang="ru-RU" sz="7200" b="1" dirty="0" smtClean="0">
                <a:latin typeface="Corbel" panose="020B0503020204020204" pitchFamily="34" charset="0"/>
              </a:rPr>
              <a:t>промышленной</a:t>
            </a:r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революции </a:t>
            </a:r>
            <a:r>
              <a:rPr lang="ru-RU" sz="7200" b="1" dirty="0">
                <a:latin typeface="Corbel" panose="020B0503020204020204" pitchFamily="34" charset="0"/>
              </a:rPr>
              <a:t>с 1850 по 1900 годы средняя </a:t>
            </a:r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мировая </a:t>
            </a:r>
            <a:r>
              <a:rPr lang="ru-RU" sz="7200" b="1" dirty="0">
                <a:latin typeface="Corbel" panose="020B0503020204020204" pitchFamily="34" charset="0"/>
              </a:rPr>
              <a:t>температура повысилась аж на 1,5 </a:t>
            </a:r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градуса Цельсия?</a:t>
            </a:r>
            <a:endParaRPr lang="en-US" sz="7200" b="1" dirty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smtClean="0">
                <a:latin typeface="Corbel" panose="020B0503020204020204" pitchFamily="34" charset="0"/>
              </a:rPr>
              <a:t>E </a:t>
            </a:r>
            <a:r>
              <a:rPr lang="en-US" sz="7200" b="1" dirty="0" err="1">
                <a:latin typeface="Corbel" panose="020B0503020204020204" pitchFamily="34" charset="0"/>
              </a:rPr>
              <a:t>adevărat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sau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fals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că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în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perioada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anilor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smtClean="0">
                <a:latin typeface="Corbel" panose="020B0503020204020204" pitchFamily="34" charset="0"/>
              </a:rPr>
              <a:t>1850</a:t>
            </a:r>
          </a:p>
          <a:p>
            <a:pPr fontAlgn="base"/>
            <a:r>
              <a:rPr lang="en-US" sz="7200" b="1" dirty="0" smtClean="0">
                <a:latin typeface="Corbel" panose="020B0503020204020204" pitchFamily="34" charset="0"/>
              </a:rPr>
              <a:t>1900 </a:t>
            </a:r>
            <a:r>
              <a:rPr lang="en-US" sz="7200" b="1" dirty="0" err="1">
                <a:latin typeface="Corbel" panose="020B0503020204020204" pitchFamily="34" charset="0"/>
              </a:rPr>
              <a:t>revoluția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industrială</a:t>
            </a:r>
            <a:r>
              <a:rPr lang="en-US" sz="7200" b="1" dirty="0">
                <a:latin typeface="Corbel" panose="020B0503020204020204" pitchFamily="34" charset="0"/>
              </a:rPr>
              <a:t> a </a:t>
            </a:r>
            <a:r>
              <a:rPr lang="en-US" sz="7200" b="1" dirty="0" err="1">
                <a:latin typeface="Corbel" panose="020B0503020204020204" pitchFamily="34" charset="0"/>
              </a:rPr>
              <a:t>cauzat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 smtClean="0">
                <a:latin typeface="Corbel" panose="020B0503020204020204" pitchFamily="34" charset="0"/>
              </a:rPr>
              <a:t>mărirea</a:t>
            </a:r>
            <a:endParaRPr lang="en-US" sz="7200" b="1" dirty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err="1" smtClean="0">
                <a:latin typeface="Corbel" panose="020B0503020204020204" pitchFamily="34" charset="0"/>
              </a:rPr>
              <a:t>temperaturii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medii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globale</a:t>
            </a:r>
            <a:r>
              <a:rPr lang="en-US" sz="7200" b="1" dirty="0">
                <a:latin typeface="Corbel" panose="020B0503020204020204" pitchFamily="34" charset="0"/>
              </a:rPr>
              <a:t> cu 1,5 grade Celsius?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2998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40" y="3669578"/>
            <a:ext cx="10173789" cy="3892360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69732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Верю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endParaRPr lang="x-none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Adevărat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8710709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</a:t>
            </a:r>
            <a:r>
              <a:rPr lang="ru-RU" sz="4800" i="0" u="none" strike="noStrike" cap="none" dirty="0" smtClean="0">
                <a:solidFill>
                  <a:srgbClr val="002E6D"/>
                </a:solidFill>
              </a:rPr>
              <a:t>ОТВЕТ</a:t>
            </a:r>
            <a:r>
              <a:rPr lang="ro-RO" sz="4800" dirty="0" smtClean="0">
                <a:solidFill>
                  <a:srgbClr val="002E6D"/>
                </a:solidFill>
              </a:rPr>
              <a:t>/RĂSPUNSUL</a:t>
            </a:r>
            <a:endParaRPr sz="48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0" y="1124030"/>
            <a:ext cx="10091419" cy="77825"/>
          </a:xfrm>
          <a:prstGeom prst="rect">
            <a:avLst/>
          </a:prstGeom>
        </p:spPr>
      </p:pic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4" descr="Термометр уличный 0story 8788596 в интернет-магазине Wildberries.b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862" y="1773567"/>
            <a:ext cx="6032074" cy="804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22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0" y="1124030"/>
            <a:ext cx="1009141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Бабочка Аполлон занесена в Красную </a:t>
            </a:r>
            <a:r>
              <a:rPr lang="ru-RU" sz="7200" dirty="0" smtClean="0">
                <a:latin typeface="Corbel" panose="020B0503020204020204" pitchFamily="34" charset="0"/>
              </a:rPr>
              <a:t>книгу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многих </a:t>
            </a:r>
            <a:r>
              <a:rPr lang="ru-RU" sz="7200" dirty="0">
                <a:latin typeface="Corbel" panose="020B0503020204020204" pitchFamily="34" charset="0"/>
              </a:rPr>
              <a:t>стран. Из-за глобального </a:t>
            </a:r>
            <a:r>
              <a:rPr lang="ru-RU" sz="7200" dirty="0" smtClean="0">
                <a:latin typeface="Corbel" panose="020B0503020204020204" pitchFamily="34" charset="0"/>
              </a:rPr>
              <a:t>потепления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она </a:t>
            </a:r>
            <a:r>
              <a:rPr lang="ru-RU" sz="7200" dirty="0">
                <a:latin typeface="Corbel" panose="020B0503020204020204" pitchFamily="34" charset="0"/>
              </a:rPr>
              <a:t>просыпается и умирает от голода. </a:t>
            </a:r>
            <a:endParaRPr lang="x-none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Какое</a:t>
            </a:r>
            <a:r>
              <a:rPr lang="x-none" sz="7200" b="1" dirty="0" smtClean="0"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latin typeface="Corbel" panose="020B0503020204020204" pitchFamily="34" charset="0"/>
              </a:rPr>
              <a:t>слово </a:t>
            </a:r>
            <a:r>
              <a:rPr lang="ru-RU" sz="7200" b="1" dirty="0">
                <a:latin typeface="Corbel" panose="020B0503020204020204" pitchFamily="34" charset="0"/>
              </a:rPr>
              <a:t>мы </a:t>
            </a:r>
            <a:r>
              <a:rPr lang="ru-RU" sz="7200" b="1" dirty="0" smtClean="0">
                <a:latin typeface="Corbel" panose="020B0503020204020204" pitchFamily="34" charset="0"/>
              </a:rPr>
              <a:t>пропустили?</a:t>
            </a:r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dirty="0" err="1" smtClean="0">
                <a:latin typeface="Corbel" panose="020B0503020204020204" pitchFamily="34" charset="0"/>
              </a:rPr>
              <a:t>Fluturele</a:t>
            </a:r>
            <a:r>
              <a:rPr lang="en-US" sz="7200" dirty="0" smtClean="0">
                <a:latin typeface="Corbel" panose="020B0503020204020204" pitchFamily="34" charset="0"/>
              </a:rPr>
              <a:t> </a:t>
            </a:r>
            <a:r>
              <a:rPr lang="en-US" sz="7200" dirty="0">
                <a:latin typeface="Corbel" panose="020B0503020204020204" pitchFamily="34" charset="0"/>
              </a:rPr>
              <a:t>Apollo </a:t>
            </a:r>
            <a:r>
              <a:rPr lang="en-US" sz="7200" dirty="0" smtClean="0">
                <a:latin typeface="Corbel" panose="020B0503020204020204" pitchFamily="34" charset="0"/>
              </a:rPr>
              <a:t>e</a:t>
            </a:r>
            <a:r>
              <a:rPr lang="ro-MD" sz="7200" dirty="0" smtClean="0">
                <a:latin typeface="Corbel" panose="020B0503020204020204" pitchFamily="34" charset="0"/>
              </a:rPr>
              <a:t>ste</a:t>
            </a:r>
            <a:r>
              <a:rPr lang="en-US" sz="7200" dirty="0" smtClean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inclus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în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Cartea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Roșie</a:t>
            </a:r>
            <a:r>
              <a:rPr lang="en-US" sz="7200" dirty="0">
                <a:latin typeface="Corbel" panose="020B0503020204020204" pitchFamily="34" charset="0"/>
              </a:rPr>
              <a:t> a </a:t>
            </a:r>
            <a:r>
              <a:rPr lang="en-US" sz="7200" dirty="0" err="1" smtClean="0">
                <a:latin typeface="Corbel" panose="020B0503020204020204" pitchFamily="34" charset="0"/>
              </a:rPr>
              <a:t>multor</a:t>
            </a:r>
            <a:endParaRPr lang="en-US" sz="7200" dirty="0">
              <a:latin typeface="Corbel" panose="020B0503020204020204" pitchFamily="34" charset="0"/>
            </a:endParaRPr>
          </a:p>
          <a:p>
            <a:pPr fontAlgn="base"/>
            <a:r>
              <a:rPr lang="en-US" sz="7200" dirty="0" smtClean="0">
                <a:latin typeface="Corbel" panose="020B0503020204020204" pitchFamily="34" charset="0"/>
              </a:rPr>
              <a:t>state</a:t>
            </a:r>
            <a:r>
              <a:rPr lang="en-US" sz="7200" dirty="0">
                <a:latin typeface="Corbel" panose="020B0503020204020204" pitchFamily="34" charset="0"/>
              </a:rPr>
              <a:t>. Din </a:t>
            </a:r>
            <a:r>
              <a:rPr lang="en-US" sz="7200" dirty="0" err="1">
                <a:latin typeface="Corbel" panose="020B0503020204020204" pitchFamily="34" charset="0"/>
              </a:rPr>
              <a:t>cauza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încălzirii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globale</a:t>
            </a:r>
            <a:r>
              <a:rPr lang="en-US" sz="7200" dirty="0">
                <a:latin typeface="Corbel" panose="020B0503020204020204" pitchFamily="34" charset="0"/>
              </a:rPr>
              <a:t> el se </a:t>
            </a:r>
            <a:r>
              <a:rPr lang="en-US" sz="7200" dirty="0" err="1" smtClean="0">
                <a:latin typeface="Corbel" panose="020B0503020204020204" pitchFamily="34" charset="0"/>
              </a:rPr>
              <a:t>trezește</a:t>
            </a:r>
            <a:endParaRPr lang="en-US" sz="7200" dirty="0">
              <a:latin typeface="Corbel" panose="020B0503020204020204" pitchFamily="34" charset="0"/>
            </a:endParaRPr>
          </a:p>
          <a:p>
            <a:pPr fontAlgn="base"/>
            <a:r>
              <a:rPr lang="en-US" sz="7200" dirty="0" smtClean="0">
                <a:latin typeface="Corbel" panose="020B0503020204020204" pitchFamily="34" charset="0"/>
              </a:rPr>
              <a:t>din </a:t>
            </a:r>
            <a:r>
              <a:rPr lang="en-US" sz="7200" dirty="0">
                <a:latin typeface="Corbel" panose="020B0503020204020204" pitchFamily="34" charset="0"/>
              </a:rPr>
              <a:t>ALFA </a:t>
            </a:r>
            <a:r>
              <a:rPr lang="en-US" sz="7200" dirty="0" err="1">
                <a:latin typeface="Corbel" panose="020B0503020204020204" pitchFamily="34" charset="0"/>
              </a:rPr>
              <a:t>și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moare</a:t>
            </a:r>
            <a:r>
              <a:rPr lang="en-US" sz="7200" dirty="0">
                <a:latin typeface="Corbel" panose="020B0503020204020204" pitchFamily="34" charset="0"/>
              </a:rPr>
              <a:t> de </a:t>
            </a:r>
            <a:r>
              <a:rPr lang="en-US" sz="7200" dirty="0" err="1">
                <a:latin typeface="Corbel" panose="020B0503020204020204" pitchFamily="34" charset="0"/>
              </a:rPr>
              <a:t>foame</a:t>
            </a:r>
            <a:r>
              <a:rPr lang="en-US" sz="7200" dirty="0">
                <a:latin typeface="Corbel" panose="020B0503020204020204" pitchFamily="34" charset="0"/>
              </a:rPr>
              <a:t>. </a:t>
            </a:r>
            <a:r>
              <a:rPr lang="en-US" sz="7200" b="1" dirty="0">
                <a:latin typeface="Corbel" panose="020B0503020204020204" pitchFamily="34" charset="0"/>
              </a:rPr>
              <a:t>Ce </a:t>
            </a:r>
            <a:r>
              <a:rPr lang="en-US" sz="7200" b="1" dirty="0" smtClean="0">
                <a:latin typeface="Corbel" panose="020B0503020204020204" pitchFamily="34" charset="0"/>
              </a:rPr>
              <a:t>e</a:t>
            </a:r>
            <a:r>
              <a:rPr lang="ro-MD" sz="7200" b="1" dirty="0" smtClean="0">
                <a:latin typeface="Corbel" panose="020B0503020204020204" pitchFamily="34" charset="0"/>
              </a:rPr>
              <a:t>ste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>
                <a:latin typeface="Corbel" panose="020B0503020204020204" pitchFamily="34" charset="0"/>
              </a:rPr>
              <a:t>ALFA?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1410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40" y="3669578"/>
            <a:ext cx="10173789" cy="3892360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69732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Зимой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algn="ctr" fontAlgn="base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Hibernare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8710709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</a:t>
            </a:r>
            <a:r>
              <a:rPr lang="ru-RU" sz="4800" i="0" u="none" strike="noStrike" cap="none" dirty="0" smtClean="0">
                <a:solidFill>
                  <a:srgbClr val="002E6D"/>
                </a:solidFill>
              </a:rPr>
              <a:t>ОТВЕТ</a:t>
            </a:r>
            <a:r>
              <a:rPr lang="ro-RO" sz="4800" dirty="0" smtClean="0">
                <a:solidFill>
                  <a:srgbClr val="002E6D"/>
                </a:solidFill>
              </a:rPr>
              <a:t>/RĂSPUNSUL</a:t>
            </a:r>
            <a:endParaRPr sz="48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0" y="1124030"/>
            <a:ext cx="10091419" cy="77825"/>
          </a:xfrm>
          <a:prstGeom prst="rect">
            <a:avLst/>
          </a:prstGeom>
        </p:spPr>
      </p:pic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4" descr="Аполлон – Parnassius apollo Linnaeus « Красная книга Томской области | ОГБУ  &quot;Облкомприрода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91" y="2488911"/>
            <a:ext cx="8984759" cy="654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09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3969</TotalTime>
  <Words>495</Words>
  <Application>Microsoft Office PowerPoint</Application>
  <PresentationFormat>Произвольный</PresentationFormat>
  <Paragraphs>104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Презентация PowerPoint</vt:lpstr>
      <vt:lpstr>1  ОТВЕТ/RĂSPUNSUL</vt:lpstr>
      <vt:lpstr>Презентация PowerPoint</vt:lpstr>
      <vt:lpstr>2  ОТВЕТ/RĂSPUNSUL</vt:lpstr>
      <vt:lpstr>Презентация PowerPoint</vt:lpstr>
      <vt:lpstr>3  ОТВЕТ/RĂSPUNSUL</vt:lpstr>
      <vt:lpstr>Презентация PowerPoint</vt:lpstr>
      <vt:lpstr>4  ОТВЕТ/RĂSPUNSUL</vt:lpstr>
      <vt:lpstr>Презентация PowerPoint</vt:lpstr>
      <vt:lpstr>5  ОТВЕТ/RĂSPUNSUL</vt:lpstr>
      <vt:lpstr>Презентация PowerPoint</vt:lpstr>
      <vt:lpstr>6  ОТВЕТ/RĂSPUNSUL</vt:lpstr>
      <vt:lpstr>Презентация PowerPoint</vt:lpstr>
      <vt:lpstr>7  ОТВЕТ/RĂSPUNSUL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407</cp:revision>
  <dcterms:modified xsi:type="dcterms:W3CDTF">2021-01-13T10:55:20Z</dcterms:modified>
</cp:coreProperties>
</file>