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55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26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549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484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61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10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21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13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42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13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54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55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95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1.bin"/><Relationship Id="rId3" Type="http://schemas.openxmlformats.org/officeDocument/2006/relationships/audio" Target="../media/audio1.bin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Какой знак зодиака использовали </a:t>
            </a:r>
            <a:r>
              <a:rPr lang="ru-RU" sz="8000" b="1" dirty="0" smtClean="0">
                <a:latin typeface="Corbel" panose="020B0503020204020204" pitchFamily="34" charset="0"/>
              </a:rPr>
              <a:t>для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демонстрации </a:t>
            </a:r>
            <a:r>
              <a:rPr lang="ru-RU" sz="8000" b="1" dirty="0">
                <a:latin typeface="Corbel" panose="020B0503020204020204" pitchFamily="34" charset="0"/>
              </a:rPr>
              <a:t>равенства </a:t>
            </a:r>
            <a:r>
              <a:rPr lang="ru-RU" sz="8000" b="1" dirty="0" smtClean="0">
                <a:latin typeface="Corbel" panose="020B0503020204020204" pitchFamily="34" charset="0"/>
              </a:rPr>
              <a:t>между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мужчинами </a:t>
            </a:r>
            <a:r>
              <a:rPr lang="ru-RU" sz="8000" b="1" dirty="0">
                <a:latin typeface="Corbel" panose="020B0503020204020204" pitchFamily="34" charset="0"/>
              </a:rPr>
              <a:t>и женщинами?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Весы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2" y="2268741"/>
            <a:ext cx="7453806" cy="74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В Конвенции о ликвидации </a:t>
            </a:r>
            <a:r>
              <a:rPr lang="ru-RU" sz="6600" dirty="0" smtClean="0">
                <a:latin typeface="Corbel" panose="020B0503020204020204" pitchFamily="34" charset="0"/>
              </a:rPr>
              <a:t>дискриминации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женщин </a:t>
            </a:r>
            <a:r>
              <a:rPr lang="ru-RU" sz="6600" dirty="0">
                <a:latin typeface="Corbel" panose="020B0503020204020204" pitchFamily="34" charset="0"/>
              </a:rPr>
              <a:t>говорится о равных правах мужчин </a:t>
            </a:r>
            <a:r>
              <a:rPr lang="ru-RU" sz="6600" dirty="0" smtClean="0">
                <a:latin typeface="Corbel" panose="020B0503020204020204" pitchFamily="34" charset="0"/>
              </a:rPr>
              <a:t>и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женщин </a:t>
            </a:r>
            <a:r>
              <a:rPr lang="ru-RU" sz="6600" dirty="0">
                <a:latin typeface="Corbel" panose="020B0503020204020204" pitchFamily="34" charset="0"/>
              </a:rPr>
              <a:t>как членов семьи</a:t>
            </a:r>
            <a:r>
              <a:rPr lang="ru-RU" sz="6600" b="1" dirty="0">
                <a:latin typeface="Corbel" panose="020B0503020204020204" pitchFamily="34" charset="0"/>
              </a:rPr>
              <a:t>. 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А </a:t>
            </a:r>
            <a:r>
              <a:rPr lang="ru-RU" sz="6600" b="1" dirty="0">
                <a:latin typeface="Corbel" panose="020B0503020204020204" pitchFamily="34" charset="0"/>
              </a:rPr>
              <a:t>чьи </a:t>
            </a:r>
            <a:r>
              <a:rPr lang="ru-RU" sz="6600" b="1" dirty="0" smtClean="0">
                <a:latin typeface="Corbel" panose="020B0503020204020204" pitchFamily="34" charset="0"/>
              </a:rPr>
              <a:t>интересы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должны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всегда </a:t>
            </a:r>
            <a:r>
              <a:rPr lang="ru-RU" sz="6600" b="1" dirty="0">
                <a:latin typeface="Corbel" panose="020B0503020204020204" pitchFamily="34" charset="0"/>
              </a:rPr>
              <a:t>быть 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приоритетными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Дети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0" y="3059070"/>
            <a:ext cx="8837293" cy="58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Тульском областном художественном </a:t>
            </a:r>
            <a:r>
              <a:rPr lang="ru-RU" sz="6000" dirty="0" smtClean="0">
                <a:latin typeface="Corbel" panose="020B0503020204020204" pitchFamily="34" charset="0"/>
              </a:rPr>
              <a:t>театре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открылся </a:t>
            </a:r>
            <a:r>
              <a:rPr lang="ru-RU" sz="6000" dirty="0" err="1">
                <a:latin typeface="Corbel" panose="020B0503020204020204" pitchFamily="34" charset="0"/>
              </a:rPr>
              <a:t>квест</a:t>
            </a:r>
            <a:r>
              <a:rPr lang="ru-RU" sz="6000" dirty="0">
                <a:latin typeface="Corbel" panose="020B0503020204020204" pitchFamily="34" charset="0"/>
              </a:rPr>
              <a:t> «</a:t>
            </a:r>
            <a:r>
              <a:rPr lang="ru-RU" sz="6000" dirty="0" err="1">
                <a:latin typeface="Corbel" panose="020B0503020204020204" pitchFamily="34" charset="0"/>
              </a:rPr>
              <a:t>Шерше</a:t>
            </a:r>
            <a:r>
              <a:rPr lang="ru-RU" sz="6000" dirty="0">
                <a:latin typeface="Corbel" panose="020B0503020204020204" pitchFamily="34" charset="0"/>
              </a:rPr>
              <a:t> ля </a:t>
            </a:r>
            <a:r>
              <a:rPr lang="ru-RU" sz="6000" dirty="0" err="1">
                <a:latin typeface="Corbel" panose="020B0503020204020204" pitchFamily="34" charset="0"/>
              </a:rPr>
              <a:t>фам</a:t>
            </a:r>
            <a:r>
              <a:rPr lang="ru-RU" sz="6000" dirty="0">
                <a:latin typeface="Corbel" panose="020B0503020204020204" pitchFamily="34" charset="0"/>
              </a:rPr>
              <a:t>». Посетителей </a:t>
            </a:r>
            <a:r>
              <a:rPr lang="ru-RU" sz="6000" dirty="0" smtClean="0">
                <a:latin typeface="Corbel" panose="020B0503020204020204" pitchFamily="34" charset="0"/>
              </a:rPr>
              <a:t>учили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разбираться </a:t>
            </a:r>
            <a:r>
              <a:rPr lang="ru-RU" sz="6000" dirty="0">
                <a:latin typeface="Corbel" panose="020B0503020204020204" pitchFamily="34" charset="0"/>
              </a:rPr>
              <a:t>в моде, рассказывали о тайнах </a:t>
            </a:r>
            <a:r>
              <a:rPr lang="ru-RU" sz="6000" dirty="0" smtClean="0">
                <a:latin typeface="Corbel" panose="020B0503020204020204" pitchFamily="34" charset="0"/>
              </a:rPr>
              <a:t>женской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красоты </a:t>
            </a:r>
            <a:r>
              <a:rPr lang="ru-RU" sz="6000" dirty="0">
                <a:latin typeface="Corbel" panose="020B0503020204020204" pitchFamily="34" charset="0"/>
              </a:rPr>
              <a:t>и сердца.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Какого </a:t>
            </a:r>
            <a:r>
              <a:rPr lang="ru-RU" sz="6000" b="1" dirty="0">
                <a:latin typeface="Corbel" panose="020B0503020204020204" pitchFamily="34" charset="0"/>
              </a:rPr>
              <a:t>числа состоялось открытие?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8 марта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" y="2870550"/>
            <a:ext cx="9070202" cy="61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6000" b="1" dirty="0" smtClean="0">
                <a:latin typeface="Corbel" panose="020B0503020204020204" pitchFamily="34" charset="0"/>
              </a:rPr>
              <a:t>только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гласные.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6000" dirty="0" smtClean="0">
                <a:latin typeface="Corbel" panose="020B0503020204020204" pitchFamily="34" charset="0"/>
              </a:rPr>
              <a:t>1</a:t>
            </a:r>
            <a:r>
              <a:rPr lang="ru-MD" sz="6000" dirty="0" smtClean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о </a:t>
            </a:r>
            <a:r>
              <a:rPr lang="ru-RU" sz="6000" dirty="0">
                <a:latin typeface="Corbel" panose="020B0503020204020204" pitchFamily="34" charset="0"/>
              </a:rPr>
              <a:t>а </a:t>
            </a:r>
            <a:r>
              <a:rPr lang="ru-RU" sz="6000" dirty="0" err="1">
                <a:latin typeface="Corbel" panose="020B0503020204020204" pitchFamily="34" charset="0"/>
              </a:rPr>
              <a:t>а</a:t>
            </a:r>
            <a:r>
              <a:rPr lang="ru-RU" sz="6000" dirty="0">
                <a:latin typeface="Corbel" panose="020B0503020204020204" pitchFamily="34" charset="0"/>
              </a:rPr>
              <a:t> – Во второй половине XIX века этим </a:t>
            </a:r>
            <a:r>
              <a:rPr lang="ru-RU" sz="6000" dirty="0" smtClean="0">
                <a:latin typeface="Corbel" panose="020B0503020204020204" pitchFamily="34" charset="0"/>
              </a:rPr>
              <a:t>средством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пользовались </a:t>
            </a:r>
            <a:r>
              <a:rPr lang="ru-RU" sz="6000" dirty="0">
                <a:latin typeface="Corbel" panose="020B0503020204020204" pitchFamily="34" charset="0"/>
              </a:rPr>
              <a:t>только мужчины, а сейчас </a:t>
            </a:r>
            <a:r>
              <a:rPr lang="ru-RU" sz="6000" dirty="0" smtClean="0">
                <a:latin typeface="Corbel" panose="020B0503020204020204" pitchFamily="34" charset="0"/>
              </a:rPr>
              <a:t>гигиенической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версией </a:t>
            </a:r>
            <a:r>
              <a:rPr lang="ru-RU" sz="6000" dirty="0">
                <a:latin typeface="Corbel" panose="020B0503020204020204" pitchFamily="34" charset="0"/>
              </a:rPr>
              <a:t>пользуются </a:t>
            </a:r>
            <a:r>
              <a:rPr lang="ru-RU" sz="6000" dirty="0" smtClean="0">
                <a:latin typeface="Corbel" panose="020B0503020204020204" pitchFamily="34" charset="0"/>
              </a:rPr>
              <a:t>все.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2. а </a:t>
            </a:r>
            <a:r>
              <a:rPr lang="ru-RU" sz="6000" dirty="0">
                <a:latin typeface="Corbel" panose="020B0503020204020204" pitchFamily="34" charset="0"/>
              </a:rPr>
              <a:t>о </a:t>
            </a:r>
            <a:r>
              <a:rPr lang="ru-RU" sz="6000">
                <a:latin typeface="Corbel" panose="020B0503020204020204" pitchFamily="34" charset="0"/>
              </a:rPr>
              <a:t>а </a:t>
            </a:r>
            <a:r>
              <a:rPr lang="ru-RU" sz="6000" smtClean="0">
                <a:latin typeface="Corbel" panose="020B0503020204020204" pitchFamily="34" charset="0"/>
              </a:rPr>
              <a:t>и е </a:t>
            </a:r>
            <a:r>
              <a:rPr lang="ru-RU" sz="6000" dirty="0">
                <a:latin typeface="Corbel" panose="020B0503020204020204" pitchFamily="34" charset="0"/>
              </a:rPr>
              <a:t>– </a:t>
            </a:r>
            <a:r>
              <a:rPr lang="ru-RU" sz="6000" dirty="0" smtClean="0">
                <a:latin typeface="Corbel" panose="020B0503020204020204" pitchFamily="34" charset="0"/>
              </a:rPr>
              <a:t>М=Ж.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3. е </a:t>
            </a:r>
            <a:r>
              <a:rPr lang="ru-RU" sz="6000" dirty="0">
                <a:latin typeface="Corbel" panose="020B0503020204020204" pitchFamily="34" charset="0"/>
              </a:rPr>
              <a:t>и </a:t>
            </a:r>
            <a:r>
              <a:rPr lang="ru-RU" sz="6000" dirty="0" err="1">
                <a:latin typeface="Corbel" panose="020B0503020204020204" pitchFamily="34" charset="0"/>
              </a:rPr>
              <a:t>и</a:t>
            </a:r>
            <a:r>
              <a:rPr lang="ru-RU" sz="6000" dirty="0">
                <a:latin typeface="Corbel" panose="020B0503020204020204" pitchFamily="34" charset="0"/>
              </a:rPr>
              <a:t> –  Движение за права женщин.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Помада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– 1 балл. 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Равноправие – 1 балл.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Феминизм – 1 балл.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67" y="2491185"/>
            <a:ext cx="4993823" cy="68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Аж </a:t>
            </a:r>
            <a:r>
              <a:rPr lang="ru-RU" sz="7200" dirty="0">
                <a:latin typeface="Corbel" panose="020B0503020204020204" pitchFamily="34" charset="0"/>
              </a:rPr>
              <a:t>в 18 странах мира муж до сих </a:t>
            </a:r>
            <a:r>
              <a:rPr lang="ru-RU" sz="7200" dirty="0" smtClean="0">
                <a:latin typeface="Corbel" panose="020B0503020204020204" pitchFamily="34" charset="0"/>
              </a:rPr>
              <a:t>пор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может </a:t>
            </a:r>
            <a:r>
              <a:rPr lang="ru-RU" sz="7200" dirty="0">
                <a:latin typeface="Corbel" panose="020B0503020204020204" pitchFamily="34" charset="0"/>
              </a:rPr>
              <a:t>официально запретить </a:t>
            </a:r>
            <a:r>
              <a:rPr lang="ru-RU" sz="7200" dirty="0" smtClean="0">
                <a:latin typeface="Corbel" panose="020B0503020204020204" pitchFamily="34" charset="0"/>
              </a:rPr>
              <a:t>жене: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работать </a:t>
            </a:r>
            <a:r>
              <a:rPr lang="ru-RU" sz="7200" b="1" dirty="0">
                <a:latin typeface="Corbel" panose="020B0503020204020204" pitchFamily="34" charset="0"/>
              </a:rPr>
              <a:t>или рожать?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Работать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34" y="2366434"/>
            <a:ext cx="7512720" cy="75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800" b="1" dirty="0">
                <a:latin typeface="Corbel" panose="020B0503020204020204" pitchFamily="34" charset="0"/>
              </a:rPr>
              <a:t>Верите ли вы, что во всём мире </a:t>
            </a:r>
            <a:r>
              <a:rPr lang="ru-RU" sz="7800" b="1" dirty="0" smtClean="0">
                <a:latin typeface="Corbel" panose="020B0503020204020204" pitchFamily="34" charset="0"/>
              </a:rPr>
              <a:t>около</a:t>
            </a:r>
            <a:endParaRPr lang="en-US" sz="7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b="1" dirty="0" smtClean="0">
                <a:latin typeface="Corbel" panose="020B0503020204020204" pitchFamily="34" charset="0"/>
              </a:rPr>
              <a:t>750 </a:t>
            </a:r>
            <a:r>
              <a:rPr lang="ru-RU" sz="7800" b="1" dirty="0">
                <a:latin typeface="Corbel" panose="020B0503020204020204" pitchFamily="34" charset="0"/>
              </a:rPr>
              <a:t>миллионов девочек вступили </a:t>
            </a:r>
            <a:r>
              <a:rPr lang="ru-RU" sz="7800" b="1" dirty="0" smtClean="0">
                <a:latin typeface="Corbel" panose="020B0503020204020204" pitchFamily="34" charset="0"/>
              </a:rPr>
              <a:t>в</a:t>
            </a:r>
            <a:endParaRPr lang="en-US" sz="7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b="1" dirty="0" smtClean="0">
                <a:latin typeface="Corbel" panose="020B0503020204020204" pitchFamily="34" charset="0"/>
              </a:rPr>
              <a:t>брак </a:t>
            </a:r>
            <a:r>
              <a:rPr lang="ru-RU" sz="7800" b="1" dirty="0">
                <a:latin typeface="Corbel" panose="020B0503020204020204" pitchFamily="34" charset="0"/>
              </a:rPr>
              <a:t>до достижения </a:t>
            </a:r>
            <a:r>
              <a:rPr lang="ru-RU" sz="7800" b="1" dirty="0" smtClean="0">
                <a:latin typeface="Corbel" panose="020B0503020204020204" pitchFamily="34" charset="0"/>
              </a:rPr>
              <a:t>18-летнего</a:t>
            </a:r>
            <a:r>
              <a:rPr lang="en-US" sz="7800" b="1" dirty="0">
                <a:latin typeface="Corbel" panose="020B0503020204020204" pitchFamily="34" charset="0"/>
              </a:rPr>
              <a:t> </a:t>
            </a:r>
            <a:r>
              <a:rPr lang="ru-RU" sz="7800" b="1" dirty="0" smtClean="0">
                <a:latin typeface="Corbel" panose="020B0503020204020204" pitchFamily="34" charset="0"/>
              </a:rPr>
              <a:t>возраста</a:t>
            </a:r>
            <a:r>
              <a:rPr lang="ru-RU" sz="7800" b="1" dirty="0">
                <a:latin typeface="Corbel" panose="020B0503020204020204" pitchFamily="34" charset="0"/>
              </a:rPr>
              <a:t>?</a:t>
            </a:r>
            <a:endParaRPr lang="ru-RU" sz="7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</a:rPr>
              <a:t>Верю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" y="2839784"/>
            <a:ext cx="8995819" cy="63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Женщины как и мужчины, увлекаются спортом </a:t>
            </a:r>
            <a:r>
              <a:rPr lang="ru-RU" sz="6600" dirty="0" smtClean="0">
                <a:latin typeface="Corbel" panose="020B0503020204020204" pitchFamily="34" charset="0"/>
              </a:rPr>
              <a:t>и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часто </a:t>
            </a:r>
            <a:r>
              <a:rPr lang="ru-RU" sz="6600" dirty="0">
                <a:latin typeface="Corbel" panose="020B0503020204020204" pitchFamily="34" charset="0"/>
              </a:rPr>
              <a:t>добиваются больших </a:t>
            </a:r>
            <a:r>
              <a:rPr lang="ru-RU" sz="6600" dirty="0" smtClean="0">
                <a:latin typeface="Corbel" panose="020B0503020204020204" pitchFamily="34" charset="0"/>
              </a:rPr>
              <a:t>успехов.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Неудивительно</a:t>
            </a:r>
            <a:r>
              <a:rPr lang="ru-RU" sz="6600" dirty="0">
                <a:latin typeface="Corbel" panose="020B0503020204020204" pitchFamily="34" charset="0"/>
              </a:rPr>
              <a:t>, что ЮНИСЕФ в </a:t>
            </a:r>
            <a:r>
              <a:rPr lang="ru-RU" sz="6600" dirty="0" smtClean="0">
                <a:latin typeface="Corbel" panose="020B0503020204020204" pitchFamily="34" charset="0"/>
              </a:rPr>
              <a:t>Молдове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совместно </a:t>
            </a:r>
            <a:r>
              <a:rPr lang="ru-RU" sz="6600" dirty="0">
                <a:latin typeface="Corbel" panose="020B0503020204020204" pitchFamily="34" charset="0"/>
              </a:rPr>
              <a:t>с Федерацией организовали ко </a:t>
            </a:r>
            <a:r>
              <a:rPr lang="ru-RU" sz="6600" dirty="0" smtClean="0">
                <a:latin typeface="Corbel" panose="020B0503020204020204" pitchFamily="34" charset="0"/>
              </a:rPr>
              <a:t>Дню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девочек </a:t>
            </a:r>
            <a:r>
              <a:rPr lang="ru-RU" sz="6600" dirty="0">
                <a:latin typeface="Corbel" panose="020B0503020204020204" pitchFamily="34" charset="0"/>
              </a:rPr>
              <a:t>женский турнир по НЕМУ. Также </a:t>
            </a:r>
            <a:r>
              <a:rPr lang="ru-RU" sz="6600" dirty="0" smtClean="0">
                <a:latin typeface="Corbel" panose="020B0503020204020204" pitchFamily="34" charset="0"/>
              </a:rPr>
              <a:t>ОН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бывает </a:t>
            </a:r>
            <a:r>
              <a:rPr lang="ru-RU" sz="6600" dirty="0">
                <a:latin typeface="Corbel" panose="020B0503020204020204" pitchFamily="34" charset="0"/>
              </a:rPr>
              <a:t>настольным или американским.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ЕГО</a:t>
            </a:r>
            <a:r>
              <a:rPr lang="ru-RU" sz="6600" b="1" dirty="0">
                <a:latin typeface="Corbel" panose="020B0503020204020204" pitchFamily="34" charset="0"/>
              </a:rPr>
              <a:t>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Футбол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7" y="3412898"/>
            <a:ext cx="9196331" cy="58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299</Words>
  <Application>Microsoft Office PowerPoint</Application>
  <PresentationFormat>Произвольный</PresentationFormat>
  <Paragraphs>75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380</cp:revision>
  <dcterms:modified xsi:type="dcterms:W3CDTF">2021-01-05T10:13:26Z</dcterms:modified>
</cp:coreProperties>
</file>