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53" d="100"/>
          <a:sy n="53" d="100"/>
        </p:scale>
        <p:origin x="55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295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24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64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200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69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71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49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05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24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547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62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510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05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83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6.png"/><Relationship Id="rId10" Type="http://schemas.openxmlformats.org/officeDocument/2006/relationships/audio" Target="NULL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000" dirty="0" err="1" smtClean="0">
                <a:latin typeface="Corbel" panose="020B0503020204020204" pitchFamily="34" charset="0"/>
              </a:rPr>
              <a:t>Маугли</a:t>
            </a:r>
            <a:r>
              <a:rPr lang="ru-RU" sz="5000" dirty="0" smtClean="0">
                <a:latin typeface="Corbel" panose="020B0503020204020204" pitchFamily="34" charset="0"/>
              </a:rPr>
              <a:t> </a:t>
            </a:r>
            <a:r>
              <a:rPr lang="ru-RU" sz="5000" dirty="0">
                <a:latin typeface="Corbel" panose="020B0503020204020204" pitchFamily="34" charset="0"/>
              </a:rPr>
              <a:t>жил в лесу с дикими зверями, не знал человеческого языка </a:t>
            </a:r>
            <a:endParaRPr lang="ru-RU" sz="5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000" dirty="0" smtClean="0">
                <a:latin typeface="Corbel" panose="020B0503020204020204" pitchFamily="34" charset="0"/>
              </a:rPr>
              <a:t>и </a:t>
            </a:r>
            <a:r>
              <a:rPr lang="ru-RU" sz="5000" dirty="0">
                <a:latin typeface="Corbel" panose="020B0503020204020204" pitchFamily="34" charset="0"/>
              </a:rPr>
              <a:t>норм поведения. </a:t>
            </a:r>
            <a:endParaRPr lang="ru-RU" sz="5000" dirty="0" smtClean="0">
              <a:latin typeface="Corbel" panose="020B0503020204020204" pitchFamily="34" charset="0"/>
            </a:endParaRPr>
          </a:p>
          <a:p>
            <a:pPr fontAlgn="base"/>
            <a:endParaRPr lang="ru-RU" sz="5000" b="1" dirty="0">
              <a:latin typeface="Corbel" panose="020B0503020204020204" pitchFamily="34" charset="0"/>
            </a:endParaRPr>
          </a:p>
          <a:p>
            <a:pPr fontAlgn="base"/>
            <a:r>
              <a:rPr lang="ru-RU" sz="5000" b="1" dirty="0" smtClean="0">
                <a:latin typeface="Corbel" panose="020B0503020204020204" pitchFamily="34" charset="0"/>
              </a:rPr>
              <a:t>Что </a:t>
            </a:r>
            <a:r>
              <a:rPr lang="ru-RU" sz="5000" b="1" dirty="0">
                <a:latin typeface="Corbel" panose="020B0503020204020204" pitchFamily="34" charset="0"/>
              </a:rPr>
              <a:t>из следующего правда?</a:t>
            </a:r>
          </a:p>
          <a:p>
            <a:r>
              <a:rPr lang="ru-RU" sz="5000" dirty="0">
                <a:latin typeface="Corbel" panose="020B0503020204020204" pitchFamily="34" charset="0"/>
              </a:rPr>
              <a:t>1. Чтобы получить права, описанные в Конвенции о правах ребёнка, он должен зарегистрироваться по месту жительства.</a:t>
            </a:r>
          </a:p>
          <a:p>
            <a:r>
              <a:rPr lang="ru-RU" sz="5000" dirty="0">
                <a:latin typeface="Corbel" panose="020B0503020204020204" pitchFamily="34" charset="0"/>
              </a:rPr>
              <a:t>2. У него есть право вести себя по законам джунглей по отношению к другим людям.</a:t>
            </a:r>
          </a:p>
          <a:p>
            <a:r>
              <a:rPr lang="ru-RU" sz="5000" dirty="0">
                <a:latin typeface="Corbel" panose="020B0503020204020204" pitchFamily="34" charset="0"/>
              </a:rPr>
              <a:t>3. У него нет права на свободу ассоциации и мирных собраний.</a:t>
            </a:r>
          </a:p>
          <a:p>
            <a:r>
              <a:rPr lang="ru-RU" sz="5000" dirty="0">
                <a:latin typeface="Corbel" panose="020B0503020204020204" pitchFamily="34" charset="0"/>
              </a:rPr>
              <a:t>4. У него есть все права, описанные в Конвенции о правах ребёнка</a:t>
            </a:r>
            <a:r>
              <a:rPr lang="ru-RU" sz="5000" dirty="0" smtClean="0">
                <a:latin typeface="Corbel" panose="020B0503020204020204" pitchFamily="34" charset="0"/>
              </a:rPr>
              <a:t>.</a:t>
            </a:r>
            <a:endParaRPr lang="ru-RU" sz="5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4. У него есть все права, 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описанные 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в 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Конвенции</a:t>
            </a:r>
            <a:b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о правах ребёнка.</a:t>
            </a:r>
          </a:p>
        </p:txBody>
      </p:sp>
      <p:pic>
        <p:nvPicPr>
          <p:cNvPr id="4098" name="Picture 2" descr="Физическое воспитание детей доверят программе «Маугли» - ГОСНОВОСТ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8" y="2809229"/>
            <a:ext cx="9735934" cy="624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Как </a:t>
            </a:r>
            <a:r>
              <a:rPr lang="ru-RU" sz="6000" b="1" dirty="0">
                <a:latin typeface="Corbel" panose="020B0503020204020204" pitchFamily="34" charset="0"/>
              </a:rPr>
              <a:t>называлась операция итальянских спецслужб,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целью </a:t>
            </a:r>
            <a:r>
              <a:rPr lang="ru-RU" sz="6000" b="1" dirty="0">
                <a:latin typeface="Corbel" panose="020B0503020204020204" pitchFamily="34" charset="0"/>
              </a:rPr>
              <a:t>которой было прекратить незаконное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финансирование </a:t>
            </a:r>
            <a:r>
              <a:rPr lang="ru-RU" sz="6000" b="1" dirty="0">
                <a:latin typeface="Corbel" panose="020B0503020204020204" pitchFamily="34" charset="0"/>
              </a:rPr>
              <a:t>и подкуп политиков? </a:t>
            </a:r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 1</a:t>
            </a:r>
            <a:r>
              <a:rPr lang="ru-RU" sz="6000" dirty="0">
                <a:latin typeface="Corbel" panose="020B0503020204020204" pitchFamily="34" charset="0"/>
              </a:rPr>
              <a:t>. Маска 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2. Будьте здоровы! 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3. Чистые руки</a:t>
            </a:r>
            <a:r>
              <a:rPr lang="ru-RU" sz="6000" b="1" dirty="0">
                <a:latin typeface="Corbel" panose="020B0503020204020204" pitchFamily="34" charset="0"/>
              </a:rPr>
              <a:t/>
            </a:r>
            <a:br>
              <a:rPr lang="ru-RU" sz="6000" b="1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4. Красные носки</a:t>
            </a:r>
          </a:p>
        </p:txBody>
      </p:sp>
    </p:spTree>
    <p:extLst>
      <p:ext uri="{BB962C8B-B14F-4D97-AF65-F5344CB8AC3E}">
        <p14:creationId xmlns:p14="http://schemas.microsoft.com/office/powerpoint/2010/main" val="31115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itchFamily="34" charset="0"/>
              </a:rPr>
              <a:t>3. Чистые руки</a:t>
            </a:r>
          </a:p>
        </p:txBody>
      </p:sp>
      <p:pic>
        <p:nvPicPr>
          <p:cNvPr id="5122" name="Picture 2" descr="Купить Прямые рук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59" y="2765456"/>
            <a:ext cx="6976586" cy="697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138116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Внимание</a:t>
            </a:r>
            <a:r>
              <a:rPr lang="ru-RU" sz="4400" i="1" dirty="0">
                <a:latin typeface="Corbel" panose="020B0503020204020204" pitchFamily="34" charset="0"/>
              </a:rPr>
              <a:t>! В этом вопросе может быть больше правильных вариантов </a:t>
            </a:r>
            <a:endParaRPr lang="ru-RU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ответа</a:t>
            </a:r>
            <a:r>
              <a:rPr lang="ru-RU" sz="4400" i="1" dirty="0">
                <a:latin typeface="Corbel" panose="020B0503020204020204" pitchFamily="34" charset="0"/>
              </a:rPr>
              <a:t>, или не быть их вовсе. Если вариантов больше одного, выберите </a:t>
            </a:r>
            <a:endParaRPr lang="ru-RU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все </a:t>
            </a:r>
            <a:r>
              <a:rPr lang="ru-RU" sz="4400" i="1" dirty="0">
                <a:latin typeface="Corbel" panose="020B0503020204020204" pitchFamily="34" charset="0"/>
              </a:rPr>
              <a:t>правильные.</a:t>
            </a:r>
            <a:br>
              <a:rPr lang="ru-RU" sz="4400" i="1" dirty="0">
                <a:latin typeface="Corbel" panose="020B0503020204020204" pitchFamily="34" charset="0"/>
              </a:rPr>
            </a:br>
            <a:endParaRPr lang="ru-RU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err="1" smtClean="0">
                <a:latin typeface="Corbel" panose="020B0503020204020204" pitchFamily="34" charset="0"/>
              </a:rPr>
              <a:t>Кибербуллинг</a:t>
            </a:r>
            <a:r>
              <a:rPr lang="ru-RU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>
                <a:latin typeface="Corbel" panose="020B0503020204020204" pitchFamily="34" charset="0"/>
              </a:rPr>
              <a:t>– это намеренные оскорбления, угрозы, диффамации и </a:t>
            </a:r>
            <a:endParaRPr lang="ru-RU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сообщение </a:t>
            </a:r>
            <a:r>
              <a:rPr lang="ru-RU" sz="4400" dirty="0">
                <a:latin typeface="Corbel" panose="020B0503020204020204" pitchFamily="34" charset="0"/>
              </a:rPr>
              <a:t>другим компрометирующих данных с помощью современных </a:t>
            </a:r>
            <a:endParaRPr lang="ru-RU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средств </a:t>
            </a:r>
            <a:r>
              <a:rPr lang="ru-RU" sz="4400" dirty="0">
                <a:latin typeface="Corbel" panose="020B0503020204020204" pitchFamily="34" charset="0"/>
              </a:rPr>
              <a:t>коммуникации. </a:t>
            </a:r>
            <a:endParaRPr lang="ru-RU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b="1" dirty="0" smtClean="0">
                <a:latin typeface="Corbel" panose="020B0503020204020204" pitchFamily="34" charset="0"/>
              </a:rPr>
              <a:t>Какой </a:t>
            </a:r>
            <a:r>
              <a:rPr lang="ru-RU" sz="4400" b="1" dirty="0">
                <a:latin typeface="Corbel" panose="020B0503020204020204" pitchFamily="34" charset="0"/>
              </a:rPr>
              <a:t>из этих видов </a:t>
            </a:r>
            <a:r>
              <a:rPr lang="ru-RU" sz="4400" b="1" dirty="0" err="1">
                <a:latin typeface="Corbel" panose="020B0503020204020204" pitchFamily="34" charset="0"/>
              </a:rPr>
              <a:t>кибербуллинга</a:t>
            </a:r>
            <a:r>
              <a:rPr lang="ru-RU" sz="4400" b="1" dirty="0">
                <a:latin typeface="Corbel" panose="020B0503020204020204" pitchFamily="34" charset="0"/>
              </a:rPr>
              <a:t> разрешён?</a:t>
            </a:r>
          </a:p>
          <a:p>
            <a:r>
              <a:rPr lang="ru-RU" sz="4400" dirty="0">
                <a:latin typeface="Corbel" panose="020B0503020204020204" pitchFamily="34" charset="0"/>
              </a:rPr>
              <a:t>1. </a:t>
            </a:r>
            <a:r>
              <a:rPr lang="ru-RU" sz="4400" dirty="0" smtClean="0">
                <a:latin typeface="Corbel" panose="020B0503020204020204" pitchFamily="34" charset="0"/>
              </a:rPr>
              <a:t>В </a:t>
            </a:r>
            <a:r>
              <a:rPr lang="ru-RU" sz="4400" dirty="0">
                <a:latin typeface="Corbel" panose="020B0503020204020204" pitchFamily="34" charset="0"/>
              </a:rPr>
              <a:t>блогах</a:t>
            </a:r>
            <a:endParaRPr lang="ru-RU" sz="5400" dirty="0">
              <a:latin typeface="Corbel" panose="020B0503020204020204" pitchFamily="34" charset="0"/>
            </a:endParaRPr>
          </a:p>
          <a:p>
            <a:r>
              <a:rPr lang="ru-RU" sz="4400" dirty="0">
                <a:latin typeface="Corbel" panose="020B0503020204020204" pitchFamily="34" charset="0"/>
              </a:rPr>
              <a:t>2. </a:t>
            </a:r>
            <a:r>
              <a:rPr lang="ru-RU" sz="4400" dirty="0" smtClean="0">
                <a:latin typeface="Corbel" panose="020B0503020204020204" pitchFamily="34" charset="0"/>
              </a:rPr>
              <a:t>При </a:t>
            </a:r>
            <a:r>
              <a:rPr lang="ru-RU" sz="4400" dirty="0">
                <a:latin typeface="Corbel" panose="020B0503020204020204" pitchFamily="34" charset="0"/>
              </a:rPr>
              <a:t>голосовании (кто самый красивый и кто самый некрасивый?)</a:t>
            </a:r>
            <a:endParaRPr lang="ru-RU" sz="5400" dirty="0">
              <a:latin typeface="Corbel" panose="020B0503020204020204" pitchFamily="34" charset="0"/>
            </a:endParaRPr>
          </a:p>
          <a:p>
            <a:r>
              <a:rPr lang="ru-RU" sz="4400" dirty="0">
                <a:latin typeface="Corbel" panose="020B0503020204020204" pitchFamily="34" charset="0"/>
              </a:rPr>
              <a:t>3. </a:t>
            </a:r>
            <a:r>
              <a:rPr lang="ru-RU" sz="4400" dirty="0" smtClean="0">
                <a:latin typeface="Corbel" panose="020B0503020204020204" pitchFamily="34" charset="0"/>
              </a:rPr>
              <a:t>На </a:t>
            </a:r>
            <a:r>
              <a:rPr lang="ru-RU" sz="4400" dirty="0" err="1">
                <a:latin typeface="Corbel" panose="020B0503020204020204" pitchFamily="34" charset="0"/>
              </a:rPr>
              <a:t>Фэйсбуке</a:t>
            </a:r>
            <a:endParaRPr lang="ru-RU" sz="5400" dirty="0">
              <a:latin typeface="Corbel" panose="020B0503020204020204" pitchFamily="34" charset="0"/>
            </a:endParaRPr>
          </a:p>
          <a:p>
            <a:r>
              <a:rPr lang="ru-RU" sz="4400" dirty="0">
                <a:latin typeface="Corbel" panose="020B0503020204020204" pitchFamily="34" charset="0"/>
              </a:rPr>
              <a:t>4. </a:t>
            </a:r>
            <a:r>
              <a:rPr lang="ru-RU" sz="4400" dirty="0" smtClean="0">
                <a:latin typeface="Corbel" panose="020B0503020204020204" pitchFamily="34" charset="0"/>
              </a:rPr>
              <a:t>На </a:t>
            </a:r>
            <a:r>
              <a:rPr lang="ru-RU" sz="4400" dirty="0">
                <a:latin typeface="Corbel" panose="020B0503020204020204" pitchFamily="34" charset="0"/>
              </a:rPr>
              <a:t>личных </a:t>
            </a:r>
            <a:r>
              <a:rPr lang="ru-RU" sz="4400" dirty="0" smtClean="0">
                <a:latin typeface="Corbel" panose="020B0503020204020204" pitchFamily="34" charset="0"/>
              </a:rPr>
              <a:t>страницах</a:t>
            </a:r>
            <a:endParaRPr lang="ru-RU" sz="5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itchFamily="34" charset="0"/>
              </a:rPr>
              <a:t>Нет ответа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57" y="2809229"/>
            <a:ext cx="5573082" cy="577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В мультфильме «</a:t>
            </a:r>
            <a:r>
              <a:rPr lang="ru-RU" sz="6600" b="1" dirty="0" err="1" smtClean="0">
                <a:latin typeface="Corbel" panose="020B0503020204020204" pitchFamily="34" charset="0"/>
              </a:rPr>
              <a:t>Зверополис</a:t>
            </a:r>
            <a:r>
              <a:rPr lang="ru-RU" sz="6600" b="1" dirty="0" smtClean="0">
                <a:latin typeface="Corbel" panose="020B0503020204020204" pitchFamily="34" charset="0"/>
              </a:rPr>
              <a:t>», чтобы высмеять </a:t>
            </a:r>
            <a:endParaRPr lang="ro-MD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скорость работы некоторых госслужб, </a:t>
            </a:r>
            <a:endParaRPr lang="ro-MD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госслужащих изобразили в виде: </a:t>
            </a:r>
            <a:r>
              <a:rPr lang="ru-RU" sz="6600" dirty="0" smtClean="0">
                <a:latin typeface="Corbel" panose="020B0503020204020204" pitchFamily="34" charset="0"/>
              </a:rPr>
              <a:t/>
            </a:r>
            <a:br>
              <a:rPr lang="ru-RU" sz="6600" dirty="0" smtClean="0">
                <a:latin typeface="Corbel" panose="020B0503020204020204" pitchFamily="34" charset="0"/>
              </a:rPr>
            </a:br>
            <a:r>
              <a:rPr lang="ru-RU" sz="6600" dirty="0" smtClean="0">
                <a:latin typeface="Corbel" panose="020B0503020204020204" pitchFamily="34" charset="0"/>
              </a:rPr>
              <a:t>1. Тигров</a:t>
            </a:r>
            <a:br>
              <a:rPr lang="ru-RU" sz="6600" dirty="0" smtClean="0">
                <a:latin typeface="Corbel" panose="020B0503020204020204" pitchFamily="34" charset="0"/>
              </a:rPr>
            </a:br>
            <a:r>
              <a:rPr lang="ru-RU" sz="6600" dirty="0" smtClean="0">
                <a:latin typeface="Corbel" panose="020B0503020204020204" pitchFamily="34" charset="0"/>
              </a:rPr>
              <a:t>2. </a:t>
            </a:r>
            <a:r>
              <a:rPr lang="ru-RU" sz="6600" dirty="0">
                <a:latin typeface="Corbel" panose="020B0503020204020204" pitchFamily="34" charset="0"/>
              </a:rPr>
              <a:t>Л</a:t>
            </a:r>
            <a:r>
              <a:rPr lang="ru-RU" sz="6600" dirty="0" smtClean="0">
                <a:latin typeface="Corbel" panose="020B0503020204020204" pitchFamily="34" charset="0"/>
              </a:rPr>
              <a:t>енивцев</a:t>
            </a:r>
            <a:br>
              <a:rPr lang="ru-RU" sz="6600" dirty="0" smtClean="0">
                <a:latin typeface="Corbel" panose="020B0503020204020204" pitchFamily="34" charset="0"/>
              </a:rPr>
            </a:br>
            <a:r>
              <a:rPr lang="ru-RU" sz="6600" dirty="0" smtClean="0">
                <a:latin typeface="Corbel" panose="020B0503020204020204" pitchFamily="34" charset="0"/>
              </a:rPr>
              <a:t>3. </a:t>
            </a:r>
            <a:r>
              <a:rPr lang="ru-RU" sz="6600" dirty="0">
                <a:latin typeface="Corbel" panose="020B0503020204020204" pitchFamily="34" charset="0"/>
              </a:rPr>
              <a:t>З</a:t>
            </a:r>
            <a:r>
              <a:rPr lang="ru-RU" sz="6600" dirty="0" smtClean="0">
                <a:latin typeface="Corbel" panose="020B0503020204020204" pitchFamily="34" charset="0"/>
              </a:rPr>
              <a:t>айцев</a:t>
            </a:r>
            <a:br>
              <a:rPr lang="ru-RU" sz="6600" dirty="0" smtClean="0">
                <a:latin typeface="Corbel" panose="020B0503020204020204" pitchFamily="34" charset="0"/>
              </a:rPr>
            </a:br>
            <a:r>
              <a:rPr lang="ru-RU" sz="6600" dirty="0" smtClean="0">
                <a:latin typeface="Corbel" panose="020B0503020204020204" pitchFamily="34" charset="0"/>
              </a:rPr>
              <a:t>4. Морских свинок </a:t>
            </a:r>
            <a:endParaRPr lang="ru-RU" sz="6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Ленивцев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026" name="Picture 2" descr="Блиц | Disney Wiki | Fand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93" y="2687068"/>
            <a:ext cx="7826959" cy="602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Во </a:t>
            </a:r>
            <a:r>
              <a:rPr lang="ru-RU" sz="6000" b="1" dirty="0">
                <a:latin typeface="Corbel" panose="020B0503020204020204" pitchFamily="34" charset="0"/>
              </a:rPr>
              <a:t>время одного матча судья Энди Уэйн настолько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разозлился </a:t>
            </a:r>
            <a:r>
              <a:rPr lang="ru-RU" sz="6000" b="1" dirty="0">
                <a:latin typeface="Corbel" panose="020B0503020204020204" pitchFamily="34" charset="0"/>
              </a:rPr>
              <a:t>на вратаря одной из команд, что решил… </a:t>
            </a:r>
          </a:p>
          <a:p>
            <a:r>
              <a:rPr lang="en-US" sz="6000" dirty="0" smtClean="0">
                <a:latin typeface="Corbel" panose="020B0503020204020204" pitchFamily="34" charset="0"/>
              </a:rPr>
              <a:t> </a:t>
            </a:r>
            <a:endParaRPr lang="ru-MD" sz="6000" dirty="0" smtClean="0">
              <a:latin typeface="Corbel" panose="020B0503020204020204" pitchFamily="34" charset="0"/>
            </a:endParaRPr>
          </a:p>
          <a:p>
            <a:r>
              <a:rPr lang="ru-RU" sz="6000" dirty="0" smtClean="0">
                <a:latin typeface="Corbel" panose="020B0503020204020204" pitchFamily="34" charset="0"/>
              </a:rPr>
              <a:t> 1</a:t>
            </a:r>
            <a:r>
              <a:rPr lang="ru-RU" sz="6000" dirty="0">
                <a:latin typeface="Corbel" panose="020B0503020204020204" pitchFamily="34" charset="0"/>
              </a:rPr>
              <a:t>. Удалить вратаря </a:t>
            </a:r>
            <a:endParaRPr lang="ru-RU" sz="8000" dirty="0">
              <a:latin typeface="Corbel" panose="020B0503020204020204" pitchFamily="34" charset="0"/>
            </a:endParaRPr>
          </a:p>
          <a:p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2</a:t>
            </a:r>
            <a:r>
              <a:rPr lang="ru-RU" sz="6000" dirty="0">
                <a:latin typeface="Corbel" panose="020B0503020204020204" pitchFamily="34" charset="0"/>
              </a:rPr>
              <a:t>. Удалить самого себя</a:t>
            </a:r>
            <a:endParaRPr lang="ru-RU" sz="8000" dirty="0">
              <a:latin typeface="Corbel" panose="020B0503020204020204" pitchFamily="34" charset="0"/>
            </a:endParaRPr>
          </a:p>
          <a:p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3</a:t>
            </a:r>
            <a:r>
              <a:rPr lang="ru-RU" sz="6000" dirty="0">
                <a:latin typeface="Corbel" panose="020B0503020204020204" pitchFamily="34" charset="0"/>
              </a:rPr>
              <a:t>. Дать дополнительные 30 минут игрового времени</a:t>
            </a:r>
            <a:endParaRPr lang="ru-RU" sz="8000" dirty="0">
              <a:latin typeface="Corbel" panose="020B0503020204020204" pitchFamily="34" charset="0"/>
            </a:endParaRPr>
          </a:p>
          <a:p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4</a:t>
            </a:r>
            <a:r>
              <a:rPr lang="ru-RU" sz="6000" dirty="0">
                <a:latin typeface="Corbel" panose="020B0503020204020204" pitchFamily="34" charset="0"/>
              </a:rPr>
              <a:t>. Уйти из профессии </a:t>
            </a:r>
            <a:endParaRPr lang="ru-RU" sz="8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2. Удалить самого себя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2" name="Picture 4" descr="Сетка, свисток и шайба. Когда и как судьи появились в футболе и хоккее -  Советский спорт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852771"/>
            <a:ext cx="9871947" cy="624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Что </a:t>
            </a:r>
            <a:r>
              <a:rPr lang="ru-RU" sz="6000" b="1" dirty="0">
                <a:latin typeface="Corbel" panose="020B0503020204020204" pitchFamily="34" charset="0"/>
              </a:rPr>
              <a:t>изображено на логотипе Народного адвоката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(</a:t>
            </a:r>
            <a:r>
              <a:rPr lang="ru-RU" sz="6000" b="1" dirty="0">
                <a:latin typeface="Corbel" panose="020B0503020204020204" pitchFamily="34" charset="0"/>
              </a:rPr>
              <a:t>Омбудсмена) Молдовы, всегда готового прийти на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помощь</a:t>
            </a:r>
            <a:r>
              <a:rPr lang="ru-RU" sz="6000" b="1" dirty="0">
                <a:latin typeface="Corbel" panose="020B0503020204020204" pitchFamily="34" charset="0"/>
              </a:rPr>
              <a:t>?</a:t>
            </a:r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1. Рука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2. Голубь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3. Книга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4. </a:t>
            </a:r>
            <a:r>
              <a:rPr lang="ru-RU" sz="6000" dirty="0" smtClean="0">
                <a:latin typeface="Corbel" panose="020B0503020204020204" pitchFamily="34" charset="0"/>
              </a:rPr>
              <a:t>Ребёнок</a:t>
            </a:r>
            <a:endParaRPr lang="ru-RU" sz="6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itchFamily="34" charset="0"/>
              </a:rPr>
              <a:t>1. Рука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0944" y="2910250"/>
            <a:ext cx="4714195" cy="60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0" y="10178969"/>
            <a:ext cx="2654300" cy="1130380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Подчеркивая </a:t>
            </a:r>
            <a:r>
              <a:rPr lang="ru-RU" sz="6000" b="1" dirty="0">
                <a:latin typeface="Corbel" panose="020B0503020204020204" pitchFamily="34" charset="0"/>
              </a:rPr>
              <a:t>опасность гонки вооружений, Альберт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Эйнштейн </a:t>
            </a:r>
            <a:r>
              <a:rPr lang="ru-RU" sz="6000" b="1" dirty="0">
                <a:latin typeface="Corbel" panose="020B0503020204020204" pitchFamily="34" charset="0"/>
              </a:rPr>
              <a:t>говорил, что не знает, каким оружием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будут </a:t>
            </a:r>
            <a:r>
              <a:rPr lang="ru-RU" sz="6000" b="1" dirty="0">
                <a:latin typeface="Corbel" panose="020B0503020204020204" pitchFamily="34" charset="0"/>
              </a:rPr>
              <a:t>вести Третью мировую войну, но уверен, что в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Четвёртой </a:t>
            </a:r>
            <a:r>
              <a:rPr lang="ru-RU" sz="6000" b="1" dirty="0">
                <a:latin typeface="Corbel" panose="020B0503020204020204" pitchFamily="34" charset="0"/>
              </a:rPr>
              <a:t>люди будут воевать:</a:t>
            </a:r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1. Роботами и компьютерами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2. Камнями и палками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3. Стеклом и пластмассой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4. Игрушками и конфетами</a:t>
            </a:r>
          </a:p>
        </p:txBody>
      </p:sp>
    </p:spTree>
    <p:extLst>
      <p:ext uri="{BB962C8B-B14F-4D97-AF65-F5344CB8AC3E}">
        <p14:creationId xmlns:p14="http://schemas.microsoft.com/office/powerpoint/2010/main" val="35316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9" y="1127499"/>
            <a:ext cx="12948961" cy="8151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46"/>
            <a:ext cx="20104100" cy="1122403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424049"/>
            <a:ext cx="1576208" cy="1915457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4" y="10182863"/>
            <a:ext cx="2645156" cy="1126486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92" y="10197212"/>
            <a:ext cx="1158240" cy="1093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857864"/>
            <a:ext cx="9989457" cy="386881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2. Камнями и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палками</a:t>
            </a:r>
            <a:endParaRPr lang="ru-RU" sz="6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3074" name="Picture 2" descr="Камень и палка как первое оружие человека | Камень, палка, пулемет... |  Яндекс Дзен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3481473"/>
            <a:ext cx="94107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286</Words>
  <Application>Microsoft Office PowerPoint</Application>
  <PresentationFormat>Произвольный</PresentationFormat>
  <Paragraphs>76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390</cp:revision>
  <dcterms:modified xsi:type="dcterms:W3CDTF">2021-01-05T15:34:34Z</dcterms:modified>
</cp:coreProperties>
</file>