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3"/>
    <p:sldId id="260" r:id="rId4"/>
    <p:sldId id="270" r:id="rId5"/>
    <p:sldId id="268" r:id="rId6"/>
    <p:sldId id="265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9"/>
    <p:restoredTop sz="96024"/>
  </p:normalViewPr>
  <p:slideViewPr>
    <p:cSldViewPr snapToGrid="0" showGuides="1">
      <p:cViewPr varScale="1">
        <p:scale>
          <a:sx n="73" d="100"/>
          <a:sy n="73" d="100"/>
        </p:scale>
        <p:origin x="594" y="78"/>
      </p:cViewPr>
      <p:guideLst>
        <p:guide orient="horz" pos="2160"/>
        <p:guide pos="38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customXml" Target="../customXml/item3.xml"/><Relationship Id="rId16" Type="http://schemas.openxmlformats.org/officeDocument/2006/relationships/customXml" Target="../customXml/item2.xml"/><Relationship Id="rId15" Type="http://schemas.openxmlformats.org/officeDocument/2006/relationships/customXml" Target="../customXml/item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5" Type="http://schemas.microsoft.com/office/2007/relationships/hdphoto" Target="../media/image4.wdp"/><Relationship Id="rId4" Type="http://schemas.openxmlformats.org/officeDocument/2006/relationships/image" Target="../media/image3.png"/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5" Type="http://schemas.microsoft.com/office/2007/relationships/hdphoto" Target="../media/image4.wdp"/><Relationship Id="rId4" Type="http://schemas.openxmlformats.org/officeDocument/2006/relationships/image" Target="../media/image3.png"/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microsoft.com/office/2007/relationships/hdphoto" Target="../media/image4.wdp"/><Relationship Id="rId4" Type="http://schemas.openxmlformats.org/officeDocument/2006/relationships/image" Target="../media/image5.png"/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microsoft.com/office/2007/relationships/hdphoto" Target="../media/image4.wdp"/><Relationship Id="rId4" Type="http://schemas.openxmlformats.org/officeDocument/2006/relationships/image" Target="../media/image5.png"/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82762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B6301-4BAE-E943-811B-6B3AC0C7B78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B0B4D3D5-5D26-6646-91BD-4CD83BD20E6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B6301-4BAE-E943-811B-6B3AC0C7B78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D3D5-5D26-6646-91BD-4CD83BD20E6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B6301-4BAE-E943-811B-6B3AC0C7B78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D3D5-5D26-6646-91BD-4CD83BD20E6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B6301-4BAE-E943-811B-6B3AC0C7B78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D3D5-5D26-6646-91BD-4CD83BD20E6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84CB6301-4BAE-E943-811B-6B3AC0C7B78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B0B4D3D5-5D26-6646-91BD-4CD83BD20E6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B6301-4BAE-E943-811B-6B3AC0C7B78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D3D5-5D26-6646-91BD-4CD83BD20E6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B6301-4BAE-E943-811B-6B3AC0C7B78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D3D5-5D26-6646-91BD-4CD83BD20E6A}" type="slidenum">
              <a:rPr lang="en-US" smtClean="0"/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B6301-4BAE-E943-811B-6B3AC0C7B78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D3D5-5D26-6646-91BD-4CD83BD20E6A}" type="slidenum">
              <a:rPr lang="en-US" smtClean="0"/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B6301-4BAE-E943-811B-6B3AC0C7B78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D3D5-5D26-6646-91BD-4CD83BD20E6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B6301-4BAE-E943-811B-6B3AC0C7B78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40000" contrast="20000"/>
                        </a14:imgEffect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D3D5-5D26-6646-91BD-4CD83BD20E6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84CB6301-4BAE-E943-811B-6B3AC0C7B78F}" type="datetimeFigureOut">
              <a:rPr lang="en-US" smtClean="0"/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40000" contrast="20000"/>
                        </a14:imgEffect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D3D5-5D26-6646-91BD-4CD83BD20E6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3.png"/><Relationship Id="rId13" Type="http://schemas.microsoft.com/office/2007/relationships/hdphoto" Target="../media/image4.wdp"/><Relationship Id="rId12" Type="http://schemas.openxmlformats.org/officeDocument/2006/relationships/image" Target="../media/image5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84CB6301-4BAE-E943-811B-6B3AC0C7B78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2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-40000" contrast="20000"/>
                        </a14:imgEffect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B0B4D3D5-5D26-6646-91BD-4CD83BD20E6A}" type="slidenum">
              <a:rPr lang="en-US" smtClean="0"/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5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9992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275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99995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6950" y="1549400"/>
            <a:ext cx="9966960" cy="2723515"/>
          </a:xfrm>
        </p:spPr>
        <p:txBody>
          <a:bodyPr/>
          <a:lstStyle/>
          <a:p>
            <a:pPr algn="ctr"/>
            <a:r>
              <a:rPr lang="ru-RU" sz="6000" dirty="0"/>
              <a:t>Конференция 4 </a:t>
            </a:r>
            <a:br>
              <a:rPr lang="ru-RU" sz="6000" dirty="0"/>
            </a:br>
            <a:r>
              <a:rPr lang="ru-RU" sz="6000" dirty="0"/>
              <a:t>программы </a:t>
            </a:r>
            <a:r>
              <a:rPr lang="en-US" sz="6000" dirty="0"/>
              <a:t>HP IDEA </a:t>
            </a:r>
            <a:br>
              <a:rPr lang="ru-RU" sz="6000" dirty="0"/>
            </a:br>
            <a:r>
              <a:rPr lang="ru-RU" sz="6000" dirty="0"/>
              <a:t>Итоговая презентация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833" y="317615"/>
            <a:ext cx="12027877" cy="1069848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 IPLTPA </a:t>
            </a:r>
            <a:r>
              <a:rPr lang="ru-RU" sz="2400" dirty="0" smtClean="0"/>
              <a:t>«</a:t>
            </a:r>
            <a:r>
              <a:rPr lang="en-US" sz="2400" dirty="0" smtClean="0"/>
              <a:t>MIHAI GRECU</a:t>
            </a:r>
            <a:r>
              <a:rPr lang="ru-RU" sz="2400" dirty="0" smtClean="0"/>
              <a:t>»</a:t>
            </a:r>
            <a:br>
              <a:rPr lang="ru-RU" sz="2400" dirty="0"/>
            </a:br>
            <a:r>
              <a:rPr lang="ru-RU" sz="2400" dirty="0" smtClean="0"/>
              <a:t> </a:t>
            </a:r>
            <a:r>
              <a:rPr lang="ru-RU" dirty="0" smtClean="0"/>
              <a:t>Людмила Мороз, Дарина Гоян, Ольга Шишкина, Алла </a:t>
            </a:r>
            <a:r>
              <a:rPr lang="ru-RU" dirty="0" err="1" smtClean="0"/>
              <a:t>Атаманчук</a:t>
            </a:r>
            <a:r>
              <a:rPr lang="ru-RU" dirty="0" smtClean="0"/>
              <a:t>, Елена Чернышева, Ирина </a:t>
            </a:r>
            <a:r>
              <a:rPr lang="ru-RU" dirty="0" err="1" smtClean="0"/>
              <a:t>Думбраван</a:t>
            </a:r>
            <a:r>
              <a:rPr lang="ru-RU" dirty="0" smtClean="0"/>
              <a:t>, Марьяна Черанева, Анна Мащенко, Ирина Навроцкая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61" y="4412421"/>
            <a:ext cx="4344912" cy="2446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085" y="4413250"/>
            <a:ext cx="4380230" cy="24453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66800" y="18288"/>
            <a:ext cx="10058400" cy="1609344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>
                    <a:lumMod val="85000"/>
                  </a:schemeClr>
                </a:solidFill>
              </a:rPr>
              <a:t>Образцы данных, которые 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</a:rPr>
              <a:t>мы 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</a:rPr>
              <a:t>собрали</a:t>
            </a:r>
            <a:endParaRPr lang="en-US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5" name="Picture 2" descr="Диаграмма ответов в Формах. Вопрос: Отметьте, какие многолетние растения нам высадить на клумбы ландшафта лицея весной.. Количество ответов: .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545" y="1433830"/>
            <a:ext cx="7704455" cy="293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3195"/>
            <a:ext cx="4487545" cy="293814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415" y="4371975"/>
            <a:ext cx="6204585" cy="248602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71975"/>
            <a:ext cx="5987415" cy="24860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rcRect l="23952" t="22652" r="24435" b="5233"/>
          <a:stretch>
            <a:fillRect/>
          </a:stretch>
        </p:blipFill>
        <p:spPr>
          <a:xfrm>
            <a:off x="0" y="88492"/>
            <a:ext cx="6292645" cy="49456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 l="25000" t="23093" r="24919" b="6318"/>
          <a:stretch>
            <a:fillRect/>
          </a:stretch>
        </p:blipFill>
        <p:spPr>
          <a:xfrm>
            <a:off x="5840362" y="88492"/>
            <a:ext cx="6105832" cy="47784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rcRect l="25323" t="37276" r="25242" b="14122"/>
          <a:stretch>
            <a:fillRect/>
          </a:stretch>
        </p:blipFill>
        <p:spPr>
          <a:xfrm>
            <a:off x="3382297" y="4438349"/>
            <a:ext cx="4375355" cy="241965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/>
          <p:nvPr/>
        </p:nvPicPr>
        <p:blipFill rotWithShape="1">
          <a:blip r:embed="rId1" cstate="print"/>
          <a:srcRect t="27936" r="25441"/>
          <a:stretch>
            <a:fillRect/>
          </a:stretch>
        </p:blipFill>
        <p:spPr bwMode="auto">
          <a:xfrm>
            <a:off x="0" y="1"/>
            <a:ext cx="5702710" cy="3429000"/>
          </a:xfrm>
          <a:prstGeom prst="rect">
            <a:avLst/>
          </a:prstGeom>
          <a:ln>
            <a:noFill/>
          </a:ln>
        </p:spPr>
      </p:pic>
      <p:pic>
        <p:nvPicPr>
          <p:cNvPr id="3" name="Рисунок 2" descr="C:\Users\User\Desktop\курсы\Screenshot_1.png"/>
          <p:cNvPicPr/>
          <p:nvPr/>
        </p:nvPicPr>
        <p:blipFill>
          <a:blip r:embed="rId2" cstate="print"/>
          <a:srcRect l="17376"/>
          <a:stretch>
            <a:fillRect/>
          </a:stretch>
        </p:blipFill>
        <p:spPr bwMode="auto">
          <a:xfrm>
            <a:off x="5610909" y="0"/>
            <a:ext cx="516524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Объект 3"/>
          <p:cNvPicPr/>
          <p:nvPr/>
        </p:nvPicPr>
        <p:blipFill rotWithShape="1">
          <a:blip r:embed="rId1" cstate="print"/>
          <a:srcRect t="1995" r="82844" b="70638"/>
          <a:stretch>
            <a:fillRect/>
          </a:stretch>
        </p:blipFill>
        <p:spPr bwMode="auto">
          <a:xfrm>
            <a:off x="0" y="3429000"/>
            <a:ext cx="4611329" cy="3428999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9978" y="2654682"/>
            <a:ext cx="4296874" cy="4288262"/>
          </a:xfrm>
          <a:prstGeom prst="rect">
            <a:avLst/>
          </a:prstGeom>
        </p:spPr>
      </p:pic>
      <p:pic>
        <p:nvPicPr>
          <p:cNvPr id="6" name="Picture 2" descr="D:\WORK\Desktop\Screenshot_2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45501" y="3588774"/>
            <a:ext cx="3136667" cy="20478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3878" y="93863"/>
            <a:ext cx="10058400" cy="1609344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>
                    <a:lumMod val="85000"/>
                  </a:schemeClr>
                </a:solidFill>
              </a:rPr>
              <a:t>Впечатления о программе </a:t>
            </a:r>
            <a:endParaRPr lang="en-US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355" y="1344246"/>
            <a:ext cx="9247924" cy="5513754"/>
          </a:xfrm>
        </p:spPr>
        <p:txBody>
          <a:bodyPr>
            <a:normAutofit fontScale="70000" lnSpcReduction="20000"/>
          </a:bodyPr>
          <a:lstStyle/>
          <a:p>
            <a:r>
              <a:rPr lang="ru-RU" sz="2800" b="1" dirty="0"/>
              <a:t>Наши впечатления о программе HP IDEA 💡🌍</a:t>
            </a:r>
            <a:endParaRPr lang="ru-RU" sz="2800" b="1" dirty="0"/>
          </a:p>
          <a:p>
            <a:r>
              <a:rPr lang="ru-RU" sz="2800" dirty="0"/>
              <a:t>🔹 </a:t>
            </a:r>
            <a:r>
              <a:rPr lang="ru-RU" sz="2800" b="1" dirty="0"/>
              <a:t>Что нам понравилось?</a:t>
            </a:r>
            <a:endParaRPr lang="ru-RU" sz="2800" dirty="0"/>
          </a:p>
          <a:p>
            <a:r>
              <a:rPr lang="ru-RU" sz="2800" dirty="0"/>
              <a:t>Интерактивный формат обучения</a:t>
            </a:r>
            <a:endParaRPr lang="ru-RU" sz="2800" dirty="0"/>
          </a:p>
          <a:p>
            <a:r>
              <a:rPr lang="ru-RU" sz="2800" dirty="0"/>
              <a:t>Возможность обмена опытом с другими участниками</a:t>
            </a:r>
            <a:endParaRPr lang="ru-RU" sz="2800" dirty="0"/>
          </a:p>
          <a:p>
            <a:r>
              <a:rPr lang="ru-RU" sz="2800" dirty="0"/>
              <a:t>Практические кейсы и примеры реального применения</a:t>
            </a:r>
            <a:endParaRPr lang="ru-RU" sz="2800" dirty="0"/>
          </a:p>
          <a:p>
            <a:r>
              <a:rPr lang="ru-RU" sz="2800" dirty="0"/>
              <a:t>🔹 </a:t>
            </a:r>
            <a:r>
              <a:rPr lang="ru-RU" sz="2800" b="1" dirty="0"/>
              <a:t>Как программа повлияла на наши методы обучения?</a:t>
            </a:r>
            <a:endParaRPr lang="ru-RU" sz="2800" dirty="0"/>
          </a:p>
          <a:p>
            <a:r>
              <a:rPr lang="ru-RU" sz="2800" dirty="0"/>
              <a:t>Мы начали активнее использовать цифровые технологии</a:t>
            </a:r>
            <a:endParaRPr lang="ru-RU" sz="2800" dirty="0"/>
          </a:p>
          <a:p>
            <a:r>
              <a:rPr lang="ru-RU" sz="2800" dirty="0"/>
              <a:t>Внедрили новые интерактивные инструменты для вовлечения учащихся</a:t>
            </a:r>
            <a:endParaRPr lang="ru-RU" sz="2800" dirty="0"/>
          </a:p>
          <a:p>
            <a:r>
              <a:rPr lang="ru-RU" sz="2800" dirty="0"/>
              <a:t>Улучшили подход к проектному обучению</a:t>
            </a:r>
            <a:endParaRPr lang="ru-RU" sz="2800" dirty="0"/>
          </a:p>
          <a:p>
            <a:r>
              <a:rPr lang="ru-RU" sz="2800" dirty="0"/>
              <a:t>🔹 </a:t>
            </a:r>
            <a:r>
              <a:rPr lang="ru-RU" sz="2800" b="1" dirty="0"/>
              <a:t>Чему мы научились?</a:t>
            </a:r>
            <a:br>
              <a:rPr lang="ru-RU" sz="2800" dirty="0"/>
            </a:br>
            <a:r>
              <a:rPr lang="ru-RU" sz="2800" dirty="0"/>
              <a:t>✅ Эффективно применять технологии в образовании</a:t>
            </a:r>
            <a:br>
              <a:rPr lang="ru-RU" sz="2800" dirty="0"/>
            </a:br>
            <a:r>
              <a:rPr lang="ru-RU" sz="2800" dirty="0"/>
              <a:t>✅ Разрабатывать более динамичные и современные учебные программы</a:t>
            </a:r>
            <a:br>
              <a:rPr lang="ru-RU" sz="2800" dirty="0"/>
            </a:br>
            <a:r>
              <a:rPr lang="ru-RU" sz="2800" dirty="0"/>
              <a:t>✅ Работать в команде над инновационными проектами</a:t>
            </a:r>
            <a:endParaRPr lang="ru-RU" sz="2800" dirty="0"/>
          </a:p>
          <a:p>
            <a:r>
              <a:rPr lang="ru-RU" sz="2800" dirty="0"/>
              <a:t>Программа HP IDEA вдохновила нас на новые </a:t>
            </a:r>
            <a:r>
              <a:rPr lang="ru-RU" sz="2800" dirty="0" smtClean="0"/>
              <a:t>образовательные</a:t>
            </a:r>
            <a:endParaRPr lang="ru-RU" sz="2800" dirty="0" smtClean="0"/>
          </a:p>
          <a:p>
            <a:r>
              <a:rPr lang="ru-RU" sz="2800" dirty="0" smtClean="0"/>
              <a:t> </a:t>
            </a:r>
            <a:r>
              <a:rPr lang="ru-RU" sz="2800" dirty="0"/>
              <a:t>инициативы и улучшила нашу преподавательскую практику! 🚀✨</a:t>
            </a:r>
            <a:endParaRPr lang="ru-RU" sz="2800" dirty="0"/>
          </a:p>
          <a:p>
            <a:pPr marL="0" indent="0">
              <a:buNone/>
            </a:pPr>
            <a:endParaRPr lang="ru-RU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172593" y="1771962"/>
            <a:ext cx="3196031" cy="2130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3"/>
          <p:cNvPicPr/>
          <p:nvPr/>
        </p:nvPicPr>
        <p:blipFill rotWithShape="1">
          <a:blip r:embed="rId2" cstate="print"/>
          <a:srcRect t="27936" r="25441"/>
          <a:stretch>
            <a:fillRect/>
          </a:stretch>
        </p:blipFill>
        <p:spPr bwMode="auto">
          <a:xfrm>
            <a:off x="9204289" y="4692580"/>
            <a:ext cx="2859535" cy="2076455"/>
          </a:xfrm>
          <a:prstGeom prst="rect">
            <a:avLst/>
          </a:prstGeom>
          <a:ln>
            <a:noFill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425" y="1151133"/>
            <a:ext cx="2265701" cy="2447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765691"/>
            <a:ext cx="9495692" cy="5996851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>
                    <a:lumMod val="85000"/>
                  </a:schemeClr>
                </a:solidFill>
              </a:rPr>
              <a:t>	Всё 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</a:rPr>
              <a:t>началось с небольшой идеи – сделать пришкольную территорию зеленее и уютнее. Мы увидели, что вокруг лицея почти не было растений, и решили это изменить.</a:t>
            </a:r>
            <a:endParaRPr lang="ru-RU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ru-RU" dirty="0" smtClean="0">
                <a:solidFill>
                  <a:schemeClr val="tx1">
                    <a:lumMod val="85000"/>
                  </a:schemeClr>
                </a:solidFill>
              </a:rPr>
              <a:t>	Во 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</a:rPr>
              <a:t>время работы над проектом многие ученики сначала сомневались: "А что мы можем сделать?" Но когда мы вместе начали высаживать цветы, все почувствовали, что даже маленькие действия могут менять окружающий мир.</a:t>
            </a:r>
            <a:endParaRPr lang="ru-RU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ru-RU" dirty="0" smtClean="0">
                <a:solidFill>
                  <a:schemeClr val="tx1">
                    <a:lumMod val="85000"/>
                  </a:schemeClr>
                </a:solidFill>
              </a:rPr>
              <a:t>	Одна из 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</a:rPr>
              <a:t>наших 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</a:rPr>
              <a:t>учениц, которая 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</a:rPr>
              <a:t>раньше никогда не 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</a:rPr>
              <a:t>занималась 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</a:rPr>
              <a:t>садоводством, с энтузиазмом 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</a:rPr>
              <a:t>взялась 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</a:rPr>
              <a:t>за дело. 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</a:rPr>
              <a:t>Она 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</a:rPr>
              <a:t>даже 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</a:rPr>
              <a:t>начала 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</a:rPr>
              <a:t>ухаживать за растениями дома и делиться знаниями с одноклассниками.</a:t>
            </a:r>
            <a:endParaRPr lang="ru-RU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ru-RU" dirty="0" smtClean="0">
                <a:solidFill>
                  <a:schemeClr val="tx1">
                    <a:lumMod val="85000"/>
                  </a:schemeClr>
                </a:solidFill>
              </a:rPr>
              <a:t>	Этот 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</a:rPr>
              <a:t>проект научил нас, что забота о природе объединяет людей, помогает проявлять ответственность и делает окружающий мир красивее. Теперь каждый день, проходя мимо наших клумб, мы гордимся тем, что смогли сделать 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</a:rPr>
              <a:t>лицей лучше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</a:rPr>
              <a:t>! 🌿✨</a:t>
            </a:r>
            <a:endParaRPr lang="ru-RU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17448" y="97972"/>
            <a:ext cx="10058400" cy="102717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>
                    <a:lumMod val="85000"/>
                  </a:schemeClr>
                </a:solidFill>
              </a:rPr>
              <a:t>Мотивирующая</a:t>
            </a:r>
            <a:r>
              <a:rPr lang="ru-RU" dirty="0"/>
              <a:t> 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</a:rPr>
              <a:t>история</a:t>
            </a:r>
            <a:r>
              <a:rPr lang="en-US" dirty="0"/>
              <a:t> </a:t>
            </a:r>
            <a:endParaRPr lang="en-US" dirty="0"/>
          </a:p>
        </p:txBody>
      </p:sp>
      <p:sp>
        <p:nvSpPr>
          <p:cNvPr id="3" name="AutoShape 2" descr="В Кишинёве есть большие проблемы с качеством озеленения. Мн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" name="AutoShape 4" descr="В Кишинёве есть большие проблемы с качеством озеленения. Мнени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6149" name="Picture 5" descr="C:\Users\User\Downloads\photo_2025-02-12_11-19-47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630" y="1396721"/>
            <a:ext cx="2509576" cy="486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11014" y="548539"/>
            <a:ext cx="11686233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Обучающий семинар: как мы делились опытом 🎓🌱</a:t>
            </a:r>
            <a:endParaRPr lang="ru-RU" sz="2800" b="1" dirty="0"/>
          </a:p>
          <a:p>
            <a:r>
              <a:rPr lang="ru-RU" dirty="0" smtClean="0"/>
              <a:t>📅    Наш </a:t>
            </a:r>
            <a:r>
              <a:rPr lang="ru-RU" dirty="0"/>
              <a:t>семинар проходил в течение </a:t>
            </a:r>
            <a:r>
              <a:rPr lang="ru-RU" b="1" dirty="0"/>
              <a:t>двух дней</a:t>
            </a:r>
            <a:r>
              <a:rPr lang="ru-RU" dirty="0"/>
              <a:t> для двух групп участников.</a:t>
            </a:r>
            <a:endParaRPr lang="ru-RU" dirty="0"/>
          </a:p>
          <a:p>
            <a:r>
              <a:rPr lang="ru-RU" dirty="0"/>
              <a:t>📌 </a:t>
            </a:r>
            <a:r>
              <a:rPr lang="ru-RU" dirty="0" smtClean="0"/>
              <a:t>   </a:t>
            </a:r>
            <a:r>
              <a:rPr lang="ru-RU" b="1" dirty="0" smtClean="0"/>
              <a:t>Тема </a:t>
            </a:r>
            <a:r>
              <a:rPr lang="ru-RU" b="1" dirty="0"/>
              <a:t>семинара:</a:t>
            </a:r>
            <a:br>
              <a:rPr lang="ru-RU" dirty="0"/>
            </a:br>
            <a:r>
              <a:rPr lang="ru-RU" dirty="0"/>
              <a:t>Мы рассказывали о </a:t>
            </a:r>
            <a:r>
              <a:rPr lang="ru-RU" b="1" dirty="0"/>
              <a:t>значимости озеленения</a:t>
            </a:r>
            <a:r>
              <a:rPr lang="ru-RU" dirty="0"/>
              <a:t> пришкольной территории, его влиянии на экологию и комфортную среду обучения. Также поделились методами проектной работы и вовлечения учеников в экологические инициативы.</a:t>
            </a:r>
            <a:endParaRPr lang="ru-RU" dirty="0"/>
          </a:p>
          <a:p>
            <a:r>
              <a:rPr lang="ru-RU" dirty="0"/>
              <a:t>📝 </a:t>
            </a:r>
            <a:r>
              <a:rPr lang="ru-RU" dirty="0" smtClean="0"/>
              <a:t>    </a:t>
            </a:r>
            <a:r>
              <a:rPr lang="ru-RU" b="1" dirty="0" smtClean="0"/>
              <a:t>Как </a:t>
            </a:r>
            <a:r>
              <a:rPr lang="ru-RU" b="1" dirty="0"/>
              <a:t>мы планировали семинар?</a:t>
            </a:r>
            <a:endParaRPr lang="ru-RU" dirty="0"/>
          </a:p>
          <a:p>
            <a:r>
              <a:rPr lang="ru-RU" dirty="0"/>
              <a:t>Изучили ключевые темы, которые проходили в течение года</a:t>
            </a:r>
            <a:endParaRPr lang="ru-RU" dirty="0"/>
          </a:p>
          <a:p>
            <a:r>
              <a:rPr lang="ru-RU" dirty="0"/>
              <a:t>Разработали интерактивные активности и практические задания</a:t>
            </a:r>
            <a:endParaRPr lang="ru-RU" dirty="0"/>
          </a:p>
          <a:p>
            <a:r>
              <a:rPr lang="ru-RU" dirty="0"/>
              <a:t>Подготовили презентации и раздаточные материалы</a:t>
            </a:r>
            <a:endParaRPr lang="ru-RU" dirty="0"/>
          </a:p>
          <a:p>
            <a:r>
              <a:rPr lang="ru-RU" dirty="0"/>
              <a:t>Организовали практическую часть – высадку растений</a:t>
            </a:r>
            <a:endParaRPr lang="ru-RU" dirty="0"/>
          </a:p>
          <a:p>
            <a:r>
              <a:rPr lang="ru-RU" dirty="0"/>
              <a:t>👥 </a:t>
            </a:r>
            <a:r>
              <a:rPr lang="ru-RU" dirty="0" smtClean="0"/>
              <a:t>    </a:t>
            </a:r>
            <a:r>
              <a:rPr lang="ru-RU" b="1" dirty="0" smtClean="0"/>
              <a:t>Кто </a:t>
            </a:r>
            <a:r>
              <a:rPr lang="ru-RU" b="1" dirty="0"/>
              <a:t>посетил наш семинар?</a:t>
            </a:r>
            <a:endParaRPr lang="ru-RU" dirty="0"/>
          </a:p>
          <a:p>
            <a:r>
              <a:rPr lang="ru-RU" dirty="0"/>
              <a:t>Учителя и администрация лицея</a:t>
            </a:r>
            <a:endParaRPr lang="ru-RU" dirty="0"/>
          </a:p>
          <a:p>
            <a:r>
              <a:rPr lang="ru-RU" dirty="0"/>
              <a:t>Учащиеся, заинтересованные в экологии</a:t>
            </a:r>
            <a:endParaRPr lang="ru-RU" dirty="0"/>
          </a:p>
          <a:p>
            <a:r>
              <a:rPr lang="ru-RU" dirty="0"/>
              <a:t>Приглашённые гости, разделяющие ценности устойчивого развития</a:t>
            </a:r>
            <a:endParaRPr lang="ru-RU" dirty="0"/>
          </a:p>
          <a:p>
            <a:r>
              <a:rPr lang="ru-RU" dirty="0"/>
              <a:t>💬 </a:t>
            </a:r>
            <a:r>
              <a:rPr lang="ru-RU" dirty="0" smtClean="0"/>
              <a:t>    </a:t>
            </a:r>
            <a:r>
              <a:rPr lang="ru-RU" b="1" dirty="0" smtClean="0"/>
              <a:t>Обратная </a:t>
            </a:r>
            <a:r>
              <a:rPr lang="ru-RU" b="1" dirty="0"/>
              <a:t>связь от участников:</a:t>
            </a:r>
            <a:endParaRPr lang="ru-RU" dirty="0"/>
          </a:p>
          <a:p>
            <a:r>
              <a:rPr lang="ru-RU" b="1" dirty="0"/>
              <a:t>"Очень полезно! Теперь у нас есть идеи, как применять это в школе."</a:t>
            </a:r>
            <a:endParaRPr lang="ru-RU" dirty="0"/>
          </a:p>
          <a:p>
            <a:r>
              <a:rPr lang="ru-RU" b="1" dirty="0"/>
              <a:t>"Было интересно узнать о влиянии растений на микроклимат школы."</a:t>
            </a:r>
            <a:endParaRPr lang="ru-RU" dirty="0"/>
          </a:p>
          <a:p>
            <a:r>
              <a:rPr lang="ru-RU" b="1" dirty="0"/>
              <a:t>"Практическая часть вдохновила нас на собственные проекты."</a:t>
            </a:r>
            <a:endParaRPr lang="ru-RU" dirty="0"/>
          </a:p>
          <a:p>
            <a:r>
              <a:rPr lang="ru-RU" dirty="0" smtClean="0"/>
              <a:t>      Семинар </a:t>
            </a:r>
            <a:r>
              <a:rPr lang="ru-RU" dirty="0"/>
              <a:t>не только расширил знания участников, но и стал важным шагом к созданию </a:t>
            </a:r>
            <a:r>
              <a:rPr lang="ru-RU" b="1" dirty="0"/>
              <a:t>зелёного и уютного пространства</a:t>
            </a:r>
            <a:r>
              <a:rPr lang="ru-RU" dirty="0"/>
              <a:t> вокруг лицея! 🌿✨</a:t>
            </a:r>
            <a:endParaRPr lang="ru-RU" dirty="0"/>
          </a:p>
        </p:txBody>
      </p:sp>
      <p:pic>
        <p:nvPicPr>
          <p:cNvPr id="7170" name="Picture 2" descr="C:\Users\User\Downloads\photo_2025-02-12_08-24-35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320" y="2097313"/>
            <a:ext cx="3835408" cy="252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321" y="4366350"/>
            <a:ext cx="2278218" cy="151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08758" y="178130"/>
            <a:ext cx="11883242" cy="6412675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3200" dirty="0">
                <a:solidFill>
                  <a:schemeClr val="tx1">
                    <a:lumMod val="85000"/>
                  </a:schemeClr>
                </a:solidFill>
              </a:rPr>
              <a:t>Наши планы на будущее 🌱🚀</a:t>
            </a:r>
            <a:endParaRPr lang="ru-RU" sz="3200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ru-RU" sz="3200" dirty="0">
                <a:solidFill>
                  <a:schemeClr val="tx1">
                    <a:lumMod val="85000"/>
                  </a:schemeClr>
                </a:solidFill>
              </a:rPr>
              <a:t>Мы не собираемся останавливаться на достигнутом и планируем развивать и масштабировать наш проект озеленения!</a:t>
            </a:r>
            <a:endParaRPr lang="ru-RU" sz="3200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ru-RU" sz="3200" dirty="0">
                <a:solidFill>
                  <a:schemeClr val="tx1">
                    <a:lumMod val="85000"/>
                  </a:schemeClr>
                </a:solidFill>
              </a:rPr>
              <a:t>🔹 Расширение проекта – высадка новых растений и создание тематических зелёных зон (например, уголка для отдыха или мини-огорода).</a:t>
            </a:r>
            <a:endParaRPr lang="ru-RU" sz="3200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ru-RU" sz="3200" dirty="0">
                <a:solidFill>
                  <a:schemeClr val="tx1">
                    <a:lumMod val="85000"/>
                  </a:schemeClr>
                </a:solidFill>
              </a:rPr>
              <a:t>🔹 Вовлечение большего количества учеников и родителей – проведение эко-акций, мастер-классов и волонтёрских мероприятий.</a:t>
            </a:r>
            <a:endParaRPr lang="ru-RU" sz="3200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ru-RU" sz="3200" dirty="0">
                <a:solidFill>
                  <a:schemeClr val="tx1">
                    <a:lumMod val="85000"/>
                  </a:schemeClr>
                </a:solidFill>
              </a:rPr>
              <a:t>🔹 Партнёрство с эко-организациями и местными предприятиями – поиск спонсоров и поддержки для закупки растений и оборудования.</a:t>
            </a:r>
            <a:endParaRPr lang="ru-RU" sz="3200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ru-RU" sz="3200" dirty="0">
                <a:solidFill>
                  <a:schemeClr val="tx1">
                    <a:lumMod val="85000"/>
                  </a:schemeClr>
                </a:solidFill>
              </a:rPr>
              <a:t>🔹 Образовательная программа – разработка уроков и семинаров по экологическому воспитанию для учеников младших классов.</a:t>
            </a:r>
            <a:endParaRPr lang="ru-RU" sz="3200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ru-RU" sz="3200" dirty="0">
                <a:solidFill>
                  <a:schemeClr val="tx1">
                    <a:lumMod val="85000"/>
                  </a:schemeClr>
                </a:solidFill>
              </a:rPr>
              <a:t>🔹 </a:t>
            </a:r>
            <a:r>
              <a:rPr lang="ru-RU" sz="3200" dirty="0" err="1">
                <a:solidFill>
                  <a:schemeClr val="tx1">
                    <a:lumMod val="85000"/>
                  </a:schemeClr>
                </a:solidFill>
              </a:rPr>
              <a:t>Цифровизация</a:t>
            </a:r>
            <a:r>
              <a:rPr lang="ru-RU" sz="3200" dirty="0">
                <a:solidFill>
                  <a:schemeClr val="tx1">
                    <a:lumMod val="85000"/>
                  </a:schemeClr>
                </a:solidFill>
              </a:rPr>
              <a:t> проекта – создание онлайн-дневника роста растений и разработка интерактивных заданий по экологии.</a:t>
            </a:r>
            <a:endParaRPr lang="ru-RU" sz="3200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ru-RU" sz="3200" dirty="0">
                <a:solidFill>
                  <a:schemeClr val="tx1">
                    <a:lumMod val="85000"/>
                  </a:schemeClr>
                </a:solidFill>
              </a:rPr>
              <a:t>Мы верим, что даже небольшие шаги могут привести к большим изменениям, и наш лицей станет примером экологически ответственного образовательного пространства! 🌍💚</a:t>
            </a:r>
            <a:endParaRPr lang="ru-RU" sz="3200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ru-RU" sz="3200" dirty="0">
                <a:solidFill>
                  <a:schemeClr val="tx1">
                    <a:lumMod val="85000"/>
                  </a:schemeClr>
                </a:solidFill>
              </a:rPr>
              <a:t>4o</a:t>
            </a:r>
            <a:endParaRPr lang="ru-RU" sz="3200" dirty="0">
              <a:solidFill>
                <a:schemeClr val="tx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32509" y="261257"/>
            <a:ext cx="11519065" cy="6424551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3600" b="1" dirty="0"/>
              <a:t>Благодарность и заключение 🙌🌿</a:t>
            </a:r>
            <a:endParaRPr lang="ru-RU" sz="3600" b="1" dirty="0"/>
          </a:p>
          <a:p>
            <a:r>
              <a:rPr lang="ru-RU" sz="3600" dirty="0"/>
              <a:t>Мы хотим выразить </a:t>
            </a:r>
            <a:r>
              <a:rPr lang="ru-RU" sz="3600" b="1" dirty="0"/>
              <a:t>искреннюю благодарность</a:t>
            </a:r>
            <a:r>
              <a:rPr lang="ru-RU" sz="3600" dirty="0"/>
              <a:t> всем, кто поддержал наш проект и помог нам его реализовать:</a:t>
            </a:r>
            <a:endParaRPr lang="ru-RU" sz="3600" dirty="0"/>
          </a:p>
          <a:p>
            <a:r>
              <a:rPr lang="ru-RU" sz="3600" dirty="0"/>
              <a:t>💚 </a:t>
            </a:r>
            <a:r>
              <a:rPr lang="en-US" sz="3600" dirty="0" smtClean="0"/>
              <a:t>    </a:t>
            </a:r>
            <a:r>
              <a:rPr lang="ru-RU" sz="3600" b="1" dirty="0" smtClean="0"/>
              <a:t>Организаторам </a:t>
            </a:r>
            <a:r>
              <a:rPr lang="ru-RU" sz="3600" b="1" dirty="0"/>
              <a:t>программы HP IDEA</a:t>
            </a:r>
            <a:r>
              <a:rPr lang="ru-RU" sz="3600" dirty="0"/>
              <a:t> – за вдохновение, новые знания и возможность реализовать нашу инициативу! Эта программа помогла нам развить креативное мышление, улучшить образовательные методы и взглянуть на обучение с новой перспективы.</a:t>
            </a:r>
            <a:endParaRPr lang="ru-RU" sz="3600" dirty="0"/>
          </a:p>
          <a:p>
            <a:r>
              <a:rPr lang="ru-RU" sz="3600" dirty="0"/>
              <a:t>💚 </a:t>
            </a:r>
            <a:r>
              <a:rPr lang="en-US" sz="3600" dirty="0" smtClean="0"/>
              <a:t>    </a:t>
            </a:r>
            <a:r>
              <a:rPr lang="ru-RU" sz="3600" b="1" dirty="0" smtClean="0"/>
              <a:t>Администрации </a:t>
            </a:r>
            <a:r>
              <a:rPr lang="ru-RU" sz="3600" b="1" dirty="0"/>
              <a:t>лицея</a:t>
            </a:r>
            <a:r>
              <a:rPr lang="ru-RU" sz="3600" dirty="0"/>
              <a:t> – за поддержку инициативы и предоставление возможности изменить пространство вокруг нас.</a:t>
            </a:r>
            <a:endParaRPr lang="ru-RU" sz="3600" dirty="0"/>
          </a:p>
          <a:p>
            <a:r>
              <a:rPr lang="ru-RU" sz="3600" dirty="0"/>
              <a:t>💚 </a:t>
            </a:r>
            <a:r>
              <a:rPr lang="en-US" sz="3600" dirty="0" smtClean="0"/>
              <a:t>    </a:t>
            </a:r>
            <a:r>
              <a:rPr lang="ru-RU" sz="3600" b="1" dirty="0" smtClean="0"/>
              <a:t>Учителям </a:t>
            </a:r>
            <a:r>
              <a:rPr lang="ru-RU" sz="3600" b="1" dirty="0"/>
              <a:t>и наставникам</a:t>
            </a:r>
            <a:r>
              <a:rPr lang="ru-RU" sz="3600" dirty="0"/>
              <a:t> – за ценные советы, помощь в организации и вдохновение.</a:t>
            </a:r>
            <a:endParaRPr lang="ru-RU" sz="3600" dirty="0"/>
          </a:p>
          <a:p>
            <a:r>
              <a:rPr lang="ru-RU" sz="3600" dirty="0"/>
              <a:t>💚 </a:t>
            </a:r>
            <a:r>
              <a:rPr lang="en-US" sz="3600" dirty="0" smtClean="0"/>
              <a:t>    </a:t>
            </a:r>
            <a:r>
              <a:rPr lang="ru-RU" sz="3600" b="1" dirty="0" smtClean="0"/>
              <a:t>Ученикам-волонтёрам</a:t>
            </a:r>
            <a:r>
              <a:rPr lang="ru-RU" sz="3600" dirty="0" smtClean="0"/>
              <a:t> </a:t>
            </a:r>
            <a:r>
              <a:rPr lang="ru-RU" sz="3600" dirty="0"/>
              <a:t>– за активное участие, энтузиазм и трудолюбие.</a:t>
            </a:r>
            <a:endParaRPr lang="ru-RU" sz="3600" dirty="0"/>
          </a:p>
          <a:p>
            <a:r>
              <a:rPr lang="ru-RU" sz="3600" dirty="0"/>
              <a:t>💚 </a:t>
            </a:r>
            <a:r>
              <a:rPr lang="en-US" sz="3600" dirty="0" smtClean="0"/>
              <a:t>   </a:t>
            </a:r>
            <a:r>
              <a:rPr lang="ru-RU" sz="3600" b="1" dirty="0" smtClean="0"/>
              <a:t>Нашим </a:t>
            </a:r>
            <a:r>
              <a:rPr lang="ru-RU" sz="3600" b="1" dirty="0"/>
              <a:t>гостям и участникам семинара</a:t>
            </a:r>
            <a:r>
              <a:rPr lang="ru-RU" sz="3600" dirty="0"/>
              <a:t> – за интерес к теме и желание внедрять экологические решения в школах.</a:t>
            </a:r>
            <a:endParaRPr lang="ru-RU" sz="3600" dirty="0"/>
          </a:p>
          <a:p>
            <a:r>
              <a:rPr lang="ru-RU" sz="3600" dirty="0"/>
              <a:t>Этот проект показал нам, что </a:t>
            </a:r>
            <a:r>
              <a:rPr lang="ru-RU" sz="3600" b="1" dirty="0"/>
              <a:t>каждый вклад важен</a:t>
            </a:r>
            <a:r>
              <a:rPr lang="ru-RU" sz="3600" dirty="0"/>
              <a:t>, и вместе мы можем создать </a:t>
            </a:r>
            <a:r>
              <a:rPr lang="ru-RU" sz="3600" b="1" dirty="0"/>
              <a:t>более зелёное и комфортное пространство для будущих поколений</a:t>
            </a:r>
            <a:r>
              <a:rPr lang="ru-RU" sz="3600" dirty="0"/>
              <a:t>! 🌱✨</a:t>
            </a:r>
            <a:endParaRPr lang="ru-RU" sz="3600" dirty="0"/>
          </a:p>
          <a:p>
            <a:pPr algn="ctr"/>
            <a:r>
              <a:rPr lang="ru-RU" sz="3600" b="1" dirty="0"/>
              <a:t>Спасибо за внимание!</a:t>
            </a:r>
            <a:r>
              <a:rPr lang="ru-RU" sz="3600" dirty="0"/>
              <a:t> 💚😊</a:t>
            </a:r>
            <a:endParaRPr lang="ru-RU" sz="36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Wood Typ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Wood Typ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f1d864d-97ef-43f1-9d7c-ab07f8611664" xsi:nil="true"/>
    <lcf76f155ced4ddcb4097134ff3c332f xmlns="7f038cc9-bd13-4027-90bd-68e8d7fc5288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9755EC784558409BFCD1713A537C08" ma:contentTypeVersion="15" ma:contentTypeDescription="Create a new document." ma:contentTypeScope="" ma:versionID="ecc0f2ea17842200b5ca8a3948ceafb7">
  <xsd:schema xmlns:xsd="http://www.w3.org/2001/XMLSchema" xmlns:xs="http://www.w3.org/2001/XMLSchema" xmlns:p="http://schemas.microsoft.com/office/2006/metadata/properties" xmlns:ns2="7f038cc9-bd13-4027-90bd-68e8d7fc5288" xmlns:ns3="6f1d864d-97ef-43f1-9d7c-ab07f8611664" targetNamespace="http://schemas.microsoft.com/office/2006/metadata/properties" ma:root="true" ma:fieldsID="c12ffa426e913ba8004134d47e538a16" ns2:_="" ns3:_="">
    <xsd:import namespace="7f038cc9-bd13-4027-90bd-68e8d7fc5288"/>
    <xsd:import namespace="6f1d864d-97ef-43f1-9d7c-ab07f86116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038cc9-bd13-4027-90bd-68e8d7fc52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a834df96-550f-4095-b8c7-7bef3b49d3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1d864d-97ef-43f1-9d7c-ab07f861166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e04314b6-fc7b-4946-b386-53d9230550e4}" ma:internalName="TaxCatchAll" ma:showField="CatchAllData" ma:web="6f1d864d-97ef-43f1-9d7c-ab07f86116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417D8A-8077-479A-B99D-4D86580A8F2B}">
  <ds:schemaRefs/>
</ds:datastoreItem>
</file>

<file path=customXml/itemProps2.xml><?xml version="1.0" encoding="utf-8"?>
<ds:datastoreItem xmlns:ds="http://schemas.openxmlformats.org/officeDocument/2006/customXml" ds:itemID="{F84E88A8-9EAA-4DAA-A688-546D42781490}">
  <ds:schemaRefs/>
</ds:datastoreItem>
</file>

<file path=customXml/itemProps3.xml><?xml version="1.0" encoding="utf-8"?>
<ds:datastoreItem xmlns:ds="http://schemas.openxmlformats.org/officeDocument/2006/customXml" ds:itemID="{E502F774-FA51-46A7-AAAC-59BFCF61A9E0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{FF834215-D9D7-0C42-9DAB-4B1BE12AC42E}tf10001070</Template>
  <TotalTime>0</TotalTime>
  <Words>4721</Words>
  <Application>WPS Presentation</Application>
  <PresentationFormat>Широкоэкранный</PresentationFormat>
  <Paragraphs>67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0" baseType="lpstr">
      <vt:lpstr>Arial</vt:lpstr>
      <vt:lpstr>SimSun</vt:lpstr>
      <vt:lpstr>Wingdings</vt:lpstr>
      <vt:lpstr>Rockwell Extra Bold</vt:lpstr>
      <vt:lpstr>Calibri</vt:lpstr>
      <vt:lpstr>Bookman Old Style</vt:lpstr>
      <vt:lpstr>Century Gothic</vt:lpstr>
      <vt:lpstr>Cambria</vt:lpstr>
      <vt:lpstr>Microsoft YaHei</vt:lpstr>
      <vt:lpstr>Arial Unicode MS</vt:lpstr>
      <vt:lpstr>Wood Type</vt:lpstr>
      <vt:lpstr>Конференция 4  программы HP IDEA  Итоговая презентация</vt:lpstr>
      <vt:lpstr>Образцы данных, которые мы собрали</vt:lpstr>
      <vt:lpstr>PowerPoint 演示文稿</vt:lpstr>
      <vt:lpstr>PowerPoint 演示文稿</vt:lpstr>
      <vt:lpstr>Впечатления о программе </vt:lpstr>
      <vt:lpstr>Мотивирующая история 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Guidelines</dc:title>
  <dc:creator>Joy Buckner</dc:creator>
  <cp:lastModifiedBy>Людмила Мороз</cp:lastModifiedBy>
  <cp:revision>48</cp:revision>
  <dcterms:created xsi:type="dcterms:W3CDTF">2023-09-06T07:40:00Z</dcterms:created>
  <dcterms:modified xsi:type="dcterms:W3CDTF">2025-02-18T19:00:15Z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0x010100ED9755EC784558409BFCD1713A537C08</vt:lpwstr>
  </property>
  <property fmtid="{D5CDD505-2E9C-101B-9397-08002B2CF9AE}" pid="3" name="ICV">
    <vt:lpwstr>A1CA73A045434A64BEB05A5C43C6D952_13</vt:lpwstr>
  </property>
  <property fmtid="{D5CDD505-2E9C-101B-9397-08002B2CF9AE}" pid="4" name="KSOProductBuildVer">
    <vt:lpwstr>1049-12.2.0.19805</vt:lpwstr>
  </property>
</Properties>
</file>