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41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302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0003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399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656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6045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541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78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443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20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753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5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4536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68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71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2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титрах фильма 2005 года сказано, что при его создании ни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один дракон не пострадал. Хотя пострадать мог не столько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дракон, сколько главный персонаж, которому во время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турнира было всего 14 лет. </a:t>
            </a: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Назовите персонажа и сыгравшего его актёра.</a:t>
            </a: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La </a:t>
            </a:r>
            <a:r>
              <a:rPr lang="en-US" sz="5400" dirty="0" err="1">
                <a:latin typeface="Corbel" panose="020B0503020204020204" pitchFamily="34" charset="0"/>
              </a:rPr>
              <a:t>finalul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filmului</a:t>
            </a:r>
            <a:r>
              <a:rPr lang="en-US" sz="5400" dirty="0">
                <a:latin typeface="Corbel" panose="020B0503020204020204" pitchFamily="34" charset="0"/>
              </a:rPr>
              <a:t> din 2005 se </a:t>
            </a:r>
            <a:r>
              <a:rPr lang="en-US" sz="5400" dirty="0" err="1">
                <a:latin typeface="Corbel" panose="020B0503020204020204" pitchFamily="34" charset="0"/>
              </a:rPr>
              <a:t>afirmă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nici</a:t>
            </a:r>
            <a:r>
              <a:rPr lang="en-US" sz="5400" dirty="0">
                <a:latin typeface="Corbel" panose="020B0503020204020204" pitchFamily="34" charset="0"/>
              </a:rPr>
              <a:t> un dragon nu a </a:t>
            </a:r>
            <a:r>
              <a:rPr lang="en-US" sz="5400" dirty="0" err="1">
                <a:latin typeface="Corbel" panose="020B0503020204020204" pitchFamily="34" charset="0"/>
              </a:rPr>
              <a:t>avut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suferit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Deși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doar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dragonul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ar</a:t>
            </a:r>
            <a:r>
              <a:rPr lang="en-US" sz="5400" dirty="0">
                <a:latin typeface="Corbel" panose="020B0503020204020204" pitchFamily="34" charset="0"/>
              </a:rPr>
              <a:t> fi </a:t>
            </a:r>
            <a:r>
              <a:rPr lang="en-US" sz="5400" dirty="0" err="1">
                <a:latin typeface="Corbel" panose="020B0503020204020204" pitchFamily="34" charset="0"/>
              </a:rPr>
              <a:t>putut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suferi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ro-MD" sz="5400" dirty="0">
                <a:latin typeface="Corbel" panose="020B0503020204020204" pitchFamily="34" charset="0"/>
              </a:rPr>
              <a:t>dar 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eroul</a:t>
            </a:r>
            <a:r>
              <a:rPr lang="en-US" sz="5400" dirty="0">
                <a:latin typeface="Corbel" panose="020B0503020204020204" pitchFamily="34" charset="0"/>
              </a:rPr>
              <a:t> principal, 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care </a:t>
            </a:r>
            <a:r>
              <a:rPr lang="en-US" sz="5400" dirty="0" err="1">
                <a:latin typeface="Corbel" panose="020B0503020204020204" pitchFamily="34" charset="0"/>
              </a:rPr>
              <a:t>atunci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avea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doar</a:t>
            </a:r>
            <a:r>
              <a:rPr lang="en-US" sz="5400" dirty="0">
                <a:latin typeface="Corbel" panose="020B0503020204020204" pitchFamily="34" charset="0"/>
              </a:rPr>
              <a:t> 14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și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actorul</a:t>
            </a:r>
            <a:r>
              <a:rPr lang="en-US" sz="5400" b="1" dirty="0">
                <a:latin typeface="Corbel" panose="020B0503020204020204" pitchFamily="34" charset="0"/>
              </a:rPr>
              <a:t> care </a:t>
            </a:r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l-a </a:t>
            </a:r>
            <a:r>
              <a:rPr lang="en-US" sz="5400" b="1" dirty="0" err="1">
                <a:latin typeface="Corbel" panose="020B0503020204020204" pitchFamily="34" charset="0"/>
              </a:rPr>
              <a:t>interpretat</a:t>
            </a:r>
            <a:r>
              <a:rPr lang="ro-MD" sz="5400" b="1">
                <a:latin typeface="Corbel" panose="020B0503020204020204" pitchFamily="34" charset="0"/>
              </a:rPr>
              <a:t>!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10469525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19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Ученица </a:t>
            </a:r>
            <a:r>
              <a:rPr lang="ru-RU" sz="6000" dirty="0">
                <a:latin typeface="Corbel" panose="020B0503020204020204" pitchFamily="34" charset="0"/>
              </a:rPr>
              <a:t>3 класса Анна Шипилова прислала на конкурс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социальных </a:t>
            </a:r>
            <a:r>
              <a:rPr lang="ru-RU" sz="6000" dirty="0">
                <a:latin typeface="Corbel" panose="020B0503020204020204" pitchFamily="34" charset="0"/>
              </a:rPr>
              <a:t>плакатов рисунок зверька с надписью: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Я – не ОНА! Я живой!». </a:t>
            </a:r>
            <a:r>
              <a:rPr lang="ru-RU" sz="6000" b="1" dirty="0">
                <a:latin typeface="Corbel" panose="020B0503020204020204" pitchFamily="34" charset="0"/>
              </a:rPr>
              <a:t>Мы не знаем, проходил ли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конкурс </a:t>
            </a:r>
            <a:r>
              <a:rPr lang="ru-RU" sz="6000" b="1" dirty="0">
                <a:latin typeface="Corbel" panose="020B0503020204020204" pitchFamily="34" charset="0"/>
              </a:rPr>
              <a:t>зимой, но просим написать, что такое </a:t>
            </a:r>
            <a:r>
              <a:rPr lang="ru-RU" sz="6000" b="1" dirty="0" smtClean="0">
                <a:latin typeface="Corbel" panose="020B0503020204020204" pitchFamily="34" charset="0"/>
              </a:rPr>
              <a:t>ОНА.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endParaRPr lang="ru-RU" sz="3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Anna </a:t>
            </a:r>
            <a:r>
              <a:rPr lang="en-US" sz="6000" dirty="0" err="1">
                <a:latin typeface="Corbel" panose="020B0503020204020204" pitchFamily="34" charset="0"/>
              </a:rPr>
              <a:t>Șipilova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elevă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clasa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treia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participat</a:t>
            </a:r>
            <a:r>
              <a:rPr lang="en-US" sz="6000" dirty="0">
                <a:latin typeface="Corbel" panose="020B0503020204020204" pitchFamily="34" charset="0"/>
              </a:rPr>
              <a:t> la </a:t>
            </a:r>
            <a:r>
              <a:rPr lang="en-US" sz="6000" dirty="0" err="1">
                <a:latin typeface="Corbel" panose="020B0503020204020204" pitchFamily="34" charset="0"/>
              </a:rPr>
              <a:t>concursul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posterelor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sociale</a:t>
            </a:r>
            <a:r>
              <a:rPr lang="en-US" sz="6000" dirty="0">
                <a:latin typeface="Corbel" panose="020B0503020204020204" pitchFamily="34" charset="0"/>
              </a:rPr>
              <a:t> cu un </a:t>
            </a:r>
            <a:r>
              <a:rPr lang="en-US" sz="6000" dirty="0" err="1">
                <a:latin typeface="Corbel" panose="020B0503020204020204" pitchFamily="34" charset="0"/>
              </a:rPr>
              <a:t>desen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care era un </a:t>
            </a:r>
            <a:r>
              <a:rPr lang="en-US" sz="6000" dirty="0" err="1">
                <a:latin typeface="Corbel" panose="020B0503020204020204" pitchFamily="34" charset="0"/>
              </a:rPr>
              <a:t>animăluț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însoțit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inscripția</a:t>
            </a:r>
            <a:r>
              <a:rPr lang="en-US" sz="6000" dirty="0">
                <a:latin typeface="Corbel" panose="020B0503020204020204" pitchFamily="34" charset="0"/>
              </a:rPr>
              <a:t> ”Nu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ALFA!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viu</a:t>
            </a:r>
            <a:r>
              <a:rPr lang="en-US" sz="6000" dirty="0">
                <a:latin typeface="Corbel" panose="020B0503020204020204" pitchFamily="34" charset="0"/>
              </a:rPr>
              <a:t>!”.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>
                <a:latin typeface="Corbel" panose="020B0503020204020204" pitchFamily="34" charset="0"/>
              </a:rPr>
              <a:t>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înlocuit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</a:t>
            </a:r>
            <a:r>
              <a:rPr lang="en-US" sz="6000" b="1" dirty="0">
                <a:latin typeface="Corbel" panose="020B0503020204020204" pitchFamily="34" charset="0"/>
              </a:rPr>
              <a:t> ALFA?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11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Ученица </a:t>
            </a:r>
            <a:r>
              <a:rPr lang="ru-RU" sz="6000" dirty="0">
                <a:latin typeface="Corbel" panose="020B0503020204020204" pitchFamily="34" charset="0"/>
              </a:rPr>
              <a:t>3 класса Анна Шипилова прислала на конкурс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социальных </a:t>
            </a:r>
            <a:r>
              <a:rPr lang="ru-RU" sz="6000" dirty="0">
                <a:latin typeface="Corbel" panose="020B0503020204020204" pitchFamily="34" charset="0"/>
              </a:rPr>
              <a:t>плакатов рисунок зверька с надписью: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Я – не ОНА! Я живой!». </a:t>
            </a:r>
            <a:r>
              <a:rPr lang="ru-RU" sz="6000" b="1" dirty="0">
                <a:latin typeface="Corbel" panose="020B0503020204020204" pitchFamily="34" charset="0"/>
              </a:rPr>
              <a:t>Мы не знаем, проходил ли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конкурс </a:t>
            </a:r>
            <a:r>
              <a:rPr lang="ru-RU" sz="6000" b="1" dirty="0">
                <a:latin typeface="Corbel" panose="020B0503020204020204" pitchFamily="34" charset="0"/>
              </a:rPr>
              <a:t>зимой, но просим написать, что такое </a:t>
            </a:r>
            <a:r>
              <a:rPr lang="ru-RU" sz="6000" b="1" dirty="0" smtClean="0">
                <a:latin typeface="Corbel" panose="020B0503020204020204" pitchFamily="34" charset="0"/>
              </a:rPr>
              <a:t>ОНА.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endParaRPr lang="ru-RU" sz="3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Anna </a:t>
            </a:r>
            <a:r>
              <a:rPr lang="en-US" sz="6000" dirty="0" err="1">
                <a:latin typeface="Corbel" panose="020B0503020204020204" pitchFamily="34" charset="0"/>
              </a:rPr>
              <a:t>Șipilova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elevă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clasa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treia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participat</a:t>
            </a:r>
            <a:r>
              <a:rPr lang="en-US" sz="6000" dirty="0">
                <a:latin typeface="Corbel" panose="020B0503020204020204" pitchFamily="34" charset="0"/>
              </a:rPr>
              <a:t> la </a:t>
            </a:r>
            <a:r>
              <a:rPr lang="en-US" sz="6000" dirty="0" err="1">
                <a:latin typeface="Corbel" panose="020B0503020204020204" pitchFamily="34" charset="0"/>
              </a:rPr>
              <a:t>concursul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posterelor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sociale</a:t>
            </a:r>
            <a:r>
              <a:rPr lang="en-US" sz="6000" dirty="0">
                <a:latin typeface="Corbel" panose="020B0503020204020204" pitchFamily="34" charset="0"/>
              </a:rPr>
              <a:t> cu un </a:t>
            </a:r>
            <a:r>
              <a:rPr lang="en-US" sz="6000" dirty="0" err="1">
                <a:latin typeface="Corbel" panose="020B0503020204020204" pitchFamily="34" charset="0"/>
              </a:rPr>
              <a:t>desen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care era un </a:t>
            </a:r>
            <a:r>
              <a:rPr lang="en-US" sz="6000" dirty="0" err="1">
                <a:latin typeface="Corbel" panose="020B0503020204020204" pitchFamily="34" charset="0"/>
              </a:rPr>
              <a:t>animăluț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însoțit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inscripția</a:t>
            </a:r>
            <a:r>
              <a:rPr lang="en-US" sz="6000" dirty="0">
                <a:latin typeface="Corbel" panose="020B0503020204020204" pitchFamily="34" charset="0"/>
              </a:rPr>
              <a:t> ”Nu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ALFA!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viu</a:t>
            </a:r>
            <a:r>
              <a:rPr lang="en-US" sz="6000" dirty="0">
                <a:latin typeface="Corbel" panose="020B0503020204020204" pitchFamily="34" charset="0"/>
              </a:rPr>
              <a:t>!”.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>
                <a:latin typeface="Corbel" panose="020B0503020204020204" pitchFamily="34" charset="0"/>
              </a:rPr>
              <a:t>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înlocuit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</a:t>
            </a:r>
            <a:r>
              <a:rPr lang="en-US" sz="6000" b="1" dirty="0">
                <a:latin typeface="Corbel" panose="020B0503020204020204" pitchFamily="34" charset="0"/>
              </a:rPr>
              <a:t> ALFA?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33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первое издание 1963 года попали 211 видов и подвидов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млекопитающих и 312 видов и подвидов птиц. К сожалению,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список продолжает увеличиваться: в 1972 году 528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млекопитающих, 619 птиц и 153 вида и подвида рептилий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и амфибий попали… </a:t>
            </a:r>
            <a:r>
              <a:rPr lang="ru-RU" sz="5200" b="1" dirty="0">
                <a:latin typeface="Corbel" panose="020B0503020204020204" pitchFamily="34" charset="0"/>
              </a:rPr>
              <a:t>Куда?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prima </a:t>
            </a:r>
            <a:r>
              <a:rPr lang="en-US" sz="5200" dirty="0" err="1">
                <a:latin typeface="Corbel" panose="020B0503020204020204" pitchFamily="34" charset="0"/>
              </a:rPr>
              <a:t>ediție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cea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ro-MD" sz="5200" dirty="0">
                <a:latin typeface="Corbel" panose="020B0503020204020204" pitchFamily="34" charset="0"/>
              </a:rPr>
              <a:t>anul </a:t>
            </a:r>
            <a:r>
              <a:rPr lang="en-US" sz="5200" dirty="0">
                <a:latin typeface="Corbel" panose="020B0503020204020204" pitchFamily="34" charset="0"/>
              </a:rPr>
              <a:t>1963, au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incluse</a:t>
            </a:r>
            <a:r>
              <a:rPr lang="en-US" sz="5200" dirty="0">
                <a:latin typeface="Corbel" panose="020B0503020204020204" pitchFamily="34" charset="0"/>
              </a:rPr>
              <a:t> 211 </a:t>
            </a:r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de </a:t>
            </a:r>
            <a:r>
              <a:rPr lang="en-US" sz="5200" dirty="0" err="1">
                <a:latin typeface="Corbel" panose="020B0503020204020204" pitchFamily="34" charset="0"/>
              </a:rPr>
              <a:t>mamifere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312 </a:t>
            </a:r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păsări</a:t>
            </a:r>
            <a:r>
              <a:rPr lang="en-US" sz="5200" dirty="0">
                <a:latin typeface="Corbel" panose="020B0503020204020204" pitchFamily="34" charset="0"/>
              </a:rPr>
              <a:t>. Din </a:t>
            </a:r>
            <a:r>
              <a:rPr lang="en-US" sz="5200" dirty="0" err="1">
                <a:latin typeface="Corbel" panose="020B0503020204020204" pitchFamily="34" charset="0"/>
              </a:rPr>
              <a:t>păcate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lista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crescut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deja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o-MD" sz="5200" dirty="0">
                <a:latin typeface="Corbel" panose="020B0503020204020204" pitchFamily="34" charset="0"/>
              </a:rPr>
              <a:t>anul </a:t>
            </a:r>
            <a:r>
              <a:rPr lang="en-US" sz="5200" dirty="0">
                <a:latin typeface="Corbel" panose="020B0503020204020204" pitchFamily="34" charset="0"/>
              </a:rPr>
              <a:t>1972 </a:t>
            </a:r>
            <a:r>
              <a:rPr lang="en-US" sz="5200" dirty="0" err="1">
                <a:latin typeface="Corbel" panose="020B0503020204020204" pitchFamily="34" charset="0"/>
              </a:rPr>
              <a:t>conținea</a:t>
            </a:r>
            <a:r>
              <a:rPr lang="en-US" sz="5200" dirty="0">
                <a:latin typeface="Corbel" panose="020B0503020204020204" pitchFamily="34" charset="0"/>
              </a:rPr>
              <a:t> 528 </a:t>
            </a:r>
            <a:r>
              <a:rPr lang="en-US" sz="5200" dirty="0" err="1">
                <a:latin typeface="Corbel" panose="020B0503020204020204" pitchFamily="34" charset="0"/>
              </a:rPr>
              <a:t>mamifere</a:t>
            </a:r>
            <a:r>
              <a:rPr lang="en-US" sz="5200" dirty="0">
                <a:latin typeface="Corbel" panose="020B0503020204020204" pitchFamily="34" charset="0"/>
              </a:rPr>
              <a:t>, 619 </a:t>
            </a:r>
            <a:r>
              <a:rPr lang="en-US" sz="5200" dirty="0" err="1">
                <a:latin typeface="Corbel" panose="020B0503020204020204" pitchFamily="34" charset="0"/>
              </a:rPr>
              <a:t>păsări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153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de reptile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amfibiene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Despre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carte e</a:t>
            </a:r>
            <a:r>
              <a:rPr lang="ro-MD" sz="5200" b="1" dirty="0">
                <a:latin typeface="Corbel" panose="020B0503020204020204" pitchFamily="34" charset="0"/>
              </a:rPr>
              <a:t>ste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vorba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457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первое издание 1963 года попали 211 видов и подвидов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млекопитающих и 312 видов и подвидов птиц. К сожалению,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список продолжает увеличиваться: в 1972 году 528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млекопитающих, 619 птиц и 153 вида и подвида рептилий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и амфибий попали… </a:t>
            </a:r>
            <a:r>
              <a:rPr lang="ru-RU" sz="5200" b="1" dirty="0">
                <a:latin typeface="Corbel" panose="020B0503020204020204" pitchFamily="34" charset="0"/>
              </a:rPr>
              <a:t>Куда?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prima </a:t>
            </a:r>
            <a:r>
              <a:rPr lang="en-US" sz="5200" dirty="0" err="1">
                <a:latin typeface="Corbel" panose="020B0503020204020204" pitchFamily="34" charset="0"/>
              </a:rPr>
              <a:t>ediție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cea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ro-MD" sz="5200" dirty="0">
                <a:latin typeface="Corbel" panose="020B0503020204020204" pitchFamily="34" charset="0"/>
              </a:rPr>
              <a:t>anul </a:t>
            </a:r>
            <a:r>
              <a:rPr lang="en-US" sz="5200" dirty="0">
                <a:latin typeface="Corbel" panose="020B0503020204020204" pitchFamily="34" charset="0"/>
              </a:rPr>
              <a:t>1963, au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incluse</a:t>
            </a:r>
            <a:r>
              <a:rPr lang="en-US" sz="5200" dirty="0">
                <a:latin typeface="Corbel" panose="020B0503020204020204" pitchFamily="34" charset="0"/>
              </a:rPr>
              <a:t> 211 </a:t>
            </a:r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de </a:t>
            </a:r>
            <a:r>
              <a:rPr lang="en-US" sz="5200" dirty="0" err="1">
                <a:latin typeface="Corbel" panose="020B0503020204020204" pitchFamily="34" charset="0"/>
              </a:rPr>
              <a:t>mamifere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312 </a:t>
            </a:r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păsări</a:t>
            </a:r>
            <a:r>
              <a:rPr lang="en-US" sz="5200" dirty="0">
                <a:latin typeface="Corbel" panose="020B0503020204020204" pitchFamily="34" charset="0"/>
              </a:rPr>
              <a:t>. Din </a:t>
            </a:r>
            <a:r>
              <a:rPr lang="en-US" sz="5200" dirty="0" err="1">
                <a:latin typeface="Corbel" panose="020B0503020204020204" pitchFamily="34" charset="0"/>
              </a:rPr>
              <a:t>păcate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lista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crescut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deja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o-MD" sz="5200" dirty="0">
                <a:latin typeface="Corbel" panose="020B0503020204020204" pitchFamily="34" charset="0"/>
              </a:rPr>
              <a:t>anul </a:t>
            </a:r>
            <a:r>
              <a:rPr lang="en-US" sz="5200" dirty="0">
                <a:latin typeface="Corbel" panose="020B0503020204020204" pitchFamily="34" charset="0"/>
              </a:rPr>
              <a:t>1972 </a:t>
            </a:r>
            <a:r>
              <a:rPr lang="en-US" sz="5200" dirty="0" err="1">
                <a:latin typeface="Corbel" panose="020B0503020204020204" pitchFamily="34" charset="0"/>
              </a:rPr>
              <a:t>conținea</a:t>
            </a:r>
            <a:r>
              <a:rPr lang="en-US" sz="5200" dirty="0">
                <a:latin typeface="Corbel" panose="020B0503020204020204" pitchFamily="34" charset="0"/>
              </a:rPr>
              <a:t> 528 </a:t>
            </a:r>
            <a:r>
              <a:rPr lang="en-US" sz="5200" dirty="0" err="1">
                <a:latin typeface="Corbel" panose="020B0503020204020204" pitchFamily="34" charset="0"/>
              </a:rPr>
              <a:t>mamifere</a:t>
            </a:r>
            <a:r>
              <a:rPr lang="en-US" sz="5200" dirty="0">
                <a:latin typeface="Corbel" panose="020B0503020204020204" pitchFamily="34" charset="0"/>
              </a:rPr>
              <a:t>, 619 </a:t>
            </a:r>
            <a:r>
              <a:rPr lang="en-US" sz="5200" dirty="0" err="1">
                <a:latin typeface="Corbel" panose="020B0503020204020204" pitchFamily="34" charset="0"/>
              </a:rPr>
              <a:t>păsări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153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de reptile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amfibiene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Despre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carte e</a:t>
            </a:r>
            <a:r>
              <a:rPr lang="ro-MD" sz="5200" b="1" dirty="0">
                <a:latin typeface="Corbel" panose="020B0503020204020204" pitchFamily="34" charset="0"/>
              </a:rPr>
              <a:t>ste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vorba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035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5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290" y="1238096"/>
            <a:ext cx="9398861" cy="89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7648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dirty="0">
                <a:latin typeface="Corbel" panose="020B0503020204020204" pitchFamily="34" charset="0"/>
              </a:rPr>
              <a:t>Это одна и та же собака,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и одна и та же кошка.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Разница лишь… </a:t>
            </a:r>
            <a:r>
              <a:rPr lang="ru-RU" sz="6800" b="1" dirty="0">
                <a:latin typeface="Corbel" panose="020B0503020204020204" pitchFamily="34" charset="0"/>
              </a:rPr>
              <a:t>В ком?</a:t>
            </a:r>
            <a:r>
              <a:rPr lang="ru-RU" sz="6800" dirty="0">
                <a:latin typeface="Corbel" panose="020B0503020204020204" pitchFamily="34" charset="0"/>
              </a:rPr>
              <a:t> </a:t>
            </a:r>
            <a:r>
              <a:rPr lang="en-US" sz="6800" dirty="0">
                <a:latin typeface="Corbel" panose="020B0503020204020204" pitchFamily="34" charset="0"/>
              </a:rPr>
              <a:t/>
            </a:r>
            <a:br>
              <a:rPr lang="en-US" sz="6800" dirty="0">
                <a:latin typeface="Corbel" panose="020B0503020204020204" pitchFamily="34" charset="0"/>
              </a:rPr>
            </a:br>
            <a:endParaRPr lang="x-none" sz="30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În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imagini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ro-MD" sz="6800" dirty="0">
                <a:latin typeface="Corbel" panose="020B0503020204020204" pitchFamily="34" charset="0"/>
              </a:rPr>
              <a:t>sunt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o-MD" sz="6800" dirty="0">
                <a:latin typeface="Corbel" panose="020B0503020204020204" pitchFamily="34" charset="0"/>
              </a:rPr>
              <a:t>r</a:t>
            </a:r>
            <a:r>
              <a:rPr lang="en-US" sz="6800" dirty="0" err="1">
                <a:latin typeface="Corbel" panose="020B0503020204020204" pitchFamily="34" charset="0"/>
              </a:rPr>
              <a:t>eprezenta</a:t>
            </a:r>
            <a:r>
              <a:rPr lang="ro-MD" sz="6800" dirty="0">
                <a:latin typeface="Corbel" panose="020B0503020204020204" pitchFamily="34" charset="0"/>
              </a:rPr>
              <a:t>ți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același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câine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aceeași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pisică</a:t>
            </a:r>
            <a:r>
              <a:rPr lang="en-US" sz="6800" dirty="0">
                <a:latin typeface="Corbel" panose="020B0503020204020204" pitchFamily="34" charset="0"/>
              </a:rPr>
              <a:t>. </a:t>
            </a:r>
            <a:r>
              <a:rPr lang="en-US" sz="6800" dirty="0" err="1">
                <a:latin typeface="Corbel" panose="020B0503020204020204" pitchFamily="34" charset="0"/>
              </a:rPr>
              <a:t>Diferența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este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doar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în</a:t>
            </a:r>
            <a:r>
              <a:rPr lang="en-US" sz="6800" dirty="0">
                <a:latin typeface="Corbel" panose="020B0503020204020204" pitchFamily="34" charset="0"/>
              </a:rPr>
              <a:t>… </a:t>
            </a:r>
            <a:r>
              <a:rPr lang="en-US" sz="6800" b="1" dirty="0">
                <a:latin typeface="Corbel" panose="020B0503020204020204" pitchFamily="34" charset="0"/>
              </a:rPr>
              <a:t>Cine?</a:t>
            </a:r>
            <a:endParaRPr lang="ru-RU" sz="68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83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5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290" y="1238096"/>
            <a:ext cx="9398861" cy="89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7648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dirty="0">
                <a:latin typeface="Corbel" panose="020B0503020204020204" pitchFamily="34" charset="0"/>
              </a:rPr>
              <a:t>Это одна и та же собака,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и одна и та же кошка.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Разница лишь… </a:t>
            </a:r>
            <a:r>
              <a:rPr lang="ru-RU" sz="6800" b="1" dirty="0">
                <a:latin typeface="Corbel" panose="020B0503020204020204" pitchFamily="34" charset="0"/>
              </a:rPr>
              <a:t>В ком?</a:t>
            </a:r>
            <a:r>
              <a:rPr lang="ru-RU" sz="6800" dirty="0">
                <a:latin typeface="Corbel" panose="020B0503020204020204" pitchFamily="34" charset="0"/>
              </a:rPr>
              <a:t> </a:t>
            </a:r>
            <a:r>
              <a:rPr lang="en-US" sz="6800" dirty="0">
                <a:latin typeface="Corbel" panose="020B0503020204020204" pitchFamily="34" charset="0"/>
              </a:rPr>
              <a:t/>
            </a:r>
            <a:br>
              <a:rPr lang="en-US" sz="6800" dirty="0">
                <a:latin typeface="Corbel" panose="020B0503020204020204" pitchFamily="34" charset="0"/>
              </a:rPr>
            </a:br>
            <a:endParaRPr lang="x-none" sz="30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În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imagini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ro-MD" sz="6800" dirty="0">
                <a:latin typeface="Corbel" panose="020B0503020204020204" pitchFamily="34" charset="0"/>
              </a:rPr>
              <a:t>sunt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o-MD" sz="6800" dirty="0">
                <a:latin typeface="Corbel" panose="020B0503020204020204" pitchFamily="34" charset="0"/>
              </a:rPr>
              <a:t>r</a:t>
            </a:r>
            <a:r>
              <a:rPr lang="en-US" sz="6800" dirty="0" err="1">
                <a:latin typeface="Corbel" panose="020B0503020204020204" pitchFamily="34" charset="0"/>
              </a:rPr>
              <a:t>eprezenta</a:t>
            </a:r>
            <a:r>
              <a:rPr lang="ro-MD" sz="6800" dirty="0">
                <a:latin typeface="Corbel" panose="020B0503020204020204" pitchFamily="34" charset="0"/>
              </a:rPr>
              <a:t>ți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același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câine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aceeași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pisică</a:t>
            </a:r>
            <a:r>
              <a:rPr lang="en-US" sz="6800" dirty="0">
                <a:latin typeface="Corbel" panose="020B0503020204020204" pitchFamily="34" charset="0"/>
              </a:rPr>
              <a:t>. </a:t>
            </a:r>
            <a:r>
              <a:rPr lang="en-US" sz="6800" dirty="0" err="1">
                <a:latin typeface="Corbel" panose="020B0503020204020204" pitchFamily="34" charset="0"/>
              </a:rPr>
              <a:t>Diferența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este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doar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în</a:t>
            </a:r>
            <a:r>
              <a:rPr lang="en-US" sz="6800" dirty="0">
                <a:latin typeface="Corbel" panose="020B0503020204020204" pitchFamily="34" charset="0"/>
              </a:rPr>
              <a:t>… </a:t>
            </a:r>
            <a:r>
              <a:rPr lang="en-US" sz="6800" b="1" dirty="0">
                <a:latin typeface="Corbel" panose="020B0503020204020204" pitchFamily="34" charset="0"/>
              </a:rPr>
              <a:t>Cine?</a:t>
            </a:r>
            <a:endParaRPr lang="ru-RU" sz="68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008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5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290" y="1238096"/>
            <a:ext cx="9398861" cy="89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7648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dirty="0">
                <a:latin typeface="Corbel" panose="020B0503020204020204" pitchFamily="34" charset="0"/>
              </a:rPr>
              <a:t>Это одна и та же собака,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и одна и та же кошка.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Разница лишь… </a:t>
            </a:r>
            <a:r>
              <a:rPr lang="ru-RU" sz="6800" b="1" dirty="0">
                <a:latin typeface="Corbel" panose="020B0503020204020204" pitchFamily="34" charset="0"/>
              </a:rPr>
              <a:t>В ком?</a:t>
            </a:r>
            <a:r>
              <a:rPr lang="ru-RU" sz="6800" dirty="0">
                <a:latin typeface="Corbel" panose="020B0503020204020204" pitchFamily="34" charset="0"/>
              </a:rPr>
              <a:t> </a:t>
            </a:r>
            <a:r>
              <a:rPr lang="en-US" sz="6800" dirty="0">
                <a:latin typeface="Corbel" panose="020B0503020204020204" pitchFamily="34" charset="0"/>
              </a:rPr>
              <a:t/>
            </a:r>
            <a:br>
              <a:rPr lang="en-US" sz="6800" dirty="0">
                <a:latin typeface="Corbel" panose="020B0503020204020204" pitchFamily="34" charset="0"/>
              </a:rPr>
            </a:br>
            <a:endParaRPr lang="x-none" sz="30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În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imagini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ro-MD" sz="6800" dirty="0">
                <a:latin typeface="Corbel" panose="020B0503020204020204" pitchFamily="34" charset="0"/>
              </a:rPr>
              <a:t>sunt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o-MD" sz="6800" dirty="0">
                <a:latin typeface="Corbel" panose="020B0503020204020204" pitchFamily="34" charset="0"/>
              </a:rPr>
              <a:t>r</a:t>
            </a:r>
            <a:r>
              <a:rPr lang="en-US" sz="6800" dirty="0" err="1">
                <a:latin typeface="Corbel" panose="020B0503020204020204" pitchFamily="34" charset="0"/>
              </a:rPr>
              <a:t>eprezenta</a:t>
            </a:r>
            <a:r>
              <a:rPr lang="ro-MD" sz="6800" dirty="0">
                <a:latin typeface="Corbel" panose="020B0503020204020204" pitchFamily="34" charset="0"/>
              </a:rPr>
              <a:t>ți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același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câine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aceeași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pisică</a:t>
            </a:r>
            <a:r>
              <a:rPr lang="en-US" sz="6800" dirty="0">
                <a:latin typeface="Corbel" panose="020B0503020204020204" pitchFamily="34" charset="0"/>
              </a:rPr>
              <a:t>. </a:t>
            </a:r>
            <a:r>
              <a:rPr lang="en-US" sz="6800" dirty="0" err="1">
                <a:latin typeface="Corbel" panose="020B0503020204020204" pitchFamily="34" charset="0"/>
              </a:rPr>
              <a:t>Diferența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este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doar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în</a:t>
            </a:r>
            <a:r>
              <a:rPr lang="en-US" sz="6800">
                <a:latin typeface="Corbel" panose="020B0503020204020204" pitchFamily="34" charset="0"/>
              </a:rPr>
              <a:t>… </a:t>
            </a:r>
            <a:r>
              <a:rPr lang="en-US" sz="6800" b="1">
                <a:latin typeface="Corbel" panose="020B0503020204020204" pitchFamily="34" charset="0"/>
              </a:rPr>
              <a:t>Cine?</a:t>
            </a:r>
            <a:endParaRPr lang="ru-RU" sz="68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048000"/>
            <a:ext cx="20104100" cy="535304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047999"/>
            <a:ext cx="20110500" cy="535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60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87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5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5500" b="1" dirty="0" smtClean="0">
                <a:latin typeface="Corbel" panose="020B0503020204020204" pitchFamily="34" charset="0"/>
              </a:rPr>
              <a:t>гласные.</a:t>
            </a:r>
            <a:endParaRPr lang="ro-MD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о </a:t>
            </a:r>
            <a:r>
              <a:rPr lang="ru-RU" sz="5500" dirty="0">
                <a:latin typeface="Corbel" panose="020B0503020204020204" pitchFamily="34" charset="0"/>
              </a:rPr>
              <a:t>и – Самый быстрый </a:t>
            </a:r>
            <a:r>
              <a:rPr lang="ru-RU" sz="5500" dirty="0" smtClean="0">
                <a:latin typeface="Corbel" panose="020B0503020204020204" pitchFamily="34" charset="0"/>
              </a:rPr>
              <a:t>ёж.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у </a:t>
            </a:r>
            <a:r>
              <a:rPr lang="ru-RU" sz="5500" dirty="0">
                <a:latin typeface="Corbel" panose="020B0503020204020204" pitchFamily="34" charset="0"/>
              </a:rPr>
              <a:t>ы я – Идеальное место для размещения солнечных батарей. 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а </a:t>
            </a:r>
            <a:r>
              <a:rPr lang="ru-RU" sz="5500" dirty="0">
                <a:latin typeface="Corbel" panose="020B0503020204020204" pitchFamily="34" charset="0"/>
              </a:rPr>
              <a:t>о е – Кто незаконно отлавливает или убивает животных? 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endParaRPr lang="ro-MD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500" b="1" dirty="0" smtClean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cuvintele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în</a:t>
            </a:r>
            <a:r>
              <a:rPr lang="en-US" sz="5500" b="1" dirty="0">
                <a:latin typeface="Corbel" panose="020B0503020204020204" pitchFamily="34" charset="0"/>
              </a:rPr>
              <a:t> care au </a:t>
            </a:r>
            <a:r>
              <a:rPr lang="en-US" sz="5500" b="1" dirty="0" err="1">
                <a:latin typeface="Corbel" panose="020B0503020204020204" pitchFamily="34" charset="0"/>
              </a:rPr>
              <a:t>fost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omise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toate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consoanele</a:t>
            </a:r>
            <a:r>
              <a:rPr lang="en-US" sz="5500" b="1" dirty="0">
                <a:latin typeface="Corbel" panose="020B0503020204020204" pitchFamily="34" charset="0"/>
              </a:rPr>
              <a:t>.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o </a:t>
            </a:r>
            <a:r>
              <a:rPr lang="en-US" sz="5500" dirty="0" err="1">
                <a:latin typeface="Corbel" panose="020B0503020204020204" pitchFamily="34" charset="0"/>
              </a:rPr>
              <a:t>i</a:t>
            </a:r>
            <a:r>
              <a:rPr lang="en-US" sz="5500" dirty="0">
                <a:latin typeface="Corbel" panose="020B0503020204020204" pitchFamily="34" charset="0"/>
              </a:rPr>
              <a:t> – </a:t>
            </a:r>
            <a:r>
              <a:rPr lang="en-US" sz="5500" dirty="0" err="1">
                <a:latin typeface="Corbel" panose="020B0503020204020204" pitchFamily="34" charset="0"/>
              </a:rPr>
              <a:t>Cel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mai</a:t>
            </a:r>
            <a:r>
              <a:rPr lang="en-US" sz="5500" dirty="0">
                <a:latin typeface="Corbel" panose="020B0503020204020204" pitchFamily="34" charset="0"/>
              </a:rPr>
              <a:t> rapid </a:t>
            </a:r>
            <a:r>
              <a:rPr lang="en-US" sz="5500" dirty="0" err="1" smtClean="0">
                <a:latin typeface="Corbel" panose="020B0503020204020204" pitchFamily="34" charset="0"/>
              </a:rPr>
              <a:t>arici</a:t>
            </a:r>
            <a:r>
              <a:rPr lang="en-US" sz="5500" dirty="0" smtClean="0">
                <a:latin typeface="Corbel" panose="020B0503020204020204" pitchFamily="34" charset="0"/>
              </a:rPr>
              <a:t>.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u </a:t>
            </a:r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ro-MD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u </a:t>
            </a:r>
            <a:r>
              <a:rPr lang="en-US" sz="5500" dirty="0">
                <a:latin typeface="Corbel" panose="020B0503020204020204" pitchFamily="34" charset="0"/>
              </a:rPr>
              <a:t>– </a:t>
            </a:r>
            <a:r>
              <a:rPr lang="en-US" sz="5500" dirty="0" err="1">
                <a:latin typeface="Corbel" panose="020B0503020204020204" pitchFamily="34" charset="0"/>
              </a:rPr>
              <a:t>Loc</a:t>
            </a:r>
            <a:r>
              <a:rPr lang="en-US" sz="5500" dirty="0">
                <a:latin typeface="Corbel" panose="020B0503020204020204" pitchFamily="34" charset="0"/>
              </a:rPr>
              <a:t> ideal </a:t>
            </a:r>
            <a:r>
              <a:rPr lang="en-US" sz="5500" dirty="0" err="1">
                <a:latin typeface="Corbel" panose="020B0503020204020204" pitchFamily="34" charset="0"/>
              </a:rPr>
              <a:t>pentru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amplasa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bateriile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solare</a:t>
            </a:r>
            <a:r>
              <a:rPr lang="en-US" sz="5500" dirty="0">
                <a:latin typeface="Corbel" panose="020B0503020204020204" pitchFamily="34" charset="0"/>
              </a:rPr>
              <a:t>. 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a </a:t>
            </a:r>
            <a:r>
              <a:rPr lang="en-US" sz="5500" dirty="0">
                <a:latin typeface="Corbel" panose="020B0503020204020204" pitchFamily="34" charset="0"/>
              </a:rPr>
              <a:t>o </a:t>
            </a:r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ro-MD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e </a:t>
            </a:r>
            <a:r>
              <a:rPr lang="en-US" sz="5500" dirty="0">
                <a:latin typeface="Corbel" panose="020B0503020204020204" pitchFamily="34" charset="0"/>
              </a:rPr>
              <a:t>– </a:t>
            </a:r>
            <a:r>
              <a:rPr lang="en-US" sz="5500" dirty="0" err="1">
                <a:latin typeface="Corbel" panose="020B0503020204020204" pitchFamily="34" charset="0"/>
              </a:rPr>
              <a:t>Cel</a:t>
            </a:r>
            <a:r>
              <a:rPr lang="en-US" sz="5500" dirty="0">
                <a:latin typeface="Corbel" panose="020B0503020204020204" pitchFamily="34" charset="0"/>
              </a:rPr>
              <a:t> care </a:t>
            </a:r>
            <a:r>
              <a:rPr lang="en-US" sz="5500" dirty="0" err="1">
                <a:latin typeface="Corbel" panose="020B0503020204020204" pitchFamily="34" charset="0"/>
              </a:rPr>
              <a:t>vânează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sau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pescuiește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ilegal</a:t>
            </a:r>
            <a:r>
              <a:rPr lang="en-US" sz="5500" dirty="0">
                <a:latin typeface="Corbel" panose="020B0503020204020204" pitchFamily="34" charset="0"/>
              </a:rPr>
              <a:t>, </a:t>
            </a:r>
            <a:r>
              <a:rPr lang="en-US" sz="5500" dirty="0" err="1">
                <a:latin typeface="Corbel" panose="020B0503020204020204" pitchFamily="34" charset="0"/>
              </a:rPr>
              <a:t>fără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avea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permis</a:t>
            </a:r>
            <a:r>
              <a:rPr lang="en-US" sz="5500" dirty="0">
                <a:latin typeface="Corbel" panose="020B0503020204020204" pitchFamily="34" charset="0"/>
              </a:rPr>
              <a:t>. </a:t>
            </a:r>
            <a:endParaRPr lang="ru-RU" sz="5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9" name="Google Shape;253;p20"/>
          <p:cNvSpPr txBox="1"/>
          <p:nvPr/>
        </p:nvSpPr>
        <p:spPr>
          <a:xfrm>
            <a:off x="212989" y="10511686"/>
            <a:ext cx="104404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87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5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5500" b="1" dirty="0" smtClean="0">
                <a:latin typeface="Corbel" panose="020B0503020204020204" pitchFamily="34" charset="0"/>
              </a:rPr>
              <a:t>гласные.</a:t>
            </a:r>
            <a:endParaRPr lang="ro-MD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о </a:t>
            </a:r>
            <a:r>
              <a:rPr lang="ru-RU" sz="5500" dirty="0">
                <a:latin typeface="Corbel" panose="020B0503020204020204" pitchFamily="34" charset="0"/>
              </a:rPr>
              <a:t>и – Самый быстрый </a:t>
            </a:r>
            <a:r>
              <a:rPr lang="ru-RU" sz="5500" dirty="0" smtClean="0">
                <a:latin typeface="Corbel" panose="020B0503020204020204" pitchFamily="34" charset="0"/>
              </a:rPr>
              <a:t>ёж.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у </a:t>
            </a:r>
            <a:r>
              <a:rPr lang="ru-RU" sz="5500" dirty="0">
                <a:latin typeface="Corbel" panose="020B0503020204020204" pitchFamily="34" charset="0"/>
              </a:rPr>
              <a:t>ы я – Идеальное место для размещения солнечных батарей. 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а </a:t>
            </a:r>
            <a:r>
              <a:rPr lang="ru-RU" sz="5500" dirty="0">
                <a:latin typeface="Corbel" panose="020B0503020204020204" pitchFamily="34" charset="0"/>
              </a:rPr>
              <a:t>о е – Кто незаконно отлавливает или убивает животных? 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endParaRPr lang="ro-MD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500" b="1" dirty="0" smtClean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cuvintele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în</a:t>
            </a:r>
            <a:r>
              <a:rPr lang="en-US" sz="5500" b="1" dirty="0">
                <a:latin typeface="Corbel" panose="020B0503020204020204" pitchFamily="34" charset="0"/>
              </a:rPr>
              <a:t> care au </a:t>
            </a:r>
            <a:r>
              <a:rPr lang="en-US" sz="5500" b="1" dirty="0" err="1">
                <a:latin typeface="Corbel" panose="020B0503020204020204" pitchFamily="34" charset="0"/>
              </a:rPr>
              <a:t>fost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omise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toate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consoanele</a:t>
            </a:r>
            <a:r>
              <a:rPr lang="en-US" sz="5500" b="1" dirty="0">
                <a:latin typeface="Corbel" panose="020B0503020204020204" pitchFamily="34" charset="0"/>
              </a:rPr>
              <a:t>.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o </a:t>
            </a:r>
            <a:r>
              <a:rPr lang="en-US" sz="5500" dirty="0" err="1">
                <a:latin typeface="Corbel" panose="020B0503020204020204" pitchFamily="34" charset="0"/>
              </a:rPr>
              <a:t>i</a:t>
            </a:r>
            <a:r>
              <a:rPr lang="en-US" sz="5500" dirty="0">
                <a:latin typeface="Corbel" panose="020B0503020204020204" pitchFamily="34" charset="0"/>
              </a:rPr>
              <a:t> – </a:t>
            </a:r>
            <a:r>
              <a:rPr lang="en-US" sz="5500" dirty="0" err="1">
                <a:latin typeface="Corbel" panose="020B0503020204020204" pitchFamily="34" charset="0"/>
              </a:rPr>
              <a:t>Cel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mai</a:t>
            </a:r>
            <a:r>
              <a:rPr lang="en-US" sz="5500" dirty="0">
                <a:latin typeface="Corbel" panose="020B0503020204020204" pitchFamily="34" charset="0"/>
              </a:rPr>
              <a:t> rapid </a:t>
            </a:r>
            <a:r>
              <a:rPr lang="en-US" sz="5500" dirty="0" err="1" smtClean="0">
                <a:latin typeface="Corbel" panose="020B0503020204020204" pitchFamily="34" charset="0"/>
              </a:rPr>
              <a:t>arici</a:t>
            </a:r>
            <a:r>
              <a:rPr lang="en-US" sz="5500" dirty="0" smtClean="0">
                <a:latin typeface="Corbel" panose="020B0503020204020204" pitchFamily="34" charset="0"/>
              </a:rPr>
              <a:t>.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u </a:t>
            </a:r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ro-MD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u </a:t>
            </a:r>
            <a:r>
              <a:rPr lang="en-US" sz="5500" dirty="0">
                <a:latin typeface="Corbel" panose="020B0503020204020204" pitchFamily="34" charset="0"/>
              </a:rPr>
              <a:t>– </a:t>
            </a:r>
            <a:r>
              <a:rPr lang="en-US" sz="5500" dirty="0" err="1">
                <a:latin typeface="Corbel" panose="020B0503020204020204" pitchFamily="34" charset="0"/>
              </a:rPr>
              <a:t>Loc</a:t>
            </a:r>
            <a:r>
              <a:rPr lang="en-US" sz="5500" dirty="0">
                <a:latin typeface="Corbel" panose="020B0503020204020204" pitchFamily="34" charset="0"/>
              </a:rPr>
              <a:t> ideal </a:t>
            </a:r>
            <a:r>
              <a:rPr lang="en-US" sz="5500" dirty="0" err="1">
                <a:latin typeface="Corbel" panose="020B0503020204020204" pitchFamily="34" charset="0"/>
              </a:rPr>
              <a:t>pentru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amplasa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bateriile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solare</a:t>
            </a:r>
            <a:r>
              <a:rPr lang="en-US" sz="5500" dirty="0">
                <a:latin typeface="Corbel" panose="020B0503020204020204" pitchFamily="34" charset="0"/>
              </a:rPr>
              <a:t>. </a:t>
            </a:r>
            <a:endParaRPr lang="ro-MD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a </a:t>
            </a:r>
            <a:r>
              <a:rPr lang="en-US" sz="5500" dirty="0">
                <a:latin typeface="Corbel" panose="020B0503020204020204" pitchFamily="34" charset="0"/>
              </a:rPr>
              <a:t>o </a:t>
            </a:r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ro-MD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e </a:t>
            </a:r>
            <a:r>
              <a:rPr lang="en-US" sz="5500" dirty="0">
                <a:latin typeface="Corbel" panose="020B0503020204020204" pitchFamily="34" charset="0"/>
              </a:rPr>
              <a:t>– </a:t>
            </a:r>
            <a:r>
              <a:rPr lang="en-US" sz="5500" dirty="0" err="1">
                <a:latin typeface="Corbel" panose="020B0503020204020204" pitchFamily="34" charset="0"/>
              </a:rPr>
              <a:t>Cel</a:t>
            </a:r>
            <a:r>
              <a:rPr lang="en-US" sz="5500" dirty="0">
                <a:latin typeface="Corbel" panose="020B0503020204020204" pitchFamily="34" charset="0"/>
              </a:rPr>
              <a:t> care </a:t>
            </a:r>
            <a:r>
              <a:rPr lang="en-US" sz="5500" dirty="0" err="1">
                <a:latin typeface="Corbel" panose="020B0503020204020204" pitchFamily="34" charset="0"/>
              </a:rPr>
              <a:t>vânează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sau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pescuiește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ilegal</a:t>
            </a:r>
            <a:r>
              <a:rPr lang="en-US" sz="5500" dirty="0">
                <a:latin typeface="Corbel" panose="020B0503020204020204" pitchFamily="34" charset="0"/>
              </a:rPr>
              <a:t>, </a:t>
            </a:r>
            <a:r>
              <a:rPr lang="en-US" sz="5500" dirty="0" err="1">
                <a:latin typeface="Corbel" panose="020B0503020204020204" pitchFamily="34" charset="0"/>
              </a:rPr>
              <a:t>fără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avea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permis</a:t>
            </a:r>
            <a:r>
              <a:rPr lang="en-US" sz="5500" dirty="0">
                <a:latin typeface="Corbel" panose="020B0503020204020204" pitchFamily="34" charset="0"/>
              </a:rPr>
              <a:t>. </a:t>
            </a:r>
            <a:endParaRPr lang="ru-RU" sz="5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9" name="Google Shape;253;p20"/>
          <p:cNvSpPr txBox="1"/>
          <p:nvPr/>
        </p:nvSpPr>
        <p:spPr>
          <a:xfrm>
            <a:off x="212989" y="10511686"/>
            <a:ext cx="104404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644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225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 Волков </a:t>
            </a:r>
            <a:r>
              <a:rPr lang="ru-RU" sz="7200" b="1" dirty="0">
                <a:latin typeface="Corbel" panose="020B0503020204020204" pitchFamily="34" charset="0"/>
              </a:rPr>
              <a:t>или зайцев называют «санитарами леса»?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r>
              <a:rPr lang="fi-FI" sz="7200" b="1" dirty="0">
                <a:latin typeface="Corbel" panose="020B0503020204020204" pitchFamily="34" charset="0"/>
              </a:rPr>
              <a:t>Lupii sau iepurii sunt numiți sanitari ai pădurii?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757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225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 Волков </a:t>
            </a:r>
            <a:r>
              <a:rPr lang="ru-RU" sz="7200" b="1" dirty="0">
                <a:latin typeface="Corbel" panose="020B0503020204020204" pitchFamily="34" charset="0"/>
              </a:rPr>
              <a:t>или зайцев называют «санитарами леса»?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r>
              <a:rPr lang="fi-FI" sz="7200" b="1" dirty="0">
                <a:latin typeface="Corbel" panose="020B0503020204020204" pitchFamily="34" charset="0"/>
              </a:rPr>
              <a:t>Lupii sau iepurii sunt numiți sanitari ai pădurii?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199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в лесах обитают около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15 </a:t>
            </a:r>
            <a:r>
              <a:rPr lang="ru-RU" sz="7200" b="1" dirty="0">
                <a:latin typeface="Corbel" panose="020B0503020204020204" pitchFamily="34" charset="0"/>
              </a:rPr>
              <a:t>процентов наземных животных, растений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насекомых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pădurile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găzduiesc</a:t>
            </a:r>
            <a:r>
              <a:rPr lang="en-US" sz="7200" b="1" dirty="0">
                <a:latin typeface="Corbel" panose="020B0503020204020204" pitchFamily="34" charset="0"/>
              </a:rPr>
              <a:t> circa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15</a:t>
            </a:r>
            <a:r>
              <a:rPr lang="en-US" sz="7200" b="1" dirty="0">
                <a:latin typeface="Corbel" panose="020B0503020204020204" pitchFamily="34" charset="0"/>
              </a:rPr>
              <a:t>% din </a:t>
            </a:r>
            <a:r>
              <a:rPr lang="en-US" sz="7200" b="1" dirty="0" err="1">
                <a:latin typeface="Corbel" panose="020B0503020204020204" pitchFamily="34" charset="0"/>
              </a:rPr>
              <a:t>toate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animale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plante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insecte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620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в лесах обитают около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15 </a:t>
            </a:r>
            <a:r>
              <a:rPr lang="ru-RU" sz="7200" b="1" dirty="0">
                <a:latin typeface="Corbel" panose="020B0503020204020204" pitchFamily="34" charset="0"/>
              </a:rPr>
              <a:t>процентов наземных животных, растений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насекомых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pădurile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găzduiesc</a:t>
            </a:r>
            <a:r>
              <a:rPr lang="en-US" sz="7200" b="1" dirty="0">
                <a:latin typeface="Corbel" panose="020B0503020204020204" pitchFamily="34" charset="0"/>
              </a:rPr>
              <a:t> circa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15</a:t>
            </a:r>
            <a:r>
              <a:rPr lang="en-US" sz="7200" b="1" dirty="0">
                <a:latin typeface="Corbel" panose="020B0503020204020204" pitchFamily="34" charset="0"/>
              </a:rPr>
              <a:t>% din </a:t>
            </a:r>
            <a:r>
              <a:rPr lang="en-US" sz="7200" b="1" dirty="0" err="1">
                <a:latin typeface="Corbel" panose="020B0503020204020204" pitchFamily="34" charset="0"/>
              </a:rPr>
              <a:t>toate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animale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plante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insecte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810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титрах фильма 2005 года сказано, что при его создании ни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один дракон не пострадал. Хотя пострадать мог не столько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дракон, сколько главный персонаж, которому во время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турнира было всего 14 лет. </a:t>
            </a: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Назовите персонажа и сыгравшего его актёра.</a:t>
            </a: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La </a:t>
            </a:r>
            <a:r>
              <a:rPr lang="en-US" sz="5400" dirty="0" err="1">
                <a:latin typeface="Corbel" panose="020B0503020204020204" pitchFamily="34" charset="0"/>
              </a:rPr>
              <a:t>finalul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filmului</a:t>
            </a:r>
            <a:r>
              <a:rPr lang="en-US" sz="5400" dirty="0">
                <a:latin typeface="Corbel" panose="020B0503020204020204" pitchFamily="34" charset="0"/>
              </a:rPr>
              <a:t> din 2005 se </a:t>
            </a:r>
            <a:r>
              <a:rPr lang="en-US" sz="5400" dirty="0" err="1">
                <a:latin typeface="Corbel" panose="020B0503020204020204" pitchFamily="34" charset="0"/>
              </a:rPr>
              <a:t>afirmă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nici</a:t>
            </a:r>
            <a:r>
              <a:rPr lang="en-US" sz="5400" dirty="0">
                <a:latin typeface="Corbel" panose="020B0503020204020204" pitchFamily="34" charset="0"/>
              </a:rPr>
              <a:t> un dragon nu a </a:t>
            </a:r>
            <a:r>
              <a:rPr lang="en-US" sz="5400" dirty="0" err="1">
                <a:latin typeface="Corbel" panose="020B0503020204020204" pitchFamily="34" charset="0"/>
              </a:rPr>
              <a:t>avut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suferit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Deși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doar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dragonul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ar</a:t>
            </a:r>
            <a:r>
              <a:rPr lang="en-US" sz="5400" dirty="0">
                <a:latin typeface="Corbel" panose="020B0503020204020204" pitchFamily="34" charset="0"/>
              </a:rPr>
              <a:t> fi </a:t>
            </a:r>
            <a:r>
              <a:rPr lang="en-US" sz="5400" dirty="0" err="1">
                <a:latin typeface="Corbel" panose="020B0503020204020204" pitchFamily="34" charset="0"/>
              </a:rPr>
              <a:t>putut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suferi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ro-MD" sz="5400" dirty="0">
                <a:latin typeface="Corbel" panose="020B0503020204020204" pitchFamily="34" charset="0"/>
              </a:rPr>
              <a:t>dar 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eroul</a:t>
            </a:r>
            <a:r>
              <a:rPr lang="en-US" sz="5400" dirty="0">
                <a:latin typeface="Corbel" panose="020B0503020204020204" pitchFamily="34" charset="0"/>
              </a:rPr>
              <a:t> principal, 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care </a:t>
            </a:r>
            <a:r>
              <a:rPr lang="en-US" sz="5400" dirty="0" err="1">
                <a:latin typeface="Corbel" panose="020B0503020204020204" pitchFamily="34" charset="0"/>
              </a:rPr>
              <a:t>atunci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avea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doar</a:t>
            </a:r>
            <a:r>
              <a:rPr lang="en-US" sz="5400" dirty="0">
                <a:latin typeface="Corbel" panose="020B0503020204020204" pitchFamily="34" charset="0"/>
              </a:rPr>
              <a:t> 14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și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actorul</a:t>
            </a:r>
            <a:r>
              <a:rPr lang="en-US" sz="5400" b="1" dirty="0">
                <a:latin typeface="Corbel" panose="020B0503020204020204" pitchFamily="34" charset="0"/>
              </a:rPr>
              <a:t> care </a:t>
            </a:r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l-a </a:t>
            </a:r>
            <a:r>
              <a:rPr lang="en-US" sz="5400" b="1" dirty="0" err="1">
                <a:latin typeface="Corbel" panose="020B0503020204020204" pitchFamily="34" charset="0"/>
              </a:rPr>
              <a:t>interpretat</a:t>
            </a:r>
            <a:r>
              <a:rPr lang="ro-MD" sz="5400" b="1" dirty="0">
                <a:latin typeface="Corbel" panose="020B0503020204020204" pitchFamily="34" charset="0"/>
              </a:rPr>
              <a:t>!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10469525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55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876</Words>
  <Application>Microsoft Office PowerPoint</Application>
  <PresentationFormat>Произвольный</PresentationFormat>
  <Paragraphs>140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423</cp:revision>
  <dcterms:modified xsi:type="dcterms:W3CDTF">2021-01-13T12:09:50Z</dcterms:modified>
</cp:coreProperties>
</file>