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1" d="100"/>
          <a:sy n="31" d="100"/>
        </p:scale>
        <p:origin x="91" y="7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928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23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3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28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131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2743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049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68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8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94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16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072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74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75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audio" Target="../media/audio10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5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«</a:t>
            </a:r>
            <a:r>
              <a:rPr lang="ru-RU" sz="4300" dirty="0">
                <a:latin typeface="Corbel" panose="020B0503020204020204" pitchFamily="34" charset="0"/>
              </a:rPr>
              <a:t>Первое бесспорное право ребёнка есть право высказывать свои мысли, </a:t>
            </a:r>
            <a:r>
              <a:rPr lang="ru-RU" sz="4300" dirty="0" smtClean="0">
                <a:latin typeface="Corbel" panose="020B0503020204020204" pitchFamily="34" charset="0"/>
              </a:rPr>
              <a:t>активно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участвовать </a:t>
            </a:r>
            <a:r>
              <a:rPr lang="ru-RU" sz="4300" dirty="0">
                <a:latin typeface="Corbel" panose="020B0503020204020204" pitchFamily="34" charset="0"/>
              </a:rPr>
              <a:t>в наших рассуждениях и выводах о нём. Когда мы ПРОПУСК его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уважения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ru-RU" sz="4300" dirty="0" smtClean="0">
                <a:latin typeface="Corbel" panose="020B0503020204020204" pitchFamily="34" charset="0"/>
              </a:rPr>
              <a:t>и </a:t>
            </a:r>
            <a:r>
              <a:rPr lang="ru-RU" sz="4300" dirty="0">
                <a:latin typeface="Corbel" panose="020B0503020204020204" pitchFamily="34" charset="0"/>
              </a:rPr>
              <a:t>доверия, меньше станет и загадок, и ошибок». </a:t>
            </a:r>
            <a:r>
              <a:rPr lang="ru-RU" sz="4300" b="1" dirty="0">
                <a:latin typeface="Corbel" panose="020B0503020204020204" pitchFamily="34" charset="0"/>
              </a:rPr>
              <a:t>Какой глагол мы </a:t>
            </a:r>
            <a:endParaRPr lang="x-none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заменили </a:t>
            </a:r>
            <a:r>
              <a:rPr lang="ru-RU" sz="4300" b="1" dirty="0">
                <a:latin typeface="Corbel" panose="020B0503020204020204" pitchFamily="34" charset="0"/>
              </a:rPr>
              <a:t>в </a:t>
            </a:r>
            <a:r>
              <a:rPr lang="ru-RU" sz="4300" b="1" dirty="0" smtClean="0">
                <a:latin typeface="Corbel" panose="020B0503020204020204" pitchFamily="34" charset="0"/>
              </a:rPr>
              <a:t>цитате</a:t>
            </a:r>
            <a:r>
              <a:rPr lang="x-none" sz="4300" b="1" dirty="0" smtClean="0">
                <a:latin typeface="Corbel" panose="020B0503020204020204" pitchFamily="34" charset="0"/>
              </a:rPr>
              <a:t> </a:t>
            </a:r>
            <a:r>
              <a:rPr lang="ru-RU" sz="4300" b="1" dirty="0" err="1" smtClean="0">
                <a:latin typeface="Corbel" panose="020B0503020204020204" pitchFamily="34" charset="0"/>
              </a:rPr>
              <a:t>Януша</a:t>
            </a:r>
            <a:r>
              <a:rPr lang="ru-RU" sz="4300" b="1" dirty="0" smtClean="0">
                <a:latin typeface="Corbel" panose="020B0503020204020204" pitchFamily="34" charset="0"/>
              </a:rPr>
              <a:t> </a:t>
            </a:r>
            <a:r>
              <a:rPr lang="ru-RU" sz="4300" b="1" dirty="0">
                <a:latin typeface="Corbel" panose="020B0503020204020204" pitchFamily="34" charset="0"/>
              </a:rPr>
              <a:t>Корчака</a:t>
            </a:r>
            <a:r>
              <a:rPr lang="ru-RU" sz="4300" b="1" dirty="0" smtClean="0">
                <a:latin typeface="Corbel" panose="020B0503020204020204" pitchFamily="34" charset="0"/>
              </a:rPr>
              <a:t>?</a:t>
            </a:r>
            <a:endParaRPr lang="ro-RO" sz="4300" b="1" dirty="0">
              <a:latin typeface="Corbel" panose="020B0503020204020204" pitchFamily="34" charset="0"/>
            </a:endParaRPr>
          </a:p>
          <a:p>
            <a:pPr fontAlgn="base"/>
            <a:r>
              <a:rPr lang="en-US" sz="4300" dirty="0" smtClean="0">
                <a:latin typeface="Corbel" panose="020B0503020204020204" pitchFamily="34" charset="0"/>
              </a:rPr>
              <a:t>”</a:t>
            </a:r>
            <a:r>
              <a:rPr lang="en-US" sz="4300" dirty="0" err="1">
                <a:latin typeface="Corbel" panose="020B0503020204020204" pitchFamily="34" charset="0"/>
              </a:rPr>
              <a:t>Primul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drept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incontestabil</a:t>
            </a:r>
            <a:r>
              <a:rPr lang="en-US" sz="4300" dirty="0">
                <a:latin typeface="Corbel" panose="020B0503020204020204" pitchFamily="34" charset="0"/>
              </a:rPr>
              <a:t> al </a:t>
            </a:r>
            <a:r>
              <a:rPr lang="en-US" sz="4300" dirty="0" err="1">
                <a:latin typeface="Corbel" panose="020B0503020204020204" pitchFamily="34" charset="0"/>
              </a:rPr>
              <a:t>copilului</a:t>
            </a:r>
            <a:r>
              <a:rPr lang="en-US" sz="4300" dirty="0">
                <a:latin typeface="Corbel" panose="020B0503020204020204" pitchFamily="34" charset="0"/>
              </a:rPr>
              <a:t> e </a:t>
            </a:r>
            <a:r>
              <a:rPr lang="en-US" sz="4300" dirty="0" err="1">
                <a:latin typeface="Corbel" panose="020B0503020204020204" pitchFamily="34" charset="0"/>
              </a:rPr>
              <a:t>dreptul</a:t>
            </a:r>
            <a:r>
              <a:rPr lang="en-US" sz="4300" dirty="0">
                <a:latin typeface="Corbel" panose="020B0503020204020204" pitchFamily="34" charset="0"/>
              </a:rPr>
              <a:t> de a-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exprima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gândurile</a:t>
            </a:r>
            <a:r>
              <a:rPr lang="en-US" sz="4300" dirty="0">
                <a:latin typeface="Corbel" panose="020B0503020204020204" pitchFamily="34" charset="0"/>
              </a:rPr>
              <a:t>, de a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participa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activ</a:t>
            </a:r>
            <a:r>
              <a:rPr lang="x-none" sz="4300" dirty="0">
                <a:latin typeface="Corbel" panose="020B0503020204020204" pitchFamily="34" charset="0"/>
              </a:rPr>
              <a:t> </a:t>
            </a:r>
            <a:r>
              <a:rPr lang="en-US" sz="4300" dirty="0" smtClean="0">
                <a:latin typeface="Corbel" panose="020B0503020204020204" pitchFamily="34" charset="0"/>
              </a:rPr>
              <a:t>la </a:t>
            </a:r>
            <a:r>
              <a:rPr lang="en-US" sz="4300" dirty="0" err="1">
                <a:latin typeface="Corbel" panose="020B0503020204020204" pitchFamily="34" charset="0"/>
              </a:rPr>
              <a:t>discuțiile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concluziile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despre</a:t>
            </a:r>
            <a:r>
              <a:rPr lang="en-US" sz="4300" dirty="0">
                <a:latin typeface="Corbel" panose="020B0503020204020204" pitchFamily="34" charset="0"/>
              </a:rPr>
              <a:t> el </a:t>
            </a:r>
            <a:r>
              <a:rPr lang="en-US" sz="4300" dirty="0" err="1">
                <a:latin typeface="Corbel" panose="020B0503020204020204" pitchFamily="34" charset="0"/>
              </a:rPr>
              <a:t>însuși</a:t>
            </a:r>
            <a:r>
              <a:rPr lang="en-US" sz="4300" dirty="0">
                <a:latin typeface="Corbel" panose="020B0503020204020204" pitchFamily="34" charset="0"/>
              </a:rPr>
              <a:t>. </a:t>
            </a:r>
            <a:r>
              <a:rPr lang="en-US" sz="4300" dirty="0" err="1">
                <a:latin typeface="Corbel" panose="020B0503020204020204" pitchFamily="34" charset="0"/>
              </a:rPr>
              <a:t>Când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vom</a:t>
            </a:r>
            <a:r>
              <a:rPr lang="en-US" sz="4300" dirty="0">
                <a:latin typeface="Corbel" panose="020B0503020204020204" pitchFamily="34" charset="0"/>
              </a:rPr>
              <a:t> OMISIUNE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dirty="0" err="1" smtClean="0">
                <a:latin typeface="Corbel" panose="020B0503020204020204" pitchFamily="34" charset="0"/>
              </a:rPr>
              <a:t>respectul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încrederea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lui</a:t>
            </a:r>
            <a:r>
              <a:rPr lang="en-US" sz="4300" dirty="0" smtClean="0">
                <a:latin typeface="Corbel" panose="020B0503020204020204" pitchFamily="34" charset="0"/>
              </a:rPr>
              <a:t>,</a:t>
            </a:r>
            <a:r>
              <a:rPr lang="x-none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vor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fi </a:t>
            </a:r>
            <a:r>
              <a:rPr lang="en-US" sz="4300" dirty="0" err="1">
                <a:latin typeface="Corbel" panose="020B0503020204020204" pitchFamily="34" charset="0"/>
              </a:rPr>
              <a:t>mai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puține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taine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greșeli</a:t>
            </a:r>
            <a:r>
              <a:rPr lang="en-US" sz="4300" dirty="0">
                <a:latin typeface="Corbel" panose="020B0503020204020204" pitchFamily="34" charset="0"/>
              </a:rPr>
              <a:t>”. </a:t>
            </a:r>
            <a:r>
              <a:rPr lang="en-US" sz="4300" b="1" dirty="0">
                <a:latin typeface="Corbel" panose="020B0503020204020204" pitchFamily="34" charset="0"/>
              </a:rPr>
              <a:t>Care </a:t>
            </a:r>
            <a:r>
              <a:rPr lang="en-US" sz="4300" b="1" dirty="0" smtClean="0">
                <a:latin typeface="Corbel" panose="020B0503020204020204" pitchFamily="34" charset="0"/>
              </a:rPr>
              <a:t>e</a:t>
            </a:r>
            <a:r>
              <a:rPr lang="ro-MD" sz="4300" b="1" dirty="0" smtClean="0">
                <a:latin typeface="Corbel" panose="020B0503020204020204" pitchFamily="34" charset="0"/>
              </a:rPr>
              <a:t>ste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>
                <a:latin typeface="Corbel" panose="020B0503020204020204" pitchFamily="34" charset="0"/>
              </a:rPr>
              <a:t>OMISIUNEA </a:t>
            </a:r>
            <a:endParaRPr lang="ro-MD" sz="4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smtClean="0">
                <a:latin typeface="Corbel" panose="020B0503020204020204" pitchFamily="34" charset="0"/>
              </a:rPr>
              <a:t>din </a:t>
            </a:r>
            <a:r>
              <a:rPr lang="en-US" sz="4300" b="1" dirty="0" err="1" smtClean="0">
                <a:latin typeface="Corbel" panose="020B0503020204020204" pitchFamily="34" charset="0"/>
              </a:rPr>
              <a:t>citatul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lui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Janusz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latin typeface="Corbel" panose="020B0503020204020204" pitchFamily="34" charset="0"/>
              </a:rPr>
              <a:t>Koczak</a:t>
            </a:r>
            <a:r>
              <a:rPr lang="en-US" sz="4300" b="1" dirty="0" smtClean="0">
                <a:latin typeface="Corbel" panose="020B0503020204020204" pitchFamily="34" charset="0"/>
              </a:rPr>
              <a:t>?</a:t>
            </a:r>
            <a:endParaRPr lang="x-none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1. Купим </a:t>
            </a:r>
            <a:r>
              <a:rPr lang="en-US" sz="4300" dirty="0" smtClean="0">
                <a:latin typeface="Corbel" panose="020B0503020204020204" pitchFamily="34" charset="0"/>
              </a:rPr>
              <a:t>/</a:t>
            </a:r>
            <a:r>
              <a:rPr lang="ro-RO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Cumpăra</a:t>
            </a:r>
            <a:endParaRPr lang="x-none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2</a:t>
            </a:r>
            <a:r>
              <a:rPr lang="ru-RU" sz="4300" dirty="0">
                <a:latin typeface="Corbel" panose="020B0503020204020204" pitchFamily="34" charset="0"/>
              </a:rPr>
              <a:t>. Опустимся </a:t>
            </a:r>
            <a:r>
              <a:rPr lang="ru-RU" sz="4300" dirty="0" smtClean="0">
                <a:latin typeface="Corbel" panose="020B0503020204020204" pitchFamily="34" charset="0"/>
              </a:rPr>
              <a:t>до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Coborî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până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smtClean="0">
                <a:latin typeface="Corbel" panose="020B0503020204020204" pitchFamily="34" charset="0"/>
              </a:rPr>
              <a:t>la</a:t>
            </a:r>
            <a:endParaRPr lang="x-none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3</a:t>
            </a:r>
            <a:r>
              <a:rPr lang="ru-RU" sz="4300" dirty="0">
                <a:latin typeface="Corbel" panose="020B0503020204020204" pitchFamily="34" charset="0"/>
              </a:rPr>
              <a:t>. Дорастём </a:t>
            </a:r>
            <a:r>
              <a:rPr lang="ru-RU" sz="4300" dirty="0" smtClean="0">
                <a:latin typeface="Corbel" panose="020B0503020204020204" pitchFamily="34" charset="0"/>
              </a:rPr>
              <a:t>до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Crește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până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smtClean="0">
                <a:latin typeface="Corbel" panose="020B0503020204020204" pitchFamily="34" charset="0"/>
              </a:rPr>
              <a:t>la</a:t>
            </a:r>
            <a:endParaRPr lang="x-none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4</a:t>
            </a:r>
            <a:r>
              <a:rPr lang="ru-RU" sz="4300" dirty="0">
                <a:latin typeface="Corbel" panose="020B0503020204020204" pitchFamily="34" charset="0"/>
              </a:rPr>
              <a:t>. Начнём </a:t>
            </a:r>
            <a:r>
              <a:rPr lang="ru-RU" sz="4300" dirty="0" smtClean="0">
                <a:latin typeface="Corbel" panose="020B0503020204020204" pitchFamily="34" charset="0"/>
              </a:rPr>
              <a:t>игнорировать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Începe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să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ignorăm</a:t>
            </a:r>
            <a:endParaRPr lang="ru-RU" sz="43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3. Дорастём до</a:t>
            </a:r>
            <a:r>
              <a:rPr lang="ro-RO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br>
              <a:rPr lang="ro-RO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72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Crește</a:t>
            </a:r>
            <a:r>
              <a:rPr lang="en-US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până</a:t>
            </a:r>
            <a:r>
              <a:rPr lang="en-US" sz="7200" b="1" dirty="0">
                <a:solidFill>
                  <a:schemeClr val="bg1"/>
                </a:solidFill>
                <a:latin typeface="Corbel" panose="020B0503020204020204" pitchFamily="34" charset="0"/>
              </a:rPr>
              <a:t> la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5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2" descr="D:\Docs\Desktop\13korcha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1" y="2523308"/>
            <a:ext cx="9575917" cy="66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6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В </a:t>
            </a:r>
            <a:r>
              <a:rPr lang="ru-RU" sz="6300" b="1" dirty="0">
                <a:latin typeface="Corbel" panose="020B0503020204020204" pitchFamily="34" charset="0"/>
              </a:rPr>
              <a:t>XIX веке английским дамам советовали держать </a:t>
            </a:r>
            <a:endParaRPr lang="x-none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во рту</a:t>
            </a:r>
            <a:r>
              <a:rPr lang="x-none" sz="6300" b="1" dirty="0" smtClean="0">
                <a:latin typeface="Corbel" panose="020B0503020204020204" pitchFamily="34" charset="0"/>
              </a:rPr>
              <a:t> </a:t>
            </a:r>
            <a:r>
              <a:rPr lang="ru-RU" sz="6300" b="1" dirty="0" smtClean="0">
                <a:latin typeface="Corbel" panose="020B0503020204020204" pitchFamily="34" charset="0"/>
              </a:rPr>
              <a:t>булавку</a:t>
            </a:r>
            <a:r>
              <a:rPr lang="ru-RU" sz="6300" b="1" dirty="0">
                <a:latin typeface="Corbel" panose="020B0503020204020204" pitchFamily="34" charset="0"/>
              </a:rPr>
              <a:t>, чтобы обезопасить себя от... </a:t>
            </a:r>
            <a:endParaRPr lang="ro-RO" sz="6300" b="1" dirty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err="1" smtClean="0">
                <a:latin typeface="Corbel" panose="020B0503020204020204" pitchFamily="34" charset="0"/>
              </a:rPr>
              <a:t>În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>
                <a:latin typeface="Corbel" panose="020B0503020204020204" pitchFamily="34" charset="0"/>
              </a:rPr>
              <a:t>sec. XIX, </a:t>
            </a:r>
            <a:r>
              <a:rPr lang="en-US" sz="6300" b="1" dirty="0" err="1">
                <a:latin typeface="Corbel" panose="020B0503020204020204" pitchFamily="34" charset="0"/>
              </a:rPr>
              <a:t>doamnele</a:t>
            </a:r>
            <a:r>
              <a:rPr lang="en-US" sz="6300" b="1" dirty="0">
                <a:latin typeface="Corbel" panose="020B0503020204020204" pitchFamily="34" charset="0"/>
              </a:rPr>
              <a:t> din </a:t>
            </a:r>
            <a:r>
              <a:rPr lang="en-US" sz="6300" b="1" dirty="0" err="1">
                <a:latin typeface="Corbel" panose="020B0503020204020204" pitchFamily="34" charset="0"/>
              </a:rPr>
              <a:t>Marea</a:t>
            </a:r>
            <a:r>
              <a:rPr lang="en-US" sz="6300" b="1" dirty="0">
                <a:latin typeface="Corbel" panose="020B0503020204020204" pitchFamily="34" charset="0"/>
              </a:rPr>
              <a:t> Britanie </a:t>
            </a:r>
            <a:r>
              <a:rPr lang="en-US" sz="6300" b="1" dirty="0" err="1">
                <a:latin typeface="Corbel" panose="020B0503020204020204" pitchFamily="34" charset="0"/>
              </a:rPr>
              <a:t>erau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sfătuite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endParaRPr lang="x-none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err="1" smtClean="0">
                <a:latin typeface="Corbel" panose="020B0503020204020204" pitchFamily="34" charset="0"/>
              </a:rPr>
              <a:t>să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țină</a:t>
            </a:r>
            <a:r>
              <a:rPr lang="en-US" sz="6300" b="1" dirty="0">
                <a:latin typeface="Corbel" panose="020B0503020204020204" pitchFamily="34" charset="0"/>
              </a:rPr>
              <a:t> un </a:t>
            </a:r>
            <a:r>
              <a:rPr lang="en-US" sz="6300" b="1" dirty="0" smtClean="0">
                <a:latin typeface="Corbel" panose="020B0503020204020204" pitchFamily="34" charset="0"/>
              </a:rPr>
              <a:t>ac</a:t>
            </a:r>
            <a:r>
              <a:rPr lang="x-none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 smtClean="0">
                <a:latin typeface="Corbel" panose="020B0503020204020204" pitchFamily="34" charset="0"/>
              </a:rPr>
              <a:t>în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gură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pentru</a:t>
            </a:r>
            <a:r>
              <a:rPr lang="en-US" sz="6300" b="1" dirty="0">
                <a:latin typeface="Corbel" panose="020B0503020204020204" pitchFamily="34" charset="0"/>
              </a:rPr>
              <a:t> a se </a:t>
            </a:r>
            <a:r>
              <a:rPr lang="en-US" sz="6300" b="1" dirty="0" err="1">
                <a:latin typeface="Corbel" panose="020B0503020204020204" pitchFamily="34" charset="0"/>
              </a:rPr>
              <a:t>proteja</a:t>
            </a:r>
            <a:r>
              <a:rPr lang="en-US" sz="6300" b="1" dirty="0">
                <a:latin typeface="Corbel" panose="020B0503020204020204" pitchFamily="34" charset="0"/>
              </a:rPr>
              <a:t> de… </a:t>
            </a:r>
            <a:endParaRPr lang="ro-RO" sz="6300" b="1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1. нежелательных поцелуев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err="1">
                <a:latin typeface="Corbel" panose="020B0503020204020204" pitchFamily="34" charset="0"/>
              </a:rPr>
              <a:t>săruturi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nedorite</a:t>
            </a:r>
            <a:endParaRPr lang="x-none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2</a:t>
            </a:r>
            <a:r>
              <a:rPr lang="ru-RU" sz="6300" dirty="0">
                <a:latin typeface="Corbel" panose="020B0503020204020204" pitchFamily="34" charset="0"/>
              </a:rPr>
              <a:t>. сильного </a:t>
            </a:r>
            <a:r>
              <a:rPr lang="ru-RU" sz="6300" dirty="0" smtClean="0">
                <a:latin typeface="Corbel" panose="020B0503020204020204" pitchFamily="34" charset="0"/>
              </a:rPr>
              <a:t>ветра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err="1">
                <a:latin typeface="Corbel" panose="020B0503020204020204" pitchFamily="34" charset="0"/>
              </a:rPr>
              <a:t>vânt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puternic</a:t>
            </a:r>
            <a:endParaRPr lang="x-none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3</a:t>
            </a:r>
            <a:r>
              <a:rPr lang="ru-RU" sz="6300" dirty="0">
                <a:latin typeface="Corbel" panose="020B0503020204020204" pitchFamily="34" charset="0"/>
              </a:rPr>
              <a:t>. засыпания во время </a:t>
            </a:r>
            <a:r>
              <a:rPr lang="ru-RU" sz="6300" dirty="0" smtClean="0">
                <a:latin typeface="Corbel" panose="020B0503020204020204" pitchFamily="34" charset="0"/>
              </a:rPr>
              <a:t>чтения</a:t>
            </a:r>
            <a:r>
              <a:rPr lang="ro-RO" sz="6300" dirty="0">
                <a:latin typeface="Corbel" panose="020B0503020204020204" pitchFamily="34" charset="0"/>
              </a:rPr>
              <a:t> </a:t>
            </a:r>
            <a:r>
              <a:rPr lang="ro-RO" sz="6300" dirty="0" smtClean="0">
                <a:latin typeface="Corbel" panose="020B0503020204020204" pitchFamily="34" charset="0"/>
              </a:rPr>
              <a:t>/ </a:t>
            </a:r>
            <a:r>
              <a:rPr lang="fr-FR" sz="6300" dirty="0">
                <a:latin typeface="Corbel" panose="020B0503020204020204" pitchFamily="34" charset="0"/>
              </a:rPr>
              <a:t>somn, în timp ce </a:t>
            </a:r>
            <a:r>
              <a:rPr lang="fr-FR" sz="6300" dirty="0" smtClean="0">
                <a:latin typeface="Corbel" panose="020B0503020204020204" pitchFamily="34" charset="0"/>
              </a:rPr>
              <a:t>citesc</a:t>
            </a:r>
            <a:endParaRPr lang="x-none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4</a:t>
            </a:r>
            <a:r>
              <a:rPr lang="ru-RU" sz="6300" dirty="0">
                <a:latin typeface="Corbel" panose="020B0503020204020204" pitchFamily="34" charset="0"/>
              </a:rPr>
              <a:t>. заражения </a:t>
            </a:r>
            <a:r>
              <a:rPr lang="ru-RU" sz="6300" dirty="0" smtClean="0">
                <a:latin typeface="Corbel" panose="020B0503020204020204" pitchFamily="34" charset="0"/>
              </a:rPr>
              <a:t>крови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err="1">
                <a:latin typeface="Corbel" panose="020B0503020204020204" pitchFamily="34" charset="0"/>
              </a:rPr>
              <a:t>intoxicație</a:t>
            </a:r>
            <a:r>
              <a:rPr lang="en-US" sz="6300" dirty="0">
                <a:latin typeface="Corbel" panose="020B0503020204020204" pitchFamily="34" charset="0"/>
              </a:rPr>
              <a:t> a </a:t>
            </a:r>
            <a:r>
              <a:rPr lang="en-US" sz="6300" dirty="0" err="1">
                <a:latin typeface="Corbel" panose="020B0503020204020204" pitchFamily="34" charset="0"/>
              </a:rPr>
              <a:t>sângelui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endParaRPr lang="ru-RU" sz="63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r>
              <a:rPr lang="ru-RU" sz="6300" b="1" dirty="0">
                <a:solidFill>
                  <a:schemeClr val="bg1"/>
                </a:solidFill>
                <a:latin typeface="Corbel" panose="020B0503020204020204" pitchFamily="34" charset="0"/>
              </a:rPr>
              <a:t>. нежелательных </a:t>
            </a:r>
            <a:r>
              <a:rPr lang="ro-RO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поцелуев</a:t>
            </a:r>
            <a:r>
              <a:rPr lang="ro-RO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63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6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săruturi</a:t>
            </a:r>
            <a:r>
              <a:rPr lang="en-US" sz="63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6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sz="6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nedorite</a:t>
            </a:r>
            <a:endParaRPr lang="ru-RU" sz="6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6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9" y="3311995"/>
            <a:ext cx="93345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Внимание</a:t>
            </a:r>
            <a:r>
              <a:rPr lang="ru-RU" sz="43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</a:t>
            </a:r>
            <a:endParaRPr lang="x-none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или не</a:t>
            </a:r>
            <a:r>
              <a:rPr lang="x-none" sz="4300" i="1" dirty="0" smtClean="0">
                <a:latin typeface="Corbel" panose="020B0503020204020204" pitchFamily="34" charset="0"/>
              </a:rPr>
              <a:t> </a:t>
            </a:r>
            <a:r>
              <a:rPr lang="ru-RU" sz="4300" i="1" dirty="0" smtClean="0">
                <a:latin typeface="Corbel" panose="020B0503020204020204" pitchFamily="34" charset="0"/>
              </a:rPr>
              <a:t>быть </a:t>
            </a:r>
            <a:r>
              <a:rPr lang="ru-RU" sz="4300" i="1" dirty="0">
                <a:latin typeface="Corbel" panose="020B0503020204020204" pitchFamily="34" charset="0"/>
              </a:rPr>
              <a:t>их вовсе. Если вариантов больше одного, выберите все </a:t>
            </a:r>
            <a:r>
              <a:rPr lang="ru-RU" sz="4300" i="1" dirty="0" smtClean="0">
                <a:latin typeface="Corbel" panose="020B0503020204020204" pitchFamily="34" charset="0"/>
              </a:rPr>
              <a:t>правильные.</a:t>
            </a:r>
            <a:endParaRPr lang="ro-RO" sz="4300" i="1" dirty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 smtClean="0">
                <a:latin typeface="Corbel" panose="020B0503020204020204" pitchFamily="34" charset="0"/>
              </a:rPr>
              <a:t>Atenție</a:t>
            </a:r>
            <a:r>
              <a:rPr lang="en-US" sz="4300" i="1" dirty="0">
                <a:latin typeface="Corbel" panose="020B0503020204020204" pitchFamily="34" charset="0"/>
              </a:rPr>
              <a:t>! </a:t>
            </a:r>
            <a:r>
              <a:rPr lang="en-US" sz="4300" i="1" dirty="0" err="1">
                <a:latin typeface="Corbel" panose="020B0503020204020204" pitchFamily="34" charset="0"/>
              </a:rPr>
              <a:t>Această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întrebare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poate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avea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opțiuni</a:t>
            </a:r>
            <a:r>
              <a:rPr lang="en-US" sz="4300" i="1" dirty="0">
                <a:latin typeface="Corbel" panose="020B0503020204020204" pitchFamily="34" charset="0"/>
              </a:rPr>
              <a:t> de </a:t>
            </a:r>
            <a:r>
              <a:rPr lang="en-US" sz="4300" i="1" dirty="0" err="1">
                <a:latin typeface="Corbel" panose="020B0503020204020204" pitchFamily="34" charset="0"/>
              </a:rPr>
              <a:t>răspuns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, </a:t>
            </a:r>
            <a:r>
              <a:rPr lang="en-US" sz="4300" i="1" dirty="0" err="1">
                <a:latin typeface="Corbel" panose="020B0503020204020204" pitchFamily="34" charset="0"/>
              </a:rPr>
              <a:t>sau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nici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una</a:t>
            </a:r>
            <a:r>
              <a:rPr lang="en-US" sz="4300" i="1" dirty="0">
                <a:latin typeface="Corbel" panose="020B0503020204020204" pitchFamily="34" charset="0"/>
              </a:rPr>
              <a:t>. </a:t>
            </a:r>
            <a:endParaRPr lang="x-none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 smtClean="0">
                <a:latin typeface="Corbel" panose="020B0503020204020204" pitchFamily="34" charset="0"/>
              </a:rPr>
              <a:t>Dacă</a:t>
            </a:r>
            <a:r>
              <a:rPr lang="en-US" sz="4300" i="1" dirty="0" smtClean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există</a:t>
            </a:r>
            <a:r>
              <a:rPr lang="x-none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mai</a:t>
            </a:r>
            <a:r>
              <a:rPr lang="en-US" sz="4300" i="1" dirty="0" smtClean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- </a:t>
            </a:r>
            <a:r>
              <a:rPr lang="en-US" sz="4300" i="1" dirty="0" err="1">
                <a:latin typeface="Corbel" panose="020B0503020204020204" pitchFamily="34" charset="0"/>
              </a:rPr>
              <a:t>selectați</a:t>
            </a:r>
            <a:r>
              <a:rPr lang="en-US" sz="4300" i="1" dirty="0">
                <a:latin typeface="Corbel" panose="020B0503020204020204" pitchFamily="34" charset="0"/>
              </a:rPr>
              <a:t>-le </a:t>
            </a:r>
            <a:r>
              <a:rPr lang="en-US" sz="4300" i="1" dirty="0" err="1">
                <a:latin typeface="Corbel" panose="020B0503020204020204" pitchFamily="34" charset="0"/>
              </a:rPr>
              <a:t>pe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toate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corecte</a:t>
            </a:r>
            <a:r>
              <a:rPr lang="en-US" sz="4300" i="1" dirty="0" smtClean="0">
                <a:latin typeface="Corbel" panose="020B0503020204020204" pitchFamily="34" charset="0"/>
              </a:rPr>
              <a:t>.</a:t>
            </a:r>
            <a:endParaRPr lang="x-none" sz="4300" i="1" dirty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Как </a:t>
            </a:r>
            <a:r>
              <a:rPr lang="ru-RU" sz="4300" b="1" dirty="0">
                <a:latin typeface="Corbel" panose="020B0503020204020204" pitchFamily="34" charset="0"/>
              </a:rPr>
              <a:t>вы думаете, что является исключением для обеспечения прав </a:t>
            </a:r>
            <a:r>
              <a:rPr lang="ru-RU" sz="4300" b="1" dirty="0" smtClean="0">
                <a:latin typeface="Corbel" panose="020B0503020204020204" pitchFamily="34" charset="0"/>
              </a:rPr>
              <a:t>ребенка?</a:t>
            </a:r>
            <a:endParaRPr lang="ro-RO" sz="4300" b="1" dirty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smtClean="0">
                <a:latin typeface="Corbel" panose="020B0503020204020204" pitchFamily="34" charset="0"/>
              </a:rPr>
              <a:t>Care </a:t>
            </a:r>
            <a:r>
              <a:rPr lang="en-US" sz="4300" b="1" dirty="0">
                <a:latin typeface="Corbel" panose="020B0503020204020204" pitchFamily="34" charset="0"/>
              </a:rPr>
              <a:t>din </a:t>
            </a:r>
            <a:r>
              <a:rPr lang="en-US" sz="4300" b="1" dirty="0" err="1">
                <a:latin typeface="Corbel" panose="020B0503020204020204" pitchFamily="34" charset="0"/>
              </a:rPr>
              <a:t>acestea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reprezintă</a:t>
            </a:r>
            <a:r>
              <a:rPr lang="en-US" sz="4300" b="1" dirty="0">
                <a:latin typeface="Corbel" panose="020B0503020204020204" pitchFamily="34" charset="0"/>
              </a:rPr>
              <a:t> o </a:t>
            </a:r>
            <a:r>
              <a:rPr lang="en-US" sz="4300" b="1" dirty="0" err="1">
                <a:latin typeface="Corbel" panose="020B0503020204020204" pitchFamily="34" charset="0"/>
              </a:rPr>
              <a:t>excepție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pentru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asigurarea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>
                <a:latin typeface="Corbel" panose="020B0503020204020204" pitchFamily="34" charset="0"/>
              </a:rPr>
              <a:t>drepturilor</a:t>
            </a:r>
            <a:r>
              <a:rPr lang="en-US" sz="4300" b="1" dirty="0"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latin typeface="Corbel" panose="020B0503020204020204" pitchFamily="34" charset="0"/>
              </a:rPr>
              <a:t>copilului</a:t>
            </a:r>
            <a:r>
              <a:rPr lang="en-US" sz="4300" b="1" dirty="0" smtClean="0">
                <a:latin typeface="Corbel" panose="020B0503020204020204" pitchFamily="34" charset="0"/>
              </a:rPr>
              <a:t>?</a:t>
            </a:r>
            <a:endParaRPr lang="x-none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1. Отсутствие </a:t>
            </a:r>
            <a:r>
              <a:rPr lang="ru-RU" sz="4300" dirty="0">
                <a:latin typeface="Corbel" panose="020B0503020204020204" pitchFamily="34" charset="0"/>
              </a:rPr>
              <a:t>свидетельства о </a:t>
            </a:r>
            <a:r>
              <a:rPr lang="ru-RU" sz="4300" dirty="0" smtClean="0">
                <a:latin typeface="Corbel" panose="020B0503020204020204" pitchFamily="34" charset="0"/>
              </a:rPr>
              <a:t>рождении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>
                <a:latin typeface="Corbel" panose="020B0503020204020204" pitchFamily="34" charset="0"/>
              </a:rPr>
              <a:t> </a:t>
            </a:r>
            <a:r>
              <a:rPr lang="en-US" sz="4300" dirty="0" err="1">
                <a:latin typeface="Corbel" panose="020B0503020204020204" pitchFamily="34" charset="0"/>
              </a:rPr>
              <a:t>Lipsa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certificatului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 smtClean="0">
                <a:latin typeface="Corbel" panose="020B0503020204020204" pitchFamily="34" charset="0"/>
              </a:rPr>
              <a:t>naștere</a:t>
            </a:r>
            <a:endParaRPr lang="x-none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2</a:t>
            </a:r>
            <a:r>
              <a:rPr lang="ru-RU" sz="4300" dirty="0">
                <a:latin typeface="Corbel" panose="020B0503020204020204" pitchFamily="34" charset="0"/>
              </a:rPr>
              <a:t>. Принадлежность к религиям перечисленных в </a:t>
            </a:r>
            <a:r>
              <a:rPr lang="ru-RU" sz="4300" dirty="0" smtClean="0">
                <a:latin typeface="Corbel" panose="020B0503020204020204" pitchFamily="34" charset="0"/>
              </a:rPr>
              <a:t>конвенции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it-IT" sz="4300" dirty="0">
                <a:latin typeface="Corbel" panose="020B0503020204020204" pitchFamily="34" charset="0"/>
              </a:rPr>
              <a:t>Apartenența la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300" dirty="0">
                <a:latin typeface="Corbel" panose="020B0503020204020204" pitchFamily="34" charset="0"/>
              </a:rPr>
              <a:t> </a:t>
            </a:r>
            <a:r>
              <a:rPr lang="x-none" sz="4300" dirty="0" smtClean="0">
                <a:latin typeface="Corbel" panose="020B0503020204020204" pitchFamily="34" charset="0"/>
              </a:rPr>
              <a:t>    </a:t>
            </a:r>
            <a:r>
              <a:rPr lang="it-IT" sz="4300" dirty="0" smtClean="0">
                <a:latin typeface="Corbel" panose="020B0503020204020204" pitchFamily="34" charset="0"/>
              </a:rPr>
              <a:t>religiile </a:t>
            </a:r>
            <a:r>
              <a:rPr lang="it-IT" sz="4300" dirty="0">
                <a:latin typeface="Corbel" panose="020B0503020204020204" pitchFamily="34" charset="0"/>
              </a:rPr>
              <a:t>menționate în </a:t>
            </a:r>
            <a:r>
              <a:rPr lang="it-IT" sz="4300" dirty="0" smtClean="0">
                <a:latin typeface="Corbel" panose="020B0503020204020204" pitchFamily="34" charset="0"/>
              </a:rPr>
              <a:t>Convenție</a:t>
            </a:r>
            <a:endParaRPr lang="x-none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3</a:t>
            </a:r>
            <a:r>
              <a:rPr lang="ru-RU" sz="4300" dirty="0">
                <a:latin typeface="Corbel" panose="020B0503020204020204" pitchFamily="34" charset="0"/>
              </a:rPr>
              <a:t>. Имущественное </a:t>
            </a:r>
            <a:r>
              <a:rPr lang="ru-RU" sz="4300" dirty="0" smtClean="0">
                <a:latin typeface="Corbel" panose="020B0503020204020204" pitchFamily="34" charset="0"/>
              </a:rPr>
              <a:t>положение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Proprietatea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privată</a:t>
            </a:r>
            <a:endParaRPr lang="x-none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4</a:t>
            </a:r>
            <a:r>
              <a:rPr lang="ru-RU" sz="4300" dirty="0">
                <a:latin typeface="Corbel" panose="020B0503020204020204" pitchFamily="34" charset="0"/>
              </a:rPr>
              <a:t>. Письменное заявление родителей об отказе на обеспечение </a:t>
            </a:r>
            <a:r>
              <a:rPr lang="ru-RU" sz="4300" dirty="0" smtClean="0">
                <a:latin typeface="Corbel" panose="020B0503020204020204" pitchFamily="34" charset="0"/>
              </a:rPr>
              <a:t>прав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Refuzul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în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300" dirty="0">
                <a:latin typeface="Corbel" panose="020B0503020204020204" pitchFamily="34" charset="0"/>
              </a:rPr>
              <a:t> </a:t>
            </a:r>
            <a:r>
              <a:rPr lang="x-none" sz="4300" dirty="0" smtClean="0">
                <a:latin typeface="Corbel" panose="020B0503020204020204" pitchFamily="34" charset="0"/>
              </a:rPr>
              <a:t>     </a:t>
            </a:r>
            <a:r>
              <a:rPr lang="en-US" sz="4300" dirty="0" err="1" smtClean="0">
                <a:latin typeface="Corbel" panose="020B0503020204020204" pitchFamily="34" charset="0"/>
              </a:rPr>
              <a:t>scris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>
                <a:latin typeface="Corbel" panose="020B0503020204020204" pitchFamily="34" charset="0"/>
              </a:rPr>
              <a:t>al </a:t>
            </a:r>
            <a:r>
              <a:rPr lang="en-US" sz="4300" dirty="0" err="1">
                <a:latin typeface="Corbel" panose="020B0503020204020204" pitchFamily="34" charset="0"/>
              </a:rPr>
              <a:t>părinților</a:t>
            </a:r>
            <a:r>
              <a:rPr lang="en-US" sz="4300" dirty="0">
                <a:latin typeface="Corbel" panose="020B0503020204020204" pitchFamily="34" charset="0"/>
              </a:rPr>
              <a:t> de a </a:t>
            </a:r>
            <a:r>
              <a:rPr lang="en-US" sz="4300" dirty="0" err="1">
                <a:latin typeface="Corbel" panose="020B0503020204020204" pitchFamily="34" charset="0"/>
              </a:rPr>
              <a:t>asigura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drepturile</a:t>
            </a:r>
            <a:endParaRPr lang="ru-RU" sz="43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7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7" y="2918151"/>
            <a:ext cx="5837253" cy="59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607"/>
            <a:ext cx="20140979" cy="1282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79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000" dirty="0" err="1" smtClean="0">
                <a:latin typeface="Corbel" panose="020B0503020204020204" pitchFamily="34" charset="0"/>
              </a:rPr>
              <a:t>Бауыржан</a:t>
            </a:r>
            <a:r>
              <a:rPr lang="ru-RU" sz="4000" dirty="0" smtClean="0">
                <a:latin typeface="Corbel" panose="020B0503020204020204" pitchFamily="34" charset="0"/>
              </a:rPr>
              <a:t> </a:t>
            </a:r>
            <a:r>
              <a:rPr lang="ru-RU" sz="4000" dirty="0">
                <a:latin typeface="Corbel" panose="020B0503020204020204" pitchFamily="34" charset="0"/>
              </a:rPr>
              <a:t>– активист в сфере защиты прав </a:t>
            </a:r>
            <a:r>
              <a:rPr lang="ru-RU" sz="4000" dirty="0" smtClean="0">
                <a:latin typeface="Corbel" panose="020B0503020204020204" pitchFamily="34" charset="0"/>
              </a:rPr>
              <a:t>ВИЧ-положительных </a:t>
            </a:r>
            <a:r>
              <a:rPr lang="ru-RU" sz="4000" dirty="0">
                <a:latin typeface="Corbel" panose="020B0503020204020204" pitchFamily="34" charset="0"/>
              </a:rPr>
              <a:t>молодых людей.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Он </a:t>
            </a:r>
            <a:r>
              <a:rPr lang="ru-RU" sz="4000" dirty="0">
                <a:latin typeface="Corbel" panose="020B0503020204020204" pitchFamily="34" charset="0"/>
              </a:rPr>
              <a:t>верит, что социальная интеграция ВИЧ-инфицированных затруднена из-за </a:t>
            </a:r>
            <a:endParaRPr lang="ru-RU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мифических </a:t>
            </a:r>
            <a:r>
              <a:rPr lang="ru-RU" sz="4000" dirty="0">
                <a:latin typeface="Corbel" panose="020B0503020204020204" pitchFamily="34" charset="0"/>
              </a:rPr>
              <a:t>опасений населения. </a:t>
            </a:r>
            <a:r>
              <a:rPr lang="ru-RU" sz="4000" b="1" dirty="0">
                <a:latin typeface="Corbel" panose="020B0503020204020204" pitchFamily="34" charset="0"/>
              </a:rPr>
              <a:t>Чтобы искоренить их, он стал в центре города </a:t>
            </a:r>
            <a:endParaRPr lang="ru-RU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000" b="1" dirty="0" smtClean="0">
                <a:latin typeface="Corbel" panose="020B0503020204020204" pitchFamily="34" charset="0"/>
              </a:rPr>
              <a:t>рядом </a:t>
            </a:r>
            <a:r>
              <a:rPr lang="ru-RU" sz="4000" b="1" dirty="0">
                <a:latin typeface="Corbel" panose="020B0503020204020204" pitchFamily="34" charset="0"/>
              </a:rPr>
              <a:t>с плакатом, призывающем… </a:t>
            </a: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Bauyrzhan</a:t>
            </a:r>
            <a:r>
              <a:rPr lang="en-US" sz="4000" dirty="0" smtClean="0">
                <a:latin typeface="Corbel" panose="020B0503020204020204" pitchFamily="34" charset="0"/>
              </a:rPr>
              <a:t> e</a:t>
            </a:r>
            <a:r>
              <a:rPr lang="ro-MD" sz="4000" dirty="0" smtClean="0">
                <a:latin typeface="Corbel" panose="020B0503020204020204" pitchFamily="34" charset="0"/>
              </a:rPr>
              <a:t>ste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un activist </a:t>
            </a:r>
            <a:r>
              <a:rPr lang="en-US" sz="4000" dirty="0" err="1">
                <a:latin typeface="Corbel" panose="020B0503020204020204" pitchFamily="34" charset="0"/>
              </a:rPr>
              <a:t>în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domeniul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respectării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drepturilor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tinerilor</a:t>
            </a:r>
            <a:r>
              <a:rPr lang="en-US" sz="4000" dirty="0">
                <a:latin typeface="Corbel" panose="020B0503020204020204" pitchFamily="34" charset="0"/>
              </a:rPr>
              <a:t> HIV-</a:t>
            </a:r>
            <a:r>
              <a:rPr lang="en-US" sz="4000" dirty="0" err="1">
                <a:latin typeface="Corbel" panose="020B0503020204020204" pitchFamily="34" charset="0"/>
              </a:rPr>
              <a:t>pozitivi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endParaRPr lang="ro-MD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smtClean="0">
                <a:latin typeface="Corbel" panose="020B0503020204020204" pitchFamily="34" charset="0"/>
              </a:rPr>
              <a:t>El </a:t>
            </a:r>
            <a:r>
              <a:rPr lang="en-US" sz="4000" dirty="0" err="1">
                <a:latin typeface="Corbel" panose="020B0503020204020204" pitchFamily="34" charset="0"/>
              </a:rPr>
              <a:t>consideră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că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integrarea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socială</a:t>
            </a:r>
            <a:r>
              <a:rPr lang="en-US" sz="4000" dirty="0">
                <a:latin typeface="Corbel" panose="020B0503020204020204" pitchFamily="34" charset="0"/>
              </a:rPr>
              <a:t> a </a:t>
            </a:r>
            <a:r>
              <a:rPr lang="en-US" sz="4000" dirty="0" err="1">
                <a:latin typeface="Corbel" panose="020B0503020204020204" pitchFamily="34" charset="0"/>
              </a:rPr>
              <a:t>persoanelor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infectate</a:t>
            </a:r>
            <a:r>
              <a:rPr lang="en-US" sz="4000" dirty="0">
                <a:latin typeface="Corbel" panose="020B0503020204020204" pitchFamily="34" charset="0"/>
              </a:rPr>
              <a:t> cu HIV </a:t>
            </a:r>
            <a:r>
              <a:rPr lang="en-US" sz="4000" dirty="0" err="1">
                <a:latin typeface="Corbel" panose="020B0503020204020204" pitchFamily="34" charset="0"/>
              </a:rPr>
              <a:t>este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dificilă</a:t>
            </a:r>
            <a:r>
              <a:rPr lang="en-US" sz="4000" dirty="0">
                <a:latin typeface="Corbel" panose="020B0503020204020204" pitchFamily="34" charset="0"/>
              </a:rPr>
              <a:t> din </a:t>
            </a:r>
            <a:r>
              <a:rPr lang="en-US" sz="4000" dirty="0" err="1">
                <a:latin typeface="Corbel" panose="020B0503020204020204" pitchFamily="34" charset="0"/>
              </a:rPr>
              <a:t>cauza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endParaRPr lang="ro-MD" sz="4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dirty="0" err="1" smtClean="0">
                <a:latin typeface="Corbel" panose="020B0503020204020204" pitchFamily="34" charset="0"/>
              </a:rPr>
              <a:t>fricilor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fără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de </a:t>
            </a:r>
            <a:r>
              <a:rPr lang="en-US" sz="4000" dirty="0" err="1" smtClean="0">
                <a:latin typeface="Corbel" panose="020B0503020204020204" pitchFamily="34" charset="0"/>
              </a:rPr>
              <a:t>motiv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>
                <a:latin typeface="Corbel" panose="020B0503020204020204" pitchFamily="34" charset="0"/>
              </a:rPr>
              <a:t>ale </a:t>
            </a:r>
            <a:r>
              <a:rPr lang="en-US" sz="4000" dirty="0" err="1">
                <a:latin typeface="Corbel" panose="020B0503020204020204" pitchFamily="34" charset="0"/>
              </a:rPr>
              <a:t>populației</a:t>
            </a:r>
            <a:r>
              <a:rPr lang="en-US" sz="4000" dirty="0">
                <a:latin typeface="Corbel" panose="020B0503020204020204" pitchFamily="34" charset="0"/>
              </a:rPr>
              <a:t>. </a:t>
            </a:r>
            <a:r>
              <a:rPr lang="en-US" sz="4000" b="1" dirty="0" err="1">
                <a:latin typeface="Corbel" panose="020B0503020204020204" pitchFamily="34" charset="0"/>
              </a:rPr>
              <a:t>Pentru</a:t>
            </a:r>
            <a:r>
              <a:rPr lang="en-US" sz="4000" b="1" dirty="0">
                <a:latin typeface="Corbel" panose="020B0503020204020204" pitchFamily="34" charset="0"/>
              </a:rPr>
              <a:t> a le </a:t>
            </a:r>
            <a:r>
              <a:rPr lang="en-US" sz="4000" b="1" dirty="0" err="1">
                <a:latin typeface="Corbel" panose="020B0503020204020204" pitchFamily="34" charset="0"/>
              </a:rPr>
              <a:t>eradica</a:t>
            </a:r>
            <a:r>
              <a:rPr lang="en-US" sz="4000" b="1" dirty="0">
                <a:latin typeface="Corbel" panose="020B0503020204020204" pitchFamily="34" charset="0"/>
              </a:rPr>
              <a:t>, </a:t>
            </a:r>
            <a:r>
              <a:rPr lang="en-US" sz="4000" b="1" dirty="0" err="1">
                <a:latin typeface="Corbel" panose="020B0503020204020204" pitchFamily="34" charset="0"/>
              </a:rPr>
              <a:t>băiatul</a:t>
            </a:r>
            <a:r>
              <a:rPr lang="en-US" sz="4000" b="1" dirty="0">
                <a:latin typeface="Corbel" panose="020B0503020204020204" pitchFamily="34" charset="0"/>
              </a:rPr>
              <a:t> a </a:t>
            </a:r>
            <a:r>
              <a:rPr lang="en-US" sz="4000" b="1" dirty="0" err="1">
                <a:latin typeface="Corbel" panose="020B0503020204020204" pitchFamily="34" charset="0"/>
              </a:rPr>
              <a:t>venit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în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centrul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unui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endParaRPr lang="ro-MD" sz="4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000" b="1" dirty="0" err="1" smtClean="0">
                <a:latin typeface="Corbel" panose="020B0503020204020204" pitchFamily="34" charset="0"/>
              </a:rPr>
              <a:t>oraș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și</a:t>
            </a:r>
            <a:r>
              <a:rPr lang="en-US" sz="4000" b="1" dirty="0">
                <a:latin typeface="Corbel" panose="020B0503020204020204" pitchFamily="34" charset="0"/>
              </a:rPr>
              <a:t> a </a:t>
            </a:r>
            <a:r>
              <a:rPr lang="en-US" sz="4000" b="1" dirty="0" smtClean="0">
                <a:latin typeface="Corbel" panose="020B0503020204020204" pitchFamily="34" charset="0"/>
              </a:rPr>
              <a:t>stat </a:t>
            </a:r>
            <a:r>
              <a:rPr lang="en-US" sz="4000" b="1" dirty="0" err="1" smtClean="0">
                <a:latin typeface="Corbel" panose="020B0503020204020204" pitchFamily="34" charset="0"/>
              </a:rPr>
              <a:t>alături</a:t>
            </a:r>
            <a:r>
              <a:rPr lang="en-US" sz="4000" b="1" dirty="0" smtClean="0">
                <a:latin typeface="Corbel" panose="020B0503020204020204" pitchFamily="34" charset="0"/>
              </a:rPr>
              <a:t> </a:t>
            </a:r>
            <a:r>
              <a:rPr lang="en-US" sz="4000" b="1" dirty="0">
                <a:latin typeface="Corbel" panose="020B0503020204020204" pitchFamily="34" charset="0"/>
              </a:rPr>
              <a:t>de un poster </a:t>
            </a:r>
            <a:r>
              <a:rPr lang="en-US" sz="4000" b="1" dirty="0" err="1">
                <a:latin typeface="Corbel" panose="020B0503020204020204" pitchFamily="34" charset="0"/>
              </a:rPr>
              <a:t>ce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îndemna</a:t>
            </a:r>
            <a:r>
              <a:rPr lang="en-US" sz="4000" b="1" dirty="0">
                <a:latin typeface="Corbel" panose="020B0503020204020204" pitchFamily="34" charset="0"/>
              </a:rPr>
              <a:t> </a:t>
            </a:r>
            <a:r>
              <a:rPr lang="en-US" sz="4000" b="1" dirty="0" err="1">
                <a:latin typeface="Corbel" panose="020B0503020204020204" pitchFamily="34" charset="0"/>
              </a:rPr>
              <a:t>trecătorii</a:t>
            </a:r>
            <a:r>
              <a:rPr lang="en-US" sz="4000" b="1" dirty="0">
                <a:latin typeface="Corbel" panose="020B0503020204020204" pitchFamily="34" charset="0"/>
              </a:rPr>
              <a:t>… </a:t>
            </a:r>
            <a:endParaRPr lang="ru-RU" sz="4000" b="1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1. читать новости</a:t>
            </a:r>
            <a:r>
              <a:rPr lang="ro-RO" sz="4000" dirty="0">
                <a:latin typeface="Corbel" panose="020B0503020204020204" pitchFamily="34" charset="0"/>
              </a:rPr>
              <a:t> </a:t>
            </a:r>
            <a:r>
              <a:rPr lang="ro-RO" sz="4000" dirty="0" smtClean="0">
                <a:latin typeface="Corbel" panose="020B0503020204020204" pitchFamily="34" charset="0"/>
              </a:rPr>
              <a:t>/ </a:t>
            </a:r>
            <a:r>
              <a:rPr lang="en-US" sz="4000" dirty="0" err="1" smtClean="0">
                <a:latin typeface="Corbel" panose="020B0503020204020204" pitchFamily="34" charset="0"/>
              </a:rPr>
              <a:t>să</a:t>
            </a:r>
            <a:r>
              <a:rPr lang="en-US" sz="4000" dirty="0" smtClean="0">
                <a:latin typeface="Corbel" panose="020B0503020204020204" pitchFamily="34" charset="0"/>
              </a:rPr>
              <a:t> </a:t>
            </a:r>
            <a:r>
              <a:rPr lang="en-US" sz="4000" dirty="0" err="1">
                <a:latin typeface="Corbel" panose="020B0503020204020204" pitchFamily="34" charset="0"/>
              </a:rPr>
              <a:t>citească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știrile</a:t>
            </a:r>
            <a:r>
              <a:rPr lang="ro-MD" sz="4000" dirty="0" smtClean="0">
                <a:latin typeface="Corbel" panose="020B0503020204020204" pitchFamily="34" charset="0"/>
              </a:rPr>
              <a:t>.</a:t>
            </a:r>
            <a:endParaRPr lang="ru-RU" sz="4000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2</a:t>
            </a:r>
            <a:r>
              <a:rPr lang="ru-RU" sz="4000" dirty="0">
                <a:latin typeface="Corbel" panose="020B0503020204020204" pitchFamily="34" charset="0"/>
              </a:rPr>
              <a:t>. </a:t>
            </a:r>
            <a:r>
              <a:rPr lang="ru-RU" sz="4000" dirty="0" smtClean="0">
                <a:latin typeface="Corbel" panose="020B0503020204020204" pitchFamily="34" charset="0"/>
              </a:rPr>
              <a:t>обняться</a:t>
            </a:r>
            <a:r>
              <a:rPr lang="ro-RO" sz="4000" dirty="0">
                <a:latin typeface="Corbel" panose="020B0503020204020204" pitchFamily="34" charset="0"/>
              </a:rPr>
              <a:t> </a:t>
            </a:r>
            <a:r>
              <a:rPr lang="ro-RO" sz="4000" dirty="0" smtClean="0">
                <a:latin typeface="Corbel" panose="020B0503020204020204" pitchFamily="34" charset="0"/>
              </a:rPr>
              <a:t>/ </a:t>
            </a:r>
            <a:r>
              <a:rPr lang="en-US" sz="4000" dirty="0" err="1">
                <a:latin typeface="Corbel" panose="020B0503020204020204" pitchFamily="34" charset="0"/>
              </a:rPr>
              <a:t>să</a:t>
            </a:r>
            <a:r>
              <a:rPr lang="en-US" sz="4000" dirty="0">
                <a:latin typeface="Corbel" panose="020B0503020204020204" pitchFamily="34" charset="0"/>
              </a:rPr>
              <a:t>-l </a:t>
            </a:r>
            <a:r>
              <a:rPr lang="en-US" sz="4000" dirty="0" err="1" smtClean="0">
                <a:latin typeface="Corbel" panose="020B0503020204020204" pitchFamily="34" charset="0"/>
              </a:rPr>
              <a:t>cuprindă</a:t>
            </a:r>
            <a:r>
              <a:rPr lang="ro-MD" sz="4000" dirty="0" smtClean="0">
                <a:latin typeface="Corbel" panose="020B0503020204020204" pitchFamily="34" charset="0"/>
              </a:rPr>
              <a:t>.</a:t>
            </a:r>
            <a:endParaRPr lang="ru-RU" sz="4000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3</a:t>
            </a:r>
            <a:r>
              <a:rPr lang="ru-RU" sz="4000" dirty="0">
                <a:latin typeface="Corbel" panose="020B0503020204020204" pitchFamily="34" charset="0"/>
              </a:rPr>
              <a:t>. не сдавать </a:t>
            </a:r>
            <a:r>
              <a:rPr lang="ru-RU" sz="4000" dirty="0" smtClean="0">
                <a:latin typeface="Corbel" panose="020B0503020204020204" pitchFamily="34" charset="0"/>
              </a:rPr>
              <a:t>кровь</a:t>
            </a:r>
            <a:r>
              <a:rPr lang="ro-RO" sz="4000" dirty="0" smtClean="0">
                <a:latin typeface="Corbel" panose="020B0503020204020204" pitchFamily="34" charset="0"/>
              </a:rPr>
              <a:t> / </a:t>
            </a:r>
            <a:r>
              <a:rPr lang="en-US" sz="4000" dirty="0" err="1">
                <a:latin typeface="Corbel" panose="020B0503020204020204" pitchFamily="34" charset="0"/>
              </a:rPr>
              <a:t>să</a:t>
            </a:r>
            <a:r>
              <a:rPr lang="en-US" sz="4000" dirty="0">
                <a:latin typeface="Corbel" panose="020B0503020204020204" pitchFamily="34" charset="0"/>
              </a:rPr>
              <a:t> nu </a:t>
            </a:r>
            <a:r>
              <a:rPr lang="en-US" sz="4000" dirty="0" err="1">
                <a:latin typeface="Corbel" panose="020B0503020204020204" pitchFamily="34" charset="0"/>
              </a:rPr>
              <a:t>doneze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err="1" smtClean="0">
                <a:latin typeface="Corbel" panose="020B0503020204020204" pitchFamily="34" charset="0"/>
              </a:rPr>
              <a:t>sânge</a:t>
            </a:r>
            <a:r>
              <a:rPr lang="ro-MD" sz="4000" dirty="0" smtClean="0">
                <a:latin typeface="Corbel" panose="020B0503020204020204" pitchFamily="34" charset="0"/>
              </a:rPr>
              <a:t>.</a:t>
            </a:r>
            <a:endParaRPr lang="ru-RU" sz="4000" dirty="0">
              <a:latin typeface="Corbel" panose="020B0503020204020204" pitchFamily="34" charset="0"/>
            </a:endParaRPr>
          </a:p>
          <a:p>
            <a:pPr fontAlgn="base"/>
            <a:r>
              <a:rPr lang="ru-RU" sz="4000" dirty="0" smtClean="0">
                <a:latin typeface="Corbel" panose="020B0503020204020204" pitchFamily="34" charset="0"/>
              </a:rPr>
              <a:t>4</a:t>
            </a:r>
            <a:r>
              <a:rPr lang="ru-RU" sz="4000" dirty="0">
                <a:latin typeface="Corbel" panose="020B0503020204020204" pitchFamily="34" charset="0"/>
              </a:rPr>
              <a:t>. игнорировать </a:t>
            </a:r>
            <a:r>
              <a:rPr lang="ru-RU" sz="4000" dirty="0" smtClean="0">
                <a:latin typeface="Corbel" panose="020B0503020204020204" pitchFamily="34" charset="0"/>
              </a:rPr>
              <a:t>ВИЧ-инфицированных</a:t>
            </a:r>
            <a:r>
              <a:rPr lang="ro-RO" sz="4000" dirty="0" smtClean="0">
                <a:latin typeface="Corbel" panose="020B0503020204020204" pitchFamily="34" charset="0"/>
              </a:rPr>
              <a:t> / </a:t>
            </a:r>
            <a:r>
              <a:rPr lang="en-US" sz="4000" dirty="0" err="1">
                <a:latin typeface="Corbel" panose="020B0503020204020204" pitchFamily="34" charset="0"/>
              </a:rPr>
              <a:t>să</a:t>
            </a:r>
            <a:r>
              <a:rPr lang="en-US" sz="4000" dirty="0">
                <a:latin typeface="Corbel" panose="020B0503020204020204" pitchFamily="34" charset="0"/>
              </a:rPr>
              <a:t> ignore </a:t>
            </a:r>
            <a:r>
              <a:rPr lang="en-US" sz="4000" dirty="0" err="1">
                <a:latin typeface="Corbel" panose="020B0503020204020204" pitchFamily="34" charset="0"/>
              </a:rPr>
              <a:t>persoanele</a:t>
            </a:r>
            <a:r>
              <a:rPr lang="en-US" sz="4000" dirty="0">
                <a:latin typeface="Corbel" panose="020B0503020204020204" pitchFamily="34" charset="0"/>
              </a:rPr>
              <a:t> </a:t>
            </a:r>
            <a:r>
              <a:rPr lang="en-US" sz="4000" dirty="0" smtClean="0">
                <a:latin typeface="Corbel" panose="020B0503020204020204" pitchFamily="34" charset="0"/>
              </a:rPr>
              <a:t>HIV-</a:t>
            </a:r>
            <a:r>
              <a:rPr lang="en-US" sz="4000" dirty="0" err="1" smtClean="0">
                <a:latin typeface="Corbel" panose="020B0503020204020204" pitchFamily="34" charset="0"/>
              </a:rPr>
              <a:t>pozitive</a:t>
            </a:r>
            <a:r>
              <a:rPr lang="ro-MD" sz="4000" dirty="0" smtClean="0">
                <a:latin typeface="Corbel" panose="020B0503020204020204" pitchFamily="34" charset="0"/>
              </a:rPr>
              <a:t>.</a:t>
            </a:r>
            <a:endParaRPr lang="ru-RU" sz="4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77499" y="3713316"/>
            <a:ext cx="9663479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2. обняться</a:t>
            </a:r>
            <a:r>
              <a:rPr lang="ro-RO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să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-l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cuprindă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0" y="2455641"/>
            <a:ext cx="9993860" cy="66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2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8484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Внимание</a:t>
            </a:r>
            <a:r>
              <a:rPr lang="ru-RU" sz="43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</a:t>
            </a:r>
            <a:endParaRPr lang="ru-RU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i="1" dirty="0" smtClean="0">
                <a:latin typeface="Corbel" panose="020B0503020204020204" pitchFamily="34" charset="0"/>
              </a:rPr>
              <a:t>или </a:t>
            </a:r>
            <a:r>
              <a:rPr lang="ru-RU" sz="4300" i="1" dirty="0">
                <a:latin typeface="Corbel" panose="020B0503020204020204" pitchFamily="34" charset="0"/>
              </a:rPr>
              <a:t>не быть их вовсе. Если вариантов больше одного, выберите все </a:t>
            </a:r>
            <a:r>
              <a:rPr lang="ru-RU" sz="4300" i="1" dirty="0" smtClean="0">
                <a:latin typeface="Corbel" panose="020B0503020204020204" pitchFamily="34" charset="0"/>
              </a:rPr>
              <a:t>правильные.</a:t>
            </a:r>
          </a:p>
          <a:p>
            <a:pPr fontAlgn="base"/>
            <a:r>
              <a:rPr lang="en-US" sz="4300" i="1" dirty="0" err="1" smtClean="0">
                <a:latin typeface="Corbel" panose="020B0503020204020204" pitchFamily="34" charset="0"/>
              </a:rPr>
              <a:t>Atenție</a:t>
            </a:r>
            <a:r>
              <a:rPr lang="en-US" sz="4300" i="1" dirty="0">
                <a:latin typeface="Corbel" panose="020B0503020204020204" pitchFamily="34" charset="0"/>
              </a:rPr>
              <a:t>! </a:t>
            </a:r>
            <a:r>
              <a:rPr lang="en-US" sz="4300" i="1" dirty="0" err="1">
                <a:latin typeface="Corbel" panose="020B0503020204020204" pitchFamily="34" charset="0"/>
              </a:rPr>
              <a:t>Această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întrebare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poate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avea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opțiuni</a:t>
            </a:r>
            <a:r>
              <a:rPr lang="en-US" sz="4300" i="1" dirty="0">
                <a:latin typeface="Corbel" panose="020B0503020204020204" pitchFamily="34" charset="0"/>
              </a:rPr>
              <a:t> de </a:t>
            </a:r>
            <a:r>
              <a:rPr lang="en-US" sz="4300" i="1" dirty="0" err="1">
                <a:latin typeface="Corbel" panose="020B0503020204020204" pitchFamily="34" charset="0"/>
              </a:rPr>
              <a:t>răspuns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corecte</a:t>
            </a:r>
            <a:r>
              <a:rPr lang="en-US" sz="4300" i="1" dirty="0">
                <a:latin typeface="Corbel" panose="020B0503020204020204" pitchFamily="34" charset="0"/>
              </a:rPr>
              <a:t>, </a:t>
            </a:r>
            <a:r>
              <a:rPr lang="en-US" sz="4300" i="1" dirty="0" err="1">
                <a:latin typeface="Corbel" panose="020B0503020204020204" pitchFamily="34" charset="0"/>
              </a:rPr>
              <a:t>sau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nici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una</a:t>
            </a:r>
            <a:r>
              <a:rPr lang="en-US" sz="4300" i="1" dirty="0">
                <a:latin typeface="Corbel" panose="020B0503020204020204" pitchFamily="34" charset="0"/>
              </a:rPr>
              <a:t>. </a:t>
            </a:r>
            <a:endParaRPr lang="ru-RU" sz="43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300" i="1" dirty="0" err="1" smtClean="0">
                <a:latin typeface="Corbel" panose="020B0503020204020204" pitchFamily="34" charset="0"/>
              </a:rPr>
              <a:t>Dacă</a:t>
            </a:r>
            <a:r>
              <a:rPr lang="en-US" sz="4300" i="1" dirty="0" smtClean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există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mai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multe</a:t>
            </a:r>
            <a:r>
              <a:rPr lang="en-US" sz="4300" i="1" dirty="0">
                <a:latin typeface="Corbel" panose="020B0503020204020204" pitchFamily="34" charset="0"/>
              </a:rPr>
              <a:t> - </a:t>
            </a:r>
            <a:r>
              <a:rPr lang="en-US" sz="4300" i="1" dirty="0" err="1">
                <a:latin typeface="Corbel" panose="020B0503020204020204" pitchFamily="34" charset="0"/>
              </a:rPr>
              <a:t>selectați</a:t>
            </a:r>
            <a:r>
              <a:rPr lang="en-US" sz="4300" i="1" dirty="0">
                <a:latin typeface="Corbel" panose="020B0503020204020204" pitchFamily="34" charset="0"/>
              </a:rPr>
              <a:t>-le </a:t>
            </a:r>
            <a:r>
              <a:rPr lang="en-US" sz="4300" i="1" dirty="0" err="1">
                <a:latin typeface="Corbel" panose="020B0503020204020204" pitchFamily="34" charset="0"/>
              </a:rPr>
              <a:t>pe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>
                <a:latin typeface="Corbel" panose="020B0503020204020204" pitchFamily="34" charset="0"/>
              </a:rPr>
              <a:t>toate</a:t>
            </a:r>
            <a:r>
              <a:rPr lang="en-US" sz="4300" i="1" dirty="0">
                <a:latin typeface="Corbel" panose="020B0503020204020204" pitchFamily="34" charset="0"/>
              </a:rPr>
              <a:t> </a:t>
            </a:r>
            <a:r>
              <a:rPr lang="en-US" sz="4300" i="1" dirty="0" err="1" smtClean="0">
                <a:latin typeface="Corbel" panose="020B0503020204020204" pitchFamily="34" charset="0"/>
              </a:rPr>
              <a:t>corecte</a:t>
            </a:r>
            <a:r>
              <a:rPr lang="en-US" sz="4300" i="1" dirty="0" smtClean="0">
                <a:latin typeface="Corbel" panose="020B0503020204020204" pitchFamily="34" charset="0"/>
              </a:rPr>
              <a:t>.</a:t>
            </a:r>
            <a:endParaRPr lang="ru-RU" sz="4300" i="1" dirty="0">
              <a:latin typeface="Corbel" panose="020B0503020204020204" pitchFamily="34" charset="0"/>
            </a:endParaRPr>
          </a:p>
          <a:p>
            <a:pPr fontAlgn="base"/>
            <a:r>
              <a:rPr lang="ru-RU" sz="4300" b="1" dirty="0" smtClean="0">
                <a:latin typeface="Corbel" panose="020B0503020204020204" pitchFamily="34" charset="0"/>
              </a:rPr>
              <a:t>В </a:t>
            </a:r>
            <a:r>
              <a:rPr lang="ru-RU" sz="4300" b="1" dirty="0">
                <a:latin typeface="Corbel" panose="020B0503020204020204" pitchFamily="34" charset="0"/>
              </a:rPr>
              <a:t>Конвенции о правах ребёнка признается его право </a:t>
            </a:r>
            <a:r>
              <a:rPr lang="ru-RU" sz="4300" b="1" dirty="0" smtClean="0">
                <a:latin typeface="Corbel" panose="020B0503020204020204" pitchFamily="34" charset="0"/>
              </a:rPr>
              <a:t>на:</a:t>
            </a:r>
            <a:endParaRPr lang="ru-RU" sz="4300" b="1" dirty="0">
              <a:latin typeface="Corbel" panose="020B0503020204020204" pitchFamily="34" charset="0"/>
            </a:endParaRPr>
          </a:p>
          <a:p>
            <a:pPr fontAlgn="base"/>
            <a:r>
              <a:rPr lang="en-US" sz="4300" b="1" dirty="0" err="1" smtClean="0">
                <a:latin typeface="Corbel" panose="020B0503020204020204" pitchFamily="34" charset="0"/>
              </a:rPr>
              <a:t>Convenția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latin typeface="Corbel" panose="020B0503020204020204" pitchFamily="34" charset="0"/>
              </a:rPr>
              <a:t>privind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latin typeface="Corbel" panose="020B0503020204020204" pitchFamily="34" charset="0"/>
              </a:rPr>
              <a:t>Drepturile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latin typeface="Corbel" panose="020B0503020204020204" pitchFamily="34" charset="0"/>
              </a:rPr>
              <a:t>copilului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latin typeface="Corbel" panose="020B0503020204020204" pitchFamily="34" charset="0"/>
              </a:rPr>
              <a:t>recunoaște</a:t>
            </a:r>
            <a:r>
              <a:rPr lang="en-US" sz="4300" b="1" dirty="0" smtClean="0">
                <a:latin typeface="Corbel" panose="020B0503020204020204" pitchFamily="34" charset="0"/>
              </a:rPr>
              <a:t> </a:t>
            </a:r>
            <a:r>
              <a:rPr lang="en-US" sz="4300" b="1" dirty="0" err="1" smtClean="0">
                <a:latin typeface="Corbel" panose="020B0503020204020204" pitchFamily="34" charset="0"/>
              </a:rPr>
              <a:t>dreptul</a:t>
            </a:r>
            <a:r>
              <a:rPr lang="en-US" sz="4300" b="1" dirty="0" smtClean="0">
                <a:latin typeface="Corbel" panose="020B0503020204020204" pitchFamily="34" charset="0"/>
              </a:rPr>
              <a:t> la:</a:t>
            </a:r>
            <a:r>
              <a:rPr lang="ro-RO" sz="4300" dirty="0" smtClean="0">
                <a:latin typeface="Corbel" panose="020B0503020204020204" pitchFamily="34" charset="0"/>
              </a:rPr>
              <a:t> </a:t>
            </a:r>
            <a:endParaRPr lang="ru-RU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1. отдых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 smtClean="0">
                <a:latin typeface="Corbel" panose="020B0503020204020204" pitchFamily="34" charset="0"/>
              </a:rPr>
              <a:t>odihnă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2</a:t>
            </a:r>
            <a:r>
              <a:rPr lang="ru-RU" sz="4300" dirty="0">
                <a:latin typeface="Corbel" panose="020B0503020204020204" pitchFamily="34" charset="0"/>
              </a:rPr>
              <a:t>. </a:t>
            </a:r>
            <a:r>
              <a:rPr lang="ru-RU" sz="4300" dirty="0" smtClean="0">
                <a:latin typeface="Corbel" panose="020B0503020204020204" pitchFamily="34" charset="0"/>
              </a:rPr>
              <a:t>образование</a:t>
            </a:r>
            <a:r>
              <a:rPr lang="ro-RO" sz="4300" dirty="0" smtClean="0">
                <a:latin typeface="Corbel" panose="020B0503020204020204" pitchFamily="34" charset="0"/>
              </a:rPr>
              <a:t> / educație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3</a:t>
            </a:r>
            <a:r>
              <a:rPr lang="ru-RU" sz="4300" dirty="0">
                <a:latin typeface="Corbel" panose="020B0503020204020204" pitchFamily="34" charset="0"/>
              </a:rPr>
              <a:t>. свободу мысли, совести и </a:t>
            </a:r>
            <a:r>
              <a:rPr lang="ru-RU" sz="4300" dirty="0" smtClean="0">
                <a:latin typeface="Corbel" panose="020B0503020204020204" pitchFamily="34" charset="0"/>
              </a:rPr>
              <a:t>религии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libertatea</a:t>
            </a:r>
            <a:r>
              <a:rPr lang="en-US" sz="4300" dirty="0">
                <a:latin typeface="Corbel" panose="020B0503020204020204" pitchFamily="34" charset="0"/>
              </a:rPr>
              <a:t> de </a:t>
            </a:r>
            <a:r>
              <a:rPr lang="en-US" sz="4300" dirty="0" err="1">
                <a:latin typeface="Corbel" panose="020B0503020204020204" pitchFamily="34" charset="0"/>
              </a:rPr>
              <a:t>gândire</a:t>
            </a:r>
            <a:r>
              <a:rPr lang="en-US" sz="4300" dirty="0">
                <a:latin typeface="Corbel" panose="020B0503020204020204" pitchFamily="34" charset="0"/>
              </a:rPr>
              <a:t>, </a:t>
            </a:r>
            <a:r>
              <a:rPr lang="en-US" sz="4300" dirty="0" err="1">
                <a:latin typeface="Corbel" panose="020B0503020204020204" pitchFamily="34" charset="0"/>
              </a:rPr>
              <a:t>conștiință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 smtClean="0">
                <a:latin typeface="Corbel" panose="020B0503020204020204" pitchFamily="34" charset="0"/>
              </a:rPr>
              <a:t>religie</a:t>
            </a:r>
            <a:endParaRPr lang="ru-RU" sz="4300" dirty="0">
              <a:latin typeface="Corbel" panose="020B0503020204020204" pitchFamily="34" charset="0"/>
            </a:endParaRPr>
          </a:p>
          <a:p>
            <a:pPr fontAlgn="base"/>
            <a:r>
              <a:rPr lang="ru-RU" sz="4300" dirty="0" smtClean="0">
                <a:latin typeface="Corbel" panose="020B0503020204020204" pitchFamily="34" charset="0"/>
              </a:rPr>
              <a:t>4</a:t>
            </a:r>
            <a:r>
              <a:rPr lang="ru-RU" sz="4300" dirty="0">
                <a:latin typeface="Corbel" panose="020B0503020204020204" pitchFamily="34" charset="0"/>
              </a:rPr>
              <a:t>. защиту от физического и психологического </a:t>
            </a:r>
            <a:r>
              <a:rPr lang="ru-RU" sz="4300" dirty="0" smtClean="0">
                <a:latin typeface="Corbel" panose="020B0503020204020204" pitchFamily="34" charset="0"/>
              </a:rPr>
              <a:t>насилия</a:t>
            </a:r>
            <a:r>
              <a:rPr lang="ro-RO" sz="4300" dirty="0" smtClean="0">
                <a:latin typeface="Corbel" panose="020B0503020204020204" pitchFamily="34" charset="0"/>
              </a:rPr>
              <a:t> / </a:t>
            </a:r>
            <a:r>
              <a:rPr lang="en-US" sz="4300" dirty="0" err="1">
                <a:latin typeface="Corbel" panose="020B0503020204020204" pitchFamily="34" charset="0"/>
              </a:rPr>
              <a:t>protecție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împotriva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endParaRPr lang="x-none" sz="43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300" dirty="0">
                <a:latin typeface="Corbel" panose="020B0503020204020204" pitchFamily="34" charset="0"/>
              </a:rPr>
              <a:t> </a:t>
            </a:r>
            <a:r>
              <a:rPr lang="x-none" sz="4300" dirty="0" smtClean="0">
                <a:latin typeface="Corbel" panose="020B0503020204020204" pitchFamily="34" charset="0"/>
              </a:rPr>
              <a:t>    </a:t>
            </a:r>
            <a:r>
              <a:rPr lang="en-US" sz="4300" dirty="0" err="1" smtClean="0">
                <a:latin typeface="Corbel" panose="020B0503020204020204" pitchFamily="34" charset="0"/>
              </a:rPr>
              <a:t>abuzurilor</a:t>
            </a:r>
            <a:r>
              <a:rPr lang="en-US" sz="4300" dirty="0" smtClean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fizice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și</a:t>
            </a:r>
            <a:r>
              <a:rPr lang="en-US" sz="4300" dirty="0">
                <a:latin typeface="Corbel" panose="020B0503020204020204" pitchFamily="34" charset="0"/>
              </a:rPr>
              <a:t> </a:t>
            </a:r>
            <a:r>
              <a:rPr lang="en-US" sz="4300" dirty="0" err="1">
                <a:latin typeface="Corbel" panose="020B0503020204020204" pitchFamily="34" charset="0"/>
              </a:rPr>
              <a:t>psihologice</a:t>
            </a:r>
            <a:endParaRPr lang="ru-RU" sz="43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93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itchFamily="34" charset="0"/>
              </a:rPr>
              <a:t>1, 2, 3, 4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2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2" descr="D:\Docs\Desktop\2019.11.26-1574794187.4156_5ed1b36f77398727245bb88402c22f9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5" r="9256"/>
          <a:stretch/>
        </p:blipFill>
        <p:spPr bwMode="auto">
          <a:xfrm>
            <a:off x="368529" y="2444059"/>
            <a:ext cx="7895308" cy="72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3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500" b="1" dirty="0" smtClean="0">
                <a:latin typeface="Corbel" panose="020B0503020204020204" pitchFamily="34" charset="0"/>
              </a:rPr>
              <a:t>Вайоминг </a:t>
            </a:r>
            <a:r>
              <a:rPr lang="ru-RU" sz="4500" b="1" dirty="0">
                <a:latin typeface="Corbel" panose="020B0503020204020204" pitchFamily="34" charset="0"/>
              </a:rPr>
              <a:t>получил прозвище «Штат равноправия», потому что в 1869 </a:t>
            </a:r>
            <a:r>
              <a:rPr lang="ru-RU" sz="4500" b="1" dirty="0" smtClean="0">
                <a:latin typeface="Corbel" panose="020B0503020204020204" pitchFamily="34" charset="0"/>
              </a:rPr>
              <a:t>году</a:t>
            </a:r>
            <a:r>
              <a:rPr lang="ro-RO" sz="4500" b="1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4500" b="1" dirty="0" smtClean="0">
                <a:latin typeface="Corbel" panose="020B0503020204020204" pitchFamily="34" charset="0"/>
              </a:rPr>
              <a:t>власти</a:t>
            </a:r>
            <a:r>
              <a:rPr lang="x-none" sz="4500" b="1" dirty="0" smtClean="0">
                <a:latin typeface="Corbel" panose="020B0503020204020204" pitchFamily="34" charset="0"/>
              </a:rPr>
              <a:t> </a:t>
            </a:r>
            <a:r>
              <a:rPr lang="ru-RU" sz="4500" b="1" dirty="0" smtClean="0">
                <a:latin typeface="Corbel" panose="020B0503020204020204" pitchFamily="34" charset="0"/>
              </a:rPr>
              <a:t>штата </a:t>
            </a:r>
            <a:r>
              <a:rPr lang="ru-RU" sz="4500" b="1" dirty="0">
                <a:latin typeface="Corbel" panose="020B0503020204020204" pitchFamily="34" charset="0"/>
              </a:rPr>
              <a:t>впервые в США… </a:t>
            </a:r>
            <a:endParaRPr lang="ro-RO" sz="4500" b="1" dirty="0">
              <a:latin typeface="Corbel" panose="020B0503020204020204" pitchFamily="34" charset="0"/>
            </a:endParaRPr>
          </a:p>
          <a:p>
            <a:pPr fontAlgn="base"/>
            <a:r>
              <a:rPr lang="en-US" sz="4500" b="1" dirty="0" smtClean="0">
                <a:latin typeface="Corbel" panose="020B0503020204020204" pitchFamily="34" charset="0"/>
              </a:rPr>
              <a:t>Wyoming </a:t>
            </a:r>
            <a:r>
              <a:rPr lang="en-US" sz="4500" b="1" dirty="0">
                <a:latin typeface="Corbel" panose="020B0503020204020204" pitchFamily="34" charset="0"/>
              </a:rPr>
              <a:t>a </a:t>
            </a:r>
            <a:r>
              <a:rPr lang="en-US" sz="4500" b="1" dirty="0" err="1">
                <a:latin typeface="Corbel" panose="020B0503020204020204" pitchFamily="34" charset="0"/>
              </a:rPr>
              <a:t>primit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porecla</a:t>
            </a:r>
            <a:r>
              <a:rPr lang="en-US" sz="4500" b="1" dirty="0">
                <a:latin typeface="Corbel" panose="020B0503020204020204" pitchFamily="34" charset="0"/>
              </a:rPr>
              <a:t> de ”Stat al </a:t>
            </a:r>
            <a:r>
              <a:rPr lang="en-US" sz="4500" b="1" dirty="0" err="1">
                <a:latin typeface="Corbel" panose="020B0503020204020204" pitchFamily="34" charset="0"/>
              </a:rPr>
              <a:t>Egalității</a:t>
            </a:r>
            <a:r>
              <a:rPr lang="en-US" sz="4500" b="1" dirty="0">
                <a:latin typeface="Corbel" panose="020B0503020204020204" pitchFamily="34" charset="0"/>
              </a:rPr>
              <a:t>” </a:t>
            </a:r>
            <a:r>
              <a:rPr lang="en-US" sz="4500" b="1" dirty="0" err="1">
                <a:latin typeface="Corbel" panose="020B0503020204020204" pitchFamily="34" charset="0"/>
              </a:rPr>
              <a:t>deoarece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>
                <a:latin typeface="Corbel" panose="020B0503020204020204" pitchFamily="34" charset="0"/>
              </a:rPr>
              <a:t>în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ro-MD" sz="4500" b="1" dirty="0" smtClean="0">
                <a:latin typeface="Corbel" panose="020B0503020204020204" pitchFamily="34" charset="0"/>
              </a:rPr>
              <a:t>anul </a:t>
            </a:r>
            <a:r>
              <a:rPr lang="en-US" sz="4500" b="1" dirty="0" smtClean="0">
                <a:latin typeface="Corbel" panose="020B0503020204020204" pitchFamily="34" charset="0"/>
              </a:rPr>
              <a:t>1869</a:t>
            </a:r>
            <a:r>
              <a:rPr lang="en-US" sz="4500" b="1" dirty="0">
                <a:latin typeface="Corbel" panose="020B0503020204020204" pitchFamily="34" charset="0"/>
              </a:rPr>
              <a:t>, </a:t>
            </a:r>
            <a:r>
              <a:rPr lang="en-US" sz="4500" b="1" dirty="0" err="1">
                <a:latin typeface="Corbel" panose="020B0503020204020204" pitchFamily="34" charset="0"/>
              </a:rPr>
              <a:t>pentru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endParaRPr lang="x-none" sz="4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500" b="1" dirty="0" smtClean="0">
                <a:latin typeface="Corbel" panose="020B0503020204020204" pitchFamily="34" charset="0"/>
              </a:rPr>
              <a:t>prima </a:t>
            </a:r>
            <a:r>
              <a:rPr lang="en-US" sz="4500" b="1" dirty="0" err="1">
                <a:latin typeface="Corbel" panose="020B0503020204020204" pitchFamily="34" charset="0"/>
              </a:rPr>
              <a:t>dată</a:t>
            </a:r>
            <a:r>
              <a:rPr lang="en-US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 smtClean="0">
                <a:latin typeface="Corbel" panose="020B0503020204020204" pitchFamily="34" charset="0"/>
              </a:rPr>
              <a:t>în</a:t>
            </a:r>
            <a:r>
              <a:rPr lang="x-none" sz="4500" b="1" dirty="0">
                <a:latin typeface="Corbel" panose="020B0503020204020204" pitchFamily="34" charset="0"/>
              </a:rPr>
              <a:t> </a:t>
            </a:r>
            <a:r>
              <a:rPr lang="en-US" sz="4500" b="1" dirty="0" err="1" smtClean="0">
                <a:latin typeface="Corbel" panose="020B0503020204020204" pitchFamily="34" charset="0"/>
              </a:rPr>
              <a:t>istoria</a:t>
            </a:r>
            <a:r>
              <a:rPr lang="en-US" sz="4500" b="1" dirty="0" smtClean="0">
                <a:latin typeface="Corbel" panose="020B0503020204020204" pitchFamily="34" charset="0"/>
              </a:rPr>
              <a:t> </a:t>
            </a:r>
            <a:r>
              <a:rPr lang="en-US" sz="4500" b="1" dirty="0">
                <a:latin typeface="Corbel" panose="020B0503020204020204" pitchFamily="34" charset="0"/>
              </a:rPr>
              <a:t>SUA, </a:t>
            </a:r>
            <a:r>
              <a:rPr lang="en-US" sz="4500" b="1" dirty="0" err="1">
                <a:latin typeface="Corbel" panose="020B0503020204020204" pitchFamily="34" charset="0"/>
              </a:rPr>
              <a:t>autoritățile</a:t>
            </a:r>
            <a:r>
              <a:rPr lang="en-US" sz="4500" b="1" dirty="0">
                <a:latin typeface="Corbel" panose="020B0503020204020204" pitchFamily="34" charset="0"/>
              </a:rPr>
              <a:t> locale…</a:t>
            </a:r>
            <a:r>
              <a:rPr lang="en-US" sz="4500" dirty="0">
                <a:latin typeface="Corbel" panose="020B0503020204020204" pitchFamily="34" charset="0"/>
              </a:rPr>
              <a:t> 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1. разрешили </a:t>
            </a:r>
            <a:r>
              <a:rPr lang="ru-RU" sz="4500" dirty="0">
                <a:latin typeface="Corbel" panose="020B0503020204020204" pitchFamily="34" charset="0"/>
              </a:rPr>
              <a:t>людям с проблемами зрения участвовать в </a:t>
            </a:r>
            <a:r>
              <a:rPr lang="ru-RU" sz="4500" dirty="0" smtClean="0">
                <a:latin typeface="Corbel" panose="020B0503020204020204" pitchFamily="34" charset="0"/>
              </a:rPr>
              <a:t>маршах</a:t>
            </a:r>
            <a:r>
              <a:rPr lang="ro-RO" sz="4500" dirty="0" smtClean="0">
                <a:latin typeface="Corbel" panose="020B0503020204020204" pitchFamily="34" charset="0"/>
              </a:rPr>
              <a:t> / </a:t>
            </a:r>
            <a:r>
              <a:rPr lang="en-US" sz="4500" dirty="0">
                <a:latin typeface="Corbel" panose="020B0503020204020204" pitchFamily="34" charset="0"/>
              </a:rPr>
              <a:t>au </a:t>
            </a:r>
            <a:r>
              <a:rPr lang="en-US" sz="4500" dirty="0" err="1">
                <a:latin typeface="Corbel" panose="020B0503020204020204" pitchFamily="34" charset="0"/>
              </a:rPr>
              <a:t>permis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500" dirty="0" smtClean="0">
                <a:latin typeface="Corbel" panose="020B0503020204020204" pitchFamily="34" charset="0"/>
              </a:rPr>
              <a:t>	   </a:t>
            </a:r>
            <a:r>
              <a:rPr lang="en-US" sz="4500" dirty="0" err="1" smtClean="0">
                <a:latin typeface="Corbel" panose="020B0503020204020204" pitchFamily="34" charset="0"/>
              </a:rPr>
              <a:t>persoanelor</a:t>
            </a:r>
            <a:r>
              <a:rPr lang="en-US" sz="4500" dirty="0" smtClean="0">
                <a:latin typeface="Corbel" panose="020B0503020204020204" pitchFamily="34" charset="0"/>
              </a:rPr>
              <a:t> </a:t>
            </a:r>
            <a:r>
              <a:rPr lang="en-US" sz="4500" dirty="0">
                <a:latin typeface="Corbel" panose="020B0503020204020204" pitchFamily="34" charset="0"/>
              </a:rPr>
              <a:t>cu </a:t>
            </a:r>
            <a:r>
              <a:rPr lang="en-US" sz="4500" dirty="0" err="1">
                <a:latin typeface="Corbel" panose="020B0503020204020204" pitchFamily="34" charset="0"/>
              </a:rPr>
              <a:t>probleme</a:t>
            </a:r>
            <a:r>
              <a:rPr lang="en-US" sz="4500" dirty="0">
                <a:latin typeface="Corbel" panose="020B0503020204020204" pitchFamily="34" charset="0"/>
              </a:rPr>
              <a:t> ale </a:t>
            </a:r>
            <a:r>
              <a:rPr lang="en-US" sz="4500" dirty="0" err="1">
                <a:latin typeface="Corbel" panose="020B0503020204020204" pitchFamily="34" charset="0"/>
              </a:rPr>
              <a:t>vederii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să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participe</a:t>
            </a:r>
            <a:r>
              <a:rPr lang="en-US" sz="4500" dirty="0">
                <a:latin typeface="Corbel" panose="020B0503020204020204" pitchFamily="34" charset="0"/>
              </a:rPr>
              <a:t> la </a:t>
            </a:r>
            <a:r>
              <a:rPr lang="en-US" sz="4500" dirty="0" err="1" smtClean="0">
                <a:latin typeface="Corbel" panose="020B0503020204020204" pitchFamily="34" charset="0"/>
              </a:rPr>
              <a:t>demonstrații</a:t>
            </a:r>
            <a:r>
              <a:rPr lang="ro-MD" sz="4500" dirty="0" smtClean="0">
                <a:latin typeface="Corbel" panose="020B0503020204020204" pitchFamily="34" charset="0"/>
              </a:rPr>
              <a:t>.</a:t>
            </a:r>
            <a:endParaRPr lang="x-none" sz="4500" dirty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2</a:t>
            </a:r>
            <a:r>
              <a:rPr lang="ru-RU" sz="4500" dirty="0">
                <a:latin typeface="Corbel" panose="020B0503020204020204" pitchFamily="34" charset="0"/>
              </a:rPr>
              <a:t>. предоставили избирательное право </a:t>
            </a:r>
            <a:r>
              <a:rPr lang="ru-RU" sz="4500" dirty="0" smtClean="0">
                <a:latin typeface="Corbel" panose="020B0503020204020204" pitchFamily="34" charset="0"/>
              </a:rPr>
              <a:t>женщинам</a:t>
            </a:r>
            <a:r>
              <a:rPr lang="ro-RO" sz="4500" dirty="0" smtClean="0">
                <a:latin typeface="Corbel" panose="020B0503020204020204" pitchFamily="34" charset="0"/>
              </a:rPr>
              <a:t> / </a:t>
            </a:r>
            <a:r>
              <a:rPr lang="en-US" sz="4500" dirty="0">
                <a:latin typeface="Corbel" panose="020B0503020204020204" pitchFamily="34" charset="0"/>
              </a:rPr>
              <a:t>au </a:t>
            </a:r>
            <a:r>
              <a:rPr lang="en-US" sz="4500" dirty="0" err="1">
                <a:latin typeface="Corbel" panose="020B0503020204020204" pitchFamily="34" charset="0"/>
              </a:rPr>
              <a:t>acordat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femeilor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dreptul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endParaRPr lang="x-none" sz="4500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4500" dirty="0">
                <a:latin typeface="Corbel" panose="020B0503020204020204" pitchFamily="34" charset="0"/>
              </a:rPr>
              <a:t> </a:t>
            </a:r>
            <a:r>
              <a:rPr lang="x-none" sz="4500" dirty="0" smtClean="0">
                <a:latin typeface="Corbel" panose="020B0503020204020204" pitchFamily="34" charset="0"/>
              </a:rPr>
              <a:t>    </a:t>
            </a:r>
            <a:r>
              <a:rPr lang="en-US" sz="4500" dirty="0" smtClean="0">
                <a:latin typeface="Corbel" panose="020B0503020204020204" pitchFamily="34" charset="0"/>
              </a:rPr>
              <a:t>de </a:t>
            </a:r>
            <a:r>
              <a:rPr lang="en-US" sz="4500" dirty="0">
                <a:latin typeface="Corbel" panose="020B0503020204020204" pitchFamily="34" charset="0"/>
              </a:rPr>
              <a:t>a </a:t>
            </a:r>
            <a:r>
              <a:rPr lang="en-US" sz="4500" dirty="0" err="1" smtClean="0">
                <a:latin typeface="Corbel" panose="020B0503020204020204" pitchFamily="34" charset="0"/>
              </a:rPr>
              <a:t>vota</a:t>
            </a:r>
            <a:r>
              <a:rPr lang="ro-MD" sz="4500" dirty="0" smtClean="0">
                <a:latin typeface="Corbel" panose="020B0503020204020204" pitchFamily="34" charset="0"/>
              </a:rPr>
              <a:t>.</a:t>
            </a:r>
            <a:endParaRPr lang="x-none" sz="4500" dirty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3</a:t>
            </a:r>
            <a:r>
              <a:rPr lang="ru-RU" sz="4500" dirty="0">
                <a:latin typeface="Corbel" panose="020B0503020204020204" pitchFamily="34" charset="0"/>
              </a:rPr>
              <a:t>. провели </a:t>
            </a:r>
            <a:r>
              <a:rPr lang="ru-RU" sz="4500" dirty="0" smtClean="0">
                <a:latin typeface="Corbel" panose="020B0503020204020204" pitchFamily="34" charset="0"/>
              </a:rPr>
              <a:t>выборы</a:t>
            </a:r>
            <a:r>
              <a:rPr lang="ro-RO" sz="4500" dirty="0" smtClean="0">
                <a:latin typeface="Corbel" panose="020B0503020204020204" pitchFamily="34" charset="0"/>
              </a:rPr>
              <a:t> / </a:t>
            </a:r>
            <a:r>
              <a:rPr lang="en-US" sz="4500" dirty="0">
                <a:latin typeface="Corbel" panose="020B0503020204020204" pitchFamily="34" charset="0"/>
              </a:rPr>
              <a:t>au </a:t>
            </a:r>
            <a:r>
              <a:rPr lang="en-US" sz="4500" dirty="0" err="1">
                <a:latin typeface="Corbel" panose="020B0503020204020204" pitchFamily="34" charset="0"/>
              </a:rPr>
              <a:t>permis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>
                <a:latin typeface="Corbel" panose="020B0503020204020204" pitchFamily="34" charset="0"/>
              </a:rPr>
              <a:t>desfășurarea</a:t>
            </a:r>
            <a:r>
              <a:rPr lang="en-US" sz="4500" dirty="0">
                <a:latin typeface="Corbel" panose="020B0503020204020204" pitchFamily="34" charset="0"/>
              </a:rPr>
              <a:t> </a:t>
            </a:r>
            <a:r>
              <a:rPr lang="en-US" sz="4500" dirty="0" err="1" smtClean="0">
                <a:latin typeface="Corbel" panose="020B0503020204020204" pitchFamily="34" charset="0"/>
              </a:rPr>
              <a:t>alegerilor</a:t>
            </a:r>
            <a:r>
              <a:rPr lang="ro-MD" sz="4500" dirty="0" smtClean="0">
                <a:latin typeface="Corbel" panose="020B0503020204020204" pitchFamily="34" charset="0"/>
              </a:rPr>
              <a:t>.</a:t>
            </a:r>
            <a:endParaRPr lang="x-none" sz="4500" dirty="0">
              <a:latin typeface="Corbel" panose="020B0503020204020204" pitchFamily="34" charset="0"/>
            </a:endParaRPr>
          </a:p>
          <a:p>
            <a:pPr fontAlgn="base"/>
            <a:r>
              <a:rPr lang="ru-RU" sz="4500" dirty="0" smtClean="0">
                <a:latin typeface="Corbel" panose="020B0503020204020204" pitchFamily="34" charset="0"/>
              </a:rPr>
              <a:t>4</a:t>
            </a:r>
            <a:r>
              <a:rPr lang="ru-RU" sz="4500" dirty="0">
                <a:latin typeface="Corbel" panose="020B0503020204020204" pitchFamily="34" charset="0"/>
              </a:rPr>
              <a:t>. открыли завод по производству </a:t>
            </a:r>
            <a:r>
              <a:rPr lang="ru-RU" sz="4500" dirty="0" smtClean="0">
                <a:latin typeface="Corbel" panose="020B0503020204020204" pitchFamily="34" charset="0"/>
              </a:rPr>
              <a:t>весов</a:t>
            </a:r>
            <a:r>
              <a:rPr lang="ro-RO" sz="4500" dirty="0">
                <a:latin typeface="Corbel" panose="020B0503020204020204" pitchFamily="34" charset="0"/>
              </a:rPr>
              <a:t> </a:t>
            </a:r>
            <a:r>
              <a:rPr lang="ro-RO" sz="4500" dirty="0" smtClean="0">
                <a:latin typeface="Corbel" panose="020B0503020204020204" pitchFamily="34" charset="0"/>
              </a:rPr>
              <a:t>/ </a:t>
            </a:r>
            <a:r>
              <a:rPr lang="pt-BR" sz="4500" dirty="0">
                <a:latin typeface="Corbel" panose="020B0503020204020204" pitchFamily="34" charset="0"/>
              </a:rPr>
              <a:t>au deschis o fabrică de producție a </a:t>
            </a:r>
            <a:r>
              <a:rPr lang="x-none" sz="4500" dirty="0" smtClean="0">
                <a:latin typeface="Corbel" panose="020B0503020204020204" pitchFamily="34" charset="0"/>
              </a:rPr>
              <a:t>  </a:t>
            </a:r>
          </a:p>
          <a:p>
            <a:pPr fontAlgn="base"/>
            <a:r>
              <a:rPr lang="x-none" sz="4500" dirty="0">
                <a:latin typeface="Corbel" panose="020B0503020204020204" pitchFamily="34" charset="0"/>
              </a:rPr>
              <a:t> </a:t>
            </a:r>
            <a:r>
              <a:rPr lang="x-none" sz="4500" dirty="0" smtClean="0">
                <a:latin typeface="Corbel" panose="020B0503020204020204" pitchFamily="34" charset="0"/>
              </a:rPr>
              <a:t>    </a:t>
            </a:r>
            <a:r>
              <a:rPr lang="pt-BR" sz="4500" dirty="0" smtClean="0">
                <a:latin typeface="Corbel" panose="020B0503020204020204" pitchFamily="34" charset="0"/>
              </a:rPr>
              <a:t>cântarelor</a:t>
            </a:r>
            <a:r>
              <a:rPr lang="ro-MD" sz="4500" dirty="0" smtClean="0">
                <a:latin typeface="Corbel" panose="020B0503020204020204" pitchFamily="34" charset="0"/>
              </a:rPr>
              <a:t>.</a:t>
            </a:r>
            <a:endParaRPr lang="ru-RU" sz="45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477499" y="3713316"/>
            <a:ext cx="9626599" cy="393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ru-RU" sz="5000" b="1" dirty="0">
                <a:solidFill>
                  <a:schemeClr val="bg1"/>
                </a:solidFill>
                <a:latin typeface="Corbel" panose="020B0503020204020204" pitchFamily="34" charset="0"/>
              </a:rPr>
              <a:t>. предоставили 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избирательное </a:t>
            </a:r>
            <a:r>
              <a:rPr lang="ru-RU" sz="5000" b="1" dirty="0">
                <a:solidFill>
                  <a:schemeClr val="bg1"/>
                </a:solidFill>
                <a:latin typeface="Corbel" panose="020B0503020204020204" pitchFamily="34" charset="0"/>
              </a:rPr>
              <a:t>право 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женщинам</a:t>
            </a:r>
            <a:r>
              <a:rPr lang="ro-RO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5000" b="1" dirty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  <a:r>
              <a:rPr lang="en-US" sz="5000" b="1" dirty="0">
                <a:solidFill>
                  <a:schemeClr val="bg1"/>
                </a:solidFill>
                <a:latin typeface="Corbel" panose="020B0503020204020204" pitchFamily="34" charset="0"/>
              </a:rPr>
              <a:t>au </a:t>
            </a:r>
            <a:r>
              <a:rPr lang="en-US" sz="5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acordat</a:t>
            </a:r>
            <a:r>
              <a:rPr lang="en-US" sz="5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5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femeilor</a:t>
            </a:r>
            <a:r>
              <a:rPr lang="en-US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dreptul</a:t>
            </a:r>
            <a:r>
              <a:rPr lang="en-US" sz="5000" b="1" dirty="0">
                <a:solidFill>
                  <a:schemeClr val="bg1"/>
                </a:solidFill>
                <a:latin typeface="Corbel" panose="020B0503020204020204" pitchFamily="34" charset="0"/>
              </a:rPr>
              <a:t> de a </a:t>
            </a:r>
            <a:r>
              <a:rPr lang="en-US" sz="5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vota</a:t>
            </a:r>
            <a:endParaRPr lang="ru-RU" sz="5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3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17" y="1647900"/>
            <a:ext cx="5560558" cy="83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sp>
        <p:nvSpPr>
          <p:cNvPr id="12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4 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4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8484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Какого </a:t>
            </a:r>
            <a:r>
              <a:rPr lang="ru-RU" sz="6300" b="1" dirty="0">
                <a:latin typeface="Corbel" panose="020B0503020204020204" pitchFamily="34" charset="0"/>
              </a:rPr>
              <a:t>цвета лента – символ поддержки кампании </a:t>
            </a:r>
            <a:endParaRPr lang="x-none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b="1" dirty="0" smtClean="0">
                <a:latin typeface="Corbel" panose="020B0503020204020204" pitchFamily="34" charset="0"/>
              </a:rPr>
              <a:t>против</a:t>
            </a:r>
            <a:r>
              <a:rPr lang="x-none" sz="6300" b="1" dirty="0" smtClean="0">
                <a:latin typeface="Corbel" panose="020B0503020204020204" pitchFamily="34" charset="0"/>
              </a:rPr>
              <a:t> </a:t>
            </a:r>
            <a:r>
              <a:rPr lang="ru-RU" sz="6300" b="1" dirty="0" smtClean="0">
                <a:latin typeface="Corbel" panose="020B0503020204020204" pitchFamily="34" charset="0"/>
              </a:rPr>
              <a:t>домашнего насилия?</a:t>
            </a:r>
            <a:endParaRPr lang="ro-RO" sz="6300" b="1" dirty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smtClean="0">
                <a:latin typeface="Corbel" panose="020B0503020204020204" pitchFamily="34" charset="0"/>
              </a:rPr>
              <a:t>Ce </a:t>
            </a:r>
            <a:r>
              <a:rPr lang="en-US" sz="6300" b="1" dirty="0" err="1">
                <a:latin typeface="Corbel" panose="020B0503020204020204" pitchFamily="34" charset="0"/>
              </a:rPr>
              <a:t>culoare</a:t>
            </a:r>
            <a:r>
              <a:rPr lang="en-US" sz="6300" b="1" dirty="0">
                <a:latin typeface="Corbel" panose="020B0503020204020204" pitchFamily="34" charset="0"/>
              </a:rPr>
              <a:t> are </a:t>
            </a:r>
            <a:r>
              <a:rPr lang="en-US" sz="6300" b="1" dirty="0" err="1">
                <a:latin typeface="Corbel" panose="020B0503020204020204" pitchFamily="34" charset="0"/>
              </a:rPr>
              <a:t>panglica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simbol</a:t>
            </a:r>
            <a:r>
              <a:rPr lang="en-US" sz="6300" b="1" dirty="0">
                <a:latin typeface="Corbel" panose="020B0503020204020204" pitchFamily="34" charset="0"/>
              </a:rPr>
              <a:t> de </a:t>
            </a:r>
            <a:r>
              <a:rPr lang="en-US" sz="6300" b="1" dirty="0" err="1">
                <a:latin typeface="Corbel" panose="020B0503020204020204" pitchFamily="34" charset="0"/>
              </a:rPr>
              <a:t>susținere</a:t>
            </a:r>
            <a:r>
              <a:rPr lang="en-US" sz="6300" b="1" dirty="0">
                <a:latin typeface="Corbel" panose="020B0503020204020204" pitchFamily="34" charset="0"/>
              </a:rPr>
              <a:t> a </a:t>
            </a:r>
            <a:r>
              <a:rPr lang="en-US" sz="6300" b="1" dirty="0" err="1">
                <a:latin typeface="Corbel" panose="020B0503020204020204" pitchFamily="34" charset="0"/>
              </a:rPr>
              <a:t>campaniei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endParaRPr lang="x-none" sz="6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300" b="1" dirty="0" err="1" smtClean="0">
                <a:latin typeface="Corbel" panose="020B0503020204020204" pitchFamily="34" charset="0"/>
              </a:rPr>
              <a:t>împotriva</a:t>
            </a:r>
            <a:r>
              <a:rPr lang="x-none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 smtClean="0">
                <a:latin typeface="Corbel" panose="020B0503020204020204" pitchFamily="34" charset="0"/>
              </a:rPr>
              <a:t>violenței</a:t>
            </a:r>
            <a:r>
              <a:rPr lang="en-US" sz="6300" b="1" dirty="0" smtClean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în</a:t>
            </a:r>
            <a:r>
              <a:rPr lang="en-US" sz="6300" b="1" dirty="0">
                <a:latin typeface="Corbel" panose="020B0503020204020204" pitchFamily="34" charset="0"/>
              </a:rPr>
              <a:t> </a:t>
            </a:r>
            <a:r>
              <a:rPr lang="en-US" sz="6300" b="1" dirty="0" err="1">
                <a:latin typeface="Corbel" panose="020B0503020204020204" pitchFamily="34" charset="0"/>
              </a:rPr>
              <a:t>familie</a:t>
            </a:r>
            <a:r>
              <a:rPr lang="en-US" sz="6300" b="1" dirty="0">
                <a:latin typeface="Corbel" panose="020B0503020204020204" pitchFamily="34" charset="0"/>
              </a:rPr>
              <a:t>? </a:t>
            </a:r>
            <a:endParaRPr lang="ro-RO" sz="6300" b="1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1. Розовая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smtClean="0">
                <a:latin typeface="Corbel" panose="020B0503020204020204" pitchFamily="34" charset="0"/>
              </a:rPr>
              <a:t>Roz</a:t>
            </a:r>
            <a:endParaRPr lang="x-none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2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Фиолетовая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smtClean="0">
                <a:latin typeface="Corbel" panose="020B0503020204020204" pitchFamily="34" charset="0"/>
              </a:rPr>
              <a:t>Violet</a:t>
            </a:r>
            <a:endParaRPr lang="x-none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3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Красная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 err="1" smtClean="0">
                <a:latin typeface="Corbel" panose="020B0503020204020204" pitchFamily="34" charset="0"/>
              </a:rPr>
              <a:t>Roș</a:t>
            </a:r>
            <a:r>
              <a:rPr lang="ro-MD" sz="6300" dirty="0" smtClean="0">
                <a:latin typeface="Corbel" panose="020B0503020204020204" pitchFamily="34" charset="0"/>
              </a:rPr>
              <a:t>u</a:t>
            </a:r>
            <a:endParaRPr lang="x-none" sz="6300" dirty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4</a:t>
            </a:r>
            <a:r>
              <a:rPr lang="ru-RU" sz="6300" dirty="0">
                <a:latin typeface="Corbel" panose="020B0503020204020204" pitchFamily="34" charset="0"/>
              </a:rPr>
              <a:t>. </a:t>
            </a:r>
            <a:r>
              <a:rPr lang="ru-RU" sz="6300" dirty="0" smtClean="0">
                <a:latin typeface="Corbel" panose="020B0503020204020204" pitchFamily="34" charset="0"/>
              </a:rPr>
              <a:t>Зелёная</a:t>
            </a:r>
            <a:r>
              <a:rPr lang="ro-RO" sz="6300" dirty="0" smtClean="0">
                <a:latin typeface="Corbel" panose="020B0503020204020204" pitchFamily="34" charset="0"/>
              </a:rPr>
              <a:t> / </a:t>
            </a:r>
            <a:r>
              <a:rPr lang="en-US" sz="6300" dirty="0">
                <a:latin typeface="Corbel" panose="020B0503020204020204" pitchFamily="34" charset="0"/>
              </a:rPr>
              <a:t>Verde</a:t>
            </a:r>
            <a:endParaRPr lang="ru-RU" sz="63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150"/>
            <a:ext cx="1562833" cy="18992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" y="10195560"/>
            <a:ext cx="20110499" cy="111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039" y="10235632"/>
            <a:ext cx="3255060" cy="1073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49" y="10251330"/>
            <a:ext cx="1028382" cy="1013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713316"/>
            <a:ext cx="9974943" cy="393348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86053" y="3713316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. Фиолетовая</a:t>
            </a:r>
            <a:r>
              <a:rPr lang="ro-RO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 </a:t>
            </a:r>
          </a:p>
          <a:p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	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Violet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59" y="1118607"/>
            <a:ext cx="10923319" cy="82345"/>
          </a:xfrm>
          <a:prstGeom prst="rect">
            <a:avLst/>
          </a:prstGeom>
        </p:spPr>
      </p:pic>
      <p:sp>
        <p:nvSpPr>
          <p:cNvPr id="15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4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76" y="1967794"/>
            <a:ext cx="5043949" cy="79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651</Words>
  <Application>Microsoft Office PowerPoint</Application>
  <PresentationFormat>Произвольный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412</cp:revision>
  <dcterms:modified xsi:type="dcterms:W3CDTF">2021-01-06T16:54:13Z</dcterms:modified>
</cp:coreProperties>
</file>