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618"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31E0D323-16B2-4882-B5A1-9CFA465A01A9}" type="datetimeFigureOut">
              <a:rPr lang="en-US" smtClean="0"/>
              <a:pPr/>
              <a:t>12/3/2024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31E0D323-16B2-4882-B5A1-9CFA465A01A9}" type="datetimeFigureOut">
              <a:rPr lang="en-US" smtClean="0"/>
              <a:pPr/>
              <a:t>12/3/2024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31E0D323-16B2-4882-B5A1-9CFA465A01A9}" type="datetimeFigureOut">
              <a:rPr lang="en-US" smtClean="0"/>
              <a:pPr/>
              <a:t>12/3/2024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31E0D323-16B2-4882-B5A1-9CFA465A01A9}" type="datetimeFigureOut">
              <a:rPr lang="en-US" smtClean="0"/>
              <a:pPr/>
              <a:t>12/3/2024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E0D323-16B2-4882-B5A1-9CFA465A01A9}" type="datetimeFigureOut">
              <a:rPr lang="en-US" smtClean="0"/>
              <a:pPr/>
              <a:t>12/3/2024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31E0D323-16B2-4882-B5A1-9CFA465A01A9}" type="datetimeFigureOut">
              <a:rPr lang="en-US" smtClean="0"/>
              <a:pPr/>
              <a:t>12/3/2024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1E0D323-16B2-4882-B5A1-9CFA465A01A9}" type="datetimeFigureOut">
              <a:rPr lang="en-US" smtClean="0"/>
              <a:pPr/>
              <a:t>12/3/2024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31E0D323-16B2-4882-B5A1-9CFA465A01A9}" type="datetimeFigureOut">
              <a:rPr lang="en-US" smtClean="0"/>
              <a:pPr/>
              <a:t>12/3/2024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0D323-16B2-4882-B5A1-9CFA465A01A9}" type="datetimeFigureOut">
              <a:rPr lang="en-US" smtClean="0"/>
              <a:pPr/>
              <a:t>12/3/2024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E0D323-16B2-4882-B5A1-9CFA465A01A9}" type="datetimeFigureOut">
              <a:rPr lang="en-US" smtClean="0"/>
              <a:pPr/>
              <a:t>12/3/2024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E0D323-16B2-4882-B5A1-9CFA465A01A9}" type="datetimeFigureOut">
              <a:rPr lang="en-US" smtClean="0"/>
              <a:pPr/>
              <a:t>12/3/2024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A5F1131-ED14-480B-97F0-2DB11B07132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0D323-16B2-4882-B5A1-9CFA465A01A9}" type="datetimeFigureOut">
              <a:rPr lang="en-US" smtClean="0"/>
              <a:pPr/>
              <a:t>12/3/2024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5F1131-ED14-480B-97F0-2DB11B07132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32F8B-9ACD-7D12-91AD-0F847A07D127}"/>
              </a:ext>
            </a:extLst>
          </p:cNvPr>
          <p:cNvSpPr>
            <a:spLocks noGrp="1"/>
          </p:cNvSpPr>
          <p:nvPr>
            <p:ph type="title"/>
          </p:nvPr>
        </p:nvSpPr>
        <p:spPr>
          <a:xfrm>
            <a:off x="457200" y="274638"/>
            <a:ext cx="8229600" cy="3442394"/>
          </a:xfrm>
        </p:spPr>
        <p:txBody>
          <a:bodyPr>
            <a:noAutofit/>
          </a:bodyPr>
          <a:lstStyle/>
          <a:p>
            <a:r>
              <a:rPr lang="ro-RO" sz="3600" b="1"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03 decembrie 2024</a:t>
            </a:r>
            <a:br>
              <a:rPr lang="ro-RO" sz="3600" b="1"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br>
            <a:r>
              <a:rPr lang="ro-RO" sz="3600" b="1"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„Identificarea riscurilor în pregătirea elevilor de la ciclul gimnazial pentru examenul național de absolvire a gimnaziului la matematică”</a:t>
            </a:r>
            <a:endParaRPr lang="en-US" sz="3600" b="1"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endParaRPr>
          </a:p>
        </p:txBody>
      </p:sp>
      <p:sp>
        <p:nvSpPr>
          <p:cNvPr id="3" name="Content Placeholder 2">
            <a:extLst>
              <a:ext uri="{FF2B5EF4-FFF2-40B4-BE49-F238E27FC236}">
                <a16:creationId xmlns:a16="http://schemas.microsoft.com/office/drawing/2014/main" id="{2FC16054-ED9F-A790-7349-1905ABE8E8A7}"/>
              </a:ext>
            </a:extLst>
          </p:cNvPr>
          <p:cNvSpPr>
            <a:spLocks noGrp="1"/>
          </p:cNvSpPr>
          <p:nvPr>
            <p:ph idx="1"/>
          </p:nvPr>
        </p:nvSpPr>
        <p:spPr>
          <a:xfrm>
            <a:off x="4355976" y="5157192"/>
            <a:ext cx="4330824" cy="968971"/>
          </a:xfrm>
        </p:spPr>
        <p:txBody>
          <a:bodyPr>
            <a:normAutofit fontScale="92500" lnSpcReduction="10000"/>
          </a:bodyPr>
          <a:lstStyle/>
          <a:p>
            <a:pPr marL="0" indent="0" algn="r">
              <a:buNone/>
            </a:pPr>
            <a:r>
              <a:rPr lang="en-US" sz="1800" b="1" dirty="0" err="1">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Donos</a:t>
            </a:r>
            <a:r>
              <a:rPr lang="en-US" sz="18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Alexandra, </a:t>
            </a:r>
            <a:r>
              <a:rPr lang="en-US" sz="1800" dirty="0" err="1">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profesor</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de </a:t>
            </a:r>
            <a:r>
              <a:rPr lang="en-US" sz="1800" dirty="0" err="1">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matematică</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endPar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0" indent="0" algn="r">
              <a:buNone/>
            </a:pP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I</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nstituția </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P</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ublică </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L</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iceul </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T</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eoretic</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en-US" sz="1800" dirty="0" err="1">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Spiru</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Haret”</a:t>
            </a:r>
            <a:endPar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marL="0" indent="0" algn="r">
              <a:buNone/>
            </a:pP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gr</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ad</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did</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actic</a:t>
            </a:r>
            <a:r>
              <a:rPr lang="en-US"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o-RO" sz="18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s</a:t>
            </a:r>
            <a:r>
              <a:rPr lang="en-US" sz="1800" dirty="0" err="1">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uperior</a:t>
            </a:r>
            <a:r>
              <a:rPr lang="en-US" sz="1800" dirty="0">
                <a:effectLst/>
                <a:latin typeface="Times New Roman" panose="02020603050405020304" pitchFamily="18" charset="0"/>
                <a:ea typeface="Times New Roman" panose="02020603050405020304" pitchFamily="18" charset="0"/>
              </a:rPr>
              <a:t>, </a:t>
            </a:r>
            <a:endParaRPr lang="en-US" dirty="0"/>
          </a:p>
        </p:txBody>
      </p:sp>
    </p:spTree>
    <p:extLst>
      <p:ext uri="{BB962C8B-B14F-4D97-AF65-F5344CB8AC3E}">
        <p14:creationId xmlns:p14="http://schemas.microsoft.com/office/powerpoint/2010/main" val="3159390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6632"/>
            <a:ext cx="8640960" cy="2088232"/>
          </a:xfrm>
        </p:spPr>
        <p:txBody>
          <a:bodyPr>
            <a:normAutofit fontScale="90000"/>
          </a:bodyPr>
          <a:lstStyle/>
          <a:p>
            <a:r>
              <a:rPr lang="en-US" sz="1800" b="1" i="0" u="none" strike="noStrike" baseline="0" dirty="0">
                <a:solidFill>
                  <a:srgbClr val="000000"/>
                </a:solidFill>
                <a:latin typeface="Aptos Narrow" panose="020B0004020202020204" pitchFamily="34" charset="0"/>
                <a:ea typeface="Cambria Math" panose="02040503050406030204" pitchFamily="18" charset="0"/>
              </a:rPr>
              <a:t>PROGRAMA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pentru</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examenul</a:t>
            </a:r>
            <a:r>
              <a:rPr lang="en-US" sz="1800" b="1" i="0" u="none" strike="noStrike" baseline="0" dirty="0">
                <a:solidFill>
                  <a:srgbClr val="000000"/>
                </a:solidFill>
                <a:latin typeface="Aptos Narrow" panose="020B0004020202020204" pitchFamily="34" charset="0"/>
                <a:ea typeface="Cambria Math" panose="02040503050406030204" pitchFamily="18" charset="0"/>
              </a:rPr>
              <a:t> de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absolvire</a:t>
            </a:r>
            <a:r>
              <a:rPr lang="en-US" sz="1800" b="1" i="0" u="none" strike="noStrike" baseline="0" dirty="0">
                <a:solidFill>
                  <a:srgbClr val="000000"/>
                </a:solidFill>
                <a:latin typeface="Aptos Narrow" panose="020B0004020202020204" pitchFamily="34" charset="0"/>
                <a:ea typeface="Cambria Math" panose="02040503050406030204" pitchFamily="18" charset="0"/>
              </a:rPr>
              <a:t> 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gimnaziului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la MATEMATICĂ </a:t>
            </a:r>
            <a:br>
              <a:rPr lang="ro-RO" sz="1800" b="1" i="0" u="none" strike="noStrike" baseline="0" dirty="0">
                <a:solidFill>
                  <a:srgbClr val="000000"/>
                </a:solidFill>
                <a:latin typeface="Aptos Narrow" panose="020B0004020202020204" pitchFamily="34" charset="0"/>
                <a:ea typeface="Cambria Math" panose="02040503050406030204" pitchFamily="18" charset="0"/>
              </a:rPr>
            </a:br>
            <a:r>
              <a:rPr lang="en-US" sz="1800" b="1" i="0" u="none" strike="noStrike" baseline="0" dirty="0" err="1">
                <a:solidFill>
                  <a:srgbClr val="000000"/>
                </a:solidFill>
                <a:latin typeface="Aptos Narrow" panose="020B0004020202020204" pitchFamily="34" charset="0"/>
                <a:ea typeface="Cambria Math" panose="02040503050406030204" pitchFamily="18" charset="0"/>
              </a:rPr>
              <a:t>este</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elaborată</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în</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baza</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Cadrului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de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referință</a:t>
            </a:r>
            <a:r>
              <a:rPr lang="en-US" sz="1800" b="1" i="0" u="none" strike="noStrike" baseline="0" dirty="0">
                <a:solidFill>
                  <a:srgbClr val="000000"/>
                </a:solidFill>
                <a:latin typeface="Aptos Narrow" panose="020B0004020202020204" pitchFamily="34" charset="0"/>
                <a:ea typeface="Cambria Math" panose="02040503050406030204" pitchFamily="18" charset="0"/>
              </a:rPr>
              <a:t> al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Curriculumului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Național</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aprobat</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prin</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ordinul</a:t>
            </a:r>
            <a:r>
              <a:rPr lang="en-US" sz="1800" b="1" i="0" u="none" strike="noStrike" baseline="0" dirty="0">
                <a:solidFill>
                  <a:srgbClr val="000000"/>
                </a:solidFill>
                <a:latin typeface="Aptos Narrow" panose="020B0004020202020204" pitchFamily="34" charset="0"/>
                <a:ea typeface="Cambria Math" panose="02040503050406030204" pitchFamily="18" charset="0"/>
              </a:rPr>
              <a:t> MECC nr. 432/2017, 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Curriculumului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Național</a:t>
            </a:r>
            <a:r>
              <a:rPr lang="en-US" sz="1800" b="1" i="0" u="none" strike="noStrike" baseline="0" dirty="0">
                <a:solidFill>
                  <a:srgbClr val="000000"/>
                </a:solidFill>
                <a:latin typeface="Aptos Narrow" panose="020B0004020202020204" pitchFamily="34" charset="0"/>
                <a:ea typeface="Cambria Math" panose="02040503050406030204" pitchFamily="18" charset="0"/>
              </a:rPr>
              <a:t> la MATEMATICĂ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pentru</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clasele</a:t>
            </a:r>
            <a:r>
              <a:rPr lang="en-US" sz="1800" b="1" i="0" u="none" strike="noStrike" baseline="0" dirty="0">
                <a:solidFill>
                  <a:srgbClr val="000000"/>
                </a:solidFill>
                <a:latin typeface="Aptos Narrow" panose="020B0004020202020204" pitchFamily="34" charset="0"/>
                <a:ea typeface="Cambria Math" panose="02040503050406030204" pitchFamily="18" charset="0"/>
              </a:rPr>
              <a:t> V – IX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și</a:t>
            </a:r>
            <a:r>
              <a:rPr lang="en-US" sz="1800" b="1" i="0" u="none" strike="noStrike" baseline="0" dirty="0">
                <a:solidFill>
                  <a:srgbClr val="000000"/>
                </a:solidFill>
                <a:latin typeface="Aptos Narrow" panose="020B0004020202020204" pitchFamily="34" charset="0"/>
                <a:ea typeface="Cambria Math" panose="02040503050406030204" pitchFamily="18" charset="0"/>
              </a:rPr>
              <a:t> 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Ghidului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de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implementare</a:t>
            </a:r>
            <a:r>
              <a:rPr lang="en-US" sz="1800" b="1" i="0" u="none" strike="noStrike" baseline="0" dirty="0">
                <a:solidFill>
                  <a:srgbClr val="000000"/>
                </a:solidFill>
                <a:latin typeface="Aptos Narrow" panose="020B0004020202020204" pitchFamily="34" charset="0"/>
                <a:ea typeface="Cambria Math" panose="02040503050406030204" pitchFamily="18" charset="0"/>
              </a:rPr>
              <a:t> la MATEMATICĂ,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aprobate</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prin</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ordinul</a:t>
            </a:r>
            <a:r>
              <a:rPr lang="en-US" sz="1800" b="1" i="0" u="none" strike="noStrike" baseline="0" dirty="0">
                <a:solidFill>
                  <a:srgbClr val="000000"/>
                </a:solidFill>
                <a:latin typeface="Aptos Narrow" panose="020B0004020202020204" pitchFamily="34" charset="0"/>
                <a:ea typeface="Cambria Math" panose="02040503050406030204" pitchFamily="18" charset="0"/>
              </a:rPr>
              <a:t> MECC nr.906/2019, precum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și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în</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conformitate</a:t>
            </a:r>
            <a:r>
              <a:rPr lang="en-US" sz="1800" b="1" i="0" u="none" strike="noStrike" baseline="0" dirty="0">
                <a:solidFill>
                  <a:srgbClr val="000000"/>
                </a:solidFill>
                <a:latin typeface="Aptos Narrow" panose="020B0004020202020204" pitchFamily="34" charset="0"/>
                <a:ea typeface="Cambria Math" panose="02040503050406030204" pitchFamily="18" charset="0"/>
              </a:rPr>
              <a:t> cu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prevederile</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Regulamentului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cu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privire</a:t>
            </a:r>
            <a:r>
              <a:rPr lang="en-US" sz="1800" b="1" i="0" u="none" strike="noStrike" baseline="0" dirty="0">
                <a:solidFill>
                  <a:srgbClr val="000000"/>
                </a:solidFill>
                <a:latin typeface="Aptos Narrow" panose="020B0004020202020204" pitchFamily="34" charset="0"/>
                <a:ea typeface="Cambria Math" panose="02040503050406030204" pitchFamily="18" charset="0"/>
              </a:rPr>
              <a:t> la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examenele</a:t>
            </a:r>
            <a:r>
              <a:rPr lang="en-US" sz="1800" b="1" i="0" u="none" strike="noStrike" baseline="0" dirty="0">
                <a:solidFill>
                  <a:srgbClr val="000000"/>
                </a:solidFill>
                <a:latin typeface="Aptos Narrow" panose="020B0004020202020204" pitchFamily="34" charset="0"/>
                <a:ea typeface="Cambria Math" panose="02040503050406030204" pitchFamily="18" charset="0"/>
              </a:rPr>
              <a:t> de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absolvire</a:t>
            </a:r>
            <a:r>
              <a:rPr lang="en-US" sz="1800" b="1" i="0" u="none" strike="noStrike" baseline="0" dirty="0">
                <a:solidFill>
                  <a:srgbClr val="000000"/>
                </a:solidFill>
                <a:latin typeface="Aptos Narrow" panose="020B0004020202020204" pitchFamily="34" charset="0"/>
                <a:ea typeface="Cambria Math" panose="02040503050406030204" pitchFamily="18" charset="0"/>
              </a:rPr>
              <a:t> 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gimnaziului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aprobat</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prin</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ordinul</a:t>
            </a:r>
            <a:r>
              <a:rPr lang="en-US" sz="1800" b="1" i="0" u="none" strike="noStrike" baseline="0" dirty="0">
                <a:solidFill>
                  <a:srgbClr val="000000"/>
                </a:solidFill>
                <a:latin typeface="Aptos Narrow" panose="020B0004020202020204" pitchFamily="34" charset="0"/>
                <a:ea typeface="Cambria Math" panose="02040503050406030204" pitchFamily="18" charset="0"/>
              </a:rPr>
              <a:t> MECC nr.48/2018.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Programa</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reprezintă</a:t>
            </a:r>
            <a:r>
              <a:rPr lang="en-US" sz="1800" b="1" i="0" u="none" strike="noStrike" baseline="0" dirty="0">
                <a:solidFill>
                  <a:srgbClr val="000000"/>
                </a:solidFill>
                <a:latin typeface="Aptos Narrow" panose="020B0004020202020204" pitchFamily="34" charset="0"/>
                <a:ea typeface="Cambria Math" panose="02040503050406030204" pitchFamily="18" charset="0"/>
              </a:rPr>
              <a:t> un document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reglator</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şi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normativ</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având</a:t>
            </a:r>
            <a:r>
              <a:rPr lang="en-US" sz="1800" b="1" i="0" u="none" strike="noStrike" baseline="0" dirty="0">
                <a:solidFill>
                  <a:srgbClr val="000000"/>
                </a:solidFill>
                <a:latin typeface="Aptos Narrow" panose="020B0004020202020204" pitchFamily="34" charset="0"/>
                <a:ea typeface="Cambria Math" panose="02040503050406030204" pitchFamily="18" charset="0"/>
              </a:rPr>
              <a:t> ca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obiectiv</a:t>
            </a:r>
            <a:r>
              <a:rPr lang="en-US" sz="1800" b="1" i="0" u="none" strike="noStrike" baseline="0" dirty="0">
                <a:solidFill>
                  <a:srgbClr val="000000"/>
                </a:solidFill>
                <a:latin typeface="Aptos Narrow" panose="020B0004020202020204" pitchFamily="34" charset="0"/>
                <a:ea typeface="Cambria Math" panose="02040503050406030204" pitchFamily="18" charset="0"/>
              </a:rPr>
              <a:t> major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asigurarea</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desfăşurării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corecte</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şi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eficiente</a:t>
            </a:r>
            <a:r>
              <a:rPr lang="en-US" sz="1800" b="1" i="0" u="none" strike="noStrike" baseline="0" dirty="0">
                <a:solidFill>
                  <a:srgbClr val="000000"/>
                </a:solidFill>
                <a:latin typeface="Aptos Narrow" panose="020B0004020202020204" pitchFamily="34" charset="0"/>
                <a:ea typeface="Cambria Math" panose="02040503050406030204" pitchFamily="18" charset="0"/>
              </a:rPr>
              <a:t> a </a:t>
            </a:r>
            <a:r>
              <a:rPr lang="en-US" sz="1800" b="1" i="0" u="none" strike="noStrike" baseline="0" dirty="0" err="1">
                <a:solidFill>
                  <a:srgbClr val="000000"/>
                </a:solidFill>
                <a:latin typeface="Aptos Narrow" panose="020B0004020202020204" pitchFamily="34" charset="0"/>
                <a:ea typeface="Cambria Math" panose="02040503050406030204" pitchFamily="18" charset="0"/>
              </a:rPr>
              <a:t>examenului</a:t>
            </a:r>
            <a:r>
              <a:rPr lang="en-US" sz="1800" b="1" i="0" u="none" strike="noStrike" baseline="0" dirty="0">
                <a:solidFill>
                  <a:srgbClr val="000000"/>
                </a:solidFill>
                <a:latin typeface="Aptos Narrow" panose="020B0004020202020204" pitchFamily="34" charset="0"/>
                <a:ea typeface="Cambria Math" panose="02040503050406030204" pitchFamily="18" charset="0"/>
              </a:rPr>
              <a:t>. </a:t>
            </a:r>
            <a:br>
              <a:rPr lang="en-US" sz="1800" b="1" i="0" u="none" strike="noStrike" baseline="0" dirty="0">
                <a:solidFill>
                  <a:srgbClr val="000000"/>
                </a:solidFill>
                <a:latin typeface="Aptos Narrow" panose="020B0004020202020204" pitchFamily="34" charset="0"/>
                <a:ea typeface="Cambria Math" panose="02040503050406030204" pitchFamily="18" charset="0"/>
              </a:rPr>
            </a:br>
            <a:endParaRPr lang="en-CA" sz="2700" b="1" dirty="0">
              <a:latin typeface="Aptos Narrow" panose="020B0004020202020204" pitchFamily="34" charset="0"/>
              <a:ea typeface="Cambria Math" panose="02040503050406030204" pitchFamily="18" charset="0"/>
            </a:endParaRPr>
          </a:p>
        </p:txBody>
      </p:sp>
      <p:sp>
        <p:nvSpPr>
          <p:cNvPr id="3" name="Subtitle 2"/>
          <p:cNvSpPr>
            <a:spLocks noGrp="1"/>
          </p:cNvSpPr>
          <p:nvPr>
            <p:ph type="subTitle" idx="1"/>
          </p:nvPr>
        </p:nvSpPr>
        <p:spPr>
          <a:xfrm>
            <a:off x="250001" y="1916832"/>
            <a:ext cx="8643998" cy="5086918"/>
          </a:xfrm>
        </p:spPr>
        <p:txBody>
          <a:bodyPr>
            <a:normAutofit/>
          </a:bodyPr>
          <a:lstStyle/>
          <a:p>
            <a:r>
              <a:rPr lang="en-CA" sz="1600" b="1" dirty="0">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CA" sz="1600" b="1" dirty="0">
                <a:solidFill>
                  <a:schemeClr val="tx1"/>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STATUTUL DISCIPLINEI </a:t>
            </a:r>
          </a:p>
          <a:p>
            <a:r>
              <a:rPr lang="vi-VN" sz="1600" b="1" dirty="0">
                <a:solidFill>
                  <a:schemeClr val="tx1"/>
                </a:solidFill>
                <a:latin typeface="Aptos Narrow" panose="020B0004020202020204" pitchFamily="34" charset="0"/>
                <a:ea typeface="Cambria Math" panose="02040503050406030204" pitchFamily="18" charset="0"/>
              </a:rPr>
              <a:t>În cadrul examenelor de absolvire a gimnaziului</a:t>
            </a:r>
            <a:r>
              <a:rPr lang="ro-RO" sz="1600" b="1" dirty="0">
                <a:solidFill>
                  <a:schemeClr val="tx1"/>
                </a:solidFill>
                <a:latin typeface="Aptos Narrow" panose="020B0004020202020204" pitchFamily="34" charset="0"/>
                <a:ea typeface="Cambria Math" panose="02040503050406030204" pitchFamily="18" charset="0"/>
              </a:rPr>
              <a:t>,</a:t>
            </a:r>
          </a:p>
          <a:p>
            <a:r>
              <a:rPr lang="vi-VN" sz="1600" b="1" dirty="0">
                <a:solidFill>
                  <a:schemeClr val="tx1"/>
                </a:solidFill>
                <a:latin typeface="Aptos Narrow" panose="020B0004020202020204" pitchFamily="34" charset="0"/>
                <a:ea typeface="Cambria Math" panose="02040503050406030204" pitchFamily="18" charset="0"/>
              </a:rPr>
              <a:t> examenul la MATEMATICĂ este susţinut, în scris, de către toţi absolvenţii. </a:t>
            </a:r>
            <a:endParaRPr lang="ro-RO" sz="1600" b="1" dirty="0">
              <a:solidFill>
                <a:schemeClr val="tx1"/>
              </a:solidFill>
              <a:latin typeface="Aptos Narrow" panose="020B0004020202020204" pitchFamily="34" charset="0"/>
              <a:ea typeface="Cambria Math" panose="02040503050406030204" pitchFamily="18" charset="0"/>
            </a:endParaRPr>
          </a:p>
          <a:p>
            <a:r>
              <a:rPr lang="vi-VN" sz="1600" b="1" dirty="0">
                <a:solidFill>
                  <a:schemeClr val="tx1"/>
                </a:solidFill>
                <a:latin typeface="Aptos Narrow" panose="020B0004020202020204" pitchFamily="34" charset="0"/>
                <a:ea typeface="Cambria Math" panose="02040503050406030204" pitchFamily="18" charset="0"/>
              </a:rPr>
              <a:t>Timpul de realizare a testului de examen este 120 de minute. </a:t>
            </a:r>
            <a:endParaRPr lang="ro-RO" sz="1600" b="1" dirty="0">
              <a:solidFill>
                <a:schemeClr val="tx1"/>
              </a:solidFill>
              <a:latin typeface="Aptos Narrow" panose="020B0004020202020204" pitchFamily="34" charset="0"/>
              <a:ea typeface="Cambria Math" panose="02040503050406030204" pitchFamily="18" charset="0"/>
            </a:endParaRPr>
          </a:p>
          <a:p>
            <a:pPr algn="l"/>
            <a:r>
              <a:rPr lang="vi-VN" sz="1600" b="1" dirty="0">
                <a:solidFill>
                  <a:schemeClr val="tx1"/>
                </a:solidFill>
                <a:latin typeface="Aptos Narrow" panose="020B0004020202020204" pitchFamily="34" charset="0"/>
                <a:ea typeface="Cambria Math" panose="02040503050406030204" pitchFamily="18" charset="0"/>
              </a:rPr>
              <a:t>Testul va conţine itemi din DOMENIILE: </a:t>
            </a:r>
            <a:endParaRPr lang="en-CA" sz="1600" b="1" dirty="0">
              <a:solidFill>
                <a:schemeClr val="tx1"/>
              </a:solidFill>
              <a:latin typeface="Aptos Narrow" panose="020B0004020202020204" pitchFamily="34" charset="0"/>
              <a:ea typeface="Cambria Math" panose="02040503050406030204" pitchFamily="18" charset="0"/>
            </a:endParaRPr>
          </a:p>
          <a:p>
            <a:pPr algn="l"/>
            <a:endParaRPr lang="en-CA" sz="1600" b="1" dirty="0">
              <a:solidFill>
                <a:schemeClr val="tx1"/>
              </a:solidFill>
              <a:latin typeface="Aptos Narrow" panose="020B0004020202020204" pitchFamily="34" charset="0"/>
              <a:ea typeface="Cambria Math" panose="02040503050406030204" pitchFamily="18" charset="0"/>
            </a:endParaRPr>
          </a:p>
          <a:p>
            <a:pPr algn="l"/>
            <a:endParaRPr lang="es-ES" sz="3600" b="1" dirty="0">
              <a:solidFill>
                <a:schemeClr val="tx1"/>
              </a:solidFill>
              <a:latin typeface="Aptos Narrow" panose="020B0004020202020204" pitchFamily="34" charset="0"/>
              <a:ea typeface="Cambria Math" panose="02040503050406030204" pitchFamily="18" charset="0"/>
            </a:endParaRPr>
          </a:p>
          <a:p>
            <a:endParaRPr lang="en-CA" dirty="0"/>
          </a:p>
        </p:txBody>
      </p:sp>
      <p:graphicFrame>
        <p:nvGraphicFramePr>
          <p:cNvPr id="4" name="Table 3">
            <a:extLst>
              <a:ext uri="{FF2B5EF4-FFF2-40B4-BE49-F238E27FC236}">
                <a16:creationId xmlns:a16="http://schemas.microsoft.com/office/drawing/2014/main" id="{1909138A-2DDC-36BF-1F3B-E1192D05F5F9}"/>
              </a:ext>
            </a:extLst>
          </p:cNvPr>
          <p:cNvGraphicFramePr>
            <a:graphicFrameLocks noGrp="1"/>
          </p:cNvGraphicFramePr>
          <p:nvPr>
            <p:extLst>
              <p:ext uri="{D42A27DB-BD31-4B8C-83A1-F6EECF244321}">
                <p14:modId xmlns:p14="http://schemas.microsoft.com/office/powerpoint/2010/main" val="2987903281"/>
              </p:ext>
            </p:extLst>
          </p:nvPr>
        </p:nvGraphicFramePr>
        <p:xfrm>
          <a:off x="179512" y="3429000"/>
          <a:ext cx="8964488" cy="3515208"/>
        </p:xfrm>
        <a:graphic>
          <a:graphicData uri="http://schemas.openxmlformats.org/drawingml/2006/table">
            <a:tbl>
              <a:tblPr firstRow="1" bandRow="1">
                <a:tableStyleId>{5C22544A-7EE6-4342-B048-85BDC9FD1C3A}</a:tableStyleId>
              </a:tblPr>
              <a:tblGrid>
                <a:gridCol w="4536504">
                  <a:extLst>
                    <a:ext uri="{9D8B030D-6E8A-4147-A177-3AD203B41FA5}">
                      <a16:colId xmlns:a16="http://schemas.microsoft.com/office/drawing/2014/main" val="3693471121"/>
                    </a:ext>
                  </a:extLst>
                </a:gridCol>
                <a:gridCol w="4427984">
                  <a:extLst>
                    <a:ext uri="{9D8B030D-6E8A-4147-A177-3AD203B41FA5}">
                      <a16:colId xmlns:a16="http://schemas.microsoft.com/office/drawing/2014/main" val="1661289425"/>
                    </a:ext>
                  </a:extLst>
                </a:gridCol>
              </a:tblGrid>
              <a:tr h="341145">
                <a:tc>
                  <a:txBody>
                    <a:bodyPr/>
                    <a:lstStyle/>
                    <a:p>
                      <a:endParaRPr lang="en-US" sz="1400" dirty="0">
                        <a:latin typeface="Cambria Math" panose="02040503050406030204" pitchFamily="18" charset="0"/>
                        <a:ea typeface="Cambria Math" panose="020405030504060302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400" b="1" dirty="0">
                          <a:latin typeface="Cambria Math" panose="02040503050406030204" pitchFamily="18" charset="0"/>
                          <a:ea typeface="Cambria Math" panose="02040503050406030204" pitchFamily="18" charset="0"/>
                        </a:rPr>
                        <a:t>GEOMETRIE</a:t>
                      </a:r>
                      <a:endParaRPr lang="en-US" sz="1400" b="1" dirty="0">
                        <a:latin typeface="Cambria Math" panose="02040503050406030204" pitchFamily="18" charset="0"/>
                        <a:ea typeface="Cambria Math" panose="02040503050406030204" pitchFamily="18" charset="0"/>
                      </a:endParaRPr>
                    </a:p>
                  </a:txBody>
                  <a:tcPr/>
                </a:tc>
                <a:extLst>
                  <a:ext uri="{0D108BD9-81ED-4DB2-BD59-A6C34878D82A}">
                    <a16:rowId xmlns:a16="http://schemas.microsoft.com/office/drawing/2014/main" val="8077332"/>
                  </a:ext>
                </a:extLst>
              </a:tr>
              <a:tr h="341145">
                <a:tc>
                  <a:txBody>
                    <a:bodyPr/>
                    <a:lstStyle/>
                    <a:p>
                      <a:r>
                        <a:rPr lang="en-CA" sz="1400" b="1" dirty="0" err="1">
                          <a:solidFill>
                            <a:schemeClr val="tx1"/>
                          </a:solidFill>
                          <a:latin typeface="Aptos Narrow" panose="020B0004020202020204" pitchFamily="34" charset="0"/>
                          <a:ea typeface="Cambria Math" panose="02040503050406030204" pitchFamily="18" charset="0"/>
                        </a:rPr>
                        <a:t>Mulţimi</a:t>
                      </a:r>
                      <a:r>
                        <a:rPr lang="en-CA" sz="1400" b="1" dirty="0">
                          <a:solidFill>
                            <a:schemeClr val="tx1"/>
                          </a:solidFill>
                          <a:latin typeface="Aptos Narrow" panose="020B0004020202020204" pitchFamily="34" charset="0"/>
                          <a:ea typeface="Cambria Math" panose="02040503050406030204" pitchFamily="18" charset="0"/>
                        </a:rPr>
                        <a:t>. </a:t>
                      </a:r>
                      <a:r>
                        <a:rPr lang="en-CA" sz="1400" b="1" dirty="0" err="1">
                          <a:solidFill>
                            <a:schemeClr val="tx1"/>
                          </a:solidFill>
                          <a:latin typeface="Aptos Narrow" panose="020B0004020202020204" pitchFamily="34" charset="0"/>
                          <a:ea typeface="Cambria Math" panose="02040503050406030204" pitchFamily="18" charset="0"/>
                        </a:rPr>
                        <a:t>Mulţimi</a:t>
                      </a:r>
                      <a:r>
                        <a:rPr lang="en-CA" sz="1400" b="1" dirty="0">
                          <a:solidFill>
                            <a:schemeClr val="tx1"/>
                          </a:solidFill>
                          <a:latin typeface="Aptos Narrow" panose="020B0004020202020204" pitchFamily="34" charset="0"/>
                          <a:ea typeface="Cambria Math" panose="02040503050406030204" pitchFamily="18" charset="0"/>
                        </a:rPr>
                        <a:t> </a:t>
                      </a:r>
                      <a:r>
                        <a:rPr lang="en-CA" sz="1400" b="1" dirty="0" err="1">
                          <a:solidFill>
                            <a:schemeClr val="tx1"/>
                          </a:solidFill>
                          <a:latin typeface="Aptos Narrow" panose="020B0004020202020204" pitchFamily="34" charset="0"/>
                          <a:ea typeface="Cambria Math" panose="02040503050406030204" pitchFamily="18" charset="0"/>
                        </a:rPr>
                        <a:t>numerice</a:t>
                      </a:r>
                      <a:endParaRPr lang="en-US" sz="1400" dirty="0">
                        <a:latin typeface="Aptos Narrow" panose="020B0004020202020204" pitchFamily="34" charset="0"/>
                        <a:ea typeface="Cambria Math" panose="02040503050406030204" pitchFamily="18" charset="0"/>
                      </a:endParaRPr>
                    </a:p>
                  </a:txBody>
                  <a:tcPr/>
                </a:tc>
                <a:tc>
                  <a:txBody>
                    <a:bodyPr/>
                    <a:lstStyle/>
                    <a:p>
                      <a:r>
                        <a:rPr lang="ro-RO" sz="1400" b="1" dirty="0">
                          <a:latin typeface="Aptos Narrow" panose="020B0004020202020204" pitchFamily="34" charset="0"/>
                          <a:ea typeface="Cambria Math" panose="02040503050406030204" pitchFamily="18" charset="0"/>
                        </a:rPr>
                        <a:t>Unități de măsură</a:t>
                      </a:r>
                      <a:endParaRPr lang="en-US" sz="1400" b="1" dirty="0">
                        <a:latin typeface="Aptos Narrow" panose="020B0004020202020204" pitchFamily="34" charset="0"/>
                        <a:ea typeface="Cambria Math" panose="02040503050406030204" pitchFamily="18" charset="0"/>
                      </a:endParaRPr>
                    </a:p>
                  </a:txBody>
                  <a:tcPr/>
                </a:tc>
                <a:extLst>
                  <a:ext uri="{0D108BD9-81ED-4DB2-BD59-A6C34878D82A}">
                    <a16:rowId xmlns:a16="http://schemas.microsoft.com/office/drawing/2014/main" val="659222740"/>
                  </a:ext>
                </a:extLst>
              </a:tr>
              <a:tr h="513126">
                <a:tc>
                  <a:txBody>
                    <a:bodyPr/>
                    <a:lstStyle/>
                    <a:p>
                      <a:r>
                        <a:rPr lang="en-CA" sz="1400" b="1" dirty="0" err="1">
                          <a:solidFill>
                            <a:schemeClr val="tx1"/>
                          </a:solidFill>
                          <a:latin typeface="Aptos Narrow" panose="020B0004020202020204" pitchFamily="34" charset="0"/>
                          <a:ea typeface="Cambria Math" panose="02040503050406030204" pitchFamily="18" charset="0"/>
                        </a:rPr>
                        <a:t>Rapoarte</a:t>
                      </a:r>
                      <a:r>
                        <a:rPr lang="en-CA" sz="1400" b="1" dirty="0">
                          <a:solidFill>
                            <a:schemeClr val="tx1"/>
                          </a:solidFill>
                          <a:latin typeface="Aptos Narrow" panose="020B0004020202020204" pitchFamily="34" charset="0"/>
                          <a:ea typeface="Cambria Math" panose="02040503050406030204" pitchFamily="18" charset="0"/>
                        </a:rPr>
                        <a:t> </a:t>
                      </a:r>
                      <a:r>
                        <a:rPr lang="en-CA" sz="1400" b="1" dirty="0" err="1">
                          <a:solidFill>
                            <a:schemeClr val="tx1"/>
                          </a:solidFill>
                          <a:latin typeface="Aptos Narrow" panose="020B0004020202020204" pitchFamily="34" charset="0"/>
                          <a:ea typeface="Cambria Math" panose="02040503050406030204" pitchFamily="18" charset="0"/>
                        </a:rPr>
                        <a:t>şi</a:t>
                      </a:r>
                      <a:r>
                        <a:rPr lang="en-CA" sz="1400" b="1" dirty="0">
                          <a:solidFill>
                            <a:schemeClr val="tx1"/>
                          </a:solidFill>
                          <a:latin typeface="Aptos Narrow" panose="020B0004020202020204" pitchFamily="34" charset="0"/>
                          <a:ea typeface="Cambria Math" panose="02040503050406030204" pitchFamily="18" charset="0"/>
                        </a:rPr>
                        <a:t> </a:t>
                      </a:r>
                      <a:r>
                        <a:rPr lang="en-CA" sz="1400" b="1" dirty="0" err="1">
                          <a:solidFill>
                            <a:schemeClr val="tx1"/>
                          </a:solidFill>
                          <a:latin typeface="Aptos Narrow" panose="020B0004020202020204" pitchFamily="34" charset="0"/>
                          <a:ea typeface="Cambria Math" panose="02040503050406030204" pitchFamily="18" charset="0"/>
                        </a:rPr>
                        <a:t>proporţii</a:t>
                      </a:r>
                      <a:endParaRPr lang="en-US" sz="1400" dirty="0">
                        <a:latin typeface="Aptos Narrow" panose="020B0004020202020204" pitchFamily="34" charset="0"/>
                        <a:ea typeface="Cambria Math" panose="02040503050406030204" pitchFamily="18" charset="0"/>
                      </a:endParaRPr>
                    </a:p>
                  </a:txBody>
                  <a:tcPr/>
                </a:tc>
                <a:tc>
                  <a:txBody>
                    <a:bodyPr/>
                    <a:lstStyle/>
                    <a:p>
                      <a:r>
                        <a:rPr lang="ro-RO" sz="1400" b="1" dirty="0">
                          <a:latin typeface="Aptos Narrow" panose="020B0004020202020204" pitchFamily="34" charset="0"/>
                          <a:ea typeface="Cambria Math" panose="02040503050406030204" pitchFamily="18" charset="0"/>
                        </a:rPr>
                        <a:t>Noțiuni geometrice fundamentale</a:t>
                      </a:r>
                      <a:endParaRPr lang="en-US" sz="1400" b="1" dirty="0">
                        <a:latin typeface="Aptos Narrow" panose="020B0004020202020204" pitchFamily="34" charset="0"/>
                        <a:ea typeface="Cambria Math" panose="02040503050406030204" pitchFamily="18" charset="0"/>
                      </a:endParaRPr>
                    </a:p>
                  </a:txBody>
                  <a:tcPr/>
                </a:tc>
                <a:extLst>
                  <a:ext uri="{0D108BD9-81ED-4DB2-BD59-A6C34878D82A}">
                    <a16:rowId xmlns:a16="http://schemas.microsoft.com/office/drawing/2014/main" val="2167126126"/>
                  </a:ext>
                </a:extLst>
              </a:tr>
              <a:tr h="579948">
                <a:tc>
                  <a:txBody>
                    <a:bodyPr/>
                    <a:lstStyle/>
                    <a:p>
                      <a:r>
                        <a:rPr lang="it-IT" sz="1400" b="1" dirty="0">
                          <a:solidFill>
                            <a:schemeClr val="tx1"/>
                          </a:solidFill>
                          <a:latin typeface="Aptos Narrow" panose="020B0004020202020204" pitchFamily="34" charset="0"/>
                          <a:ea typeface="Cambria Math" panose="02040503050406030204" pitchFamily="18" charset="0"/>
                        </a:rPr>
                        <a:t>Calcul algebric. </a:t>
                      </a:r>
                      <a:r>
                        <a:rPr lang="ro-RO" sz="1400" b="1" dirty="0">
                          <a:solidFill>
                            <a:schemeClr val="tx1"/>
                          </a:solidFill>
                          <a:latin typeface="Aptos Narrow" panose="020B0004020202020204" pitchFamily="34" charset="0"/>
                          <a:ea typeface="Cambria Math" panose="02040503050406030204" pitchFamily="18" charset="0"/>
                        </a:rPr>
                        <a:t> Expresii algebrice. Rapoarte algebrice </a:t>
                      </a:r>
                      <a:endParaRPr lang="en-US" sz="1400" dirty="0">
                        <a:latin typeface="Aptos Narrow" panose="020B0004020202020204" pitchFamily="34" charset="0"/>
                        <a:ea typeface="Cambria Math" panose="02040503050406030204" pitchFamily="18" charset="0"/>
                      </a:endParaRPr>
                    </a:p>
                  </a:txBody>
                  <a:tcPr/>
                </a:tc>
                <a:tc>
                  <a:txBody>
                    <a:bodyPr/>
                    <a:lstStyle/>
                    <a:p>
                      <a:r>
                        <a:rPr lang="ro-RO" sz="1400" b="1" dirty="0">
                          <a:latin typeface="Aptos Narrow" panose="020B0004020202020204" pitchFamily="34" charset="0"/>
                          <a:ea typeface="Cambria Math" panose="02040503050406030204" pitchFamily="18" charset="0"/>
                        </a:rPr>
                        <a:t>Triunghiul. Linii importante în triunghi. Triunghiuri congruiente.</a:t>
                      </a:r>
                      <a:endParaRPr lang="en-US" sz="1400" b="1" dirty="0">
                        <a:latin typeface="Aptos Narrow" panose="020B0004020202020204" pitchFamily="34" charset="0"/>
                        <a:ea typeface="Cambria Math" panose="02040503050406030204" pitchFamily="18" charset="0"/>
                      </a:endParaRPr>
                    </a:p>
                  </a:txBody>
                  <a:tcPr/>
                </a:tc>
                <a:extLst>
                  <a:ext uri="{0D108BD9-81ED-4DB2-BD59-A6C34878D82A}">
                    <a16:rowId xmlns:a16="http://schemas.microsoft.com/office/drawing/2014/main" val="1208368511"/>
                  </a:ext>
                </a:extLst>
              </a:tr>
              <a:tr h="579948">
                <a:tc>
                  <a:txBody>
                    <a:bodyPr/>
                    <a:lstStyle/>
                    <a:p>
                      <a:r>
                        <a:rPr lang="en-CA" sz="1400" b="1" dirty="0" err="1">
                          <a:solidFill>
                            <a:schemeClr val="tx1"/>
                          </a:solidFill>
                          <a:latin typeface="Aptos Narrow" panose="020B0004020202020204" pitchFamily="34" charset="0"/>
                          <a:ea typeface="Cambria Math" panose="02040503050406030204" pitchFamily="18" charset="0"/>
                        </a:rPr>
                        <a:t>Funcţii</a:t>
                      </a:r>
                      <a:r>
                        <a:rPr lang="en-CA" sz="1400" b="1" dirty="0">
                          <a:solidFill>
                            <a:schemeClr val="tx1"/>
                          </a:solidFill>
                          <a:latin typeface="Aptos Narrow" panose="020B0004020202020204" pitchFamily="34" charset="0"/>
                          <a:ea typeface="Cambria Math" panose="02040503050406030204" pitchFamily="18" charset="0"/>
                        </a:rPr>
                        <a:t>.</a:t>
                      </a:r>
                      <a:endParaRPr lang="en-US" sz="1400" dirty="0">
                        <a:latin typeface="Aptos Narrow" panose="020B0004020202020204" pitchFamily="34" charset="0"/>
                        <a:ea typeface="Cambria Math" panose="02040503050406030204" pitchFamily="18" charset="0"/>
                      </a:endParaRPr>
                    </a:p>
                  </a:txBody>
                  <a:tcPr/>
                </a:tc>
                <a:tc>
                  <a:txBody>
                    <a:bodyPr/>
                    <a:lstStyle/>
                    <a:p>
                      <a:r>
                        <a:rPr lang="ro-RO" sz="1400" b="1" dirty="0">
                          <a:latin typeface="Aptos Narrow" panose="020B0004020202020204" pitchFamily="34" charset="0"/>
                          <a:ea typeface="Cambria Math" panose="02040503050406030204" pitchFamily="18" charset="0"/>
                        </a:rPr>
                        <a:t>Triunghiuri asemenea</a:t>
                      </a:r>
                      <a:endParaRPr lang="en-US" sz="1400" b="1" dirty="0">
                        <a:latin typeface="Aptos Narrow" panose="020B0004020202020204" pitchFamily="34" charset="0"/>
                        <a:ea typeface="Cambria Math" panose="0204050305040603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o-RO" sz="1400" b="1" dirty="0">
                          <a:latin typeface="Aptos Narrow" panose="020B0004020202020204" pitchFamily="34" charset="0"/>
                          <a:ea typeface="Cambria Math" panose="02040503050406030204" pitchFamily="18" charset="0"/>
                        </a:rPr>
                        <a:t>Relații metrice în triunghiul dreptunghic.</a:t>
                      </a:r>
                      <a:endParaRPr lang="en-US" sz="1400" b="1" dirty="0">
                        <a:latin typeface="Aptos Narrow" panose="020B0004020202020204" pitchFamily="34" charset="0"/>
                        <a:ea typeface="Cambria Math" panose="02040503050406030204" pitchFamily="18" charset="0"/>
                      </a:endParaRPr>
                    </a:p>
                  </a:txBody>
                  <a:tcPr/>
                </a:tc>
                <a:extLst>
                  <a:ext uri="{0D108BD9-81ED-4DB2-BD59-A6C34878D82A}">
                    <a16:rowId xmlns:a16="http://schemas.microsoft.com/office/drawing/2014/main" val="3901539370"/>
                  </a:ext>
                </a:extLst>
              </a:tr>
              <a:tr h="579948">
                <a:tc>
                  <a:txBody>
                    <a:bodyPr/>
                    <a:lstStyle/>
                    <a:p>
                      <a:r>
                        <a:rPr lang="es-ES" sz="1400" b="1" dirty="0" err="1">
                          <a:solidFill>
                            <a:schemeClr val="tx1"/>
                          </a:solidFill>
                          <a:latin typeface="Aptos Narrow" panose="020B0004020202020204" pitchFamily="34" charset="0"/>
                          <a:ea typeface="Cambria Math" panose="02040503050406030204" pitchFamily="18" charset="0"/>
                        </a:rPr>
                        <a:t>Ecuaţii</a:t>
                      </a:r>
                      <a:r>
                        <a:rPr lang="es-ES" sz="1400" b="1" dirty="0">
                          <a:solidFill>
                            <a:schemeClr val="tx1"/>
                          </a:solidFill>
                          <a:latin typeface="Aptos Narrow" panose="020B0004020202020204" pitchFamily="34" charset="0"/>
                          <a:ea typeface="Cambria Math" panose="02040503050406030204" pitchFamily="18" charset="0"/>
                        </a:rPr>
                        <a:t>, </a:t>
                      </a:r>
                      <a:r>
                        <a:rPr lang="es-ES" sz="1400" b="1" dirty="0" err="1">
                          <a:solidFill>
                            <a:schemeClr val="tx1"/>
                          </a:solidFill>
                          <a:latin typeface="Aptos Narrow" panose="020B0004020202020204" pitchFamily="34" charset="0"/>
                          <a:ea typeface="Cambria Math" panose="02040503050406030204" pitchFamily="18" charset="0"/>
                        </a:rPr>
                        <a:t>inecuaţii</a:t>
                      </a:r>
                      <a:r>
                        <a:rPr lang="es-ES" sz="1400" b="1" dirty="0">
                          <a:solidFill>
                            <a:schemeClr val="tx1"/>
                          </a:solidFill>
                          <a:latin typeface="Aptos Narrow" panose="020B0004020202020204" pitchFamily="34" charset="0"/>
                          <a:ea typeface="Cambria Math" panose="02040503050406030204" pitchFamily="18" charset="0"/>
                        </a:rPr>
                        <a:t>, </a:t>
                      </a:r>
                      <a:r>
                        <a:rPr lang="es-ES" sz="1400" b="1" dirty="0" err="1">
                          <a:solidFill>
                            <a:schemeClr val="tx1"/>
                          </a:solidFill>
                          <a:latin typeface="Aptos Narrow" panose="020B0004020202020204" pitchFamily="34" charset="0"/>
                          <a:ea typeface="Cambria Math" panose="02040503050406030204" pitchFamily="18" charset="0"/>
                        </a:rPr>
                        <a:t>sisteme</a:t>
                      </a:r>
                      <a:r>
                        <a:rPr lang="es-ES" sz="1400" b="1" dirty="0">
                          <a:solidFill>
                            <a:schemeClr val="tx1"/>
                          </a:solidFill>
                          <a:latin typeface="Aptos Narrow" panose="020B0004020202020204" pitchFamily="34" charset="0"/>
                          <a:ea typeface="Cambria Math" panose="02040503050406030204" pitchFamily="18" charset="0"/>
                        </a:rPr>
                        <a:t> de </a:t>
                      </a:r>
                      <a:r>
                        <a:rPr lang="es-ES" sz="1400" b="1" dirty="0" err="1">
                          <a:solidFill>
                            <a:schemeClr val="tx1"/>
                          </a:solidFill>
                          <a:latin typeface="Aptos Narrow" panose="020B0004020202020204" pitchFamily="34" charset="0"/>
                          <a:ea typeface="Cambria Math" panose="02040503050406030204" pitchFamily="18" charset="0"/>
                        </a:rPr>
                        <a:t>ecuaţii</a:t>
                      </a:r>
                      <a:r>
                        <a:rPr lang="es-ES" sz="1400" b="1" dirty="0">
                          <a:solidFill>
                            <a:schemeClr val="tx1"/>
                          </a:solidFill>
                          <a:latin typeface="Aptos Narrow" panose="020B0004020202020204" pitchFamily="34" charset="0"/>
                          <a:ea typeface="Cambria Math" panose="02040503050406030204" pitchFamily="18" charset="0"/>
                        </a:rPr>
                        <a:t>, </a:t>
                      </a:r>
                      <a:r>
                        <a:rPr lang="es-ES" sz="1400" b="1" dirty="0" err="1">
                          <a:solidFill>
                            <a:schemeClr val="tx1"/>
                          </a:solidFill>
                          <a:latin typeface="Aptos Narrow" panose="020B0004020202020204" pitchFamily="34" charset="0"/>
                          <a:ea typeface="Cambria Math" panose="02040503050406030204" pitchFamily="18" charset="0"/>
                        </a:rPr>
                        <a:t>sisteme</a:t>
                      </a:r>
                      <a:r>
                        <a:rPr lang="es-ES" sz="1400" b="1" dirty="0">
                          <a:solidFill>
                            <a:schemeClr val="tx1"/>
                          </a:solidFill>
                          <a:latin typeface="Aptos Narrow" panose="020B0004020202020204" pitchFamily="34" charset="0"/>
                          <a:ea typeface="Cambria Math" panose="02040503050406030204" pitchFamily="18" charset="0"/>
                        </a:rPr>
                        <a:t> de </a:t>
                      </a:r>
                      <a:r>
                        <a:rPr lang="es-ES" sz="1400" b="1" dirty="0" err="1">
                          <a:solidFill>
                            <a:schemeClr val="tx1"/>
                          </a:solidFill>
                          <a:latin typeface="Aptos Narrow" panose="020B0004020202020204" pitchFamily="34" charset="0"/>
                          <a:ea typeface="Cambria Math" panose="02040503050406030204" pitchFamily="18" charset="0"/>
                        </a:rPr>
                        <a:t>inecuaţii</a:t>
                      </a:r>
                      <a:r>
                        <a:rPr lang="es-ES" sz="1400" b="1" dirty="0">
                          <a:solidFill>
                            <a:schemeClr val="tx1"/>
                          </a:solidFill>
                          <a:latin typeface="Aptos Narrow" panose="020B0004020202020204" pitchFamily="34" charset="0"/>
                          <a:ea typeface="Cambria Math" panose="02040503050406030204" pitchFamily="18" charset="0"/>
                        </a:rPr>
                        <a:t>; </a:t>
                      </a:r>
                      <a:endParaRPr lang="en-US" sz="1400" dirty="0">
                        <a:latin typeface="Aptos Narrow" panose="020B0004020202020204" pitchFamily="34" charset="0"/>
                        <a:ea typeface="Cambria Math" panose="02040503050406030204" pitchFamily="18" charset="0"/>
                      </a:endParaRPr>
                    </a:p>
                  </a:txBody>
                  <a:tcPr/>
                </a:tc>
                <a:tc>
                  <a:txBody>
                    <a:bodyPr/>
                    <a:lstStyle/>
                    <a:p>
                      <a:r>
                        <a:rPr lang="en-US" sz="1400" b="1" dirty="0" err="1">
                          <a:latin typeface="Aptos Narrow" panose="020B0004020202020204" pitchFamily="34" charset="0"/>
                          <a:ea typeface="Cambria Math" panose="02040503050406030204" pitchFamily="18" charset="0"/>
                        </a:rPr>
                        <a:t>Patrulatere</a:t>
                      </a:r>
                      <a:r>
                        <a:rPr lang="en-US" sz="1400" b="1" dirty="0">
                          <a:latin typeface="Aptos Narrow" panose="020B0004020202020204" pitchFamily="34" charset="0"/>
                          <a:ea typeface="Cambria Math" panose="02040503050406030204" pitchFamily="18" charset="0"/>
                        </a:rPr>
                        <a:t>. </a:t>
                      </a:r>
                      <a:r>
                        <a:rPr lang="en-US" sz="1400" b="1" dirty="0" err="1">
                          <a:latin typeface="Aptos Narrow" panose="020B0004020202020204" pitchFamily="34" charset="0"/>
                          <a:ea typeface="Cambria Math" panose="02040503050406030204" pitchFamily="18" charset="0"/>
                        </a:rPr>
                        <a:t>Poligoane</a:t>
                      </a:r>
                      <a:r>
                        <a:rPr lang="en-US" sz="1400" b="1" dirty="0">
                          <a:latin typeface="Aptos Narrow" panose="020B0004020202020204" pitchFamily="34" charset="0"/>
                          <a:ea typeface="Cambria Math" panose="02040503050406030204" pitchFamily="18" charset="0"/>
                        </a:rPr>
                        <a:t>. </a:t>
                      </a:r>
                      <a:r>
                        <a:rPr lang="en-US" sz="1400" b="1" dirty="0" err="1">
                          <a:latin typeface="Aptos Narrow" panose="020B0004020202020204" pitchFamily="34" charset="0"/>
                          <a:ea typeface="Cambria Math" panose="02040503050406030204" pitchFamily="18" charset="0"/>
                        </a:rPr>
                        <a:t>Propriet</a:t>
                      </a:r>
                      <a:r>
                        <a:rPr lang="ro-RO" sz="1400" b="1" dirty="0">
                          <a:latin typeface="Aptos Narrow" panose="020B0004020202020204" pitchFamily="34" charset="0"/>
                          <a:ea typeface="Cambria Math" panose="02040503050406030204" pitchFamily="18" charset="0"/>
                        </a:rPr>
                        <a:t>ăți</a:t>
                      </a:r>
                    </a:p>
                    <a:p>
                      <a:r>
                        <a:rPr lang="ro-RO" sz="1400" b="1" dirty="0">
                          <a:latin typeface="Aptos Narrow" panose="020B0004020202020204" pitchFamily="34" charset="0"/>
                          <a:ea typeface="Cambria Math" panose="02040503050406030204" pitchFamily="18" charset="0"/>
                        </a:rPr>
                        <a:t> Cercul. Discul. Arii.</a:t>
                      </a:r>
                      <a:endParaRPr lang="en-US" sz="1400" b="1" dirty="0">
                        <a:latin typeface="Aptos Narrow" panose="020B0004020202020204" pitchFamily="34" charset="0"/>
                        <a:ea typeface="Cambria Math" panose="02040503050406030204" pitchFamily="18" charset="0"/>
                      </a:endParaRPr>
                    </a:p>
                  </a:txBody>
                  <a:tcPr/>
                </a:tc>
                <a:extLst>
                  <a:ext uri="{0D108BD9-81ED-4DB2-BD59-A6C34878D82A}">
                    <a16:rowId xmlns:a16="http://schemas.microsoft.com/office/drawing/2014/main" val="4256221685"/>
                  </a:ext>
                </a:extLst>
              </a:tr>
              <a:tr h="579948">
                <a:tc>
                  <a:txBody>
                    <a:bodyPr/>
                    <a:lstStyle/>
                    <a:p>
                      <a:endParaRPr lang="en-US" sz="1400" dirty="0">
                        <a:latin typeface="Aptos Narrow" panose="020B0004020202020204" pitchFamily="34" charset="0"/>
                        <a:ea typeface="Cambria Math" panose="02040503050406030204" pitchFamily="18" charset="0"/>
                      </a:endParaRPr>
                    </a:p>
                  </a:txBody>
                  <a:tcPr/>
                </a:tc>
                <a:tc>
                  <a:txBody>
                    <a:bodyPr/>
                    <a:lstStyle/>
                    <a:p>
                      <a:r>
                        <a:rPr lang="ro-RO" sz="1400" b="1" dirty="0">
                          <a:latin typeface="Aptos Narrow" panose="020B0004020202020204" pitchFamily="34" charset="0"/>
                          <a:ea typeface="Cambria Math" panose="02040503050406030204" pitchFamily="18" charset="0"/>
                        </a:rPr>
                        <a:t>Poliedre. Arii. Volum. </a:t>
                      </a:r>
                    </a:p>
                    <a:p>
                      <a:r>
                        <a:rPr lang="ro-RO" sz="1400" b="1" dirty="0">
                          <a:latin typeface="Aptos Narrow" panose="020B0004020202020204" pitchFamily="34" charset="0"/>
                          <a:ea typeface="Cambria Math" panose="02040503050406030204" pitchFamily="18" charset="0"/>
                        </a:rPr>
                        <a:t>Corpuri de rotație. Arii. Volum.</a:t>
                      </a:r>
                      <a:endParaRPr lang="en-US" sz="1400" b="1" dirty="0">
                        <a:latin typeface="Aptos Narrow" panose="020B0004020202020204" pitchFamily="34" charset="0"/>
                        <a:ea typeface="Cambria Math" panose="02040503050406030204" pitchFamily="18" charset="0"/>
                      </a:endParaRPr>
                    </a:p>
                  </a:txBody>
                  <a:tcPr/>
                </a:tc>
                <a:extLst>
                  <a:ext uri="{0D108BD9-81ED-4DB2-BD59-A6C34878D82A}">
                    <a16:rowId xmlns:a16="http://schemas.microsoft.com/office/drawing/2014/main" val="258752631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080120"/>
          </a:xfrm>
        </p:spPr>
        <p:txBody>
          <a:bodyPr>
            <a:normAutofit fontScale="90000"/>
          </a:bodyPr>
          <a:lstStyle/>
          <a:p>
            <a:br>
              <a:rPr lang="ro-RO" b="1" dirty="0"/>
            </a:br>
            <a:br>
              <a:rPr lang="ro-RO" b="1" dirty="0"/>
            </a:br>
            <a:r>
              <a:rPr lang="en-CA" sz="2700" b="1" dirty="0">
                <a:solidFill>
                  <a:srgbClr val="C00000"/>
                </a:solidFill>
                <a:latin typeface="Aptos Narrow" panose="020B0004020202020204" pitchFamily="34" charset="0"/>
              </a:rPr>
              <a:t>COMPETENŢE SPECIFICE ALE DISCIPLINEI</a:t>
            </a:r>
            <a:br>
              <a:rPr lang="ro-RO" sz="2700" b="1" dirty="0">
                <a:solidFill>
                  <a:srgbClr val="C00000"/>
                </a:solidFill>
                <a:latin typeface="Aptos Narrow" panose="020B0004020202020204" pitchFamily="34" charset="0"/>
              </a:rPr>
            </a:br>
            <a:r>
              <a:rPr lang="ro-RO" sz="2700" b="1" dirty="0">
                <a:solidFill>
                  <a:srgbClr val="002060"/>
                </a:solidFill>
                <a:latin typeface="Aptos Narrow" panose="020B0004020202020204" pitchFamily="34" charset="0"/>
              </a:rPr>
              <a:t> </a:t>
            </a:r>
            <a:r>
              <a:rPr lang="en-US" sz="2700" b="1" i="0" u="none" strike="noStrike" baseline="0" dirty="0">
                <a:solidFill>
                  <a:srgbClr val="002060"/>
                </a:solidFill>
                <a:latin typeface="Aptos Narrow" panose="020B0004020202020204" pitchFamily="34" charset="0"/>
              </a:rPr>
              <a:t>evaluate </a:t>
            </a:r>
            <a:r>
              <a:rPr lang="en-US" sz="2700" b="1" i="0" u="none" strike="noStrike" baseline="0" dirty="0" err="1">
                <a:solidFill>
                  <a:srgbClr val="002060"/>
                </a:solidFill>
                <a:latin typeface="Aptos Narrow" panose="020B0004020202020204" pitchFamily="34" charset="0"/>
              </a:rPr>
              <a:t>în</a:t>
            </a:r>
            <a:r>
              <a:rPr lang="en-US" sz="2700" b="1" i="0" u="none" strike="noStrike" baseline="0" dirty="0">
                <a:solidFill>
                  <a:srgbClr val="002060"/>
                </a:solidFill>
                <a:latin typeface="Aptos Narrow" panose="020B0004020202020204" pitchFamily="34" charset="0"/>
              </a:rPr>
              <a:t> </a:t>
            </a:r>
            <a:r>
              <a:rPr lang="en-US" sz="2700" b="1" i="0" u="none" strike="noStrike" baseline="0" dirty="0" err="1">
                <a:solidFill>
                  <a:srgbClr val="002060"/>
                </a:solidFill>
                <a:latin typeface="Aptos Narrow" panose="020B0004020202020204" pitchFamily="34" charset="0"/>
              </a:rPr>
              <a:t>cadrul</a:t>
            </a:r>
            <a:r>
              <a:rPr lang="en-US" sz="2700" b="1" i="0" u="none" strike="noStrike" baseline="0" dirty="0">
                <a:solidFill>
                  <a:srgbClr val="002060"/>
                </a:solidFill>
                <a:latin typeface="Aptos Narrow" panose="020B0004020202020204" pitchFamily="34" charset="0"/>
              </a:rPr>
              <a:t> </a:t>
            </a:r>
            <a:r>
              <a:rPr lang="en-US" sz="2700" b="1" i="0" u="none" strike="noStrike" baseline="0" dirty="0" err="1">
                <a:solidFill>
                  <a:srgbClr val="002060"/>
                </a:solidFill>
                <a:latin typeface="Aptos Narrow" panose="020B0004020202020204" pitchFamily="34" charset="0"/>
              </a:rPr>
              <a:t>examenului</a:t>
            </a:r>
            <a:r>
              <a:rPr lang="en-US" sz="2700" b="1" i="0" u="none" strike="noStrike" baseline="0" dirty="0">
                <a:solidFill>
                  <a:srgbClr val="002060"/>
                </a:solidFill>
                <a:latin typeface="Aptos Narrow" panose="020B0004020202020204" pitchFamily="34" charset="0"/>
              </a:rPr>
              <a:t> </a:t>
            </a:r>
            <a:r>
              <a:rPr lang="en-US" sz="2700" b="1" i="0" u="none" strike="noStrike" baseline="0" dirty="0" err="1">
                <a:solidFill>
                  <a:srgbClr val="002060"/>
                </a:solidFill>
                <a:latin typeface="Aptos Narrow" panose="020B0004020202020204" pitchFamily="34" charset="0"/>
              </a:rPr>
              <a:t>național</a:t>
            </a:r>
            <a:r>
              <a:rPr lang="en-US" sz="2700" b="1" i="0" u="none" strike="noStrike" baseline="0" dirty="0">
                <a:solidFill>
                  <a:srgbClr val="002060"/>
                </a:solidFill>
                <a:latin typeface="Aptos Narrow" panose="020B0004020202020204" pitchFamily="34" charset="0"/>
              </a:rPr>
              <a:t> de </a:t>
            </a:r>
            <a:r>
              <a:rPr lang="en-US" sz="2700" b="1" i="0" u="none" strike="noStrike" baseline="0" dirty="0" err="1">
                <a:solidFill>
                  <a:srgbClr val="002060"/>
                </a:solidFill>
                <a:latin typeface="Aptos Narrow" panose="020B0004020202020204" pitchFamily="34" charset="0"/>
              </a:rPr>
              <a:t>absolvire</a:t>
            </a:r>
            <a:r>
              <a:rPr lang="en-US" sz="2700" b="1" i="0" u="none" strike="noStrike" baseline="0" dirty="0">
                <a:solidFill>
                  <a:srgbClr val="002060"/>
                </a:solidFill>
                <a:latin typeface="Aptos Narrow" panose="020B0004020202020204" pitchFamily="34" charset="0"/>
              </a:rPr>
              <a:t> a </a:t>
            </a:r>
            <a:r>
              <a:rPr lang="en-US" sz="2700" b="1" i="0" u="none" strike="noStrike" baseline="0" dirty="0" err="1">
                <a:solidFill>
                  <a:srgbClr val="002060"/>
                </a:solidFill>
                <a:latin typeface="Aptos Narrow" panose="020B0004020202020204" pitchFamily="34" charset="0"/>
              </a:rPr>
              <a:t>gimnaziului</a:t>
            </a:r>
            <a:r>
              <a:rPr lang="en-US" sz="2700" b="1" i="0" u="none" strike="noStrike" baseline="0" dirty="0">
                <a:solidFill>
                  <a:srgbClr val="002060"/>
                </a:solidFill>
                <a:latin typeface="Aptos Narrow" panose="020B0004020202020204" pitchFamily="34" charset="0"/>
              </a:rPr>
              <a:t> </a:t>
            </a:r>
            <a:br>
              <a:rPr lang="en-US" sz="3200" b="0" i="0" u="none" strike="noStrike" baseline="0" dirty="0">
                <a:solidFill>
                  <a:srgbClr val="000000"/>
                </a:solidFill>
                <a:latin typeface="Aptos Narrow" panose="020B0004020202020204" pitchFamily="34" charset="0"/>
              </a:rPr>
            </a:br>
            <a:r>
              <a:rPr lang="en-CA" sz="3100" b="1" dirty="0">
                <a:solidFill>
                  <a:srgbClr val="C00000"/>
                </a:solidFill>
                <a:latin typeface="Cambria" pitchFamily="18" charset="0"/>
              </a:rPr>
              <a:t> </a:t>
            </a:r>
            <a:br>
              <a:rPr lang="en-CA" b="1" dirty="0"/>
            </a:br>
            <a:endParaRPr lang="en-CA" dirty="0"/>
          </a:p>
        </p:txBody>
      </p:sp>
      <p:sp>
        <p:nvSpPr>
          <p:cNvPr id="3" name="Content Placeholder 2"/>
          <p:cNvSpPr>
            <a:spLocks noGrp="1"/>
          </p:cNvSpPr>
          <p:nvPr>
            <p:ph idx="1"/>
          </p:nvPr>
        </p:nvSpPr>
        <p:spPr>
          <a:xfrm>
            <a:off x="323528" y="1412776"/>
            <a:ext cx="8363272" cy="4752528"/>
          </a:xfrm>
        </p:spPr>
        <p:txBody>
          <a:bodyPr>
            <a:normAutofit fontScale="92500" lnSpcReduction="10000"/>
          </a:bodyPr>
          <a:lstStyle/>
          <a:p>
            <a:pPr marL="0" indent="0">
              <a:buNone/>
            </a:pPr>
            <a:r>
              <a:rPr lang="en-US" sz="1800" b="0" i="1" u="none" strike="noStrike" baseline="0" dirty="0">
                <a:solidFill>
                  <a:srgbClr val="000000"/>
                </a:solidFill>
                <a:latin typeface="Calibri" panose="020F0502020204030204" pitchFamily="34" charset="0"/>
              </a:rPr>
              <a:t>1. </a:t>
            </a:r>
            <a:r>
              <a:rPr lang="en-US" sz="2000" b="1" u="none" strike="noStrike" baseline="0" dirty="0" err="1">
                <a:solidFill>
                  <a:srgbClr val="000000"/>
                </a:solidFill>
                <a:latin typeface="Aptos Narrow" panose="020B0004020202020204" pitchFamily="34" charset="0"/>
                <a:ea typeface="Cambria Math" panose="02040503050406030204" pitchFamily="18" charset="0"/>
              </a:rPr>
              <a:t>Operarea</a:t>
            </a:r>
            <a:r>
              <a:rPr lang="en-US" sz="2000" b="1" u="none" strike="noStrike" baseline="0" dirty="0">
                <a:solidFill>
                  <a:srgbClr val="000000"/>
                </a:solidFill>
                <a:latin typeface="Aptos Narrow" panose="020B0004020202020204" pitchFamily="34" charset="0"/>
                <a:ea typeface="Cambria Math" panose="02040503050406030204" pitchFamily="18" charset="0"/>
              </a:rPr>
              <a:t> cu </a:t>
            </a:r>
            <a:r>
              <a:rPr lang="en-US" sz="2000" b="1" u="none" strike="noStrike" baseline="0" dirty="0" err="1">
                <a:solidFill>
                  <a:srgbClr val="000000"/>
                </a:solidFill>
                <a:latin typeface="Aptos Narrow" panose="020B0004020202020204" pitchFamily="34" charset="0"/>
                <a:ea typeface="Cambria Math" panose="02040503050406030204" pitchFamily="18" charset="0"/>
              </a:rPr>
              <a:t>numere</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reale</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pentru</a:t>
            </a:r>
            <a:r>
              <a:rPr lang="en-US" sz="2000" b="1" u="none" strike="noStrike" baseline="0" dirty="0">
                <a:solidFill>
                  <a:srgbClr val="000000"/>
                </a:solidFill>
                <a:latin typeface="Aptos Narrow" panose="020B0004020202020204" pitchFamily="34" charset="0"/>
                <a:ea typeface="Cambria Math" panose="02040503050406030204" pitchFamily="18" charset="0"/>
              </a:rPr>
              <a:t> a </a:t>
            </a:r>
            <a:r>
              <a:rPr lang="en-US" sz="2000" b="1" u="none" strike="noStrike" baseline="0" dirty="0" err="1">
                <a:solidFill>
                  <a:srgbClr val="000000"/>
                </a:solidFill>
                <a:latin typeface="Aptos Narrow" panose="020B0004020202020204" pitchFamily="34" charset="0"/>
                <a:ea typeface="Cambria Math" panose="02040503050406030204" pitchFamily="18" charset="0"/>
              </a:rPr>
              <a:t>efectua</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calcule</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în</a:t>
            </a:r>
            <a:r>
              <a:rPr lang="en-US" sz="2000" b="1" u="none" strike="noStrike" baseline="0" dirty="0">
                <a:solidFill>
                  <a:srgbClr val="000000"/>
                </a:solidFill>
                <a:latin typeface="Aptos Narrow" panose="020B0004020202020204" pitchFamily="34" charset="0"/>
                <a:ea typeface="Cambria Math" panose="02040503050406030204" pitchFamily="18" charset="0"/>
              </a:rPr>
              <a:t> diverse </a:t>
            </a:r>
            <a:r>
              <a:rPr lang="en-US" sz="2000" b="1" u="none" strike="noStrike" baseline="0" dirty="0" err="1">
                <a:solidFill>
                  <a:srgbClr val="000000"/>
                </a:solidFill>
                <a:latin typeface="Aptos Narrow" panose="020B0004020202020204" pitchFamily="34" charset="0"/>
                <a:ea typeface="Cambria Math" panose="02040503050406030204" pitchFamily="18" charset="0"/>
              </a:rPr>
              <a:t>contexte</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manifestând</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interes</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pentru</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rigoare</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şi</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latin typeface="Aptos Narrow" panose="020B0004020202020204" pitchFamily="34" charset="0"/>
                <a:ea typeface="Cambria Math" panose="02040503050406030204" pitchFamily="18" charset="0"/>
              </a:rPr>
              <a:t>precizie</a:t>
            </a:r>
            <a:r>
              <a:rPr lang="en-US" sz="2000" b="1" u="none" strike="noStrike" baseline="0" dirty="0">
                <a:solidFill>
                  <a:srgbClr val="000000"/>
                </a:solidFill>
                <a:latin typeface="Aptos Narrow" panose="020B0004020202020204" pitchFamily="34" charset="0"/>
                <a:ea typeface="Cambria Math" panose="02040503050406030204" pitchFamily="18" charset="0"/>
              </a:rPr>
              <a:t>. </a:t>
            </a:r>
          </a:p>
          <a:p>
            <a:pPr marL="0" indent="0">
              <a:buNone/>
            </a:pPr>
            <a:r>
              <a:rPr lang="en-US" sz="2000" b="1" u="none" strike="noStrike" baseline="0" dirty="0">
                <a:solidFill>
                  <a:srgbClr val="002060"/>
                </a:solidFill>
                <a:latin typeface="Aptos Narrow" panose="020B0004020202020204" pitchFamily="34" charset="0"/>
                <a:ea typeface="Cambria Math" panose="02040503050406030204" pitchFamily="18" charset="0"/>
              </a:rPr>
              <a:t>2</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Exprimarea</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în</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limbaj</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matematic</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unui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demers</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unei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situaţii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unei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soluţii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formulând</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clar</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concis</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enunţul</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p>
          <a:p>
            <a:pPr marL="0" indent="0">
              <a:buNone/>
            </a:pPr>
            <a:r>
              <a:rPr lang="en-US" sz="2000" b="1" u="none" strike="noStrike" baseline="0" dirty="0">
                <a:solidFill>
                  <a:srgbClr val="002060"/>
                </a:solidFill>
                <a:latin typeface="Aptos Narrow" panose="020B0004020202020204" pitchFamily="34" charset="0"/>
                <a:ea typeface="Cambria Math" panose="02040503050406030204" pitchFamily="18" charset="0"/>
              </a:rPr>
              <a:t>3.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Aplicarea</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raţionamentului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matematic</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la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identificarea</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rezolvarea</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problemelor</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dovedind</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claritate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corectitudine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concizie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p>
          <a:p>
            <a:pPr marL="0" indent="0">
              <a:buNone/>
            </a:pPr>
            <a:r>
              <a:rPr lang="en-US" sz="2000" b="1" u="none" strike="noStrike" baseline="0" dirty="0">
                <a:solidFill>
                  <a:srgbClr val="000000"/>
                </a:solidFill>
                <a:latin typeface="Aptos Narrow" panose="020B0004020202020204" pitchFamily="34" charset="0"/>
                <a:ea typeface="Cambria Math" panose="02040503050406030204" pitchFamily="18" charset="0"/>
              </a:rPr>
              <a:t>4</a:t>
            </a:r>
            <a:r>
              <a:rPr lang="en-US" sz="2000" b="1" u="none" strike="noStrike" baseline="0" dirty="0">
                <a:solidFill>
                  <a:srgbClr val="002060"/>
                </a:solidFill>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Investigarea</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seturilor</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de date,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folosind</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instrumente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inclusiv</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digitale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modele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matematice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pentru</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studia/</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explica</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relaţii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procese</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manifestând</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perseverenţă</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spirit </a:t>
            </a:r>
            <a:r>
              <a:rPr lang="en-US" sz="2000" b="1" u="none" strike="noStrike" baseline="0" dirty="0" err="1">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analitic</a:t>
            </a:r>
            <a:r>
              <a:rPr lang="en-US" sz="2000" b="1" u="none" strike="noStrike" baseline="0" dirty="0">
                <a:solidFill>
                  <a:srgbClr val="00206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p>
          <a:p>
            <a:pPr marL="0" indent="0">
              <a:buNone/>
            </a:pPr>
            <a:r>
              <a:rPr lang="en-US" sz="2000" b="1" u="none" strike="noStrike" baseline="0" dirty="0">
                <a:solidFill>
                  <a:srgbClr val="000000"/>
                </a:solidFill>
                <a:latin typeface="Aptos Narrow" panose="020B0004020202020204" pitchFamily="34" charset="0"/>
                <a:ea typeface="Cambria Math" panose="02040503050406030204" pitchFamily="18" charset="0"/>
              </a:rPr>
              <a:t>5.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Explorarea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noţiunilor</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relaţiilor</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instrumentelor</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geometrice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pentru</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rezolvarea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problemelor</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demonstrând</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consecvenţă</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abordare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deductivă</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p>
          <a:p>
            <a:pPr marL="0" indent="0">
              <a:buNone/>
            </a:pP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6.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Extrapolarea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achiziţiilor</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matematice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pentru</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identifica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explica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procese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fenomene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din diverse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domenii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utilizând</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concepte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metode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matematice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în</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abordarea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diverselor</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situaţii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p>
          <a:p>
            <a:pPr marL="0" indent="0">
              <a:buNone/>
            </a:pP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7.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Justificarea</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unui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demers</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sau</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unui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rezultat</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matematic</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recurgând</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la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argumentări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susţinând</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propriile</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idei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şi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r>
              <a:rPr lang="en-US" sz="2000" b="1" u="none" strike="noStrike" baseline="0" dirty="0" err="1">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opinii</a:t>
            </a:r>
            <a:r>
              <a:rPr lang="en-US" sz="2000" b="1" u="none" strike="noStrike" baseline="0" dirty="0">
                <a:solidFill>
                  <a:srgbClr val="000000"/>
                </a:solidFill>
                <a:effectLst>
                  <a:outerShdw blurRad="38100" dist="38100" dir="2700000" algn="tl">
                    <a:srgbClr val="000000">
                      <a:alpha val="43137"/>
                    </a:srgbClr>
                  </a:outerShdw>
                </a:effectLst>
                <a:latin typeface="Aptos Narrow" panose="020B0004020202020204" pitchFamily="34" charset="0"/>
                <a:ea typeface="Cambria Math" panose="02040503050406030204" pitchFamily="18" charset="0"/>
              </a:rPr>
              <a:t>. </a:t>
            </a:r>
          </a:p>
          <a:p>
            <a:pPr>
              <a:buNone/>
            </a:pPr>
            <a:endParaRPr lang="en-CA" sz="7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br>
              <a:rPr lang="ro-RO" b="1" dirty="0"/>
            </a:br>
            <a:r>
              <a:rPr lang="en-CA" b="1" dirty="0">
                <a:solidFill>
                  <a:srgbClr val="C00000"/>
                </a:solidFill>
                <a:latin typeface="Cambria" pitchFamily="18" charset="0"/>
              </a:rPr>
              <a:t>CONŢINUTURI DE EVALUAT </a:t>
            </a:r>
            <a:br>
              <a:rPr lang="en-CA" b="1" dirty="0">
                <a:solidFill>
                  <a:srgbClr val="C00000"/>
                </a:solidFill>
                <a:latin typeface="Cambria" pitchFamily="18" charset="0"/>
              </a:rPr>
            </a:br>
            <a:endParaRPr lang="en-CA" dirty="0">
              <a:solidFill>
                <a:srgbClr val="C00000"/>
              </a:solidFill>
              <a:latin typeface="Cambria" pitchFamily="18" charset="0"/>
            </a:endParaRPr>
          </a:p>
        </p:txBody>
      </p:sp>
      <p:sp>
        <p:nvSpPr>
          <p:cNvPr id="3" name="Content Placeholder 2"/>
          <p:cNvSpPr>
            <a:spLocks noGrp="1"/>
          </p:cNvSpPr>
          <p:nvPr>
            <p:ph idx="1"/>
          </p:nvPr>
        </p:nvSpPr>
        <p:spPr>
          <a:xfrm>
            <a:off x="457200" y="857232"/>
            <a:ext cx="8229600" cy="5268931"/>
          </a:xfrm>
        </p:spPr>
        <p:txBody>
          <a:bodyPr>
            <a:normAutofit fontScale="55000" lnSpcReduction="20000"/>
          </a:bodyPr>
          <a:lstStyle/>
          <a:p>
            <a:pPr>
              <a:buNone/>
            </a:pPr>
            <a:r>
              <a:rPr lang="en-CA" b="1" dirty="0" err="1">
                <a:solidFill>
                  <a:srgbClr val="C00000"/>
                </a:solidFill>
                <a:effectLst>
                  <a:outerShdw blurRad="38100" dist="38100" dir="2700000" algn="tl">
                    <a:srgbClr val="000000">
                      <a:alpha val="43137"/>
                    </a:srgbClr>
                  </a:outerShdw>
                </a:effectLst>
                <a:latin typeface="Cambria" pitchFamily="18" charset="0"/>
              </a:rPr>
              <a:t>Domeniul</a:t>
            </a:r>
            <a:r>
              <a:rPr lang="en-CA" b="1" dirty="0">
                <a:effectLst>
                  <a:outerShdw blurRad="38100" dist="38100" dir="2700000" algn="tl">
                    <a:srgbClr val="000000">
                      <a:alpha val="43137"/>
                    </a:srgbClr>
                  </a:outerShdw>
                </a:effectLst>
                <a:latin typeface="Cambria" pitchFamily="18" charset="0"/>
              </a:rPr>
              <a:t> </a:t>
            </a:r>
            <a:r>
              <a:rPr lang="en-CA" b="1" i="1" u="sng" dirty="0" err="1">
                <a:solidFill>
                  <a:srgbClr val="002060"/>
                </a:solidFill>
                <a:effectLst>
                  <a:outerShdw blurRad="38100" dist="38100" dir="2700000" algn="tl">
                    <a:srgbClr val="000000">
                      <a:alpha val="43137"/>
                    </a:srgbClr>
                  </a:outerShdw>
                </a:effectLst>
                <a:latin typeface="Cambria" pitchFamily="18" charset="0"/>
              </a:rPr>
              <a:t>Mulţimi</a:t>
            </a:r>
            <a:r>
              <a:rPr lang="en-CA" b="1" i="1" u="sng" dirty="0">
                <a:solidFill>
                  <a:srgbClr val="002060"/>
                </a:solidFill>
                <a:effectLst>
                  <a:outerShdw blurRad="38100" dist="38100" dir="2700000" algn="tl">
                    <a:srgbClr val="000000">
                      <a:alpha val="43137"/>
                    </a:srgbClr>
                  </a:outerShdw>
                </a:effectLst>
                <a:latin typeface="Cambria" pitchFamily="18" charset="0"/>
              </a:rPr>
              <a:t>. </a:t>
            </a:r>
            <a:r>
              <a:rPr lang="en-CA" b="1" i="1" u="sng" dirty="0" err="1">
                <a:solidFill>
                  <a:srgbClr val="002060"/>
                </a:solidFill>
                <a:effectLst>
                  <a:outerShdw blurRad="38100" dist="38100" dir="2700000" algn="tl">
                    <a:srgbClr val="000000">
                      <a:alpha val="43137"/>
                    </a:srgbClr>
                  </a:outerShdw>
                </a:effectLst>
                <a:latin typeface="Cambria" pitchFamily="18" charset="0"/>
              </a:rPr>
              <a:t>Mulţimi</a:t>
            </a:r>
            <a:r>
              <a:rPr lang="en-CA" b="1" i="1" u="sng" dirty="0">
                <a:solidFill>
                  <a:srgbClr val="002060"/>
                </a:solidFill>
                <a:effectLst>
                  <a:outerShdw blurRad="38100" dist="38100" dir="2700000" algn="tl">
                    <a:srgbClr val="000000">
                      <a:alpha val="43137"/>
                    </a:srgbClr>
                  </a:outerShdw>
                </a:effectLst>
                <a:latin typeface="Cambria" pitchFamily="18" charset="0"/>
              </a:rPr>
              <a:t> </a:t>
            </a:r>
            <a:r>
              <a:rPr lang="en-CA" b="1" i="1" u="sng" dirty="0" err="1">
                <a:solidFill>
                  <a:srgbClr val="002060"/>
                </a:solidFill>
                <a:effectLst>
                  <a:outerShdw blurRad="38100" dist="38100" dir="2700000" algn="tl">
                    <a:srgbClr val="000000">
                      <a:alpha val="43137"/>
                    </a:srgbClr>
                  </a:outerShdw>
                </a:effectLst>
                <a:latin typeface="Cambria" pitchFamily="18" charset="0"/>
              </a:rPr>
              <a:t>numerice</a:t>
            </a:r>
            <a:r>
              <a:rPr lang="en-CA" b="1" i="1" u="sng" dirty="0">
                <a:solidFill>
                  <a:srgbClr val="002060"/>
                </a:solidFill>
                <a:effectLst>
                  <a:outerShdw blurRad="38100" dist="38100" dir="2700000" algn="tl">
                    <a:srgbClr val="000000">
                      <a:alpha val="43137"/>
                    </a:srgbClr>
                  </a:outerShdw>
                </a:effectLst>
                <a:latin typeface="Cambria" pitchFamily="18" charset="0"/>
              </a:rPr>
              <a:t> </a:t>
            </a:r>
            <a:r>
              <a:rPr lang="en-CA" b="1" i="1" dirty="0">
                <a:effectLst>
                  <a:outerShdw blurRad="38100" dist="38100" dir="2700000" algn="tl">
                    <a:srgbClr val="000000">
                      <a:alpha val="43137"/>
                    </a:srgbClr>
                  </a:outerShdw>
                </a:effectLst>
                <a:latin typeface="Cambria" pitchFamily="18" charset="0"/>
              </a:rPr>
              <a:t>	</a:t>
            </a:r>
          </a:p>
          <a:p>
            <a:pPr>
              <a:buNone/>
            </a:pPr>
            <a:r>
              <a:rPr lang="ro-RO" b="1" dirty="0"/>
              <a:t>  </a:t>
            </a:r>
            <a:r>
              <a:rPr lang="vi-VN" b="1" dirty="0">
                <a:solidFill>
                  <a:srgbClr val="002060"/>
                </a:solidFill>
                <a:effectLst>
                  <a:outerShdw blurRad="38100" dist="38100" dir="2700000" algn="tl">
                    <a:srgbClr val="000000">
                      <a:alpha val="43137"/>
                    </a:srgbClr>
                  </a:outerShdw>
                </a:effectLst>
                <a:latin typeface="Cambria" pitchFamily="18" charset="0"/>
              </a:rPr>
              <a:t>Mulţimi. </a:t>
            </a:r>
            <a:r>
              <a:rPr lang="vi-VN" b="1" dirty="0">
                <a:latin typeface="Cambria" pitchFamily="18" charset="0"/>
              </a:rPr>
              <a:t>Operaţii cu mulţimi. Mulţimi finite, mulţimi infinite. Cardinalul mulţimii finite. Mulţimile: Propoziţii adevărate şi propoziţii false. Utilizarea operatorilor logici: „şi”, „sau”, „nu”, „dacă-atunci” şi a termenilor: „cel mult”, „cel puţin”, „unii”, „toţi”, „oricare ar fi”, „există”.</a:t>
            </a:r>
            <a:endParaRPr lang="ro-RO" b="1" dirty="0">
              <a:latin typeface="Cambria" pitchFamily="18" charset="0"/>
            </a:endParaRPr>
          </a:p>
          <a:p>
            <a:pPr>
              <a:buNone/>
            </a:pPr>
            <a:r>
              <a:rPr lang="vi-VN" b="1" dirty="0">
                <a:latin typeface="Cambria" pitchFamily="18" charset="0"/>
              </a:rPr>
              <a:t> </a:t>
            </a:r>
            <a:r>
              <a:rPr lang="vi-VN" b="1" dirty="0">
                <a:solidFill>
                  <a:srgbClr val="002060"/>
                </a:solidFill>
                <a:effectLst>
                  <a:outerShdw blurRad="38100" dist="38100" dir="2700000" algn="tl">
                    <a:srgbClr val="000000">
                      <a:alpha val="43137"/>
                    </a:srgbClr>
                  </a:outerShdw>
                </a:effectLst>
                <a:latin typeface="Cambria" pitchFamily="18" charset="0"/>
              </a:rPr>
              <a:t>Numere naturale</a:t>
            </a:r>
            <a:r>
              <a:rPr lang="vi-VN" b="1" dirty="0">
                <a:latin typeface="Cambria" pitchFamily="18" charset="0"/>
              </a:rPr>
              <a:t>. Operaţii cu numere naturale. Divizibilitate în. Criteriile de divizibilitate cu 2, 3, 5, 9, 10. Cel mai mare divizor comun al două numere naturale. Cel mai mic multiplu comun al două numere naturale.</a:t>
            </a:r>
            <a:endParaRPr lang="ro-RO" b="1" dirty="0">
              <a:latin typeface="Cambria" pitchFamily="18" charset="0"/>
            </a:endParaRPr>
          </a:p>
          <a:p>
            <a:pPr>
              <a:buNone/>
            </a:pPr>
            <a:r>
              <a:rPr lang="vi-VN" b="1" dirty="0">
                <a:effectLst>
                  <a:outerShdw blurRad="38100" dist="38100" dir="2700000" algn="tl">
                    <a:srgbClr val="000000">
                      <a:alpha val="43137"/>
                    </a:srgbClr>
                  </a:outerShdw>
                </a:effectLst>
                <a:latin typeface="Cambria" pitchFamily="18" charset="0"/>
              </a:rPr>
              <a:t> Numere întregi.</a:t>
            </a:r>
            <a:r>
              <a:rPr lang="vi-VN" b="1" dirty="0">
                <a:latin typeface="Cambria" pitchFamily="18" charset="0"/>
              </a:rPr>
              <a:t> Modulul numărului întreg. Operaţii cu numere întregi. Puterea unui număr întreg cu exponent număr întreg.</a:t>
            </a:r>
            <a:endParaRPr lang="ro-RO" b="1" dirty="0">
              <a:latin typeface="Cambria" pitchFamily="18" charset="0"/>
            </a:endParaRPr>
          </a:p>
          <a:p>
            <a:pPr>
              <a:buNone/>
            </a:pPr>
            <a:r>
              <a:rPr lang="vi-VN" b="1" dirty="0">
                <a:solidFill>
                  <a:srgbClr val="002060"/>
                </a:solidFill>
                <a:effectLst>
                  <a:outerShdw blurRad="38100" dist="38100" dir="2700000" algn="tl">
                    <a:srgbClr val="000000">
                      <a:alpha val="43137"/>
                    </a:srgbClr>
                  </a:outerShdw>
                </a:effectLst>
                <a:latin typeface="Cambria" pitchFamily="18" charset="0"/>
              </a:rPr>
              <a:t> Numere raţionale. </a:t>
            </a:r>
            <a:r>
              <a:rPr lang="vi-VN" b="1" dirty="0">
                <a:latin typeface="Cambria" pitchFamily="18" charset="0"/>
              </a:rPr>
              <a:t>Scrierea numerelor raţionale în diverse forme. Operaţii cu numere raţionale.</a:t>
            </a:r>
            <a:endParaRPr lang="ro-RO" b="1" dirty="0">
              <a:latin typeface="Cambria" pitchFamily="18" charset="0"/>
            </a:endParaRPr>
          </a:p>
          <a:p>
            <a:pPr>
              <a:buNone/>
            </a:pPr>
            <a:r>
              <a:rPr lang="vi-VN" b="1" dirty="0">
                <a:latin typeface="Cambria" pitchFamily="18" charset="0"/>
              </a:rPr>
              <a:t> </a:t>
            </a:r>
            <a:r>
              <a:rPr lang="vi-VN" b="1" dirty="0">
                <a:solidFill>
                  <a:srgbClr val="002060"/>
                </a:solidFill>
                <a:effectLst>
                  <a:outerShdw blurRad="38100" dist="38100" dir="2700000" algn="tl">
                    <a:srgbClr val="000000">
                      <a:alpha val="43137"/>
                    </a:srgbClr>
                  </a:outerShdw>
                </a:effectLst>
                <a:latin typeface="Cambria" pitchFamily="18" charset="0"/>
              </a:rPr>
              <a:t>Numere reale. </a:t>
            </a:r>
            <a:r>
              <a:rPr lang="vi-VN" b="1" dirty="0">
                <a:latin typeface="Cambria" pitchFamily="18" charset="0"/>
              </a:rPr>
              <a:t>Rădăcina pătrată dintr-un număr raţional nenegativ. Proprietăţile rădăcinii pătrate. Introducerea factorului sub radical, scoaterea factorului de sub radical. </a:t>
            </a:r>
          </a:p>
          <a:p>
            <a:pPr>
              <a:buNone/>
            </a:pPr>
            <a:r>
              <a:rPr lang="pt-BR" dirty="0">
                <a:latin typeface="Cambria" pitchFamily="18" charset="0"/>
              </a:rPr>
              <a:t> </a:t>
            </a:r>
            <a:r>
              <a:rPr lang="pt-BR" b="1" dirty="0">
                <a:solidFill>
                  <a:srgbClr val="002060"/>
                </a:solidFill>
                <a:effectLst>
                  <a:outerShdw blurRad="38100" dist="38100" dir="2700000" algn="tl">
                    <a:srgbClr val="000000">
                      <a:alpha val="43137"/>
                    </a:srgbClr>
                  </a:outerShdw>
                </a:effectLst>
                <a:latin typeface="Cambria" pitchFamily="18" charset="0"/>
              </a:rPr>
              <a:t>Noţiune de număr iraţional. </a:t>
            </a:r>
            <a:r>
              <a:rPr lang="pt-BR" b="1" dirty="0">
                <a:latin typeface="Cambria" pitchFamily="18" charset="0"/>
              </a:rPr>
              <a:t>Raţionalizarea numitorului de forma . </a:t>
            </a:r>
          </a:p>
          <a:p>
            <a:pPr>
              <a:buNone/>
            </a:pPr>
            <a:r>
              <a:rPr lang="vi-VN" b="1" dirty="0">
                <a:latin typeface="Cambria" pitchFamily="18" charset="0"/>
              </a:rPr>
              <a:t>Modulul numărului real. Proprietăţi. Operaţii cu numere reale. Puteri ale unui număr real cu exponent întreg. </a:t>
            </a:r>
          </a:p>
          <a:p>
            <a:pPr>
              <a:buNone/>
            </a:pPr>
            <a:r>
              <a:rPr lang="en-CA" dirty="0">
                <a:latin typeface="Cambria" pitchFamily="18" charset="0"/>
              </a:rPr>
              <a:t>	</a:t>
            </a:r>
          </a:p>
          <a:p>
            <a:pPr>
              <a:buNone/>
            </a:pPr>
            <a:endParaRPr lang="en-CA" dirty="0"/>
          </a:p>
          <a:p>
            <a:pPr>
              <a:buNone/>
            </a:pPr>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rmAutofit fontScale="55000" lnSpcReduction="20000"/>
          </a:bodyPr>
          <a:lstStyle/>
          <a:p>
            <a:pPr>
              <a:buNone/>
            </a:pPr>
            <a:r>
              <a:rPr lang="vi-VN" b="1" dirty="0">
                <a:solidFill>
                  <a:srgbClr val="C00000"/>
                </a:solidFill>
                <a:latin typeface="Cambria" pitchFamily="18" charset="0"/>
              </a:rPr>
              <a:t>Domeniul </a:t>
            </a:r>
            <a:r>
              <a:rPr lang="vi-VN" b="1" dirty="0">
                <a:solidFill>
                  <a:srgbClr val="002060"/>
                </a:solidFill>
                <a:effectLst>
                  <a:outerShdw blurRad="38100" dist="38100" dir="2700000" algn="tl">
                    <a:srgbClr val="000000">
                      <a:alpha val="43137"/>
                    </a:srgbClr>
                  </a:outerShdw>
                </a:effectLst>
                <a:latin typeface="Cambria" pitchFamily="18" charset="0"/>
              </a:rPr>
              <a:t>Rapoarte şi proporţii</a:t>
            </a:r>
          </a:p>
          <a:p>
            <a:pPr>
              <a:buNone/>
            </a:pPr>
            <a:r>
              <a:rPr lang="vi-VN" b="1" dirty="0">
                <a:latin typeface="Cambria" pitchFamily="18" charset="0"/>
              </a:rPr>
              <a:t>Rapoarte. Proporţii. Proprietatea fundamentală a proporţiilor. Mărimi direct proporţionale şi mărimi invers proporţionale. Procente. Aflarea a dintr-un număr dat. Aflarea unui număr când se cunosc din el. Aflarea raportului procentual. Calculul probabilităţii de realizare a unui eveniment. Elemente de statistică matematică. Organizarea şi reprezentarea datelor prin: tabele, diagrame, grafice.</a:t>
            </a:r>
            <a:endParaRPr lang="ro-RO" b="1" dirty="0">
              <a:latin typeface="Cambria" pitchFamily="18" charset="0"/>
            </a:endParaRPr>
          </a:p>
          <a:p>
            <a:pPr>
              <a:buNone/>
            </a:pPr>
            <a:r>
              <a:rPr lang="vi-VN" b="1" dirty="0">
                <a:solidFill>
                  <a:srgbClr val="C00000"/>
                </a:solidFill>
                <a:latin typeface="Cambria" pitchFamily="18" charset="0"/>
              </a:rPr>
              <a:t>Domeniul</a:t>
            </a:r>
            <a:r>
              <a:rPr lang="vi-VN" b="1" dirty="0">
                <a:solidFill>
                  <a:srgbClr val="002060"/>
                </a:solidFill>
                <a:latin typeface="Cambria" pitchFamily="18" charset="0"/>
              </a:rPr>
              <a:t> </a:t>
            </a:r>
            <a:r>
              <a:rPr lang="vi-VN" b="1" dirty="0">
                <a:solidFill>
                  <a:srgbClr val="002060"/>
                </a:solidFill>
                <a:effectLst>
                  <a:outerShdw blurRad="38100" dist="38100" dir="2700000" algn="tl">
                    <a:srgbClr val="000000">
                      <a:alpha val="43137"/>
                    </a:srgbClr>
                  </a:outerShdw>
                </a:effectLst>
                <a:latin typeface="Cambria" pitchFamily="18" charset="0"/>
              </a:rPr>
              <a:t>Calcul algebric. </a:t>
            </a:r>
          </a:p>
          <a:p>
            <a:pPr>
              <a:buNone/>
            </a:pPr>
            <a:r>
              <a:rPr lang="vi-VN" b="1" dirty="0">
                <a:latin typeface="Cambria" pitchFamily="18" charset="0"/>
              </a:rPr>
              <a:t>Operaţii cu numere reale reprezentate prin litere (adunarea, scăderea, înmulţirea, împărţirea, ridicarea la putere cu exponent număr natural). Formule de calcul prescurtat: – Metode de descompunere în factori. Transformări ale expresiilor algebrice. </a:t>
            </a:r>
            <a:endParaRPr lang="ro-RO" b="1" dirty="0">
              <a:latin typeface="Cambria" pitchFamily="18" charset="0"/>
            </a:endParaRPr>
          </a:p>
          <a:p>
            <a:pPr>
              <a:buNone/>
            </a:pPr>
            <a:r>
              <a:rPr lang="ro-RO" b="1" dirty="0">
                <a:latin typeface="Cambria" pitchFamily="18" charset="0"/>
              </a:rPr>
              <a:t> Rapoarte</a:t>
            </a:r>
            <a:r>
              <a:rPr lang="vi-VN" b="1" dirty="0">
                <a:latin typeface="Cambria" pitchFamily="18" charset="0"/>
              </a:rPr>
              <a:t> algebrice. Domeniul valorilor admisibile (DVA) al un</a:t>
            </a:r>
            <a:r>
              <a:rPr lang="ro-RO" b="1" dirty="0">
                <a:latin typeface="Cambria" pitchFamily="18" charset="0"/>
              </a:rPr>
              <a:t>ui</a:t>
            </a:r>
            <a:r>
              <a:rPr lang="vi-VN" b="1" dirty="0">
                <a:latin typeface="Cambria" pitchFamily="18" charset="0"/>
              </a:rPr>
              <a:t> </a:t>
            </a:r>
            <a:r>
              <a:rPr lang="ro-RO" b="1" dirty="0">
                <a:latin typeface="Cambria" pitchFamily="18" charset="0"/>
              </a:rPr>
              <a:t>raport</a:t>
            </a:r>
            <a:r>
              <a:rPr lang="vi-VN" b="1" dirty="0">
                <a:latin typeface="Cambria" pitchFamily="18" charset="0"/>
              </a:rPr>
              <a:t> algebric. Amplificarea şi simplificarea </a:t>
            </a:r>
            <a:r>
              <a:rPr lang="ro-RO" b="1" dirty="0">
                <a:latin typeface="Cambria" pitchFamily="18" charset="0"/>
              </a:rPr>
              <a:t>rapoarte</a:t>
            </a:r>
            <a:r>
              <a:rPr lang="vi-VN" b="1" dirty="0">
                <a:latin typeface="Cambria" pitchFamily="18" charset="0"/>
              </a:rPr>
              <a:t>lor algebrice. Operaţii aritmetice cu </a:t>
            </a:r>
            <a:r>
              <a:rPr lang="ro-RO" b="1" dirty="0">
                <a:latin typeface="Cambria" pitchFamily="18" charset="0"/>
              </a:rPr>
              <a:t>rapoartele</a:t>
            </a:r>
            <a:r>
              <a:rPr lang="vi-VN" b="1" dirty="0">
                <a:latin typeface="Cambria" pitchFamily="18" charset="0"/>
              </a:rPr>
              <a:t> algebrice</a:t>
            </a:r>
            <a:r>
              <a:rPr lang="vi-VN" b="1" dirty="0">
                <a:solidFill>
                  <a:srgbClr val="002060"/>
                </a:solidFill>
                <a:latin typeface="Cambria" pitchFamily="18" charset="0"/>
              </a:rPr>
              <a:t>. </a:t>
            </a:r>
            <a:endParaRPr lang="ro-RO" b="1" dirty="0">
              <a:solidFill>
                <a:srgbClr val="002060"/>
              </a:solidFill>
              <a:latin typeface="Cambria" pitchFamily="18" charset="0"/>
            </a:endParaRPr>
          </a:p>
          <a:p>
            <a:pPr>
              <a:buNone/>
            </a:pPr>
            <a:r>
              <a:rPr lang="vi-VN" b="1" dirty="0">
                <a:solidFill>
                  <a:srgbClr val="C00000"/>
                </a:solidFill>
                <a:latin typeface="Cambria" pitchFamily="18" charset="0"/>
              </a:rPr>
              <a:t>Domeniul</a:t>
            </a:r>
            <a:r>
              <a:rPr lang="vi-VN" b="1" dirty="0">
                <a:solidFill>
                  <a:srgbClr val="002060"/>
                </a:solidFill>
                <a:latin typeface="Cambria" pitchFamily="18" charset="0"/>
              </a:rPr>
              <a:t> </a:t>
            </a:r>
            <a:r>
              <a:rPr lang="vi-VN" b="1" dirty="0">
                <a:solidFill>
                  <a:srgbClr val="002060"/>
                </a:solidFill>
                <a:effectLst>
                  <a:outerShdw blurRad="38100" dist="38100" dir="2700000" algn="tl">
                    <a:srgbClr val="000000">
                      <a:alpha val="43137"/>
                    </a:srgbClr>
                  </a:outerShdw>
                </a:effectLst>
                <a:latin typeface="Cambria" pitchFamily="18" charset="0"/>
              </a:rPr>
              <a:t>Funcţii. Şiruri numerice</a:t>
            </a:r>
          </a:p>
          <a:p>
            <a:pPr>
              <a:buNone/>
            </a:pPr>
            <a:r>
              <a:rPr lang="vi-VN" b="1" dirty="0">
                <a:latin typeface="Cambria" pitchFamily="18" charset="0"/>
              </a:rPr>
              <a:t>Noţiune de funcţie. Domeniul de definiţie al funcţiei. Graficul funcţiei. Funcţia de gradul I. Reprezentarea grafică. Proprietăţi (monotonie, semnul funcţiei, zerou, panta/coeficientul unghiular al dreptei). </a:t>
            </a:r>
            <a:endParaRPr lang="ro-RO" b="1" dirty="0">
              <a:latin typeface="Cambria" pitchFamily="18" charset="0"/>
            </a:endParaRPr>
          </a:p>
          <a:p>
            <a:pPr>
              <a:buNone/>
            </a:pPr>
            <a:r>
              <a:rPr lang="vi-VN" b="1" dirty="0">
                <a:latin typeface="Cambria" pitchFamily="18" charset="0"/>
              </a:rPr>
              <a:t>Funcţia de gradul II. Reprezentarea grafică. Proprietăţi (zerouri, monotonie, semnul funcţiei, puncte de extrem, extremele funcţiei).</a:t>
            </a:r>
            <a:endParaRPr lang="ro-RO" b="1" dirty="0">
              <a:latin typeface="Cambria" pitchFamily="18" charset="0"/>
            </a:endParaRPr>
          </a:p>
          <a:p>
            <a:pPr>
              <a:buNone/>
            </a:pPr>
            <a:r>
              <a:rPr lang="vi-VN" b="1" dirty="0">
                <a:latin typeface="Cambria" pitchFamily="18" charset="0"/>
              </a:rPr>
              <a:t> Funcţiile: proporţionalitate directă, proporţionalitate inversă, radical. Domeniul Ecuaţii,</a:t>
            </a:r>
            <a:endParaRPr lang="en-CA" b="1"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1F838A-F9F0-4335-3336-7F083CBDD131}"/>
              </a:ext>
            </a:extLst>
          </p:cNvPr>
          <p:cNvSpPr>
            <a:spLocks noGrp="1"/>
          </p:cNvSpPr>
          <p:nvPr>
            <p:ph idx="1"/>
          </p:nvPr>
        </p:nvSpPr>
        <p:spPr>
          <a:xfrm>
            <a:off x="395536" y="188640"/>
            <a:ext cx="8291264" cy="5937523"/>
          </a:xfrm>
        </p:spPr>
        <p:txBody>
          <a:bodyPr>
            <a:normAutofit/>
          </a:bodyPr>
          <a:lstStyle/>
          <a:p>
            <a:pPr marL="0" indent="0">
              <a:buNone/>
            </a:pPr>
            <a:r>
              <a:rPr lang="vi-VN" sz="1600" b="1" u="sng" dirty="0">
                <a:solidFill>
                  <a:srgbClr val="FF0000"/>
                </a:solidFill>
                <a:effectLst>
                  <a:outerShdw blurRad="38100" dist="38100" dir="2700000" algn="tl">
                    <a:srgbClr val="000000">
                      <a:alpha val="43137"/>
                    </a:srgbClr>
                  </a:outerShdw>
                </a:effectLst>
                <a:latin typeface="Cambria" pitchFamily="18" charset="0"/>
              </a:rPr>
              <a:t>Domeniul</a:t>
            </a:r>
            <a:r>
              <a:rPr lang="vi-VN" sz="1600" b="1" u="sng" dirty="0">
                <a:effectLst>
                  <a:outerShdw blurRad="38100" dist="38100" dir="2700000" algn="tl">
                    <a:srgbClr val="000000">
                      <a:alpha val="43137"/>
                    </a:srgbClr>
                  </a:outerShdw>
                </a:effectLst>
                <a:latin typeface="Cambria" pitchFamily="18" charset="0"/>
              </a:rPr>
              <a:t> </a:t>
            </a:r>
            <a:r>
              <a:rPr lang="vi-VN" sz="1600" b="1" u="sng" dirty="0">
                <a:solidFill>
                  <a:srgbClr val="002060"/>
                </a:solidFill>
                <a:effectLst>
                  <a:outerShdw blurRad="38100" dist="38100" dir="2700000" algn="tl">
                    <a:srgbClr val="000000">
                      <a:alpha val="43137"/>
                    </a:srgbClr>
                  </a:outerShdw>
                </a:effectLst>
                <a:latin typeface="Cambria" pitchFamily="18" charset="0"/>
              </a:rPr>
              <a:t>Ecuaţii,</a:t>
            </a:r>
            <a:r>
              <a:rPr lang="ro-RO" sz="1600" b="1" u="sng" dirty="0">
                <a:solidFill>
                  <a:srgbClr val="002060"/>
                </a:solidFill>
                <a:effectLst>
                  <a:outerShdw blurRad="38100" dist="38100" dir="2700000" algn="tl">
                    <a:srgbClr val="000000">
                      <a:alpha val="43137"/>
                    </a:srgbClr>
                  </a:outerShdw>
                </a:effectLst>
                <a:latin typeface="Cambria" pitchFamily="18" charset="0"/>
              </a:rPr>
              <a:t> inecuații, sisteme de ecuații, sisteme de inecuații</a:t>
            </a:r>
          </a:p>
          <a:p>
            <a:pPr marL="0" indent="0">
              <a:buNone/>
            </a:pPr>
            <a:r>
              <a:rPr lang="ro-RO" sz="1600" b="1" dirty="0">
                <a:solidFill>
                  <a:srgbClr val="002060"/>
                </a:solidFill>
                <a:latin typeface="Cambria" pitchFamily="18" charset="0"/>
              </a:rPr>
              <a:t> </a:t>
            </a:r>
            <a:r>
              <a:rPr lang="ro-RO" sz="1600" b="1" dirty="0">
                <a:latin typeface="Cambria" pitchFamily="18" charset="0"/>
              </a:rPr>
              <a:t>Ecuația de gradul I,  sisteme de ecuații de gradul I. Transformări echivalente  Metode de rezolvare. Probleme  cu text care se rezolvă cu ajutorul ecuațiilor/ sistemelor de ecuații.</a:t>
            </a:r>
          </a:p>
          <a:p>
            <a:pPr marL="0" indent="0">
              <a:buNone/>
            </a:pPr>
            <a:r>
              <a:rPr lang="ro-RO" sz="1600" b="1" dirty="0">
                <a:latin typeface="Cambria" pitchFamily="18" charset="0"/>
              </a:rPr>
              <a:t> Ecuația de gradul II.  Rezolvarea ecuațiilor de gr. II, forma redusă, forma completă.</a:t>
            </a:r>
          </a:p>
          <a:p>
            <a:pPr marL="0" indent="0">
              <a:buNone/>
            </a:pPr>
            <a:r>
              <a:rPr lang="ro-RO" sz="1600" b="1" dirty="0">
                <a:latin typeface="Cambria" pitchFamily="18" charset="0"/>
              </a:rPr>
              <a:t>Teorema lui Viette. </a:t>
            </a:r>
          </a:p>
          <a:p>
            <a:pPr marL="0" indent="0">
              <a:buNone/>
            </a:pPr>
            <a:r>
              <a:rPr lang="ro-RO" sz="1600" b="1" dirty="0">
                <a:latin typeface="Cambria" pitchFamily="18" charset="0"/>
              </a:rPr>
              <a:t>Descompunerea în factori.</a:t>
            </a:r>
          </a:p>
          <a:p>
            <a:pPr marL="0" indent="0">
              <a:buNone/>
            </a:pPr>
            <a:r>
              <a:rPr lang="ro-RO" sz="1600" b="1" dirty="0">
                <a:latin typeface="Cambria" pitchFamily="18" charset="0"/>
              </a:rPr>
              <a:t>Probleme  cu text care se rezolvă cu ajutorul ecuațiilorde gr. II.</a:t>
            </a:r>
          </a:p>
          <a:p>
            <a:pPr marL="0" indent="0">
              <a:buNone/>
            </a:pPr>
            <a:r>
              <a:rPr lang="ro-RO" sz="1600" b="1" dirty="0">
                <a:latin typeface="Cambria" pitchFamily="18" charset="0"/>
              </a:rPr>
              <a:t>Ecuații raționalecu o necunoscută.</a:t>
            </a:r>
          </a:p>
          <a:p>
            <a:pPr marL="0" indent="0">
              <a:buNone/>
            </a:pPr>
            <a:r>
              <a:rPr lang="ro-RO" sz="1600" b="1" dirty="0">
                <a:latin typeface="Cambria" pitchFamily="18" charset="0"/>
              </a:rPr>
              <a:t>Probleme  cu text care se rezolvă cu ajutorul ecuațiilor.</a:t>
            </a:r>
          </a:p>
          <a:p>
            <a:pPr marL="0" indent="0">
              <a:buNone/>
            </a:pPr>
            <a:r>
              <a:rPr lang="ro-RO" sz="1600" b="1" dirty="0">
                <a:latin typeface="Cambria" pitchFamily="18" charset="0"/>
              </a:rPr>
              <a:t>Inecuația de gradul II cu o necunoscută.</a:t>
            </a:r>
            <a:endParaRPr lang="en-US" sz="1600" dirty="0"/>
          </a:p>
        </p:txBody>
      </p:sp>
    </p:spTree>
    <p:extLst>
      <p:ext uri="{BB962C8B-B14F-4D97-AF65-F5344CB8AC3E}">
        <p14:creationId xmlns:p14="http://schemas.microsoft.com/office/powerpoint/2010/main" val="221452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8754-97DF-449B-481D-2374660ECDC2}"/>
              </a:ext>
            </a:extLst>
          </p:cNvPr>
          <p:cNvSpPr>
            <a:spLocks noGrp="1"/>
          </p:cNvSpPr>
          <p:nvPr>
            <p:ph type="title"/>
          </p:nvPr>
        </p:nvSpPr>
        <p:spPr>
          <a:xfrm>
            <a:off x="457200" y="274638"/>
            <a:ext cx="8229600" cy="457199"/>
          </a:xfrm>
        </p:spPr>
        <p:txBody>
          <a:bodyPr>
            <a:noAutofit/>
          </a:bodyPr>
          <a:lstStyle/>
          <a:p>
            <a:r>
              <a:rPr lang="ro-RO" sz="2800" b="1" dirty="0">
                <a:solidFill>
                  <a:srgbClr val="C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SCOPUL  examenului de absolvire a treptei gimnaziu: </a:t>
            </a:r>
            <a:endParaRPr lang="en-US" sz="2800" b="1" dirty="0">
              <a:solidFill>
                <a:srgbClr val="C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endParaRPr>
          </a:p>
        </p:txBody>
      </p:sp>
      <p:sp>
        <p:nvSpPr>
          <p:cNvPr id="3" name="Content Placeholder 2">
            <a:extLst>
              <a:ext uri="{FF2B5EF4-FFF2-40B4-BE49-F238E27FC236}">
                <a16:creationId xmlns:a16="http://schemas.microsoft.com/office/drawing/2014/main" id="{54F0A72E-BC95-C2B2-2864-CB107FE64E06}"/>
              </a:ext>
            </a:extLst>
          </p:cNvPr>
          <p:cNvSpPr>
            <a:spLocks noGrp="1"/>
          </p:cNvSpPr>
          <p:nvPr>
            <p:ph idx="1"/>
          </p:nvPr>
        </p:nvSpPr>
        <p:spPr>
          <a:xfrm>
            <a:off x="457200" y="731838"/>
            <a:ext cx="8229600" cy="5394326"/>
          </a:xfrm>
        </p:spPr>
        <p:txBody>
          <a:bodyPr/>
          <a:lstStyle/>
          <a:p>
            <a:pPr marL="0" indent="0">
              <a:buNone/>
            </a:pPr>
            <a:r>
              <a:rPr lang="ro-RO" dirty="0"/>
              <a:t>- </a:t>
            </a:r>
            <a:r>
              <a:rPr lang="ro-RO"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Determinarea nivelului de competențe dobândite la finele treptei gimnaziale; </a:t>
            </a:r>
          </a:p>
          <a:p>
            <a:pPr marL="0" indent="0">
              <a:buNone/>
            </a:pPr>
            <a:r>
              <a:rPr lang="ro-RO"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 Determinarea orientării scolare și profesionale (în funcție de performanțe);</a:t>
            </a:r>
          </a:p>
          <a:p>
            <a:pPr>
              <a:buFontTx/>
              <a:buChar char="-"/>
            </a:pPr>
            <a:r>
              <a:rPr lang="ro-RO"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Determinarea  gradului de pregătire  al elevilor la nivel național;</a:t>
            </a:r>
          </a:p>
          <a:p>
            <a:pPr>
              <a:buFontTx/>
              <a:buChar char="-"/>
            </a:pPr>
            <a:r>
              <a:rPr lang="ro-RO"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Pregăt</a:t>
            </a:r>
            <a:r>
              <a:rPr lang="en-US" b="1" dirty="0" err="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irea</a:t>
            </a:r>
            <a:r>
              <a:rPr lang="ro-RO"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 elevi</a:t>
            </a:r>
            <a:r>
              <a:rPr lang="en-US"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lor</a:t>
            </a:r>
            <a:r>
              <a:rPr lang="ro-RO"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 pentru susținerea examrnului de BAC ș.a. examene....</a:t>
            </a:r>
            <a:endParaRPr lang="en-US" b="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475785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15ABB5-4338-7A0E-6CAD-B9E7B6A2D09C}"/>
              </a:ext>
            </a:extLst>
          </p:cNvPr>
          <p:cNvSpPr>
            <a:spLocks noGrp="1"/>
          </p:cNvSpPr>
          <p:nvPr>
            <p:ph idx="1"/>
          </p:nvPr>
        </p:nvSpPr>
        <p:spPr>
          <a:xfrm>
            <a:off x="457200" y="332656"/>
            <a:ext cx="8229600" cy="5793507"/>
          </a:xfrm>
        </p:spPr>
        <p:txBody>
          <a:bodyPr/>
          <a:lstStyle/>
          <a:p>
            <a:pPr marL="0" indent="0">
              <a:buNone/>
            </a:pPr>
            <a:r>
              <a:rPr lang="ro-RO" b="1" dirty="0">
                <a:latin typeface="Cambria Math" panose="02040503050406030204" pitchFamily="18" charset="0"/>
                <a:ea typeface="Cambria Math" panose="02040503050406030204" pitchFamily="18" charset="0"/>
              </a:rPr>
              <a:t>Rezultatele Republicii Moldova  la  examenul PISA  sunt în continuare sub media  OECD, dar sunt  unele îmbunătățiri comparativ cu testările inițiale. </a:t>
            </a:r>
          </a:p>
          <a:p>
            <a:pPr>
              <a:buFont typeface="Wingdings" panose="05000000000000000000" pitchFamily="2" charset="2"/>
              <a:buChar char="q"/>
            </a:pPr>
            <a:r>
              <a:rPr lang="ro-RO" b="1" dirty="0">
                <a:latin typeface="Cambria Math" panose="02040503050406030204" pitchFamily="18" charset="0"/>
                <a:ea typeface="Cambria Math" panose="02040503050406030204" pitchFamily="18" charset="0"/>
              </a:rPr>
              <a:t>Matematica (2022) doar 44,3% dintre elevi ating nivelul minim de  competență. </a:t>
            </a:r>
          </a:p>
          <a:p>
            <a:pPr>
              <a:buFont typeface="Wingdings" panose="05000000000000000000" pitchFamily="2" charset="2"/>
              <a:buChar char="q"/>
            </a:pPr>
            <a:r>
              <a:rPr lang="ro-RO" b="1" dirty="0">
                <a:latin typeface="Cambria Math" panose="02040503050406030204" pitchFamily="18" charset="0"/>
                <a:ea typeface="Cambria Math" panose="02040503050406030204" pitchFamily="18" charset="0"/>
              </a:rPr>
              <a:t>Citirea/ lectura / științe - 51% . </a:t>
            </a:r>
          </a:p>
          <a:p>
            <a:pPr>
              <a:buFont typeface="Wingdings" panose="05000000000000000000" pitchFamily="2" charset="2"/>
              <a:buChar char="q"/>
            </a:pPr>
            <a:r>
              <a:rPr lang="ro-RO" b="1" dirty="0">
                <a:latin typeface="Cambria Math" panose="02040503050406030204" pitchFamily="18" charset="0"/>
                <a:ea typeface="Cambria Math" panose="02040503050406030204" pitchFamily="18" charset="0"/>
              </a:rPr>
              <a:t> Rezultatele confirmă decalaj semnificativ între elevii din mediul urban și cel rural. </a:t>
            </a:r>
          </a:p>
          <a:p>
            <a:pPr marL="0" indent="0">
              <a:buNone/>
            </a:pPr>
            <a:endParaRPr lang="en-US" dirty="0"/>
          </a:p>
        </p:txBody>
      </p:sp>
    </p:spTree>
    <p:extLst>
      <p:ext uri="{BB962C8B-B14F-4D97-AF65-F5344CB8AC3E}">
        <p14:creationId xmlns:p14="http://schemas.microsoft.com/office/powerpoint/2010/main" val="1815111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707B4-0AE6-C019-EEC2-8C11856CA25B}"/>
              </a:ext>
            </a:extLst>
          </p:cNvPr>
          <p:cNvSpPr>
            <a:spLocks noGrp="1"/>
          </p:cNvSpPr>
          <p:nvPr>
            <p:ph type="title"/>
          </p:nvPr>
        </p:nvSpPr>
        <p:spPr>
          <a:xfrm>
            <a:off x="827584" y="188640"/>
            <a:ext cx="7632848" cy="1080120"/>
          </a:xfrm>
        </p:spPr>
        <p:txBody>
          <a:bodyPr>
            <a:noAutofit/>
          </a:bodyPr>
          <a:lstStyle/>
          <a:p>
            <a:r>
              <a:rPr lang="ro-RO" sz="2000" b="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Pregătirea elevilor  pentru examenul din clasa a IX-a implică următoarele riscuri </a:t>
            </a:r>
            <a:r>
              <a:rPr lang="ro-RO" sz="2000" b="1" dirty="0">
                <a:solidFill>
                  <a:srgbClr val="C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care pot afecta atât procesul de învățare cât performanța elevilor:  </a:t>
            </a:r>
            <a:endParaRPr lang="en-US" sz="2000" b="1" dirty="0">
              <a:solidFill>
                <a:srgbClr val="C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endParaRPr>
          </a:p>
        </p:txBody>
      </p:sp>
      <p:sp>
        <p:nvSpPr>
          <p:cNvPr id="3" name="Content Placeholder 2">
            <a:extLst>
              <a:ext uri="{FF2B5EF4-FFF2-40B4-BE49-F238E27FC236}">
                <a16:creationId xmlns:a16="http://schemas.microsoft.com/office/drawing/2014/main" id="{BFCB1036-CB7D-A8EF-A9E1-9F4861223804}"/>
              </a:ext>
            </a:extLst>
          </p:cNvPr>
          <p:cNvSpPr>
            <a:spLocks noGrp="1"/>
          </p:cNvSpPr>
          <p:nvPr>
            <p:ph idx="1"/>
          </p:nvPr>
        </p:nvSpPr>
        <p:spPr>
          <a:xfrm>
            <a:off x="457200" y="1268760"/>
            <a:ext cx="8229600" cy="4857403"/>
          </a:xfrm>
        </p:spPr>
        <p:txBody>
          <a:bodyPr>
            <a:normAutofit fontScale="62500" lnSpcReduction="20000"/>
          </a:bodyPr>
          <a:lstStyle/>
          <a:p>
            <a:pPr marL="514350" indent="-514350">
              <a:buAutoNum type="arabicPeriod"/>
            </a:pPr>
            <a:r>
              <a:rPr lang="ro-RO" b="1" dirty="0">
                <a:latin typeface="Cambria" pitchFamily="18" charset="0"/>
                <a:ea typeface="Cambria Math" pitchFamily="18" charset="0"/>
              </a:rPr>
              <a:t>Accent excesiv  pe memorie nu pe înțelegere; </a:t>
            </a:r>
          </a:p>
          <a:p>
            <a:pPr marL="514350" indent="-514350">
              <a:buAutoNum type="arabicPeriod"/>
            </a:pPr>
            <a:r>
              <a:rPr lang="ro-RO" b="1" dirty="0">
                <a:latin typeface="Cambria" pitchFamily="18" charset="0"/>
                <a:ea typeface="Cambria Math" pitchFamily="18" charset="0"/>
              </a:rPr>
              <a:t> Lipsa echilibrului între materii, unele discipline școlare nu știu cum să aplice  matematica</a:t>
            </a:r>
            <a:r>
              <a:rPr lang="en-US" b="1" dirty="0">
                <a:latin typeface="Cambria" pitchFamily="18" charset="0"/>
                <a:ea typeface="Cambria Math" pitchFamily="18" charset="0"/>
              </a:rPr>
              <a:t>, </a:t>
            </a:r>
            <a:r>
              <a:rPr lang="en-US" b="1" dirty="0" err="1">
                <a:latin typeface="Cambria" pitchFamily="18" charset="0"/>
                <a:ea typeface="Cambria Math" pitchFamily="18" charset="0"/>
              </a:rPr>
              <a:t>sau</a:t>
            </a:r>
            <a:r>
              <a:rPr lang="en-US" b="1" dirty="0">
                <a:latin typeface="Cambria" pitchFamily="18" charset="0"/>
                <a:ea typeface="Cambria Math" pitchFamily="18" charset="0"/>
              </a:rPr>
              <a:t> </a:t>
            </a:r>
            <a:r>
              <a:rPr lang="en-US" b="1" dirty="0" err="1">
                <a:latin typeface="Cambria" pitchFamily="18" charset="0"/>
                <a:ea typeface="Cambria Math" pitchFamily="18" charset="0"/>
              </a:rPr>
              <a:t>chiar</a:t>
            </a:r>
            <a:r>
              <a:rPr lang="en-US" b="1" dirty="0">
                <a:latin typeface="Cambria" pitchFamily="18" charset="0"/>
                <a:ea typeface="Cambria Math" pitchFamily="18" charset="0"/>
              </a:rPr>
              <a:t>  o </a:t>
            </a:r>
            <a:r>
              <a:rPr lang="en-US" b="1" dirty="0" err="1">
                <a:latin typeface="Cambria" pitchFamily="18" charset="0"/>
                <a:ea typeface="Cambria Math" pitchFamily="18" charset="0"/>
              </a:rPr>
              <a:t>ignor</a:t>
            </a:r>
            <a:r>
              <a:rPr lang="ro-RO" b="1" dirty="0">
                <a:latin typeface="Cambria" pitchFamily="18" charset="0"/>
                <a:ea typeface="Cambria Math" pitchFamily="18" charset="0"/>
              </a:rPr>
              <a:t>ă; </a:t>
            </a:r>
          </a:p>
          <a:p>
            <a:pPr marL="514350" indent="-514350">
              <a:buAutoNum type="arabicPeriod"/>
            </a:pPr>
            <a:r>
              <a:rPr lang="ro-RO" b="1" dirty="0">
                <a:latin typeface="Cambria" pitchFamily="18" charset="0"/>
                <a:ea typeface="Cambria Math" pitchFamily="18" charset="0"/>
              </a:rPr>
              <a:t> Diferențe dintre păturile sociale, unii elevi au acces la meditații, alții nu-și permit meditații, nu doresc, școli dotate  și mai puțin dotate</a:t>
            </a:r>
            <a:r>
              <a:rPr lang="en-US" b="1" dirty="0">
                <a:latin typeface="Cambria" pitchFamily="18" charset="0"/>
                <a:ea typeface="Cambria Math" pitchFamily="18" charset="0"/>
              </a:rPr>
              <a:t>…</a:t>
            </a:r>
            <a:r>
              <a:rPr lang="ro-RO" b="1" dirty="0">
                <a:latin typeface="Cambria" pitchFamily="18" charset="0"/>
                <a:ea typeface="Cambria Math" pitchFamily="18" charset="0"/>
              </a:rPr>
              <a:t>;</a:t>
            </a:r>
          </a:p>
          <a:p>
            <a:pPr marL="514350" indent="-514350">
              <a:buAutoNum type="arabicPeriod"/>
            </a:pPr>
            <a:r>
              <a:rPr lang="ro-RO" b="1" dirty="0">
                <a:latin typeface="Cambria" pitchFamily="18" charset="0"/>
                <a:ea typeface="Cambria Math" pitchFamily="18" charset="0"/>
              </a:rPr>
              <a:t>Ignorarea dezvoltării competențelor practice; </a:t>
            </a:r>
          </a:p>
          <a:p>
            <a:pPr marL="514350" indent="-514350">
              <a:buAutoNum type="arabicPeriod"/>
            </a:pPr>
            <a:r>
              <a:rPr lang="ro-RO" b="1" dirty="0">
                <a:latin typeface="Cambria" pitchFamily="18" charset="0"/>
                <a:ea typeface="Cambria Math" pitchFamily="18" charset="0"/>
              </a:rPr>
              <a:t>Pregătirea pentru examene într-un mod unic, fără a ține cont de ritmul fiecărui elev, potențial ș.a.</a:t>
            </a:r>
          </a:p>
          <a:p>
            <a:pPr marL="514350" indent="-514350">
              <a:buAutoNum type="arabicPeriod"/>
            </a:pPr>
            <a:r>
              <a:rPr lang="ro-RO" b="1" dirty="0">
                <a:latin typeface="Cambria" pitchFamily="18" charset="0"/>
                <a:ea typeface="Cambria Math" pitchFamily="18" charset="0"/>
              </a:rPr>
              <a:t>Dependența de meditațiile private;</a:t>
            </a:r>
          </a:p>
          <a:p>
            <a:pPr marL="514350" indent="-514350">
              <a:buAutoNum type="arabicPeriod"/>
            </a:pPr>
            <a:r>
              <a:rPr lang="ro-RO" b="1" dirty="0">
                <a:latin typeface="Cambria" pitchFamily="18" charset="0"/>
                <a:ea typeface="Cambria Math" pitchFamily="18" charset="0"/>
              </a:rPr>
              <a:t>Stresul, anxietatea, presiunea asupra elevilor, condițiile impuse copiilor, chiar burnout;</a:t>
            </a:r>
          </a:p>
          <a:p>
            <a:pPr marL="514350" indent="-514350">
              <a:buAutoNum type="arabicPeriod"/>
            </a:pPr>
            <a:r>
              <a:rPr lang="ro-RO" b="1" dirty="0">
                <a:latin typeface="Cambria" pitchFamily="18" charset="0"/>
                <a:ea typeface="Cambria Math" pitchFamily="18" charset="0"/>
              </a:rPr>
              <a:t>Timp insuficient pentru  activitățile creative, esențiale pentru dezvoltarea copilului, pasiunele individuale,  care pot avea tangențe cu materia de studiu; </a:t>
            </a:r>
          </a:p>
          <a:p>
            <a:pPr marL="514350" indent="-514350">
              <a:buAutoNum type="arabicPeriod"/>
            </a:pPr>
            <a:r>
              <a:rPr lang="ro-RO" b="1" dirty="0">
                <a:latin typeface="Cambria" pitchFamily="18" charset="0"/>
                <a:ea typeface="Cambria Math" pitchFamily="18" charset="0"/>
              </a:rPr>
              <a:t>Programul prea încărcat și neglijarea sănătății fizice și psihice. </a:t>
            </a:r>
            <a:endParaRPr lang="en-US" b="1" dirty="0">
              <a:latin typeface="Cambria" pitchFamily="18" charset="0"/>
              <a:ea typeface="Cambria Math" pitchFamily="18" charset="0"/>
            </a:endParaRPr>
          </a:p>
        </p:txBody>
      </p:sp>
    </p:spTree>
    <p:extLst>
      <p:ext uri="{BB962C8B-B14F-4D97-AF65-F5344CB8AC3E}">
        <p14:creationId xmlns:p14="http://schemas.microsoft.com/office/powerpoint/2010/main" val="865028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1286</Words>
  <Application>Microsoft Office PowerPoint</Application>
  <PresentationFormat>On-screen Show (4:3)</PresentationFormat>
  <Paragraphs>81</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Aptos Narrow</vt:lpstr>
      <vt:lpstr>Arial</vt:lpstr>
      <vt:lpstr>Calibri</vt:lpstr>
      <vt:lpstr>Cambria</vt:lpstr>
      <vt:lpstr>Cambria Math</vt:lpstr>
      <vt:lpstr>Times New Roman</vt:lpstr>
      <vt:lpstr>Wingdings</vt:lpstr>
      <vt:lpstr>Office Theme</vt:lpstr>
      <vt:lpstr>03 decembrie 2024 „Identificarea riscurilor în pregătirea elevilor de la ciclul gimnazial pentru examenul național de absolvire a gimnaziului la matematică”</vt:lpstr>
      <vt:lpstr>PROGRAMA pentru examenul de absolvire a gimnaziului la MATEMATICĂ  este elaborată în baza Cadrului de referință al Curriculumului Național, aprobat prin ordinul MECC nr. 432/2017, a Curriculumului Național la MATEMATICĂ pentru clasele V – IX și a Ghidului de implementare la MATEMATICĂ, aprobate prin ordinul MECC nr.906/2019, precum și în conformitate cu prevederile Regulamentului cu privire la examenele de absolvire a gimnaziului, aprobat prin ordinul MECC nr.48/2018. Programa reprezintă un document reglator şi normativ având ca obiectiv major asigurarea desfăşurării corecte şi eficiente a examenului.  </vt:lpstr>
      <vt:lpstr>  COMPETENŢE SPECIFICE ALE DISCIPLINEI  evaluate în cadrul examenului național de absolvire a gimnaziului    </vt:lpstr>
      <vt:lpstr> CONŢINUTURI DE EVALUAT  </vt:lpstr>
      <vt:lpstr>PowerPoint Presentation</vt:lpstr>
      <vt:lpstr>PowerPoint Presentation</vt:lpstr>
      <vt:lpstr>SCOPUL  examenului de absolvire a treptei gimnaziu: </vt:lpstr>
      <vt:lpstr>PowerPoint Presentation</vt:lpstr>
      <vt:lpstr>Pregătirea elevilor  pentru examenul din clasa a IX-a implică următoarele riscuri care pot afecta atât procesul de învățare cât performanța elevilor:  </vt:lpstr>
    </vt:vector>
  </TitlesOfParts>
  <Company>RePack by SPecialiST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pentru examenul de absolvire a gimnaziului la MATEMATICĂ este elaborată în baza prevederilor Curriculumului modernizat la MATEMATICĂ pentru clasele a V-a - IX-a (2010). Programa are drept scop evaluarea obiectivă a elevilor la sfârşitul treptei gimnaziale şi unificarea cerinţelor faţă de competenţele absolvenţilor clasei a IX-a.</dc:title>
  <dc:creator>User</dc:creator>
  <cp:lastModifiedBy>User</cp:lastModifiedBy>
  <cp:revision>15</cp:revision>
  <dcterms:created xsi:type="dcterms:W3CDTF">2022-02-08T17:43:01Z</dcterms:created>
  <dcterms:modified xsi:type="dcterms:W3CDTF">2024-12-03T10:33:03Z</dcterms:modified>
</cp:coreProperties>
</file>