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1" r:id="rId5"/>
    <p:sldId id="262" r:id="rId6"/>
    <p:sldId id="263" r:id="rId7"/>
    <p:sldId id="264" r:id="rId8"/>
    <p:sldId id="265" r:id="rId9"/>
    <p:sldId id="266" r:id="rId10"/>
    <p:sldId id="267" r:id="rId11"/>
    <p:sldId id="268" r:id="rId12"/>
    <p:sldId id="269" r:id="rId13"/>
    <p:sldId id="270" r:id="rId14"/>
    <p:sldId id="271" r:id="rId15"/>
    <p:sldId id="272" r:id="rId16"/>
  </p:sldIdLst>
  <p:sldSz cx="9144000" cy="6858000" type="screen4x3"/>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1050;&#1085;&#1080;&#1075;&#1072;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1050;&#1085;&#1080;&#1075;&#1072;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1050;&#1085;&#1080;&#1075;&#1072;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1050;&#1085;&#1080;&#1075;&#1072;1"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1050;&#1085;&#1080;&#1075;&#1072;1"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1050;&#1085;&#1080;&#1075;&#1072;1"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1050;&#1085;&#1080;&#1075;&#1072;1"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1050;&#1085;&#1080;&#1075;&#1072;1"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ro-RO"/>
  <c:chart>
    <c:plotArea>
      <c:layout/>
      <c:pieChart>
        <c:varyColors val="1"/>
        <c:ser>
          <c:idx val="0"/>
          <c:order val="0"/>
          <c:explosion val="58"/>
          <c:cat>
            <c:strRef>
              <c:f>Лист1!$F$4:$F$6</c:f>
              <c:strCache>
                <c:ptCount val="3"/>
                <c:pt idx="0">
                  <c:v>da</c:v>
                </c:pt>
                <c:pt idx="1">
                  <c:v>nu</c:v>
                </c:pt>
                <c:pt idx="2">
                  <c:v>nu cunosc</c:v>
                </c:pt>
              </c:strCache>
            </c:strRef>
          </c:cat>
          <c:val>
            <c:numRef>
              <c:f>Лист1!$G$4:$G$6</c:f>
              <c:numCache>
                <c:formatCode>General</c:formatCode>
                <c:ptCount val="3"/>
                <c:pt idx="0">
                  <c:v>228</c:v>
                </c:pt>
                <c:pt idx="1">
                  <c:v>409</c:v>
                </c:pt>
                <c:pt idx="2">
                  <c:v>39</c:v>
                </c:pt>
              </c:numCache>
            </c:numRef>
          </c:val>
        </c:ser>
        <c:firstSliceAng val="0"/>
      </c:pieChart>
    </c:plotArea>
    <c:legend>
      <c:legendPos val="r"/>
      <c:layout/>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o-RO"/>
  <c:chart>
    <c:plotArea>
      <c:layout/>
      <c:pieChart>
        <c:varyColors val="1"/>
        <c:ser>
          <c:idx val="0"/>
          <c:order val="0"/>
          <c:explosion val="25"/>
          <c:cat>
            <c:strRef>
              <c:f>Лист2!$C$11:$C$13</c:f>
              <c:strCache>
                <c:ptCount val="3"/>
                <c:pt idx="0">
                  <c:v>în mare măsură</c:v>
                </c:pt>
                <c:pt idx="1">
                  <c:v>în măsură suficientă</c:v>
                </c:pt>
                <c:pt idx="2">
                  <c:v>în mică măsură</c:v>
                </c:pt>
              </c:strCache>
            </c:strRef>
          </c:cat>
          <c:val>
            <c:numRef>
              <c:f>Лист2!$D$11:$D$13</c:f>
              <c:numCache>
                <c:formatCode>General</c:formatCode>
                <c:ptCount val="3"/>
                <c:pt idx="0">
                  <c:v>187</c:v>
                </c:pt>
                <c:pt idx="1">
                  <c:v>478</c:v>
                </c:pt>
                <c:pt idx="2">
                  <c:v>11</c:v>
                </c:pt>
              </c:numCache>
            </c:numRef>
          </c:val>
        </c:ser>
        <c:firstSliceAng val="0"/>
      </c:pieChart>
    </c:plotArea>
    <c:legend>
      <c:legendPos val="r"/>
      <c:layout/>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o-RO"/>
  <c:chart>
    <c:plotArea>
      <c:layout/>
      <c:pieChart>
        <c:varyColors val="1"/>
        <c:ser>
          <c:idx val="0"/>
          <c:order val="0"/>
          <c:explosion val="25"/>
          <c:cat>
            <c:strRef>
              <c:f>Лист3!$C$14:$C$18</c:f>
              <c:strCache>
                <c:ptCount val="5"/>
                <c:pt idx="0">
                  <c:v>în mare măsură</c:v>
                </c:pt>
                <c:pt idx="1">
                  <c:v>în măsură suficientă</c:v>
                </c:pt>
                <c:pt idx="2">
                  <c:v>în mică măsură</c:v>
                </c:pt>
                <c:pt idx="3">
                  <c:v>nu corespund</c:v>
                </c:pt>
                <c:pt idx="4">
                  <c:v>fără răspuns</c:v>
                </c:pt>
              </c:strCache>
            </c:strRef>
          </c:cat>
          <c:val>
            <c:numRef>
              <c:f>Лист3!$D$14:$D$18</c:f>
              <c:numCache>
                <c:formatCode>General</c:formatCode>
                <c:ptCount val="5"/>
                <c:pt idx="0">
                  <c:v>202</c:v>
                </c:pt>
                <c:pt idx="1">
                  <c:v>460</c:v>
                </c:pt>
                <c:pt idx="2">
                  <c:v>3</c:v>
                </c:pt>
                <c:pt idx="3">
                  <c:v>2</c:v>
                </c:pt>
                <c:pt idx="4">
                  <c:v>9</c:v>
                </c:pt>
              </c:numCache>
            </c:numRef>
          </c:val>
        </c:ser>
        <c:firstSliceAng val="0"/>
      </c:pieChart>
    </c:plotArea>
    <c:legend>
      <c:legendPos val="r"/>
      <c:layout/>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o-RO"/>
  <c:chart>
    <c:plotArea>
      <c:layout/>
      <c:pieChart>
        <c:varyColors val="1"/>
        <c:ser>
          <c:idx val="0"/>
          <c:order val="0"/>
          <c:explosion val="25"/>
          <c:cat>
            <c:strRef>
              <c:f>Лист3!$C$23:$C$25</c:f>
              <c:strCache>
                <c:ptCount val="3"/>
                <c:pt idx="0">
                  <c:v>în mare măsură</c:v>
                </c:pt>
                <c:pt idx="1">
                  <c:v>în măsură suficientă</c:v>
                </c:pt>
                <c:pt idx="2">
                  <c:v>în mică măsură</c:v>
                </c:pt>
              </c:strCache>
            </c:strRef>
          </c:cat>
          <c:val>
            <c:numRef>
              <c:f>Лист3!$D$23:$D$25</c:f>
              <c:numCache>
                <c:formatCode>General</c:formatCode>
                <c:ptCount val="3"/>
                <c:pt idx="0">
                  <c:v>151</c:v>
                </c:pt>
                <c:pt idx="1">
                  <c:v>510</c:v>
                </c:pt>
                <c:pt idx="2">
                  <c:v>15</c:v>
                </c:pt>
              </c:numCache>
            </c:numRef>
          </c:val>
        </c:ser>
        <c:firstSliceAng val="0"/>
      </c:pieChart>
    </c:plotArea>
    <c:legend>
      <c:legendPos val="r"/>
      <c:layout/>
    </c:legend>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o-RO"/>
  <c:chart>
    <c:plotArea>
      <c:layout/>
      <c:pieChart>
        <c:varyColors val="1"/>
        <c:ser>
          <c:idx val="0"/>
          <c:order val="0"/>
          <c:explosion val="25"/>
          <c:cat>
            <c:strRef>
              <c:f>Лист2!$C$11:$C$13</c:f>
              <c:strCache>
                <c:ptCount val="3"/>
                <c:pt idx="0">
                  <c:v>în mare măsură</c:v>
                </c:pt>
                <c:pt idx="1">
                  <c:v>în măsură suficientă</c:v>
                </c:pt>
                <c:pt idx="2">
                  <c:v>în mică măsură</c:v>
                </c:pt>
              </c:strCache>
            </c:strRef>
          </c:cat>
          <c:val>
            <c:numRef>
              <c:f>Лист2!$D$11:$D$13</c:f>
              <c:numCache>
                <c:formatCode>General</c:formatCode>
                <c:ptCount val="3"/>
                <c:pt idx="0">
                  <c:v>187</c:v>
                </c:pt>
                <c:pt idx="1">
                  <c:v>478</c:v>
                </c:pt>
                <c:pt idx="2">
                  <c:v>11</c:v>
                </c:pt>
              </c:numCache>
            </c:numRef>
          </c:val>
        </c:ser>
        <c:firstSliceAng val="0"/>
      </c:pieChart>
    </c:plotArea>
    <c:legend>
      <c:legendPos val="r"/>
      <c:layout/>
    </c:legend>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ro-RO"/>
  <c:chart>
    <c:plotArea>
      <c:layout/>
      <c:pieChart>
        <c:varyColors val="1"/>
        <c:ser>
          <c:idx val="0"/>
          <c:order val="0"/>
          <c:explosion val="25"/>
          <c:cat>
            <c:strRef>
              <c:f>Лист2!$C$21:$C$24</c:f>
              <c:strCache>
                <c:ptCount val="4"/>
                <c:pt idx="0">
                  <c:v>în mare măsură</c:v>
                </c:pt>
                <c:pt idx="1">
                  <c:v>în măsură suficientă</c:v>
                </c:pt>
                <c:pt idx="2">
                  <c:v>în mică măsură</c:v>
                </c:pt>
                <c:pt idx="3">
                  <c:v>nu sunt clare</c:v>
                </c:pt>
              </c:strCache>
            </c:strRef>
          </c:cat>
          <c:val>
            <c:numRef>
              <c:f>Лист2!$D$21:$D$24</c:f>
              <c:numCache>
                <c:formatCode>General</c:formatCode>
                <c:ptCount val="4"/>
                <c:pt idx="0">
                  <c:v>172</c:v>
                </c:pt>
                <c:pt idx="1">
                  <c:v>490</c:v>
                </c:pt>
                <c:pt idx="2">
                  <c:v>12</c:v>
                </c:pt>
                <c:pt idx="3">
                  <c:v>2</c:v>
                </c:pt>
              </c:numCache>
            </c:numRef>
          </c:val>
        </c:ser>
        <c:firstSliceAng val="0"/>
      </c:pieChart>
    </c:plotArea>
    <c:legend>
      <c:legendPos val="r"/>
      <c:layout/>
    </c:legend>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ro-RO"/>
  <c:chart>
    <c:plotArea>
      <c:layout/>
      <c:pieChart>
        <c:varyColors val="1"/>
        <c:ser>
          <c:idx val="0"/>
          <c:order val="0"/>
          <c:explosion val="25"/>
          <c:cat>
            <c:strRef>
              <c:f>Лист2!$C$11:$C$13</c:f>
              <c:strCache>
                <c:ptCount val="3"/>
                <c:pt idx="0">
                  <c:v>în mare măsură</c:v>
                </c:pt>
                <c:pt idx="1">
                  <c:v>în măsură suficientă</c:v>
                </c:pt>
                <c:pt idx="2">
                  <c:v>în mică măsură</c:v>
                </c:pt>
              </c:strCache>
            </c:strRef>
          </c:cat>
          <c:val>
            <c:numRef>
              <c:f>Лист2!$D$11:$D$13</c:f>
              <c:numCache>
                <c:formatCode>General</c:formatCode>
                <c:ptCount val="3"/>
                <c:pt idx="0">
                  <c:v>187</c:v>
                </c:pt>
                <c:pt idx="1">
                  <c:v>478</c:v>
                </c:pt>
                <c:pt idx="2">
                  <c:v>11</c:v>
                </c:pt>
              </c:numCache>
            </c:numRef>
          </c:val>
        </c:ser>
        <c:firstSliceAng val="0"/>
      </c:pieChart>
    </c:plotArea>
    <c:legend>
      <c:legendPos val="r"/>
      <c:layout/>
    </c:legend>
    <c:plotVisOnly val="1"/>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ro-RO"/>
  <c:chart>
    <c:plotArea>
      <c:layout/>
      <c:pieChart>
        <c:varyColors val="1"/>
        <c:ser>
          <c:idx val="0"/>
          <c:order val="0"/>
          <c:explosion val="25"/>
          <c:cat>
            <c:strRef>
              <c:f>Лист4!$C$25:$C$28</c:f>
              <c:strCache>
                <c:ptCount val="4"/>
                <c:pt idx="0">
                  <c:v>în mare măsură</c:v>
                </c:pt>
                <c:pt idx="1">
                  <c:v>în măsură suficientă</c:v>
                </c:pt>
                <c:pt idx="2">
                  <c:v>în mică măsură</c:v>
                </c:pt>
                <c:pt idx="3">
                  <c:v>nu mi-a reușit</c:v>
                </c:pt>
              </c:strCache>
            </c:strRef>
          </c:cat>
          <c:val>
            <c:numRef>
              <c:f>Лист4!$D$25:$D$28</c:f>
              <c:numCache>
                <c:formatCode>General</c:formatCode>
                <c:ptCount val="4"/>
                <c:pt idx="0">
                  <c:v>165</c:v>
                </c:pt>
                <c:pt idx="1">
                  <c:v>503</c:v>
                </c:pt>
                <c:pt idx="2">
                  <c:v>6</c:v>
                </c:pt>
                <c:pt idx="3">
                  <c:v>2</c:v>
                </c:pt>
              </c:numCache>
            </c:numRef>
          </c:val>
        </c:ser>
        <c:firstSliceAng val="0"/>
      </c:pieChart>
    </c:plotArea>
    <c:legend>
      <c:legendPos val="r"/>
    </c:legend>
    <c:plotVisOnly val="1"/>
  </c:chart>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8A38C846-6004-493D-9B2C-337D5C4CEA7E}" type="datetimeFigureOut">
              <a:rPr lang="ro-RO" smtClean="0"/>
              <a:pPr/>
              <a:t>10.08.2021</a:t>
            </a:fld>
            <a:endParaRPr lang="ro-RO"/>
          </a:p>
        </p:txBody>
      </p:sp>
      <p:sp>
        <p:nvSpPr>
          <p:cNvPr id="20" name="Нижний колонтитул 19"/>
          <p:cNvSpPr>
            <a:spLocks noGrp="1"/>
          </p:cNvSpPr>
          <p:nvPr>
            <p:ph type="ftr" sz="quarter" idx="11"/>
          </p:nvPr>
        </p:nvSpPr>
        <p:spPr/>
        <p:txBody>
          <a:bodyPr/>
          <a:lstStyle>
            <a:extLst/>
          </a:lstStyle>
          <a:p>
            <a:endParaRPr lang="ro-RO"/>
          </a:p>
        </p:txBody>
      </p:sp>
      <p:sp>
        <p:nvSpPr>
          <p:cNvPr id="10" name="Номер слайда 9"/>
          <p:cNvSpPr>
            <a:spLocks noGrp="1"/>
          </p:cNvSpPr>
          <p:nvPr>
            <p:ph type="sldNum" sz="quarter" idx="12"/>
          </p:nvPr>
        </p:nvSpPr>
        <p:spPr/>
        <p:txBody>
          <a:bodyPr/>
          <a:lstStyle>
            <a:extLst/>
          </a:lstStyle>
          <a:p>
            <a:fld id="{EFC8E46F-55AE-41A4-872E-6132DD11812C}" type="slidenum">
              <a:rPr lang="ro-RO" smtClean="0"/>
              <a:pPr/>
              <a:t>‹#›</a:t>
            </a:fld>
            <a:endParaRPr lang="ro-RO"/>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A38C846-6004-493D-9B2C-337D5C4CEA7E}" type="datetimeFigureOut">
              <a:rPr lang="ro-RO" smtClean="0"/>
              <a:pPr/>
              <a:t>10.08.2021</a:t>
            </a:fld>
            <a:endParaRPr lang="ro-RO"/>
          </a:p>
        </p:txBody>
      </p:sp>
      <p:sp>
        <p:nvSpPr>
          <p:cNvPr id="5" name="Нижний колонтитул 4"/>
          <p:cNvSpPr>
            <a:spLocks noGrp="1"/>
          </p:cNvSpPr>
          <p:nvPr>
            <p:ph type="ftr" sz="quarter" idx="11"/>
          </p:nvPr>
        </p:nvSpPr>
        <p:spPr/>
        <p:txBody>
          <a:bodyPr/>
          <a:lstStyle>
            <a:extLst/>
          </a:lstStyle>
          <a:p>
            <a:endParaRPr lang="ro-RO"/>
          </a:p>
        </p:txBody>
      </p:sp>
      <p:sp>
        <p:nvSpPr>
          <p:cNvPr id="6" name="Номер слайда 5"/>
          <p:cNvSpPr>
            <a:spLocks noGrp="1"/>
          </p:cNvSpPr>
          <p:nvPr>
            <p:ph type="sldNum" sz="quarter" idx="12"/>
          </p:nvPr>
        </p:nvSpPr>
        <p:spPr/>
        <p:txBody>
          <a:bodyPr/>
          <a:lstStyle>
            <a:extLst/>
          </a:lstStyle>
          <a:p>
            <a:fld id="{EFC8E46F-55AE-41A4-872E-6132DD11812C}" type="slidenum">
              <a:rPr lang="ro-RO" smtClean="0"/>
              <a:pPr/>
              <a:t>‹#›</a:t>
            </a:fld>
            <a:endParaRPr lang="ro-R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A38C846-6004-493D-9B2C-337D5C4CEA7E}" type="datetimeFigureOut">
              <a:rPr lang="ro-RO" smtClean="0"/>
              <a:pPr/>
              <a:t>10.08.2021</a:t>
            </a:fld>
            <a:endParaRPr lang="ro-RO"/>
          </a:p>
        </p:txBody>
      </p:sp>
      <p:sp>
        <p:nvSpPr>
          <p:cNvPr id="5" name="Нижний колонтитул 4"/>
          <p:cNvSpPr>
            <a:spLocks noGrp="1"/>
          </p:cNvSpPr>
          <p:nvPr>
            <p:ph type="ftr" sz="quarter" idx="11"/>
          </p:nvPr>
        </p:nvSpPr>
        <p:spPr/>
        <p:txBody>
          <a:bodyPr/>
          <a:lstStyle>
            <a:extLst/>
          </a:lstStyle>
          <a:p>
            <a:endParaRPr lang="ro-RO"/>
          </a:p>
        </p:txBody>
      </p:sp>
      <p:sp>
        <p:nvSpPr>
          <p:cNvPr id="6" name="Номер слайда 5"/>
          <p:cNvSpPr>
            <a:spLocks noGrp="1"/>
          </p:cNvSpPr>
          <p:nvPr>
            <p:ph type="sldNum" sz="quarter" idx="12"/>
          </p:nvPr>
        </p:nvSpPr>
        <p:spPr/>
        <p:txBody>
          <a:bodyPr/>
          <a:lstStyle>
            <a:extLst/>
          </a:lstStyle>
          <a:p>
            <a:fld id="{EFC8E46F-55AE-41A4-872E-6132DD11812C}" type="slidenum">
              <a:rPr lang="ro-RO" smtClean="0"/>
              <a:pPr/>
              <a:t>‹#›</a:t>
            </a:fld>
            <a:endParaRPr lang="ro-R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A38C846-6004-493D-9B2C-337D5C4CEA7E}" type="datetimeFigureOut">
              <a:rPr lang="ro-RO" smtClean="0"/>
              <a:pPr/>
              <a:t>10.08.2021</a:t>
            </a:fld>
            <a:endParaRPr lang="ro-RO"/>
          </a:p>
        </p:txBody>
      </p:sp>
      <p:sp>
        <p:nvSpPr>
          <p:cNvPr id="5" name="Нижний колонтитул 4"/>
          <p:cNvSpPr>
            <a:spLocks noGrp="1"/>
          </p:cNvSpPr>
          <p:nvPr>
            <p:ph type="ftr" sz="quarter" idx="11"/>
          </p:nvPr>
        </p:nvSpPr>
        <p:spPr/>
        <p:txBody>
          <a:bodyPr/>
          <a:lstStyle>
            <a:extLst/>
          </a:lstStyle>
          <a:p>
            <a:endParaRPr lang="ro-RO"/>
          </a:p>
        </p:txBody>
      </p:sp>
      <p:sp>
        <p:nvSpPr>
          <p:cNvPr id="6" name="Номер слайда 5"/>
          <p:cNvSpPr>
            <a:spLocks noGrp="1"/>
          </p:cNvSpPr>
          <p:nvPr>
            <p:ph type="sldNum" sz="quarter" idx="12"/>
          </p:nvPr>
        </p:nvSpPr>
        <p:spPr/>
        <p:txBody>
          <a:bodyPr/>
          <a:lstStyle>
            <a:extLst/>
          </a:lstStyle>
          <a:p>
            <a:fld id="{EFC8E46F-55AE-41A4-872E-6132DD11812C}" type="slidenum">
              <a:rPr lang="ro-RO" smtClean="0"/>
              <a:pPr/>
              <a:t>‹#›</a:t>
            </a:fld>
            <a:endParaRPr lang="ro-R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8A38C846-6004-493D-9B2C-337D5C4CEA7E}" type="datetimeFigureOut">
              <a:rPr lang="ro-RO" smtClean="0"/>
              <a:pPr/>
              <a:t>10.08.2021</a:t>
            </a:fld>
            <a:endParaRPr lang="ro-RO"/>
          </a:p>
        </p:txBody>
      </p:sp>
      <p:sp>
        <p:nvSpPr>
          <p:cNvPr id="5" name="Нижний колонтитул 4"/>
          <p:cNvSpPr>
            <a:spLocks noGrp="1"/>
          </p:cNvSpPr>
          <p:nvPr>
            <p:ph type="ftr" sz="quarter" idx="11"/>
          </p:nvPr>
        </p:nvSpPr>
        <p:spPr/>
        <p:txBody>
          <a:bodyPr/>
          <a:lstStyle>
            <a:extLst/>
          </a:lstStyle>
          <a:p>
            <a:endParaRPr lang="ro-RO"/>
          </a:p>
        </p:txBody>
      </p:sp>
      <p:sp>
        <p:nvSpPr>
          <p:cNvPr id="6" name="Номер слайда 5"/>
          <p:cNvSpPr>
            <a:spLocks noGrp="1"/>
          </p:cNvSpPr>
          <p:nvPr>
            <p:ph type="sldNum" sz="quarter" idx="12"/>
          </p:nvPr>
        </p:nvSpPr>
        <p:spPr/>
        <p:txBody>
          <a:bodyPr/>
          <a:lstStyle>
            <a:extLst/>
          </a:lstStyle>
          <a:p>
            <a:fld id="{EFC8E46F-55AE-41A4-872E-6132DD11812C}" type="slidenum">
              <a:rPr lang="ro-RO" smtClean="0"/>
              <a:pPr/>
              <a:t>‹#›</a:t>
            </a:fld>
            <a:endParaRPr lang="ro-RO"/>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8A38C846-6004-493D-9B2C-337D5C4CEA7E}" type="datetimeFigureOut">
              <a:rPr lang="ro-RO" smtClean="0"/>
              <a:pPr/>
              <a:t>10.08.2021</a:t>
            </a:fld>
            <a:endParaRPr lang="ro-RO"/>
          </a:p>
        </p:txBody>
      </p:sp>
      <p:sp>
        <p:nvSpPr>
          <p:cNvPr id="6" name="Нижний колонтитул 5"/>
          <p:cNvSpPr>
            <a:spLocks noGrp="1"/>
          </p:cNvSpPr>
          <p:nvPr>
            <p:ph type="ftr" sz="quarter" idx="11"/>
          </p:nvPr>
        </p:nvSpPr>
        <p:spPr/>
        <p:txBody>
          <a:bodyPr/>
          <a:lstStyle>
            <a:extLst/>
          </a:lstStyle>
          <a:p>
            <a:endParaRPr lang="ro-RO"/>
          </a:p>
        </p:txBody>
      </p:sp>
      <p:sp>
        <p:nvSpPr>
          <p:cNvPr id="7" name="Номер слайда 6"/>
          <p:cNvSpPr>
            <a:spLocks noGrp="1"/>
          </p:cNvSpPr>
          <p:nvPr>
            <p:ph type="sldNum" sz="quarter" idx="12"/>
          </p:nvPr>
        </p:nvSpPr>
        <p:spPr/>
        <p:txBody>
          <a:bodyPr/>
          <a:lstStyle>
            <a:extLst/>
          </a:lstStyle>
          <a:p>
            <a:fld id="{EFC8E46F-55AE-41A4-872E-6132DD11812C}" type="slidenum">
              <a:rPr lang="ro-RO" smtClean="0"/>
              <a:pPr/>
              <a:t>‹#›</a:t>
            </a:fld>
            <a:endParaRPr lang="ro-R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8A38C846-6004-493D-9B2C-337D5C4CEA7E}" type="datetimeFigureOut">
              <a:rPr lang="ro-RO" smtClean="0"/>
              <a:pPr/>
              <a:t>10.08.2021</a:t>
            </a:fld>
            <a:endParaRPr lang="ro-RO"/>
          </a:p>
        </p:txBody>
      </p:sp>
      <p:sp>
        <p:nvSpPr>
          <p:cNvPr id="8" name="Нижний колонтитул 7"/>
          <p:cNvSpPr>
            <a:spLocks noGrp="1"/>
          </p:cNvSpPr>
          <p:nvPr>
            <p:ph type="ftr" sz="quarter" idx="11"/>
          </p:nvPr>
        </p:nvSpPr>
        <p:spPr/>
        <p:txBody>
          <a:bodyPr/>
          <a:lstStyle>
            <a:extLst/>
          </a:lstStyle>
          <a:p>
            <a:endParaRPr lang="ro-RO"/>
          </a:p>
        </p:txBody>
      </p:sp>
      <p:sp>
        <p:nvSpPr>
          <p:cNvPr id="9" name="Номер слайда 8"/>
          <p:cNvSpPr>
            <a:spLocks noGrp="1"/>
          </p:cNvSpPr>
          <p:nvPr>
            <p:ph type="sldNum" sz="quarter" idx="12"/>
          </p:nvPr>
        </p:nvSpPr>
        <p:spPr/>
        <p:txBody>
          <a:bodyPr/>
          <a:lstStyle>
            <a:extLst/>
          </a:lstStyle>
          <a:p>
            <a:fld id="{EFC8E46F-55AE-41A4-872E-6132DD11812C}" type="slidenum">
              <a:rPr lang="ro-RO" smtClean="0"/>
              <a:pPr/>
              <a:t>‹#›</a:t>
            </a:fld>
            <a:endParaRPr lang="ro-R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8A38C846-6004-493D-9B2C-337D5C4CEA7E}" type="datetimeFigureOut">
              <a:rPr lang="ro-RO" smtClean="0"/>
              <a:pPr/>
              <a:t>10.08.2021</a:t>
            </a:fld>
            <a:endParaRPr lang="ro-RO"/>
          </a:p>
        </p:txBody>
      </p:sp>
      <p:sp>
        <p:nvSpPr>
          <p:cNvPr id="4" name="Нижний колонтитул 3"/>
          <p:cNvSpPr>
            <a:spLocks noGrp="1"/>
          </p:cNvSpPr>
          <p:nvPr>
            <p:ph type="ftr" sz="quarter" idx="11"/>
          </p:nvPr>
        </p:nvSpPr>
        <p:spPr/>
        <p:txBody>
          <a:bodyPr/>
          <a:lstStyle>
            <a:extLst/>
          </a:lstStyle>
          <a:p>
            <a:endParaRPr lang="ro-RO"/>
          </a:p>
        </p:txBody>
      </p:sp>
      <p:sp>
        <p:nvSpPr>
          <p:cNvPr id="5" name="Номер слайда 4"/>
          <p:cNvSpPr>
            <a:spLocks noGrp="1"/>
          </p:cNvSpPr>
          <p:nvPr>
            <p:ph type="sldNum" sz="quarter" idx="12"/>
          </p:nvPr>
        </p:nvSpPr>
        <p:spPr/>
        <p:txBody>
          <a:bodyPr/>
          <a:lstStyle>
            <a:extLst/>
          </a:lstStyle>
          <a:p>
            <a:fld id="{EFC8E46F-55AE-41A4-872E-6132DD11812C}" type="slidenum">
              <a:rPr lang="ro-RO" smtClean="0"/>
              <a:pPr/>
              <a:t>‹#›</a:t>
            </a:fld>
            <a:endParaRPr lang="ro-R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8A38C846-6004-493D-9B2C-337D5C4CEA7E}" type="datetimeFigureOut">
              <a:rPr lang="ro-RO" smtClean="0"/>
              <a:pPr/>
              <a:t>10.08.2021</a:t>
            </a:fld>
            <a:endParaRPr lang="ro-RO"/>
          </a:p>
        </p:txBody>
      </p:sp>
      <p:sp>
        <p:nvSpPr>
          <p:cNvPr id="3" name="Нижний колонтитул 2"/>
          <p:cNvSpPr>
            <a:spLocks noGrp="1"/>
          </p:cNvSpPr>
          <p:nvPr>
            <p:ph type="ftr" sz="quarter" idx="11"/>
          </p:nvPr>
        </p:nvSpPr>
        <p:spPr/>
        <p:txBody>
          <a:bodyPr/>
          <a:lstStyle>
            <a:extLst/>
          </a:lstStyle>
          <a:p>
            <a:endParaRPr lang="ro-RO"/>
          </a:p>
        </p:txBody>
      </p:sp>
      <p:sp>
        <p:nvSpPr>
          <p:cNvPr id="4" name="Номер слайда 3"/>
          <p:cNvSpPr>
            <a:spLocks noGrp="1"/>
          </p:cNvSpPr>
          <p:nvPr>
            <p:ph type="sldNum" sz="quarter" idx="12"/>
          </p:nvPr>
        </p:nvSpPr>
        <p:spPr/>
        <p:txBody>
          <a:bodyPr/>
          <a:lstStyle>
            <a:extLst/>
          </a:lstStyle>
          <a:p>
            <a:fld id="{EFC8E46F-55AE-41A4-872E-6132DD11812C}" type="slidenum">
              <a:rPr lang="ro-RO" smtClean="0"/>
              <a:pPr/>
              <a:t>‹#›</a:t>
            </a:fld>
            <a:endParaRPr lang="ro-RO"/>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8A38C846-6004-493D-9B2C-337D5C4CEA7E}" type="datetimeFigureOut">
              <a:rPr lang="ro-RO" smtClean="0"/>
              <a:pPr/>
              <a:t>10.08.2021</a:t>
            </a:fld>
            <a:endParaRPr lang="ro-RO"/>
          </a:p>
        </p:txBody>
      </p:sp>
      <p:sp>
        <p:nvSpPr>
          <p:cNvPr id="6" name="Нижний колонтитул 5"/>
          <p:cNvSpPr>
            <a:spLocks noGrp="1"/>
          </p:cNvSpPr>
          <p:nvPr>
            <p:ph type="ftr" sz="quarter" idx="11"/>
          </p:nvPr>
        </p:nvSpPr>
        <p:spPr/>
        <p:txBody>
          <a:bodyPr/>
          <a:lstStyle>
            <a:extLst/>
          </a:lstStyle>
          <a:p>
            <a:endParaRPr lang="ro-RO"/>
          </a:p>
        </p:txBody>
      </p:sp>
      <p:sp>
        <p:nvSpPr>
          <p:cNvPr id="7" name="Номер слайда 6"/>
          <p:cNvSpPr>
            <a:spLocks noGrp="1"/>
          </p:cNvSpPr>
          <p:nvPr>
            <p:ph type="sldNum" sz="quarter" idx="12"/>
          </p:nvPr>
        </p:nvSpPr>
        <p:spPr/>
        <p:txBody>
          <a:bodyPr/>
          <a:lstStyle>
            <a:extLst/>
          </a:lstStyle>
          <a:p>
            <a:fld id="{EFC8E46F-55AE-41A4-872E-6132DD11812C}" type="slidenum">
              <a:rPr lang="ro-RO" smtClean="0"/>
              <a:pPr/>
              <a:t>‹#›</a:t>
            </a:fld>
            <a:endParaRPr lang="ro-R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8A38C846-6004-493D-9B2C-337D5C4CEA7E}" type="datetimeFigureOut">
              <a:rPr lang="ro-RO" smtClean="0"/>
              <a:pPr/>
              <a:t>10.08.2021</a:t>
            </a:fld>
            <a:endParaRPr lang="ro-RO"/>
          </a:p>
        </p:txBody>
      </p:sp>
      <p:sp>
        <p:nvSpPr>
          <p:cNvPr id="6" name="Нижний колонтитул 5"/>
          <p:cNvSpPr>
            <a:spLocks noGrp="1"/>
          </p:cNvSpPr>
          <p:nvPr>
            <p:ph type="ftr" sz="quarter" idx="11"/>
          </p:nvPr>
        </p:nvSpPr>
        <p:spPr/>
        <p:txBody>
          <a:bodyPr/>
          <a:lstStyle>
            <a:extLst/>
          </a:lstStyle>
          <a:p>
            <a:endParaRPr lang="ro-RO"/>
          </a:p>
        </p:txBody>
      </p:sp>
      <p:sp>
        <p:nvSpPr>
          <p:cNvPr id="7" name="Номер слайда 6"/>
          <p:cNvSpPr>
            <a:spLocks noGrp="1"/>
          </p:cNvSpPr>
          <p:nvPr>
            <p:ph type="sldNum" sz="quarter" idx="12"/>
          </p:nvPr>
        </p:nvSpPr>
        <p:spPr/>
        <p:txBody>
          <a:bodyPr/>
          <a:lstStyle>
            <a:extLst/>
          </a:lstStyle>
          <a:p>
            <a:fld id="{EFC8E46F-55AE-41A4-872E-6132DD11812C}" type="slidenum">
              <a:rPr lang="ro-RO" smtClean="0"/>
              <a:pPr/>
              <a:t>‹#›</a:t>
            </a:fld>
            <a:endParaRPr lang="ro-RO"/>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A38C846-6004-493D-9B2C-337D5C4CEA7E}" type="datetimeFigureOut">
              <a:rPr lang="ro-RO" smtClean="0"/>
              <a:pPr/>
              <a:t>10.08.2021</a:t>
            </a:fld>
            <a:endParaRPr lang="ro-RO"/>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o-RO"/>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FC8E46F-55AE-41A4-872E-6132DD11812C}" type="slidenum">
              <a:rPr lang="ro-RO" smtClean="0"/>
              <a:pPr/>
              <a:t>‹#›</a:t>
            </a:fld>
            <a:endParaRPr lang="ro-RO"/>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620688"/>
            <a:ext cx="7846640" cy="3528392"/>
          </a:xfrm>
        </p:spPr>
        <p:txBody>
          <a:bodyPr>
            <a:normAutofit fontScale="90000"/>
          </a:bodyPr>
          <a:lstStyle/>
          <a:p>
            <a:pPr algn="ctr"/>
            <a:r>
              <a:rPr lang="ro-RO" dirty="0" smtClean="0"/>
              <a:t/>
            </a:r>
            <a:br>
              <a:rPr lang="ro-RO" dirty="0" smtClean="0"/>
            </a:br>
            <a:r>
              <a:rPr lang="ro-RO" dirty="0" smtClean="0"/>
              <a:t>Evaluarea Reperelor metodologice privind organizarea și desfășurarea procesului educațional la disciplina Matematică în anul de studii 2020-2021</a:t>
            </a:r>
            <a:br>
              <a:rPr lang="ro-RO" dirty="0" smtClean="0"/>
            </a:br>
            <a:endParaRPr lang="ro-RO" dirty="0"/>
          </a:p>
        </p:txBody>
      </p:sp>
      <p:sp>
        <p:nvSpPr>
          <p:cNvPr id="3" name="Подзаголовок 2"/>
          <p:cNvSpPr>
            <a:spLocks noGrp="1"/>
          </p:cNvSpPr>
          <p:nvPr>
            <p:ph type="subTitle" idx="1"/>
          </p:nvPr>
        </p:nvSpPr>
        <p:spPr>
          <a:xfrm>
            <a:off x="1371600" y="5085184"/>
            <a:ext cx="6400800" cy="553616"/>
          </a:xfrm>
        </p:spPr>
        <p:txBody>
          <a:bodyPr/>
          <a:lstStyle/>
          <a:p>
            <a:endParaRPr lang="ro-RO"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188640"/>
            <a:ext cx="7499176" cy="2016224"/>
          </a:xfrm>
        </p:spPr>
        <p:txBody>
          <a:bodyPr>
            <a:noAutofit/>
          </a:bodyPr>
          <a:lstStyle/>
          <a:p>
            <a:pPr algn="ctr"/>
            <a:r>
              <a:rPr lang="ro-RO" sz="2400" dirty="0" smtClean="0"/>
              <a:t/>
            </a:r>
            <a:br>
              <a:rPr lang="ro-RO" sz="2400" dirty="0" smtClean="0"/>
            </a:br>
            <a:r>
              <a:rPr lang="ro-RO" sz="2400" dirty="0" smtClean="0"/>
              <a:t/>
            </a:r>
            <a:br>
              <a:rPr lang="ro-RO" sz="2400" dirty="0" smtClean="0"/>
            </a:br>
            <a:r>
              <a:rPr lang="ro-RO" sz="2400" dirty="0" smtClean="0"/>
              <a:t>17. </a:t>
            </a:r>
            <a:r>
              <a:rPr lang="ro-RO" sz="2400" b="1" dirty="0" smtClean="0"/>
              <a:t>În ce măsură, Reperele metodologice la disciplina pe care o predați au oferit orientări clare în realizarea Planului de recuperare/consolidare a materiei studiate în perioada de pandemie a anului de studii 2019-2020?</a:t>
            </a:r>
            <a:r>
              <a:rPr lang="ro-RO" sz="2400" dirty="0" smtClean="0"/>
              <a:t/>
            </a:r>
            <a:br>
              <a:rPr lang="ro-RO" sz="2400" dirty="0" smtClean="0"/>
            </a:br>
            <a:endParaRPr lang="ro-RO" sz="2400" dirty="0"/>
          </a:p>
        </p:txBody>
      </p:sp>
      <p:sp>
        <p:nvSpPr>
          <p:cNvPr id="3" name="Содержимое 2"/>
          <p:cNvSpPr>
            <a:spLocks noGrp="1"/>
          </p:cNvSpPr>
          <p:nvPr>
            <p:ph idx="1"/>
          </p:nvPr>
        </p:nvSpPr>
        <p:spPr>
          <a:xfrm>
            <a:off x="1187624" y="2420889"/>
            <a:ext cx="7499176" cy="3672408"/>
          </a:xfrm>
        </p:spPr>
        <p:txBody>
          <a:bodyPr/>
          <a:lstStyle/>
          <a:p>
            <a:r>
              <a:rPr lang="ro-RO" dirty="0" smtClean="0"/>
              <a:t>În mare măsură – 172;</a:t>
            </a:r>
          </a:p>
          <a:p>
            <a:r>
              <a:rPr lang="ro-RO" dirty="0" smtClean="0"/>
              <a:t>În măsură suficientă – 490; </a:t>
            </a:r>
          </a:p>
          <a:p>
            <a:r>
              <a:rPr lang="ro-RO" dirty="0" smtClean="0"/>
              <a:t>În mică măsură – 12;     </a:t>
            </a:r>
          </a:p>
          <a:p>
            <a:r>
              <a:rPr lang="ro-RO" dirty="0" smtClean="0"/>
              <a:t>Nu sunt clare – 2.</a:t>
            </a:r>
          </a:p>
          <a:p>
            <a:endParaRPr lang="ro-RO" dirty="0"/>
          </a:p>
        </p:txBody>
      </p:sp>
      <p:graphicFrame>
        <p:nvGraphicFramePr>
          <p:cNvPr id="4" name="Диаграмма 3"/>
          <p:cNvGraphicFramePr/>
          <p:nvPr/>
        </p:nvGraphicFramePr>
        <p:xfrm>
          <a:off x="5436096" y="2780928"/>
          <a:ext cx="3108201" cy="259228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274638"/>
            <a:ext cx="7499176" cy="850106"/>
          </a:xfrm>
        </p:spPr>
        <p:txBody>
          <a:bodyPr>
            <a:noAutofit/>
          </a:bodyPr>
          <a:lstStyle/>
          <a:p>
            <a:pPr algn="ctr"/>
            <a:r>
              <a:rPr lang="ro-RO" sz="2400" dirty="0" smtClean="0"/>
              <a:t>18. </a:t>
            </a:r>
            <a:r>
              <a:rPr lang="ro-RO" sz="2400" b="1" dirty="0" smtClean="0"/>
              <a:t>Dacă ați selectat răspunsul „în mică măsură” sau „nu sunt clare”, comentați răspunsul.</a:t>
            </a:r>
            <a:r>
              <a:rPr lang="ro-RO" sz="2400" dirty="0" smtClean="0"/>
              <a:t/>
            </a:r>
            <a:br>
              <a:rPr lang="ro-RO" sz="2400" dirty="0" smtClean="0"/>
            </a:br>
            <a:endParaRPr lang="ro-RO" sz="2400" dirty="0"/>
          </a:p>
        </p:txBody>
      </p:sp>
      <p:sp>
        <p:nvSpPr>
          <p:cNvPr id="3" name="Содержимое 2"/>
          <p:cNvSpPr>
            <a:spLocks noGrp="1"/>
          </p:cNvSpPr>
          <p:nvPr>
            <p:ph idx="1"/>
          </p:nvPr>
        </p:nvSpPr>
        <p:spPr>
          <a:xfrm>
            <a:off x="1043608" y="1052736"/>
            <a:ext cx="7643192" cy="5184576"/>
          </a:xfrm>
        </p:spPr>
        <p:txBody>
          <a:bodyPr>
            <a:normAutofit fontScale="47500" lnSpcReduction="20000"/>
          </a:bodyPr>
          <a:lstStyle/>
          <a:p>
            <a:r>
              <a:rPr lang="ro-RO" sz="4200" dirty="0" smtClean="0"/>
              <a:t>Numărul insuficient de ore;</a:t>
            </a:r>
          </a:p>
          <a:p>
            <a:r>
              <a:rPr lang="ro-RO" sz="4200" dirty="0" smtClean="0"/>
              <a:t>Nu era nevoie de un plan de recuperare, deoarece temele studiate în clasa a V-a, ca de exemplu, se studiază cu completări în clasa a VI-a;</a:t>
            </a:r>
          </a:p>
          <a:p>
            <a:r>
              <a:rPr lang="ro-RO" sz="4200" dirty="0" smtClean="0"/>
              <a:t>Deoarece s-a micșorat numărul de ore la modulele următoare;</a:t>
            </a:r>
          </a:p>
          <a:p>
            <a:r>
              <a:rPr lang="ro-RO" sz="4200" dirty="0" smtClean="0"/>
              <a:t>Toate temele care s-au recuperat sunt incluse în proiectare ca recapitulare și completări. Ar fi mai eficient să adăugam câte o lecție la capitolul dat, decât toate grămadă la început de an.</a:t>
            </a:r>
          </a:p>
          <a:p>
            <a:r>
              <a:rPr lang="ro-RO" sz="4200" dirty="0" smtClean="0"/>
              <a:t>Prea multe ore de recuperare la clasele a V-a și a VI-a, la moment trebuie să grăbim instruirea și observ că copiii nu reușesc așa cum as vrea eu;</a:t>
            </a:r>
          </a:p>
          <a:p>
            <a:r>
              <a:rPr lang="ro-RO" sz="4200" dirty="0" smtClean="0"/>
              <a:t>Profesorul cunoaște cum s-au predat temele din anul precedent și la ce nivel s-a însușit;</a:t>
            </a:r>
          </a:p>
          <a:p>
            <a:r>
              <a:rPr lang="ro-RO" sz="4200" dirty="0" smtClean="0"/>
              <a:t>Numărul de teme este mare dar se acordă prea puține ore pentru însușirea materiei;</a:t>
            </a:r>
          </a:p>
          <a:p>
            <a:r>
              <a:rPr lang="ro-RO" sz="4200" dirty="0" smtClean="0"/>
              <a:t>Fiecare profesor, în mod individual a realizat un plan de recuperare;</a:t>
            </a:r>
          </a:p>
          <a:p>
            <a:r>
              <a:rPr lang="ro-RO" sz="4200" dirty="0" smtClean="0">
                <a:solidFill>
                  <a:srgbClr val="00B050"/>
                </a:solidFill>
              </a:rPr>
              <a:t>Nu văd nici un temei in recuperare, </a:t>
            </a:r>
            <a:r>
              <a:rPr lang="en-US" sz="4200" dirty="0" smtClean="0">
                <a:solidFill>
                  <a:srgbClr val="00B050"/>
                </a:solidFill>
              </a:rPr>
              <a:t> </a:t>
            </a:r>
            <a:r>
              <a:rPr lang="ro-RO" sz="4200" dirty="0" smtClean="0">
                <a:solidFill>
                  <a:srgbClr val="00B050"/>
                </a:solidFill>
              </a:rPr>
              <a:t>luând din orele directe de studii.</a:t>
            </a:r>
          </a:p>
          <a:p>
            <a:endParaRPr lang="ro-RO"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o-RO" sz="2700" dirty="0" smtClean="0"/>
              <a:t/>
            </a:r>
            <a:br>
              <a:rPr lang="ro-RO" sz="2700" dirty="0" smtClean="0"/>
            </a:br>
            <a:r>
              <a:rPr lang="ro-RO" sz="2700" dirty="0" smtClean="0"/>
              <a:t/>
            </a:r>
            <a:br>
              <a:rPr lang="ro-RO" sz="2700" dirty="0" smtClean="0"/>
            </a:br>
            <a:r>
              <a:rPr lang="ro-RO" sz="2700" dirty="0" smtClean="0"/>
              <a:t/>
            </a:r>
            <a:br>
              <a:rPr lang="ro-RO" sz="2700" dirty="0" smtClean="0"/>
            </a:br>
            <a:r>
              <a:rPr lang="ro-RO" sz="2700" dirty="0" smtClean="0"/>
              <a:t>19. </a:t>
            </a:r>
            <a:r>
              <a:rPr lang="ro-RO" sz="2700" b="1" dirty="0" smtClean="0"/>
              <a:t>În ce măsură, v-a reușit să proiectați demersul didactic cu adaptări curriculare la disciplina pe care o predați, utilizând Reperele metodologice și rezultatele elevilor la evaluarea inițială?</a:t>
            </a:r>
            <a:r>
              <a:rPr lang="ro-RO" dirty="0" smtClean="0"/>
              <a:t/>
            </a:r>
            <a:br>
              <a:rPr lang="ro-RO" dirty="0" smtClean="0"/>
            </a:br>
            <a:endParaRPr lang="ro-RO" dirty="0"/>
          </a:p>
        </p:txBody>
      </p:sp>
      <p:sp>
        <p:nvSpPr>
          <p:cNvPr id="3" name="Содержимое 2"/>
          <p:cNvSpPr>
            <a:spLocks noGrp="1"/>
          </p:cNvSpPr>
          <p:nvPr>
            <p:ph idx="1"/>
          </p:nvPr>
        </p:nvSpPr>
        <p:spPr>
          <a:xfrm>
            <a:off x="1115616" y="1916832"/>
            <a:ext cx="7509520" cy="4536504"/>
          </a:xfrm>
        </p:spPr>
        <p:txBody>
          <a:bodyPr>
            <a:normAutofit fontScale="77500" lnSpcReduction="20000"/>
          </a:bodyPr>
          <a:lstStyle/>
          <a:p>
            <a:r>
              <a:rPr lang="ro-RO" dirty="0" smtClean="0"/>
              <a:t>În mare măsură – 187;                 </a:t>
            </a:r>
          </a:p>
          <a:p>
            <a:r>
              <a:rPr lang="ro-RO" dirty="0" smtClean="0"/>
              <a:t>În măsură suficientă – 482; </a:t>
            </a:r>
          </a:p>
          <a:p>
            <a:r>
              <a:rPr lang="ro-RO" dirty="0" smtClean="0"/>
              <a:t>În mică măsură – 7.</a:t>
            </a:r>
          </a:p>
          <a:p>
            <a:endParaRPr lang="ro-RO" dirty="0" smtClean="0"/>
          </a:p>
          <a:p>
            <a:pPr>
              <a:buNone/>
            </a:pPr>
            <a:r>
              <a:rPr lang="ro-RO" dirty="0" smtClean="0"/>
              <a:t>20. </a:t>
            </a:r>
            <a:r>
              <a:rPr lang="ro-RO" b="1" dirty="0" smtClean="0"/>
              <a:t>Dacă ați selectat răspunsul „în mică măsură”, comentați răspunsul.</a:t>
            </a:r>
            <a:endParaRPr lang="ro-RO" dirty="0" smtClean="0"/>
          </a:p>
          <a:p>
            <a:pPr>
              <a:buNone/>
            </a:pPr>
            <a:r>
              <a:rPr lang="ro-RO" b="1" dirty="0" smtClean="0"/>
              <a:t> </a:t>
            </a:r>
            <a:endParaRPr lang="ro-RO" dirty="0" smtClean="0"/>
          </a:p>
          <a:p>
            <a:r>
              <a:rPr lang="ro-RO" dirty="0" smtClean="0"/>
              <a:t>Am folosit proiectarea recomandata, aici am greșit, deoarece am luat clase pe care nu le cunoscusem anterior;</a:t>
            </a:r>
          </a:p>
          <a:p>
            <a:r>
              <a:rPr lang="ro-RO" dirty="0" smtClean="0"/>
              <a:t>Adaptez după nivelul clasei;</a:t>
            </a:r>
          </a:p>
          <a:p>
            <a:r>
              <a:rPr lang="ro-RO" dirty="0" smtClean="0"/>
              <a:t>Fiecare disciplină are un specific aparte.</a:t>
            </a:r>
          </a:p>
          <a:p>
            <a:endParaRPr lang="ro-RO" dirty="0"/>
          </a:p>
        </p:txBody>
      </p:sp>
      <p:graphicFrame>
        <p:nvGraphicFramePr>
          <p:cNvPr id="4" name="Диаграмма 3"/>
          <p:cNvGraphicFramePr/>
          <p:nvPr/>
        </p:nvGraphicFramePr>
        <p:xfrm>
          <a:off x="4788024" y="1916832"/>
          <a:ext cx="3762375" cy="158417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o-RO" sz="2700" dirty="0" smtClean="0"/>
              <a:t/>
            </a:r>
            <a:br>
              <a:rPr lang="ro-RO" sz="2700" dirty="0" smtClean="0"/>
            </a:br>
            <a:r>
              <a:rPr lang="ro-RO" sz="2700" dirty="0" smtClean="0"/>
              <a:t/>
            </a:r>
            <a:br>
              <a:rPr lang="ro-RO" sz="2700" dirty="0" smtClean="0"/>
            </a:br>
            <a:r>
              <a:rPr lang="ro-RO" sz="2700" dirty="0" smtClean="0"/>
              <a:t>21. </a:t>
            </a:r>
            <a:r>
              <a:rPr lang="ro-RO" sz="2700" b="1" dirty="0" smtClean="0"/>
              <a:t>În ce măsură, Reperele metodologice la disciplina pe care o predați oferă orientări metodologice clare de evaluare a rezultatelor școlare?</a:t>
            </a:r>
            <a:r>
              <a:rPr lang="ro-RO" dirty="0" smtClean="0"/>
              <a:t/>
            </a:r>
            <a:br>
              <a:rPr lang="ro-RO" dirty="0" smtClean="0"/>
            </a:br>
            <a:endParaRPr lang="ro-RO" dirty="0"/>
          </a:p>
        </p:txBody>
      </p:sp>
      <p:sp>
        <p:nvSpPr>
          <p:cNvPr id="3" name="Содержимое 2"/>
          <p:cNvSpPr>
            <a:spLocks noGrp="1"/>
          </p:cNvSpPr>
          <p:nvPr>
            <p:ph idx="1"/>
          </p:nvPr>
        </p:nvSpPr>
        <p:spPr/>
        <p:txBody>
          <a:bodyPr>
            <a:normAutofit fontScale="62500" lnSpcReduction="20000"/>
          </a:bodyPr>
          <a:lstStyle/>
          <a:p>
            <a:r>
              <a:rPr lang="ro-RO" dirty="0" smtClean="0">
                <a:latin typeface="Times New Roman" pitchFamily="18" charset="0"/>
                <a:cs typeface="Times New Roman" pitchFamily="18" charset="0"/>
              </a:rPr>
              <a:t>În mare măsură – 165;              </a:t>
            </a:r>
          </a:p>
          <a:p>
            <a:r>
              <a:rPr lang="ro-RO" dirty="0" smtClean="0">
                <a:latin typeface="Times New Roman" pitchFamily="18" charset="0"/>
                <a:cs typeface="Times New Roman" pitchFamily="18" charset="0"/>
              </a:rPr>
              <a:t>În măsură suficientă – 503; </a:t>
            </a:r>
          </a:p>
          <a:p>
            <a:r>
              <a:rPr lang="ro-RO" dirty="0" smtClean="0">
                <a:latin typeface="Times New Roman" pitchFamily="18" charset="0"/>
                <a:cs typeface="Times New Roman" pitchFamily="18" charset="0"/>
              </a:rPr>
              <a:t>În mică măsură – 6</a:t>
            </a:r>
          </a:p>
          <a:p>
            <a:r>
              <a:rPr lang="ro-RO" dirty="0" smtClean="0">
                <a:latin typeface="Times New Roman" pitchFamily="18" charset="0"/>
                <a:cs typeface="Times New Roman" pitchFamily="18" charset="0"/>
              </a:rPr>
              <a:t>Nu mi-a reușit - 2.</a:t>
            </a:r>
          </a:p>
          <a:p>
            <a:endParaRPr lang="ro-RO" dirty="0" smtClean="0"/>
          </a:p>
          <a:p>
            <a:pPr>
              <a:buNone/>
            </a:pPr>
            <a:r>
              <a:rPr lang="ro-RO" dirty="0" smtClean="0"/>
              <a:t>22. </a:t>
            </a:r>
            <a:r>
              <a:rPr lang="ro-RO" b="1" dirty="0" smtClean="0"/>
              <a:t>Dacă ați selectat răspunsul „în mică măsură”, comentați răspunsul</a:t>
            </a:r>
            <a:r>
              <a:rPr lang="ro-RO" dirty="0" smtClean="0"/>
              <a:t>;</a:t>
            </a:r>
          </a:p>
          <a:p>
            <a:pPr>
              <a:buNone/>
            </a:pPr>
            <a:r>
              <a:rPr lang="ro-RO" dirty="0" smtClean="0"/>
              <a:t> </a:t>
            </a:r>
          </a:p>
          <a:p>
            <a:r>
              <a:rPr lang="ro-RO" dirty="0" smtClean="0">
                <a:latin typeface="Times New Roman" pitchFamily="18" charset="0"/>
                <a:cs typeface="Times New Roman" pitchFamily="18" charset="0"/>
              </a:rPr>
              <a:t>Elevii nu sunt motivați, </a:t>
            </a:r>
            <a:r>
              <a:rPr lang="en-US" dirty="0" smtClean="0">
                <a:latin typeface="Times New Roman" pitchFamily="18" charset="0"/>
                <a:cs typeface="Times New Roman" pitchFamily="18" charset="0"/>
              </a:rPr>
              <a:t> </a:t>
            </a:r>
            <a:r>
              <a:rPr lang="ro-RO" dirty="0" smtClean="0">
                <a:latin typeface="Times New Roman" pitchFamily="18" charset="0"/>
                <a:cs typeface="Times New Roman" pitchFamily="18" charset="0"/>
              </a:rPr>
              <a:t>majoritatea doresc note, </a:t>
            </a:r>
            <a:r>
              <a:rPr lang="en-US" dirty="0" smtClean="0">
                <a:latin typeface="Times New Roman" pitchFamily="18" charset="0"/>
                <a:cs typeface="Times New Roman" pitchFamily="18" charset="0"/>
              </a:rPr>
              <a:t> </a:t>
            </a:r>
            <a:r>
              <a:rPr lang="ro-RO" dirty="0" smtClean="0">
                <a:latin typeface="Times New Roman" pitchFamily="18" charset="0"/>
                <a:cs typeface="Times New Roman" pitchFamily="18" charset="0"/>
              </a:rPr>
              <a:t>nu numai la evaluări </a:t>
            </a:r>
            <a:r>
              <a:rPr lang="ro-RO" dirty="0" err="1" smtClean="0">
                <a:latin typeface="Times New Roman" pitchFamily="18" charset="0"/>
                <a:cs typeface="Times New Roman" pitchFamily="18" charset="0"/>
              </a:rPr>
              <a:t>sumative</a:t>
            </a:r>
            <a:r>
              <a:rPr lang="ro-RO" dirty="0" smtClean="0">
                <a:latin typeface="Times New Roman" pitchFamily="18" charset="0"/>
                <a:cs typeface="Times New Roman" pitchFamily="18" charset="0"/>
              </a:rPr>
              <a:t>;</a:t>
            </a:r>
          </a:p>
          <a:p>
            <a:r>
              <a:rPr lang="ro-RO" dirty="0" smtClean="0">
                <a:latin typeface="Times New Roman" pitchFamily="18" charset="0"/>
                <a:cs typeface="Times New Roman" pitchFamily="18" charset="0"/>
              </a:rPr>
              <a:t>Explicație pentru fiecare clasă si semestru;</a:t>
            </a:r>
          </a:p>
          <a:p>
            <a:r>
              <a:rPr lang="ro-RO" dirty="0" smtClean="0">
                <a:latin typeface="Times New Roman" pitchFamily="18" charset="0"/>
                <a:cs typeface="Times New Roman" pitchFamily="18" charset="0"/>
              </a:rPr>
              <a:t>Evaluarea rezultatelor prin descriptori este ceva nou pentru mine;</a:t>
            </a:r>
          </a:p>
          <a:p>
            <a:r>
              <a:rPr lang="ro-RO" dirty="0" smtClean="0">
                <a:latin typeface="Times New Roman" pitchFamily="18" charset="0"/>
                <a:cs typeface="Times New Roman" pitchFamily="18" charset="0"/>
              </a:rPr>
              <a:t>Lipsește materialul didactic ce prevede evaluarea competențelor.</a:t>
            </a:r>
          </a:p>
          <a:p>
            <a:endParaRPr lang="ro-RO" dirty="0"/>
          </a:p>
        </p:txBody>
      </p:sp>
      <p:graphicFrame>
        <p:nvGraphicFramePr>
          <p:cNvPr id="4" name="Диаграмма 3"/>
          <p:cNvGraphicFramePr/>
          <p:nvPr/>
        </p:nvGraphicFramePr>
        <p:xfrm>
          <a:off x="5508104" y="1340769"/>
          <a:ext cx="3024336" cy="158417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74638"/>
            <a:ext cx="8229600" cy="1570186"/>
          </a:xfrm>
        </p:spPr>
        <p:txBody>
          <a:bodyPr>
            <a:noAutofit/>
          </a:bodyPr>
          <a:lstStyle/>
          <a:p>
            <a:pPr algn="ctr"/>
            <a:r>
              <a:rPr lang="ro-RO" sz="2400" dirty="0" smtClean="0"/>
              <a:t/>
            </a:r>
            <a:br>
              <a:rPr lang="ro-RO" sz="2400" dirty="0" smtClean="0"/>
            </a:br>
            <a:r>
              <a:rPr lang="ro-RO" sz="2400" dirty="0" smtClean="0"/>
              <a:t>23. </a:t>
            </a:r>
            <a:r>
              <a:rPr lang="ro-RO" sz="2400" b="1" dirty="0" smtClean="0"/>
              <a:t>Dvs.,  personal,  ce propuneri considerați a fi utile să se regăsească în Reperele metodologice în vederea sporirii gradului de aplicabilitate al acestora și eficientizării procesului  de </a:t>
            </a:r>
            <a:r>
              <a:rPr lang="ro-RO" sz="2400" b="1" dirty="0" err="1" smtClean="0"/>
              <a:t>predare-învățare-evaluare</a:t>
            </a:r>
            <a:r>
              <a:rPr lang="ro-RO" sz="2400" b="1" dirty="0" smtClean="0"/>
              <a:t>,  în anul de studii 2021-2022?</a:t>
            </a:r>
            <a:r>
              <a:rPr lang="ro-RO" sz="2400" dirty="0" smtClean="0"/>
              <a:t/>
            </a:r>
            <a:br>
              <a:rPr lang="ro-RO" sz="2400" dirty="0" smtClean="0"/>
            </a:br>
            <a:endParaRPr lang="ro-RO" sz="2400" dirty="0"/>
          </a:p>
        </p:txBody>
      </p:sp>
      <p:sp>
        <p:nvSpPr>
          <p:cNvPr id="3" name="Содержимое 2"/>
          <p:cNvSpPr>
            <a:spLocks noGrp="1"/>
          </p:cNvSpPr>
          <p:nvPr>
            <p:ph idx="1"/>
          </p:nvPr>
        </p:nvSpPr>
        <p:spPr>
          <a:xfrm>
            <a:off x="1043608" y="1916832"/>
            <a:ext cx="7643192" cy="4248472"/>
          </a:xfrm>
        </p:spPr>
        <p:txBody>
          <a:bodyPr>
            <a:normAutofit fontScale="25000" lnSpcReduction="20000"/>
          </a:bodyPr>
          <a:lstStyle/>
          <a:p>
            <a:r>
              <a:rPr lang="ro-RO" i="1" dirty="0" smtClean="0">
                <a:latin typeface="Times New Roman" pitchFamily="18" charset="0"/>
                <a:cs typeface="Times New Roman" pitchFamily="18" charset="0"/>
              </a:rPr>
              <a:t>Constatări:</a:t>
            </a:r>
            <a:endParaRPr lang="ro-RO" dirty="0" smtClean="0">
              <a:latin typeface="Times New Roman" pitchFamily="18" charset="0"/>
              <a:cs typeface="Times New Roman" pitchFamily="18" charset="0"/>
            </a:endParaRPr>
          </a:p>
          <a:p>
            <a:r>
              <a:rPr lang="ro-RO" sz="8000" dirty="0" smtClean="0">
                <a:latin typeface="Times New Roman" pitchFamily="18" charset="0"/>
                <a:cs typeface="Times New Roman" pitchFamily="18" charset="0"/>
              </a:rPr>
              <a:t>Reperele metodologice au fost formulate bine,  pe înțelesul tuturor. Propun sa fie elaborate și pentru anul de studii 2021-2022 – </a:t>
            </a:r>
            <a:r>
              <a:rPr lang="ro-RO" sz="8000" b="1" dirty="0" smtClean="0">
                <a:latin typeface="Times New Roman" pitchFamily="18" charset="0"/>
                <a:cs typeface="Times New Roman" pitchFamily="18" charset="0"/>
              </a:rPr>
              <a:t>158;</a:t>
            </a:r>
          </a:p>
          <a:p>
            <a:r>
              <a:rPr lang="ro-RO" sz="8000" dirty="0" smtClean="0">
                <a:latin typeface="Times New Roman" pitchFamily="18" charset="0"/>
                <a:cs typeface="Times New Roman" pitchFamily="18" charset="0"/>
              </a:rPr>
              <a:t>Toată informația necesară și utilă unui profesor dacă nu se regăsește în Reperele metodologice este în curriculumul disciplinar și ghidul de implementare a curriculumului;</a:t>
            </a:r>
          </a:p>
          <a:p>
            <a:r>
              <a:rPr lang="ro-RO" sz="8000" dirty="0" smtClean="0">
                <a:latin typeface="Times New Roman" pitchFamily="18" charset="0"/>
                <a:cs typeface="Times New Roman" pitchFamily="18" charset="0"/>
              </a:rPr>
              <a:t>Reperele Metodologice au fost utile în realizarea proiectării de lungă durată;</a:t>
            </a:r>
          </a:p>
          <a:p>
            <a:r>
              <a:rPr lang="ro-RO" sz="8000" dirty="0" smtClean="0">
                <a:latin typeface="Times New Roman" pitchFamily="18" charset="0"/>
                <a:cs typeface="Times New Roman" pitchFamily="18" charset="0"/>
              </a:rPr>
              <a:t>Similar,  în Reperele metodologice privind organizarea procesului educațional pentru anul de studii 2021-2022 să fie stipulate aceleași momente importante pentru a realiza eficient procesul educațional - 17;</a:t>
            </a:r>
          </a:p>
          <a:p>
            <a:r>
              <a:rPr lang="ro-RO" sz="8000" dirty="0" smtClean="0">
                <a:latin typeface="Times New Roman" pitchFamily="18" charset="0"/>
                <a:cs typeface="Times New Roman" pitchFamily="18" charset="0"/>
              </a:rPr>
              <a:t>Ar fi util ca în Reperele metodologice să se regăsească un model de evaluare inițială, și respectiv finală pentru a se face o evaluare centralizată după aceleași criterii;</a:t>
            </a:r>
          </a:p>
          <a:p>
            <a:r>
              <a:rPr lang="ro-RO" sz="8000" dirty="0" smtClean="0">
                <a:latin typeface="Times New Roman" pitchFamily="18" charset="0"/>
                <a:cs typeface="Times New Roman" pitchFamily="18" charset="0"/>
              </a:rPr>
              <a:t>Să nu fie flexibilă completarea catalogului la rubrica ,,Sarcini de învățare”.</a:t>
            </a:r>
          </a:p>
          <a:p>
            <a:endParaRPr lang="ro-RO"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74638"/>
            <a:ext cx="8147248" cy="778098"/>
          </a:xfrm>
        </p:spPr>
        <p:txBody>
          <a:bodyPr>
            <a:normAutofit fontScale="90000"/>
          </a:bodyPr>
          <a:lstStyle/>
          <a:p>
            <a:pPr algn="ctr"/>
            <a:r>
              <a:rPr lang="ro-RO" sz="2700" dirty="0" smtClean="0"/>
              <a:t/>
            </a:r>
            <a:br>
              <a:rPr lang="ro-RO" sz="2700" dirty="0" smtClean="0"/>
            </a:br>
            <a:r>
              <a:rPr lang="ro-RO" sz="2700" dirty="0" smtClean="0"/>
              <a:t>24. </a:t>
            </a:r>
            <a:r>
              <a:rPr lang="ro-RO" sz="2700" b="1" dirty="0" smtClean="0"/>
              <a:t>Pentru concluzii,  observații,  sugestii,  Vă rugăm să utilizați acest spațiu.</a:t>
            </a:r>
            <a:r>
              <a:rPr lang="ro-RO" dirty="0" smtClean="0"/>
              <a:t/>
            </a:r>
            <a:br>
              <a:rPr lang="ro-RO" dirty="0" smtClean="0"/>
            </a:br>
            <a:endParaRPr lang="ro-RO" dirty="0"/>
          </a:p>
        </p:txBody>
      </p:sp>
      <p:sp>
        <p:nvSpPr>
          <p:cNvPr id="3" name="Содержимое 2"/>
          <p:cNvSpPr>
            <a:spLocks noGrp="1"/>
          </p:cNvSpPr>
          <p:nvPr>
            <p:ph idx="1"/>
          </p:nvPr>
        </p:nvSpPr>
        <p:spPr>
          <a:xfrm>
            <a:off x="1115616" y="1052736"/>
            <a:ext cx="7571184" cy="5184576"/>
          </a:xfrm>
        </p:spPr>
        <p:txBody>
          <a:bodyPr>
            <a:noAutofit/>
          </a:bodyPr>
          <a:lstStyle/>
          <a:p>
            <a:r>
              <a:rPr lang="ro-RO" sz="1600" dirty="0" smtClean="0">
                <a:latin typeface="Times New Roman" pitchFamily="18" charset="0"/>
                <a:cs typeface="Times New Roman" pitchFamily="18" charset="0"/>
              </a:rPr>
              <a:t>Mulțumim pentru elaborarea reperelor metodologice, nu sunt observații, sugestii, succese – 185,</a:t>
            </a:r>
          </a:p>
          <a:p>
            <a:r>
              <a:rPr lang="ro-RO" sz="1600" dirty="0" smtClean="0">
                <a:latin typeface="Times New Roman" pitchFamily="18" charset="0"/>
                <a:cs typeface="Times New Roman" pitchFamily="18" charset="0"/>
              </a:rPr>
              <a:t>Reperele metodologice sunt un suport considerabil pentru cadru didactic in proiectarea didactică la disciplina - 77;</a:t>
            </a:r>
          </a:p>
          <a:p>
            <a:r>
              <a:rPr lang="ro-RO" sz="1600" dirty="0" smtClean="0">
                <a:latin typeface="Times New Roman" pitchFamily="18" charset="0"/>
                <a:cs typeface="Times New Roman" pitchFamily="18" charset="0"/>
              </a:rPr>
              <a:t>Reperele metodologice cu privire la organizarea și desfășurarea procesului educațional la matematică sunt bine structurate, prevăd proiectarea, desfășurarea și evaluarea procesului educațional, propune suport metodologic pentru predarea disciplinei matematica, orientări metodologice privitor la proiectarea demersului didactic pe verticală și orizontală. Ar fi binevenite anumite orientări metodologice privitor la formarea cadrelor didactice în probleme de organizarea și desfășurarea procesului educațional la distanță, în special, procesul de evaluare;</a:t>
            </a:r>
          </a:p>
          <a:p>
            <a:r>
              <a:rPr lang="ro-RO" sz="1600" dirty="0" smtClean="0">
                <a:latin typeface="Times New Roman" pitchFamily="18" charset="0"/>
                <a:cs typeface="Times New Roman" pitchFamily="18" charset="0"/>
              </a:rPr>
              <a:t>Să fie indicat numărul de evaluări </a:t>
            </a:r>
            <a:r>
              <a:rPr lang="ro-RO" sz="1600" dirty="0" err="1" smtClean="0">
                <a:latin typeface="Times New Roman" pitchFamily="18" charset="0"/>
                <a:cs typeface="Times New Roman" pitchFamily="18" charset="0"/>
              </a:rPr>
              <a:t>sumative</a:t>
            </a:r>
            <a:r>
              <a:rPr lang="ro-RO" sz="1600" dirty="0" smtClean="0">
                <a:latin typeface="Times New Roman" pitchFamily="18" charset="0"/>
                <a:cs typeface="Times New Roman" pitchFamily="18" charset="0"/>
              </a:rPr>
              <a:t> la fiecare clasă;</a:t>
            </a:r>
          </a:p>
          <a:p>
            <a:r>
              <a:rPr lang="ro-RO" sz="1600" dirty="0" smtClean="0">
                <a:latin typeface="Times New Roman" pitchFamily="18" charset="0"/>
                <a:cs typeface="Times New Roman" pitchFamily="18" charset="0"/>
              </a:rPr>
              <a:t>Dacă în anul curent sunt careva modificări pentru completarea catalogului, ar fi bine sa se regăsească indicații în reperele metodologice.</a:t>
            </a:r>
          </a:p>
          <a:p>
            <a:r>
              <a:rPr lang="ro-RO" sz="1600" dirty="0" smtClean="0">
                <a:latin typeface="Times New Roman" pitchFamily="18" charset="0"/>
                <a:cs typeface="Times New Roman" pitchFamily="18" charset="0"/>
              </a:rPr>
              <a:t>Concordanta prevederilor din Reperele metodologice la toate disciplinele școlare, și la toate clasele, în ceea ce privește acumularea de note; Notarea în catalog a evaluării curente la unele discipline școlare, mai cu seamă pentru clasa a V-a (motivarea elevilor pentru învățare);</a:t>
            </a:r>
          </a:p>
          <a:p>
            <a:r>
              <a:rPr lang="ro-RO" sz="1600" dirty="0" smtClean="0">
                <a:latin typeface="Times New Roman" pitchFamily="18" charset="0"/>
                <a:cs typeface="Times New Roman" pitchFamily="18" charset="0"/>
              </a:rPr>
              <a:t>Completarea acestui chestionar să fie sistematică, pentru fiecare an de studiu deoarece se va ţine cont de părerea cadrelor didactice;</a:t>
            </a:r>
          </a:p>
          <a:p>
            <a:r>
              <a:rPr lang="ro-RO" sz="1600" dirty="0" smtClean="0">
                <a:latin typeface="Times New Roman" pitchFamily="18" charset="0"/>
                <a:cs typeface="Times New Roman" pitchFamily="18" charset="0"/>
              </a:rPr>
              <a:t>Manualele să fie la început de an școlar.</a:t>
            </a:r>
          </a:p>
          <a:p>
            <a:endParaRPr lang="ro-RO"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648072"/>
          </a:xfrm>
        </p:spPr>
        <p:txBody>
          <a:bodyPr>
            <a:normAutofit fontScale="90000"/>
          </a:bodyPr>
          <a:lstStyle/>
          <a:p>
            <a:r>
              <a:rPr lang="ro-RO" dirty="0" smtClean="0"/>
              <a:t>Au participat: 676 de cadre didactice</a:t>
            </a:r>
            <a:endParaRPr lang="ro-RO" dirty="0"/>
          </a:p>
        </p:txBody>
      </p:sp>
      <p:graphicFrame>
        <p:nvGraphicFramePr>
          <p:cNvPr id="4" name="Содержимое 3"/>
          <p:cNvGraphicFramePr>
            <a:graphicFrameLocks noGrp="1"/>
          </p:cNvGraphicFramePr>
          <p:nvPr>
            <p:ph idx="1"/>
          </p:nvPr>
        </p:nvGraphicFramePr>
        <p:xfrm>
          <a:off x="457200" y="1052734"/>
          <a:ext cx="8229600" cy="5616626"/>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399654">
                <a:tc>
                  <a:txBody>
                    <a:bodyPr/>
                    <a:lstStyle/>
                    <a:p>
                      <a:pPr>
                        <a:spcAft>
                          <a:spcPts val="0"/>
                        </a:spcAft>
                      </a:pPr>
                      <a:r>
                        <a:rPr lang="ro-RO" sz="1400" dirty="0">
                          <a:latin typeface="Times New Roman"/>
                          <a:ea typeface="Calibri"/>
                          <a:cs typeface="Times New Roman"/>
                        </a:rPr>
                        <a:t>Crt.</a:t>
                      </a:r>
                      <a:endParaRPr lang="ro-RO" sz="1100" dirty="0">
                        <a:latin typeface="Calibri"/>
                        <a:ea typeface="Calibri"/>
                        <a:cs typeface="Times New Roman"/>
                      </a:endParaRPr>
                    </a:p>
                  </a:txBody>
                  <a:tcPr marL="68580" marR="68580" marT="0" marB="0"/>
                </a:tc>
                <a:tc>
                  <a:txBody>
                    <a:bodyPr/>
                    <a:lstStyle/>
                    <a:p>
                      <a:pPr>
                        <a:spcAft>
                          <a:spcPts val="0"/>
                        </a:spcAft>
                      </a:pPr>
                      <a:r>
                        <a:rPr lang="ro-RO" sz="1400">
                          <a:latin typeface="Times New Roman"/>
                          <a:ea typeface="Calibri"/>
                          <a:cs typeface="Times New Roman"/>
                        </a:rPr>
                        <a:t>Raionul/municipiul</a:t>
                      </a:r>
                      <a:endParaRPr lang="ro-RO" sz="1100">
                        <a:latin typeface="Calibri"/>
                        <a:ea typeface="Calibri"/>
                        <a:cs typeface="Times New Roman"/>
                      </a:endParaRPr>
                    </a:p>
                  </a:txBody>
                  <a:tcPr marL="68580" marR="68580" marT="0" marB="0"/>
                </a:tc>
                <a:tc>
                  <a:txBody>
                    <a:bodyPr/>
                    <a:lstStyle/>
                    <a:p>
                      <a:pPr>
                        <a:spcAft>
                          <a:spcPts val="0"/>
                        </a:spcAft>
                      </a:pPr>
                      <a:r>
                        <a:rPr lang="ro-RO" sz="1400">
                          <a:latin typeface="Times New Roman"/>
                          <a:ea typeface="Calibri"/>
                          <a:cs typeface="Times New Roman"/>
                        </a:rPr>
                        <a:t>Numărul de participanți</a:t>
                      </a:r>
                      <a:endParaRPr lang="ro-RO" sz="1100">
                        <a:latin typeface="Calibri"/>
                        <a:ea typeface="Calibri"/>
                        <a:cs typeface="Times New Roman"/>
                      </a:endParaRPr>
                    </a:p>
                  </a:txBody>
                  <a:tcPr marL="68580" marR="68580" marT="0" marB="0"/>
                </a:tc>
                <a:tc>
                  <a:txBody>
                    <a:bodyPr/>
                    <a:lstStyle/>
                    <a:p>
                      <a:pPr>
                        <a:spcAft>
                          <a:spcPts val="0"/>
                        </a:spcAft>
                      </a:pPr>
                      <a:r>
                        <a:rPr lang="ro-RO" sz="1400">
                          <a:latin typeface="Times New Roman"/>
                          <a:ea typeface="Calibri"/>
                          <a:cs typeface="Times New Roman"/>
                        </a:rPr>
                        <a:t>Crt.</a:t>
                      </a:r>
                      <a:endParaRPr lang="ro-RO" sz="1100">
                        <a:latin typeface="Calibri"/>
                        <a:ea typeface="Calibri"/>
                        <a:cs typeface="Times New Roman"/>
                      </a:endParaRPr>
                    </a:p>
                  </a:txBody>
                  <a:tcPr marL="68580" marR="68580" marT="0" marB="0"/>
                </a:tc>
                <a:tc>
                  <a:txBody>
                    <a:bodyPr/>
                    <a:lstStyle/>
                    <a:p>
                      <a:pPr>
                        <a:spcAft>
                          <a:spcPts val="0"/>
                        </a:spcAft>
                      </a:pPr>
                      <a:r>
                        <a:rPr lang="ro-RO" sz="1400">
                          <a:latin typeface="Times New Roman"/>
                          <a:ea typeface="Calibri"/>
                          <a:cs typeface="Times New Roman"/>
                        </a:rPr>
                        <a:t>Raionul/municipiul</a:t>
                      </a:r>
                      <a:endParaRPr lang="ro-RO" sz="1100">
                        <a:latin typeface="Calibri"/>
                        <a:ea typeface="Calibri"/>
                        <a:cs typeface="Times New Roman"/>
                      </a:endParaRPr>
                    </a:p>
                  </a:txBody>
                  <a:tcPr marL="68580" marR="68580" marT="0" marB="0"/>
                </a:tc>
                <a:tc>
                  <a:txBody>
                    <a:bodyPr/>
                    <a:lstStyle/>
                    <a:p>
                      <a:pPr>
                        <a:spcAft>
                          <a:spcPts val="0"/>
                        </a:spcAft>
                      </a:pPr>
                      <a:r>
                        <a:rPr lang="ro-RO" sz="1400">
                          <a:latin typeface="Times New Roman"/>
                          <a:ea typeface="Calibri"/>
                          <a:cs typeface="Times New Roman"/>
                        </a:rPr>
                        <a:t>Numărul de participanți</a:t>
                      </a:r>
                      <a:endParaRPr lang="ro-RO" sz="1100">
                        <a:latin typeface="Calibri"/>
                        <a:ea typeface="Calibri"/>
                        <a:cs typeface="Times New Roman"/>
                      </a:endParaRPr>
                    </a:p>
                  </a:txBody>
                  <a:tcPr marL="68580" marR="68580" marT="0" marB="0"/>
                </a:tc>
              </a:tr>
              <a:tr h="293362">
                <a:tc>
                  <a:txBody>
                    <a:bodyPr/>
                    <a:lstStyle/>
                    <a:p>
                      <a:pPr algn="ctr">
                        <a:spcAft>
                          <a:spcPts val="0"/>
                        </a:spcAft>
                      </a:pPr>
                      <a:r>
                        <a:rPr lang="ro-RO" sz="1600" dirty="0">
                          <a:latin typeface="Times New Roman"/>
                          <a:ea typeface="Calibri"/>
                          <a:cs typeface="Times New Roman"/>
                        </a:rPr>
                        <a:t>1</a:t>
                      </a:r>
                      <a:endParaRPr lang="ro-RO" sz="1600" dirty="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Anenii Noi</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16</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19</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Hîncești</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24</a:t>
                      </a:r>
                      <a:endParaRPr lang="ro-RO" sz="1600">
                        <a:latin typeface="Calibri"/>
                        <a:ea typeface="Calibri"/>
                        <a:cs typeface="Times New Roman"/>
                      </a:endParaRPr>
                    </a:p>
                  </a:txBody>
                  <a:tcPr marL="68580" marR="68580" marT="0" marB="0"/>
                </a:tc>
              </a:tr>
              <a:tr h="288032">
                <a:tc>
                  <a:txBody>
                    <a:bodyPr/>
                    <a:lstStyle/>
                    <a:p>
                      <a:pPr algn="ctr">
                        <a:spcAft>
                          <a:spcPts val="0"/>
                        </a:spcAft>
                      </a:pPr>
                      <a:r>
                        <a:rPr lang="ro-RO" sz="1600" dirty="0">
                          <a:latin typeface="Times New Roman"/>
                          <a:ea typeface="Calibri"/>
                          <a:cs typeface="Times New Roman"/>
                        </a:rPr>
                        <a:t>2</a:t>
                      </a:r>
                      <a:endParaRPr lang="ro-RO" sz="1600" dirty="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Basarabeasca</a:t>
                      </a:r>
                      <a:endParaRPr lang="ro-RO" sz="1600" dirty="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15</a:t>
                      </a:r>
                      <a:endParaRPr lang="ro-RO" sz="1600" dirty="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20</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Ialoveni</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20</a:t>
                      </a:r>
                      <a:endParaRPr lang="ro-RO" sz="1600">
                        <a:latin typeface="Calibri"/>
                        <a:ea typeface="Calibri"/>
                        <a:cs typeface="Times New Roman"/>
                      </a:endParaRPr>
                    </a:p>
                  </a:txBody>
                  <a:tcPr marL="68580" marR="68580" marT="0" marB="0"/>
                </a:tc>
              </a:tr>
              <a:tr h="288032">
                <a:tc>
                  <a:txBody>
                    <a:bodyPr/>
                    <a:lstStyle/>
                    <a:p>
                      <a:pPr algn="ctr">
                        <a:spcAft>
                          <a:spcPts val="0"/>
                        </a:spcAft>
                      </a:pPr>
                      <a:r>
                        <a:rPr lang="ro-RO" sz="1600">
                          <a:latin typeface="Times New Roman"/>
                          <a:ea typeface="Calibri"/>
                          <a:cs typeface="Times New Roman"/>
                        </a:rPr>
                        <a:t>3</a:t>
                      </a:r>
                      <a:endParaRPr lang="ro-RO" sz="160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Bălți</a:t>
                      </a:r>
                      <a:endParaRPr lang="ro-RO" sz="1600" dirty="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33</a:t>
                      </a:r>
                      <a:endParaRPr lang="ro-RO" sz="1600" dirty="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21</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Leova</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0</a:t>
                      </a:r>
                      <a:endParaRPr lang="ro-RO" sz="1600">
                        <a:latin typeface="Calibri"/>
                        <a:ea typeface="Calibri"/>
                        <a:cs typeface="Times New Roman"/>
                      </a:endParaRPr>
                    </a:p>
                  </a:txBody>
                  <a:tcPr marL="68580" marR="68580" marT="0" marB="0"/>
                </a:tc>
              </a:tr>
              <a:tr h="288032">
                <a:tc>
                  <a:txBody>
                    <a:bodyPr/>
                    <a:lstStyle/>
                    <a:p>
                      <a:pPr algn="ctr">
                        <a:spcAft>
                          <a:spcPts val="0"/>
                        </a:spcAft>
                      </a:pPr>
                      <a:r>
                        <a:rPr lang="ro-RO" sz="1600">
                          <a:latin typeface="Times New Roman"/>
                          <a:ea typeface="Calibri"/>
                          <a:cs typeface="Times New Roman"/>
                        </a:rPr>
                        <a:t>4</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Briceni</a:t>
                      </a:r>
                      <a:endParaRPr lang="ro-RO" sz="160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14</a:t>
                      </a:r>
                      <a:endParaRPr lang="ro-RO" sz="1600" dirty="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22</a:t>
                      </a:r>
                      <a:endParaRPr lang="ro-RO" sz="1600" dirty="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Nisporeni</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15</a:t>
                      </a:r>
                      <a:endParaRPr lang="ro-RO" sz="1600">
                        <a:latin typeface="Calibri"/>
                        <a:ea typeface="Calibri"/>
                        <a:cs typeface="Times New Roman"/>
                      </a:endParaRPr>
                    </a:p>
                  </a:txBody>
                  <a:tcPr marL="68580" marR="68580" marT="0" marB="0"/>
                </a:tc>
              </a:tr>
              <a:tr h="288032">
                <a:tc>
                  <a:txBody>
                    <a:bodyPr/>
                    <a:lstStyle/>
                    <a:p>
                      <a:pPr algn="ctr">
                        <a:spcAft>
                          <a:spcPts val="0"/>
                        </a:spcAft>
                      </a:pPr>
                      <a:r>
                        <a:rPr lang="ro-RO" sz="1600">
                          <a:latin typeface="Times New Roman"/>
                          <a:ea typeface="Calibri"/>
                          <a:cs typeface="Times New Roman"/>
                        </a:rPr>
                        <a:t>5</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Cahul</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27</a:t>
                      </a:r>
                      <a:endParaRPr lang="ro-RO" sz="160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23</a:t>
                      </a:r>
                      <a:endParaRPr lang="ro-RO" sz="1600" dirty="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Ocnița</a:t>
                      </a:r>
                      <a:endParaRPr lang="ro-RO" sz="1600" dirty="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10</a:t>
                      </a:r>
                      <a:endParaRPr lang="ro-RO" sz="1600">
                        <a:latin typeface="Calibri"/>
                        <a:ea typeface="Calibri"/>
                        <a:cs typeface="Times New Roman"/>
                      </a:endParaRPr>
                    </a:p>
                  </a:txBody>
                  <a:tcPr marL="68580" marR="68580" marT="0" marB="0"/>
                </a:tc>
              </a:tr>
              <a:tr h="288032">
                <a:tc>
                  <a:txBody>
                    <a:bodyPr/>
                    <a:lstStyle/>
                    <a:p>
                      <a:pPr algn="ctr">
                        <a:spcAft>
                          <a:spcPts val="0"/>
                        </a:spcAft>
                      </a:pPr>
                      <a:r>
                        <a:rPr lang="ro-RO" sz="1600">
                          <a:latin typeface="Times New Roman"/>
                          <a:ea typeface="Calibri"/>
                          <a:cs typeface="Times New Roman"/>
                        </a:rPr>
                        <a:t>6</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Călărași</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28</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24</a:t>
                      </a:r>
                      <a:endParaRPr lang="ro-RO" sz="160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Orhei</a:t>
                      </a:r>
                      <a:endParaRPr lang="ro-RO" sz="1600" dirty="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23</a:t>
                      </a:r>
                      <a:endParaRPr lang="ro-RO" sz="1600" dirty="0">
                        <a:latin typeface="Calibri"/>
                        <a:ea typeface="Calibri"/>
                        <a:cs typeface="Times New Roman"/>
                      </a:endParaRPr>
                    </a:p>
                  </a:txBody>
                  <a:tcPr marL="68580" marR="68580" marT="0" marB="0"/>
                </a:tc>
              </a:tr>
              <a:tr h="288032">
                <a:tc>
                  <a:txBody>
                    <a:bodyPr/>
                    <a:lstStyle/>
                    <a:p>
                      <a:pPr algn="ctr">
                        <a:spcAft>
                          <a:spcPts val="0"/>
                        </a:spcAft>
                      </a:pPr>
                      <a:r>
                        <a:rPr lang="ro-RO" sz="1600">
                          <a:latin typeface="Times New Roman"/>
                          <a:ea typeface="Calibri"/>
                          <a:cs typeface="Times New Roman"/>
                        </a:rPr>
                        <a:t>7</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Cantemir</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18</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25</a:t>
                      </a:r>
                      <a:endParaRPr lang="ro-RO" sz="160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Rezina</a:t>
                      </a:r>
                      <a:endParaRPr lang="ro-RO" sz="1600" dirty="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1</a:t>
                      </a:r>
                      <a:endParaRPr lang="ro-RO" sz="1600" dirty="0">
                        <a:latin typeface="Calibri"/>
                        <a:ea typeface="Calibri"/>
                        <a:cs typeface="Times New Roman"/>
                      </a:endParaRPr>
                    </a:p>
                  </a:txBody>
                  <a:tcPr marL="68580" marR="68580" marT="0" marB="0"/>
                </a:tc>
              </a:tr>
              <a:tr h="288032">
                <a:tc>
                  <a:txBody>
                    <a:bodyPr/>
                    <a:lstStyle/>
                    <a:p>
                      <a:pPr algn="ctr">
                        <a:spcAft>
                          <a:spcPts val="0"/>
                        </a:spcAft>
                      </a:pPr>
                      <a:r>
                        <a:rPr lang="ro-RO" sz="1600">
                          <a:latin typeface="Times New Roman"/>
                          <a:ea typeface="Calibri"/>
                          <a:cs typeface="Times New Roman"/>
                        </a:rPr>
                        <a:t>8</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Căușeni</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6</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26</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Rîșcani</a:t>
                      </a:r>
                      <a:endParaRPr lang="ro-RO" sz="160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13</a:t>
                      </a:r>
                      <a:endParaRPr lang="ro-RO" sz="1600" dirty="0">
                        <a:latin typeface="Calibri"/>
                        <a:ea typeface="Calibri"/>
                        <a:cs typeface="Times New Roman"/>
                      </a:endParaRPr>
                    </a:p>
                  </a:txBody>
                  <a:tcPr marL="68580" marR="68580" marT="0" marB="0"/>
                </a:tc>
              </a:tr>
              <a:tr h="288032">
                <a:tc>
                  <a:txBody>
                    <a:bodyPr/>
                    <a:lstStyle/>
                    <a:p>
                      <a:pPr algn="ctr">
                        <a:spcAft>
                          <a:spcPts val="0"/>
                        </a:spcAft>
                      </a:pPr>
                      <a:r>
                        <a:rPr lang="ro-RO" sz="1600">
                          <a:latin typeface="Times New Roman"/>
                          <a:ea typeface="Calibri"/>
                          <a:cs typeface="Times New Roman"/>
                        </a:rPr>
                        <a:t>9</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Chișinău</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112</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27</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Sîngerei</a:t>
                      </a:r>
                      <a:endParaRPr lang="ro-RO" sz="160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42</a:t>
                      </a:r>
                      <a:endParaRPr lang="ro-RO" sz="1600" dirty="0">
                        <a:latin typeface="Calibri"/>
                        <a:ea typeface="Calibri"/>
                        <a:cs typeface="Times New Roman"/>
                      </a:endParaRPr>
                    </a:p>
                  </a:txBody>
                  <a:tcPr marL="68580" marR="68580" marT="0" marB="0"/>
                </a:tc>
              </a:tr>
              <a:tr h="288032">
                <a:tc>
                  <a:txBody>
                    <a:bodyPr/>
                    <a:lstStyle/>
                    <a:p>
                      <a:pPr algn="ctr">
                        <a:spcAft>
                          <a:spcPts val="0"/>
                        </a:spcAft>
                      </a:pPr>
                      <a:r>
                        <a:rPr lang="ro-RO" sz="1600">
                          <a:latin typeface="Times New Roman"/>
                          <a:ea typeface="Calibri"/>
                          <a:cs typeface="Times New Roman"/>
                        </a:rPr>
                        <a:t>10</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Cimișlia</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5</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28</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Șoldănești</a:t>
                      </a:r>
                      <a:endParaRPr lang="ro-RO" sz="160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0</a:t>
                      </a:r>
                      <a:endParaRPr lang="ro-RO" sz="1600" dirty="0">
                        <a:latin typeface="Calibri"/>
                        <a:ea typeface="Calibri"/>
                        <a:cs typeface="Times New Roman"/>
                      </a:endParaRPr>
                    </a:p>
                  </a:txBody>
                  <a:tcPr marL="68580" marR="68580" marT="0" marB="0"/>
                </a:tc>
              </a:tr>
              <a:tr h="288032">
                <a:tc>
                  <a:txBody>
                    <a:bodyPr/>
                    <a:lstStyle/>
                    <a:p>
                      <a:pPr algn="ctr">
                        <a:spcAft>
                          <a:spcPts val="0"/>
                        </a:spcAft>
                      </a:pPr>
                      <a:r>
                        <a:rPr lang="ro-RO" sz="1600">
                          <a:latin typeface="Times New Roman"/>
                          <a:ea typeface="Calibri"/>
                          <a:cs typeface="Times New Roman"/>
                        </a:rPr>
                        <a:t>11</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Criuleni</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16</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29</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Soroca</a:t>
                      </a:r>
                      <a:endParaRPr lang="ro-RO" sz="160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11</a:t>
                      </a:r>
                      <a:endParaRPr lang="ro-RO" sz="1600" dirty="0">
                        <a:latin typeface="Calibri"/>
                        <a:ea typeface="Calibri"/>
                        <a:cs typeface="Times New Roman"/>
                      </a:endParaRPr>
                    </a:p>
                  </a:txBody>
                  <a:tcPr marL="68580" marR="68580" marT="0" marB="0"/>
                </a:tc>
              </a:tr>
              <a:tr h="288032">
                <a:tc>
                  <a:txBody>
                    <a:bodyPr/>
                    <a:lstStyle/>
                    <a:p>
                      <a:pPr algn="ctr">
                        <a:spcAft>
                          <a:spcPts val="0"/>
                        </a:spcAft>
                      </a:pPr>
                      <a:r>
                        <a:rPr lang="ro-RO" sz="1600">
                          <a:latin typeface="Times New Roman"/>
                          <a:ea typeface="Calibri"/>
                          <a:cs typeface="Times New Roman"/>
                        </a:rPr>
                        <a:t>12</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Donduseni</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6</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30</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Ștefan Vodă</a:t>
                      </a:r>
                      <a:endParaRPr lang="ro-RO" sz="160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28</a:t>
                      </a:r>
                      <a:endParaRPr lang="ro-RO" sz="1600" dirty="0">
                        <a:latin typeface="Calibri"/>
                        <a:ea typeface="Calibri"/>
                        <a:cs typeface="Times New Roman"/>
                      </a:endParaRPr>
                    </a:p>
                  </a:txBody>
                  <a:tcPr marL="68580" marR="68580" marT="0" marB="0"/>
                </a:tc>
              </a:tr>
              <a:tr h="288032">
                <a:tc>
                  <a:txBody>
                    <a:bodyPr/>
                    <a:lstStyle/>
                    <a:p>
                      <a:pPr algn="ctr">
                        <a:spcAft>
                          <a:spcPts val="0"/>
                        </a:spcAft>
                      </a:pPr>
                      <a:r>
                        <a:rPr lang="ro-RO" sz="1600">
                          <a:latin typeface="Times New Roman"/>
                          <a:ea typeface="Calibri"/>
                          <a:cs typeface="Times New Roman"/>
                        </a:rPr>
                        <a:t>13</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Drochia</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24</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31</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Strășeni</a:t>
                      </a:r>
                      <a:endParaRPr lang="ro-RO" sz="160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9</a:t>
                      </a:r>
                      <a:endParaRPr lang="ro-RO" sz="1600" dirty="0">
                        <a:latin typeface="Calibri"/>
                        <a:ea typeface="Calibri"/>
                        <a:cs typeface="Times New Roman"/>
                      </a:endParaRPr>
                    </a:p>
                  </a:txBody>
                  <a:tcPr marL="68580" marR="68580" marT="0" marB="0"/>
                </a:tc>
              </a:tr>
              <a:tr h="288032">
                <a:tc>
                  <a:txBody>
                    <a:bodyPr/>
                    <a:lstStyle/>
                    <a:p>
                      <a:pPr algn="ctr">
                        <a:spcAft>
                          <a:spcPts val="0"/>
                        </a:spcAft>
                      </a:pPr>
                      <a:r>
                        <a:rPr lang="ro-RO" sz="1600">
                          <a:latin typeface="Times New Roman"/>
                          <a:ea typeface="Calibri"/>
                          <a:cs typeface="Times New Roman"/>
                        </a:rPr>
                        <a:t>14</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Dubăsari</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13</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32</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Taraclia</a:t>
                      </a:r>
                      <a:endParaRPr lang="ro-RO" sz="160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8</a:t>
                      </a:r>
                      <a:endParaRPr lang="ro-RO" sz="1600" dirty="0">
                        <a:latin typeface="Calibri"/>
                        <a:ea typeface="Calibri"/>
                        <a:cs typeface="Times New Roman"/>
                      </a:endParaRPr>
                    </a:p>
                  </a:txBody>
                  <a:tcPr marL="68580" marR="68580" marT="0" marB="0"/>
                </a:tc>
              </a:tr>
              <a:tr h="288032">
                <a:tc>
                  <a:txBody>
                    <a:bodyPr/>
                    <a:lstStyle/>
                    <a:p>
                      <a:pPr algn="ctr">
                        <a:spcAft>
                          <a:spcPts val="0"/>
                        </a:spcAft>
                      </a:pPr>
                      <a:r>
                        <a:rPr lang="ro-RO" sz="1600">
                          <a:latin typeface="Times New Roman"/>
                          <a:ea typeface="Calibri"/>
                          <a:cs typeface="Times New Roman"/>
                        </a:rPr>
                        <a:t>15</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Edineț</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23</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33</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Telenești </a:t>
                      </a:r>
                      <a:endParaRPr lang="ro-RO" sz="160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8</a:t>
                      </a:r>
                      <a:endParaRPr lang="ro-RO" sz="1600" dirty="0">
                        <a:latin typeface="Calibri"/>
                        <a:ea typeface="Calibri"/>
                        <a:cs typeface="Times New Roman"/>
                      </a:endParaRPr>
                    </a:p>
                  </a:txBody>
                  <a:tcPr marL="68580" marR="68580" marT="0" marB="0"/>
                </a:tc>
              </a:tr>
              <a:tr h="288032">
                <a:tc>
                  <a:txBody>
                    <a:bodyPr/>
                    <a:lstStyle/>
                    <a:p>
                      <a:pPr algn="ctr">
                        <a:spcAft>
                          <a:spcPts val="0"/>
                        </a:spcAft>
                      </a:pPr>
                      <a:r>
                        <a:rPr lang="ro-RO" sz="1600">
                          <a:latin typeface="Times New Roman"/>
                          <a:ea typeface="Calibri"/>
                          <a:cs typeface="Times New Roman"/>
                        </a:rPr>
                        <a:t>16</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Fălești</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25</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34</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Ungheni</a:t>
                      </a:r>
                      <a:endParaRPr lang="ro-RO" sz="160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5</a:t>
                      </a:r>
                      <a:endParaRPr lang="ro-RO" sz="1600" dirty="0">
                        <a:latin typeface="Calibri"/>
                        <a:ea typeface="Calibri"/>
                        <a:cs typeface="Times New Roman"/>
                      </a:endParaRPr>
                    </a:p>
                  </a:txBody>
                  <a:tcPr marL="68580" marR="68580" marT="0" marB="0"/>
                </a:tc>
              </a:tr>
              <a:tr h="288032">
                <a:tc>
                  <a:txBody>
                    <a:bodyPr/>
                    <a:lstStyle/>
                    <a:p>
                      <a:pPr algn="ctr">
                        <a:spcAft>
                          <a:spcPts val="0"/>
                        </a:spcAft>
                      </a:pPr>
                      <a:r>
                        <a:rPr lang="ro-RO" sz="1600">
                          <a:latin typeface="Times New Roman"/>
                          <a:ea typeface="Calibri"/>
                          <a:cs typeface="Times New Roman"/>
                        </a:rPr>
                        <a:t>17</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Florești</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25</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35</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UTAG</a:t>
                      </a:r>
                      <a:endParaRPr lang="ro-RO" sz="1600">
                        <a:latin typeface="Calibri"/>
                        <a:ea typeface="Calibri"/>
                        <a:cs typeface="Times New Roman"/>
                      </a:endParaRPr>
                    </a:p>
                  </a:txBody>
                  <a:tcPr marL="68580" marR="68580" marT="0" marB="0"/>
                </a:tc>
                <a:tc>
                  <a:txBody>
                    <a:bodyPr/>
                    <a:lstStyle/>
                    <a:p>
                      <a:pPr algn="ctr">
                        <a:spcAft>
                          <a:spcPts val="0"/>
                        </a:spcAft>
                      </a:pPr>
                      <a:r>
                        <a:rPr lang="ro-RO" sz="1600" dirty="0">
                          <a:latin typeface="Times New Roman"/>
                          <a:ea typeface="Calibri"/>
                          <a:cs typeface="Times New Roman"/>
                        </a:rPr>
                        <a:t>35</a:t>
                      </a:r>
                      <a:endParaRPr lang="ro-RO" sz="1600" dirty="0">
                        <a:latin typeface="Calibri"/>
                        <a:ea typeface="Calibri"/>
                        <a:cs typeface="Times New Roman"/>
                      </a:endParaRPr>
                    </a:p>
                  </a:txBody>
                  <a:tcPr marL="68580" marR="68580" marT="0" marB="0"/>
                </a:tc>
              </a:tr>
              <a:tr h="288032">
                <a:tc>
                  <a:txBody>
                    <a:bodyPr/>
                    <a:lstStyle/>
                    <a:p>
                      <a:pPr algn="ctr">
                        <a:spcAft>
                          <a:spcPts val="0"/>
                        </a:spcAft>
                      </a:pPr>
                      <a:r>
                        <a:rPr lang="ro-RO" sz="1600">
                          <a:latin typeface="Times New Roman"/>
                          <a:ea typeface="Calibri"/>
                          <a:cs typeface="Times New Roman"/>
                        </a:rPr>
                        <a:t>18</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Glodeni</a:t>
                      </a:r>
                      <a:endParaRPr lang="ro-RO" sz="1600">
                        <a:latin typeface="Calibri"/>
                        <a:ea typeface="Calibri"/>
                        <a:cs typeface="Times New Roman"/>
                      </a:endParaRPr>
                    </a:p>
                  </a:txBody>
                  <a:tcPr marL="68580" marR="68580" marT="0" marB="0"/>
                </a:tc>
                <a:tc>
                  <a:txBody>
                    <a:bodyPr/>
                    <a:lstStyle/>
                    <a:p>
                      <a:pPr algn="ctr">
                        <a:spcAft>
                          <a:spcPts val="0"/>
                        </a:spcAft>
                      </a:pPr>
                      <a:r>
                        <a:rPr lang="ro-RO" sz="1600">
                          <a:latin typeface="Times New Roman"/>
                          <a:ea typeface="Calibri"/>
                          <a:cs typeface="Times New Roman"/>
                        </a:rPr>
                        <a:t>18</a:t>
                      </a:r>
                      <a:endParaRPr lang="ro-RO" sz="1600">
                        <a:latin typeface="Calibri"/>
                        <a:ea typeface="Calibri"/>
                        <a:cs typeface="Times New Roman"/>
                      </a:endParaRPr>
                    </a:p>
                  </a:txBody>
                  <a:tcPr marL="68580" marR="68580" marT="0" marB="0"/>
                </a:tc>
                <a:tc>
                  <a:txBody>
                    <a:bodyPr/>
                    <a:lstStyle/>
                    <a:p>
                      <a:pPr>
                        <a:spcAft>
                          <a:spcPts val="0"/>
                        </a:spcAft>
                      </a:pPr>
                      <a:endParaRPr lang="ro-RO" sz="1600">
                        <a:latin typeface="Times New Roman"/>
                        <a:ea typeface="Calibri"/>
                        <a:cs typeface="Times New Roman"/>
                      </a:endParaRPr>
                    </a:p>
                  </a:txBody>
                  <a:tcPr marL="68580" marR="68580" marT="0" marB="0"/>
                </a:tc>
                <a:tc>
                  <a:txBody>
                    <a:bodyPr/>
                    <a:lstStyle/>
                    <a:p>
                      <a:pPr algn="ctr">
                        <a:spcAft>
                          <a:spcPts val="0"/>
                        </a:spcAft>
                      </a:pPr>
                      <a:r>
                        <a:rPr lang="ro-RO" sz="1600" b="1">
                          <a:latin typeface="Times New Roman"/>
                          <a:ea typeface="Calibri"/>
                          <a:cs typeface="Times New Roman"/>
                        </a:rPr>
                        <a:t>TOTAL</a:t>
                      </a:r>
                      <a:endParaRPr lang="ro-RO" sz="1600">
                        <a:latin typeface="Calibri"/>
                        <a:ea typeface="Calibri"/>
                        <a:cs typeface="Times New Roman"/>
                      </a:endParaRPr>
                    </a:p>
                  </a:txBody>
                  <a:tcPr marL="68580" marR="68580" marT="0" marB="0"/>
                </a:tc>
                <a:tc>
                  <a:txBody>
                    <a:bodyPr/>
                    <a:lstStyle/>
                    <a:p>
                      <a:pPr algn="ctr">
                        <a:spcAft>
                          <a:spcPts val="0"/>
                        </a:spcAft>
                      </a:pPr>
                      <a:r>
                        <a:rPr lang="ro-RO" sz="1600" b="1" dirty="0">
                          <a:latin typeface="Times New Roman"/>
                          <a:ea typeface="Calibri"/>
                          <a:cs typeface="Times New Roman"/>
                        </a:rPr>
                        <a:t>676</a:t>
                      </a:r>
                      <a:endParaRPr lang="ro-RO" sz="1600" dirty="0">
                        <a:latin typeface="Calibri"/>
                        <a:ea typeface="Calibri"/>
                        <a:cs typeface="Times New Roman"/>
                      </a:endParaRPr>
                    </a:p>
                  </a:txBody>
                  <a:tcPr marL="68580" marR="68580" marT="0" marB="0"/>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8640"/>
            <a:ext cx="8291264" cy="936104"/>
          </a:xfrm>
        </p:spPr>
        <p:txBody>
          <a:bodyPr>
            <a:normAutofit fontScale="90000"/>
          </a:bodyPr>
          <a:lstStyle/>
          <a:p>
            <a:pPr algn="ctr"/>
            <a:r>
              <a:rPr lang="ro-RO" sz="3100" b="1" i="1" dirty="0" smtClean="0"/>
              <a:t/>
            </a:r>
            <a:br>
              <a:rPr lang="ro-RO" sz="3100" b="1" i="1" dirty="0" smtClean="0"/>
            </a:br>
            <a:r>
              <a:rPr lang="ro-RO" sz="3100" b="1" i="1" dirty="0" smtClean="0"/>
              <a:t/>
            </a:r>
            <a:br>
              <a:rPr lang="ro-RO" sz="3100" b="1" i="1" dirty="0" smtClean="0"/>
            </a:br>
            <a:r>
              <a:rPr lang="ro-RO" sz="3100" b="1" i="1" dirty="0" smtClean="0"/>
              <a:t>Informații despre cadrele didactice, profesori de matematică, care au participat la chestionare:</a:t>
            </a:r>
            <a:r>
              <a:rPr lang="ro-RO" dirty="0" smtClean="0"/>
              <a:t/>
            </a:r>
            <a:br>
              <a:rPr lang="ro-RO" dirty="0" smtClean="0"/>
            </a:br>
            <a:endParaRPr lang="ro-RO" dirty="0"/>
          </a:p>
        </p:txBody>
      </p:sp>
      <p:sp>
        <p:nvSpPr>
          <p:cNvPr id="3" name="Содержимое 2"/>
          <p:cNvSpPr>
            <a:spLocks noGrp="1"/>
          </p:cNvSpPr>
          <p:nvPr>
            <p:ph idx="1"/>
          </p:nvPr>
        </p:nvSpPr>
        <p:spPr>
          <a:xfrm>
            <a:off x="1115616" y="1340769"/>
            <a:ext cx="7571184" cy="4752528"/>
          </a:xfrm>
        </p:spPr>
        <p:txBody>
          <a:bodyPr>
            <a:normAutofit fontScale="70000" lnSpcReduction="20000"/>
          </a:bodyPr>
          <a:lstStyle/>
          <a:p>
            <a:pPr>
              <a:buNone/>
            </a:pPr>
            <a:r>
              <a:rPr lang="ro-RO" b="1" dirty="0" smtClean="0"/>
              <a:t>2. Dețin studii:</a:t>
            </a:r>
            <a:endParaRPr lang="ro-RO" dirty="0" smtClean="0"/>
          </a:p>
          <a:p>
            <a:r>
              <a:rPr lang="ro-RO" dirty="0" smtClean="0"/>
              <a:t>- superioare de specialitate – 633;</a:t>
            </a:r>
          </a:p>
          <a:p>
            <a:r>
              <a:rPr lang="ro-RO" dirty="0" smtClean="0"/>
              <a:t>- superioare, alt profil – 26;</a:t>
            </a:r>
          </a:p>
          <a:p>
            <a:r>
              <a:rPr lang="ro-RO" dirty="0" smtClean="0"/>
              <a:t>- medii de specialitate – 10;</a:t>
            </a:r>
          </a:p>
          <a:p>
            <a:r>
              <a:rPr lang="ro-RO" dirty="0" smtClean="0"/>
              <a:t>- alte studii – 7.</a:t>
            </a:r>
          </a:p>
          <a:p>
            <a:pPr>
              <a:buNone/>
            </a:pPr>
            <a:r>
              <a:rPr lang="ro-RO" b="1" dirty="0" smtClean="0"/>
              <a:t>3. Vechimea în muncă:</a:t>
            </a:r>
            <a:endParaRPr lang="ro-RO" dirty="0" smtClean="0"/>
          </a:p>
          <a:p>
            <a:r>
              <a:rPr lang="ro-RO" dirty="0" smtClean="0"/>
              <a:t>- între 0 – 5 ani – 55;</a:t>
            </a:r>
          </a:p>
          <a:p>
            <a:r>
              <a:rPr lang="ro-RO" dirty="0" smtClean="0"/>
              <a:t>- între 6 – 10 ani – 64;</a:t>
            </a:r>
          </a:p>
          <a:p>
            <a:r>
              <a:rPr lang="ro-RO" dirty="0" smtClean="0"/>
              <a:t>- între 11 – 15 ani – 95;</a:t>
            </a:r>
          </a:p>
          <a:p>
            <a:r>
              <a:rPr lang="ro-RO" dirty="0" smtClean="0"/>
              <a:t>- între 16 – 20 ani – 66;</a:t>
            </a:r>
          </a:p>
          <a:p>
            <a:r>
              <a:rPr lang="ro-RO" dirty="0" smtClean="0"/>
              <a:t>- între 21 – 25 de ani – 60;</a:t>
            </a:r>
          </a:p>
          <a:p>
            <a:r>
              <a:rPr lang="ro-RO" dirty="0" smtClean="0"/>
              <a:t>- între 26 – 30 de ani – 52;</a:t>
            </a:r>
          </a:p>
          <a:p>
            <a:r>
              <a:rPr lang="ro-RO" dirty="0" smtClean="0"/>
              <a:t>- mai mult de 30 de ani – 284.</a:t>
            </a:r>
            <a:endParaRPr lang="ro-R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114"/>
          </a:xfrm>
        </p:spPr>
        <p:txBody>
          <a:bodyPr>
            <a:normAutofit/>
          </a:bodyPr>
          <a:lstStyle/>
          <a:p>
            <a:pPr algn="ctr"/>
            <a:r>
              <a:rPr lang="ro-RO" sz="2400" b="1" i="1" dirty="0" smtClean="0"/>
              <a:t>Informații despre cadrele didactice, profesori de matematică, care au participat la chestionare:</a:t>
            </a:r>
            <a:endParaRPr lang="ro-RO" sz="2400" dirty="0"/>
          </a:p>
        </p:txBody>
      </p:sp>
      <p:sp>
        <p:nvSpPr>
          <p:cNvPr id="3" name="Содержимое 2"/>
          <p:cNvSpPr>
            <a:spLocks noGrp="1"/>
          </p:cNvSpPr>
          <p:nvPr>
            <p:ph idx="1"/>
          </p:nvPr>
        </p:nvSpPr>
        <p:spPr>
          <a:xfrm>
            <a:off x="1331640" y="1196752"/>
            <a:ext cx="7355160" cy="5040560"/>
          </a:xfrm>
        </p:spPr>
        <p:txBody>
          <a:bodyPr>
            <a:normAutofit fontScale="55000" lnSpcReduction="20000"/>
          </a:bodyPr>
          <a:lstStyle/>
          <a:p>
            <a:pPr>
              <a:buNone/>
            </a:pPr>
            <a:r>
              <a:rPr lang="ro-RO" b="1" dirty="0" smtClean="0"/>
              <a:t>4. Dețin Grad didactic:</a:t>
            </a:r>
            <a:endParaRPr lang="ro-RO" dirty="0" smtClean="0"/>
          </a:p>
          <a:p>
            <a:r>
              <a:rPr lang="ro-RO" dirty="0" smtClean="0"/>
              <a:t>- Grad didactic superior – 21;</a:t>
            </a:r>
          </a:p>
          <a:p>
            <a:r>
              <a:rPr lang="ro-RO" dirty="0" smtClean="0"/>
              <a:t>- Grad didactic unu – 99;</a:t>
            </a:r>
          </a:p>
          <a:p>
            <a:r>
              <a:rPr lang="ro-RO" dirty="0" smtClean="0"/>
              <a:t>- Grad didactic doi – 436;</a:t>
            </a:r>
          </a:p>
          <a:p>
            <a:r>
              <a:rPr lang="ro-RO" dirty="0" smtClean="0"/>
              <a:t>- Fără grad didactic – 97;</a:t>
            </a:r>
          </a:p>
          <a:p>
            <a:r>
              <a:rPr lang="ro-RO" dirty="0" smtClean="0"/>
              <a:t>- Profesor debutant – 23.</a:t>
            </a:r>
          </a:p>
          <a:p>
            <a:pPr>
              <a:buNone/>
            </a:pPr>
            <a:r>
              <a:rPr lang="ro-RO" dirty="0" smtClean="0"/>
              <a:t> </a:t>
            </a:r>
          </a:p>
          <a:p>
            <a:pPr>
              <a:buNone/>
            </a:pPr>
            <a:r>
              <a:rPr lang="ro-RO" b="1" dirty="0" smtClean="0"/>
              <a:t>5. Nivelul/ciclul de învățământ în care sunt predate cele mai multe ore:</a:t>
            </a:r>
            <a:endParaRPr lang="ro-RO" dirty="0" smtClean="0"/>
          </a:p>
          <a:p>
            <a:r>
              <a:rPr lang="ro-RO" dirty="0" smtClean="0"/>
              <a:t>- primar – 4;</a:t>
            </a:r>
          </a:p>
          <a:p>
            <a:r>
              <a:rPr lang="ro-RO" dirty="0" smtClean="0"/>
              <a:t>- gimnazial – 562;</a:t>
            </a:r>
          </a:p>
          <a:p>
            <a:r>
              <a:rPr lang="ro-RO" dirty="0" smtClean="0"/>
              <a:t>- liceal – 110.</a:t>
            </a:r>
          </a:p>
          <a:p>
            <a:pPr>
              <a:buNone/>
            </a:pPr>
            <a:r>
              <a:rPr lang="ro-RO" dirty="0" smtClean="0"/>
              <a:t> </a:t>
            </a:r>
          </a:p>
          <a:p>
            <a:pPr>
              <a:buNone/>
            </a:pPr>
            <a:r>
              <a:rPr lang="ro-RO" b="1" dirty="0" smtClean="0"/>
              <a:t>6. Genul:</a:t>
            </a:r>
            <a:endParaRPr lang="ro-RO" dirty="0" smtClean="0"/>
          </a:p>
          <a:p>
            <a:r>
              <a:rPr lang="ro-RO" dirty="0" smtClean="0"/>
              <a:t>- masculin – 65;</a:t>
            </a:r>
          </a:p>
          <a:p>
            <a:r>
              <a:rPr lang="ro-RO" dirty="0" smtClean="0"/>
              <a:t>- feminin – 611.</a:t>
            </a:r>
          </a:p>
          <a:p>
            <a:endParaRPr lang="ro-R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19256" cy="936104"/>
          </a:xfrm>
        </p:spPr>
        <p:txBody>
          <a:bodyPr>
            <a:normAutofit fontScale="90000"/>
          </a:bodyPr>
          <a:lstStyle/>
          <a:p>
            <a:pPr algn="ctr"/>
            <a:r>
              <a:rPr lang="ro-RO" sz="2700" b="1" i="1" dirty="0" smtClean="0"/>
              <a:t/>
            </a:r>
            <a:br>
              <a:rPr lang="ro-RO" sz="2700" b="1" i="1" dirty="0" smtClean="0"/>
            </a:br>
            <a:r>
              <a:rPr lang="ro-RO" sz="2700" b="1" i="1" dirty="0" smtClean="0"/>
              <a:t/>
            </a:r>
            <a:br>
              <a:rPr lang="ro-RO" sz="2700" b="1" i="1" dirty="0" smtClean="0"/>
            </a:br>
            <a:r>
              <a:rPr lang="ro-RO" sz="2700" b="1" i="1" dirty="0" smtClean="0"/>
              <a:t>Informații despre răspunsurile la chestionar cu privire la conținutul Reperelor metodologice la disciplina Matematică:</a:t>
            </a:r>
            <a:r>
              <a:rPr lang="ro-RO" dirty="0" smtClean="0"/>
              <a:t/>
            </a:r>
            <a:br>
              <a:rPr lang="ro-RO" dirty="0" smtClean="0"/>
            </a:br>
            <a:endParaRPr lang="ro-RO" dirty="0"/>
          </a:p>
        </p:txBody>
      </p:sp>
      <p:sp>
        <p:nvSpPr>
          <p:cNvPr id="3" name="Содержимое 2"/>
          <p:cNvSpPr>
            <a:spLocks noGrp="1"/>
          </p:cNvSpPr>
          <p:nvPr>
            <p:ph idx="1"/>
          </p:nvPr>
        </p:nvSpPr>
        <p:spPr>
          <a:xfrm>
            <a:off x="1331640" y="1196753"/>
            <a:ext cx="7355160" cy="4896544"/>
          </a:xfrm>
        </p:spPr>
        <p:txBody>
          <a:bodyPr>
            <a:normAutofit fontScale="25000" lnSpcReduction="20000"/>
          </a:bodyPr>
          <a:lstStyle/>
          <a:p>
            <a:pPr>
              <a:buNone/>
            </a:pPr>
            <a:r>
              <a:rPr lang="ro-RO" sz="6400" b="1" dirty="0" smtClean="0"/>
              <a:t>7. Considerați că există factori care împiedică funcționalitatea eficientă a Reperelor metodologice pe discipline, dezvoltate și puse în aplicare în anul de studii 2020-2021?</a:t>
            </a:r>
            <a:endParaRPr lang="ro-RO" sz="6400" dirty="0" smtClean="0"/>
          </a:p>
          <a:p>
            <a:r>
              <a:rPr lang="ro-RO" sz="4300" dirty="0" smtClean="0"/>
              <a:t>Da – 228;                                              </a:t>
            </a:r>
          </a:p>
          <a:p>
            <a:r>
              <a:rPr lang="ro-RO" sz="4300" dirty="0" smtClean="0"/>
              <a:t>Nu – 409;</a:t>
            </a:r>
          </a:p>
          <a:p>
            <a:r>
              <a:rPr lang="ro-RO" sz="4300" dirty="0" smtClean="0"/>
              <a:t>Nu cunosc – 39.</a:t>
            </a:r>
          </a:p>
          <a:p>
            <a:endParaRPr lang="ro-RO" dirty="0" smtClean="0"/>
          </a:p>
          <a:p>
            <a:pPr>
              <a:buNone/>
            </a:pPr>
            <a:r>
              <a:rPr lang="ro-RO" b="1" dirty="0" smtClean="0"/>
              <a:t>8. Dacă ați răspuns la întrebarea precedentă cu ”Da”, atunci care factori (din cei enumerați/alții), în opinia Dvs., împiedică aplicarea eficientă a Reperelor metodologice pe discipline?</a:t>
            </a:r>
            <a:endParaRPr lang="ro-RO" dirty="0" smtClean="0"/>
          </a:p>
          <a:p>
            <a:pPr>
              <a:buNone/>
            </a:pPr>
            <a:r>
              <a:rPr lang="ro-RO" dirty="0" smtClean="0"/>
              <a:t> </a:t>
            </a:r>
          </a:p>
          <a:p>
            <a:r>
              <a:rPr lang="ro-RO" sz="6400" dirty="0" smtClean="0">
                <a:latin typeface="Times New Roman" pitchFamily="18" charset="0"/>
                <a:cs typeface="Times New Roman" pitchFamily="18" charset="0"/>
              </a:rPr>
              <a:t>1. Nivelul scăzut de motivație al cadrelor de conducere - </a:t>
            </a:r>
            <a:r>
              <a:rPr lang="ro-RO" sz="6400" b="1" dirty="0" smtClean="0">
                <a:latin typeface="Times New Roman" pitchFamily="18" charset="0"/>
                <a:cs typeface="Times New Roman" pitchFamily="18" charset="0"/>
              </a:rPr>
              <a:t>16</a:t>
            </a:r>
            <a:r>
              <a:rPr lang="ro-RO" sz="6400" dirty="0" smtClean="0">
                <a:latin typeface="Times New Roman" pitchFamily="18" charset="0"/>
                <a:cs typeface="Times New Roman" pitchFamily="18" charset="0"/>
              </a:rPr>
              <a:t>.</a:t>
            </a:r>
          </a:p>
          <a:p>
            <a:r>
              <a:rPr lang="ro-RO" sz="6400" dirty="0" smtClean="0">
                <a:latin typeface="Times New Roman" pitchFamily="18" charset="0"/>
                <a:cs typeface="Times New Roman" pitchFamily="18" charset="0"/>
              </a:rPr>
              <a:t>2. Nivelul scăzut de motivație al cadrelor didactice - </a:t>
            </a:r>
            <a:r>
              <a:rPr lang="ro-RO" sz="6400" b="1" dirty="0" smtClean="0">
                <a:latin typeface="Times New Roman" pitchFamily="18" charset="0"/>
                <a:cs typeface="Times New Roman" pitchFamily="18" charset="0"/>
              </a:rPr>
              <a:t>103</a:t>
            </a:r>
            <a:r>
              <a:rPr lang="ro-RO" sz="6400" dirty="0" smtClean="0">
                <a:latin typeface="Times New Roman" pitchFamily="18" charset="0"/>
                <a:cs typeface="Times New Roman" pitchFamily="18" charset="0"/>
              </a:rPr>
              <a:t>.</a:t>
            </a:r>
          </a:p>
          <a:p>
            <a:r>
              <a:rPr lang="ro-RO" sz="6400" dirty="0" smtClean="0">
                <a:latin typeface="Times New Roman" pitchFamily="18" charset="0"/>
                <a:cs typeface="Times New Roman" pitchFamily="18" charset="0"/>
              </a:rPr>
              <a:t>3. Nivelul scăzut de pregătire/formare al cadrelor didactice - </a:t>
            </a:r>
            <a:r>
              <a:rPr lang="ro-RO" sz="6400" b="1" dirty="0" smtClean="0">
                <a:latin typeface="Times New Roman" pitchFamily="18" charset="0"/>
                <a:cs typeface="Times New Roman" pitchFamily="18" charset="0"/>
              </a:rPr>
              <a:t>35</a:t>
            </a:r>
            <a:r>
              <a:rPr lang="ro-RO" sz="6400" dirty="0" smtClean="0">
                <a:latin typeface="Times New Roman" pitchFamily="18" charset="0"/>
                <a:cs typeface="Times New Roman" pitchFamily="18" charset="0"/>
              </a:rPr>
              <a:t>.</a:t>
            </a:r>
          </a:p>
          <a:p>
            <a:r>
              <a:rPr lang="ro-RO" sz="6400" dirty="0" smtClean="0">
                <a:latin typeface="Times New Roman" pitchFamily="18" charset="0"/>
                <a:cs typeface="Times New Roman" pitchFamily="18" charset="0"/>
              </a:rPr>
              <a:t>4. Nivelul scăzut de profesionalism al cadrelor didactice - </a:t>
            </a:r>
            <a:r>
              <a:rPr lang="ro-RO" sz="6400" b="1" dirty="0" smtClean="0">
                <a:latin typeface="Times New Roman" pitchFamily="18" charset="0"/>
                <a:cs typeface="Times New Roman" pitchFamily="18" charset="0"/>
              </a:rPr>
              <a:t>17</a:t>
            </a:r>
            <a:r>
              <a:rPr lang="ro-RO" sz="6400" dirty="0" smtClean="0">
                <a:latin typeface="Times New Roman" pitchFamily="18" charset="0"/>
                <a:cs typeface="Times New Roman" pitchFamily="18" charset="0"/>
              </a:rPr>
              <a:t>.</a:t>
            </a:r>
          </a:p>
          <a:p>
            <a:r>
              <a:rPr lang="ro-RO" sz="6400" dirty="0" smtClean="0">
                <a:latin typeface="Times New Roman" pitchFamily="18" charset="0"/>
                <a:cs typeface="Times New Roman" pitchFamily="18" charset="0"/>
              </a:rPr>
              <a:t>5. Asigurarea didactică insuficientă - </a:t>
            </a:r>
            <a:r>
              <a:rPr lang="ro-RO" sz="6400" b="1" dirty="0" smtClean="0">
                <a:latin typeface="Times New Roman" pitchFamily="18" charset="0"/>
                <a:cs typeface="Times New Roman" pitchFamily="18" charset="0"/>
              </a:rPr>
              <a:t>117</a:t>
            </a:r>
            <a:r>
              <a:rPr lang="ro-RO" sz="6400" dirty="0" smtClean="0">
                <a:latin typeface="Times New Roman" pitchFamily="18" charset="0"/>
                <a:cs typeface="Times New Roman" pitchFamily="18" charset="0"/>
              </a:rPr>
              <a:t>.</a:t>
            </a:r>
          </a:p>
          <a:p>
            <a:r>
              <a:rPr lang="ro-RO" sz="6400" dirty="0" smtClean="0">
                <a:latin typeface="Times New Roman" pitchFamily="18" charset="0"/>
                <a:cs typeface="Times New Roman" pitchFamily="18" charset="0"/>
              </a:rPr>
              <a:t>6. Asigurarea logistică insuficientă - </a:t>
            </a:r>
            <a:r>
              <a:rPr lang="ro-RO" sz="6400" b="1" dirty="0" smtClean="0">
                <a:latin typeface="Times New Roman" pitchFamily="18" charset="0"/>
                <a:cs typeface="Times New Roman" pitchFamily="18" charset="0"/>
              </a:rPr>
              <a:t>23</a:t>
            </a:r>
            <a:r>
              <a:rPr lang="ro-RO" sz="6400" dirty="0" smtClean="0">
                <a:latin typeface="Times New Roman" pitchFamily="18" charset="0"/>
                <a:cs typeface="Times New Roman" pitchFamily="18" charset="0"/>
              </a:rPr>
              <a:t>.</a:t>
            </a:r>
          </a:p>
          <a:p>
            <a:r>
              <a:rPr lang="ro-RO" sz="6400" dirty="0" smtClean="0">
                <a:latin typeface="Times New Roman" pitchFamily="18" charset="0"/>
                <a:cs typeface="Times New Roman" pitchFamily="18" charset="0"/>
              </a:rPr>
              <a:t>7. Asigurarea tehnologică insuficientă - </a:t>
            </a:r>
            <a:r>
              <a:rPr lang="ro-RO" sz="6400" b="1" dirty="0" smtClean="0">
                <a:latin typeface="Times New Roman" pitchFamily="18" charset="0"/>
                <a:cs typeface="Times New Roman" pitchFamily="18" charset="0"/>
              </a:rPr>
              <a:t>160</a:t>
            </a:r>
            <a:r>
              <a:rPr lang="ro-RO" sz="6400" dirty="0" smtClean="0">
                <a:latin typeface="Times New Roman" pitchFamily="18" charset="0"/>
                <a:cs typeface="Times New Roman" pitchFamily="18" charset="0"/>
              </a:rPr>
              <a:t>.</a:t>
            </a:r>
          </a:p>
          <a:p>
            <a:r>
              <a:rPr lang="ro-RO" sz="6400" dirty="0" smtClean="0">
                <a:latin typeface="Times New Roman" pitchFamily="18" charset="0"/>
                <a:cs typeface="Times New Roman" pitchFamily="18" charset="0"/>
              </a:rPr>
              <a:t>8. Alți factori:</a:t>
            </a:r>
          </a:p>
          <a:p>
            <a:r>
              <a:rPr lang="ro-RO" sz="6400" dirty="0" smtClean="0">
                <a:latin typeface="Times New Roman" pitchFamily="18" charset="0"/>
                <a:cs typeface="Times New Roman" pitchFamily="18" charset="0"/>
              </a:rPr>
              <a:t>Atitudinea părinților/elevilor față de procesul educațional – </a:t>
            </a:r>
            <a:r>
              <a:rPr lang="ro-RO" sz="6400" b="1" dirty="0" smtClean="0">
                <a:latin typeface="Times New Roman" pitchFamily="18" charset="0"/>
                <a:cs typeface="Times New Roman" pitchFamily="18" charset="0"/>
              </a:rPr>
              <a:t>2</a:t>
            </a:r>
            <a:r>
              <a:rPr lang="ro-RO" sz="6400" dirty="0" smtClean="0">
                <a:latin typeface="Times New Roman" pitchFamily="18" charset="0"/>
                <a:cs typeface="Times New Roman" pitchFamily="18" charset="0"/>
              </a:rPr>
              <a:t>;</a:t>
            </a:r>
          </a:p>
          <a:p>
            <a:r>
              <a:rPr lang="ro-RO" sz="6400" dirty="0" smtClean="0">
                <a:latin typeface="Times New Roman" pitchFamily="18" charset="0"/>
                <a:cs typeface="Times New Roman" pitchFamily="18" charset="0"/>
              </a:rPr>
              <a:t>Timpul liber acordat cadrului didactic – </a:t>
            </a:r>
            <a:r>
              <a:rPr lang="ro-RO" sz="6400" b="1" dirty="0" smtClean="0">
                <a:latin typeface="Times New Roman" pitchFamily="18" charset="0"/>
                <a:cs typeface="Times New Roman" pitchFamily="18" charset="0"/>
              </a:rPr>
              <a:t>1;</a:t>
            </a:r>
            <a:endParaRPr lang="ro-RO" sz="6400" dirty="0" smtClean="0">
              <a:latin typeface="Times New Roman" pitchFamily="18" charset="0"/>
              <a:cs typeface="Times New Roman" pitchFamily="18" charset="0"/>
            </a:endParaRPr>
          </a:p>
          <a:p>
            <a:r>
              <a:rPr lang="ro-RO" sz="6400" dirty="0" smtClean="0">
                <a:latin typeface="Times New Roman" pitchFamily="18" charset="0"/>
                <a:cs typeface="Times New Roman" pitchFamily="18" charset="0"/>
              </a:rPr>
              <a:t>Pandemia – </a:t>
            </a:r>
            <a:r>
              <a:rPr lang="ro-RO" sz="6400" b="1" dirty="0" smtClean="0">
                <a:latin typeface="Times New Roman" pitchFamily="18" charset="0"/>
                <a:cs typeface="Times New Roman" pitchFamily="18" charset="0"/>
              </a:rPr>
              <a:t>1</a:t>
            </a:r>
            <a:r>
              <a:rPr lang="ro-RO" sz="6400" dirty="0" smtClean="0">
                <a:latin typeface="Times New Roman" pitchFamily="18" charset="0"/>
                <a:cs typeface="Times New Roman" pitchFamily="18" charset="0"/>
              </a:rPr>
              <a:t>.</a:t>
            </a:r>
          </a:p>
          <a:p>
            <a:endParaRPr lang="ro-RO" dirty="0" smtClean="0"/>
          </a:p>
          <a:p>
            <a:endParaRPr lang="ro-RO" dirty="0"/>
          </a:p>
        </p:txBody>
      </p:sp>
      <p:graphicFrame>
        <p:nvGraphicFramePr>
          <p:cNvPr id="4" name="Диаграмма 3"/>
          <p:cNvGraphicFramePr/>
          <p:nvPr/>
        </p:nvGraphicFramePr>
        <p:xfrm>
          <a:off x="6444208" y="1628800"/>
          <a:ext cx="1584176" cy="9361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066130"/>
          </a:xfrm>
        </p:spPr>
        <p:txBody>
          <a:bodyPr>
            <a:normAutofit fontScale="90000"/>
          </a:bodyPr>
          <a:lstStyle/>
          <a:p>
            <a:pPr algn="ctr"/>
            <a:r>
              <a:rPr lang="ro-RO" sz="2700" b="1" i="1" dirty="0" smtClean="0"/>
              <a:t/>
            </a:r>
            <a:br>
              <a:rPr lang="ro-RO" sz="2700" b="1" i="1" dirty="0" smtClean="0"/>
            </a:br>
            <a:r>
              <a:rPr lang="ro-RO" sz="2700" b="1" i="1" dirty="0" smtClean="0"/>
              <a:t/>
            </a:r>
            <a:br>
              <a:rPr lang="ro-RO" sz="2700" b="1" i="1" dirty="0" smtClean="0"/>
            </a:br>
            <a:r>
              <a:rPr lang="ro-RO" sz="2400" dirty="0" smtClean="0"/>
              <a:t>9. </a:t>
            </a:r>
            <a:r>
              <a:rPr lang="ro-RO" sz="2400" b="1" dirty="0" smtClean="0"/>
              <a:t>În ce măsură, aplicarea Reperelor metodologice la disciplina pe care o predați asigură organizarea eficientă a procesului de </a:t>
            </a:r>
            <a:r>
              <a:rPr lang="ro-RO" sz="2400" b="1" dirty="0" err="1" smtClean="0"/>
              <a:t>predare-învățare-evaluare</a:t>
            </a:r>
            <a:r>
              <a:rPr lang="ro-RO" sz="2400" b="1" dirty="0" smtClean="0"/>
              <a:t>?</a:t>
            </a:r>
            <a:r>
              <a:rPr lang="ro-RO" sz="2400" dirty="0" smtClean="0"/>
              <a:t/>
            </a:r>
            <a:br>
              <a:rPr lang="ro-RO" sz="2400" dirty="0" smtClean="0"/>
            </a:br>
            <a:endParaRPr lang="ro-RO" dirty="0"/>
          </a:p>
        </p:txBody>
      </p:sp>
      <p:sp>
        <p:nvSpPr>
          <p:cNvPr id="3" name="Содержимое 2"/>
          <p:cNvSpPr>
            <a:spLocks noGrp="1"/>
          </p:cNvSpPr>
          <p:nvPr>
            <p:ph idx="1"/>
          </p:nvPr>
        </p:nvSpPr>
        <p:spPr>
          <a:xfrm>
            <a:off x="1187624" y="1484785"/>
            <a:ext cx="7499176" cy="4608512"/>
          </a:xfrm>
        </p:spPr>
        <p:txBody>
          <a:bodyPr>
            <a:normAutofit fontScale="77500" lnSpcReduction="20000"/>
          </a:bodyPr>
          <a:lstStyle/>
          <a:p>
            <a:r>
              <a:rPr lang="ro-RO" dirty="0" smtClean="0"/>
              <a:t>În mare măsură – 187;               </a:t>
            </a:r>
          </a:p>
          <a:p>
            <a:r>
              <a:rPr lang="ro-RO" dirty="0" smtClean="0"/>
              <a:t>În măsură suficientă – 478; </a:t>
            </a:r>
          </a:p>
          <a:p>
            <a:r>
              <a:rPr lang="ro-RO" dirty="0" smtClean="0"/>
              <a:t>În mică măsură – 11.</a:t>
            </a:r>
          </a:p>
          <a:p>
            <a:r>
              <a:rPr lang="ro-RO" dirty="0" smtClean="0"/>
              <a:t>10. </a:t>
            </a:r>
            <a:r>
              <a:rPr lang="ro-RO" b="1" dirty="0" smtClean="0"/>
              <a:t>Dacă ați selectat răspunsul „în mică măsură”, comentați răspunsul</a:t>
            </a:r>
            <a:r>
              <a:rPr lang="ro-RO" dirty="0" smtClean="0"/>
              <a:t>.</a:t>
            </a:r>
          </a:p>
          <a:p>
            <a:r>
              <a:rPr lang="ro-RO" dirty="0" smtClean="0"/>
              <a:t>- Notarea elevilor în clasa a V-a: nu este suficient de a nota elevii doar la evaluările </a:t>
            </a:r>
            <a:r>
              <a:rPr lang="ro-RO" dirty="0" err="1" smtClean="0"/>
              <a:t>sumative</a:t>
            </a:r>
            <a:r>
              <a:rPr lang="ro-RO" dirty="0" smtClean="0"/>
              <a:t> și 1-2 proiecte;</a:t>
            </a:r>
          </a:p>
          <a:p>
            <a:r>
              <a:rPr lang="ro-RO" dirty="0" smtClean="0"/>
              <a:t>- Numărul insuficient de ore pentru consolidarea materiei teoretice;</a:t>
            </a:r>
          </a:p>
          <a:p>
            <a:r>
              <a:rPr lang="ro-RO" dirty="0" smtClean="0"/>
              <a:t>- Insuficiență de asigurare tehnologică;</a:t>
            </a:r>
          </a:p>
          <a:p>
            <a:r>
              <a:rPr lang="ro-RO" dirty="0" smtClean="0"/>
              <a:t>- Nu este explicit pentru fiecare clasă, de exemplu: „</a:t>
            </a:r>
            <a:r>
              <a:rPr lang="ro-RO" i="1" dirty="0" smtClean="0"/>
              <a:t>semestrul 2, clasa a VI-a, la matematică evaluarea este obișnuită</a:t>
            </a:r>
            <a:r>
              <a:rPr lang="ro-RO" dirty="0" smtClean="0"/>
              <a:t>”.</a:t>
            </a:r>
          </a:p>
          <a:p>
            <a:endParaRPr lang="ro-RO" dirty="0"/>
          </a:p>
        </p:txBody>
      </p:sp>
      <p:graphicFrame>
        <p:nvGraphicFramePr>
          <p:cNvPr id="4" name="Диаграмма 3"/>
          <p:cNvGraphicFramePr/>
          <p:nvPr/>
        </p:nvGraphicFramePr>
        <p:xfrm>
          <a:off x="5436096" y="1268760"/>
          <a:ext cx="3398515" cy="151216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o-RO" sz="2400" dirty="0" smtClean="0"/>
              <a:t/>
            </a:r>
            <a:br>
              <a:rPr lang="ro-RO" sz="2400" dirty="0" smtClean="0"/>
            </a:br>
            <a:r>
              <a:rPr lang="ro-RO" sz="2400" dirty="0" smtClean="0"/>
              <a:t>11. </a:t>
            </a:r>
            <a:r>
              <a:rPr lang="ro-RO" sz="2400" b="1" dirty="0" smtClean="0"/>
              <a:t>În ce măsură, Reperele metodologice la disciplina pe care o predați sunt formulate în raport cu prevederile curriculare la disciplină?</a:t>
            </a:r>
            <a:r>
              <a:rPr lang="ro-RO" sz="2400" dirty="0" smtClean="0"/>
              <a:t/>
            </a:r>
            <a:br>
              <a:rPr lang="ro-RO" sz="2400" dirty="0" smtClean="0"/>
            </a:br>
            <a:endParaRPr lang="ro-RO" sz="2400" dirty="0"/>
          </a:p>
        </p:txBody>
      </p:sp>
      <p:sp>
        <p:nvSpPr>
          <p:cNvPr id="3" name="Содержимое 2"/>
          <p:cNvSpPr>
            <a:spLocks noGrp="1"/>
          </p:cNvSpPr>
          <p:nvPr>
            <p:ph idx="1"/>
          </p:nvPr>
        </p:nvSpPr>
        <p:spPr/>
        <p:txBody>
          <a:bodyPr>
            <a:normAutofit fontScale="62500" lnSpcReduction="20000"/>
          </a:bodyPr>
          <a:lstStyle/>
          <a:p>
            <a:r>
              <a:rPr lang="ro-RO" dirty="0" smtClean="0"/>
              <a:t>În mare măsură – 202;                    </a:t>
            </a:r>
          </a:p>
          <a:p>
            <a:r>
              <a:rPr lang="ro-RO" dirty="0" smtClean="0"/>
              <a:t>În măsură suficientă – 460; </a:t>
            </a:r>
          </a:p>
          <a:p>
            <a:r>
              <a:rPr lang="ro-RO" dirty="0" smtClean="0"/>
              <a:t>În mică măsură – 3;</a:t>
            </a:r>
          </a:p>
          <a:p>
            <a:r>
              <a:rPr lang="ro-RO" dirty="0" smtClean="0"/>
              <a:t>Nu corespund – 2;</a:t>
            </a:r>
          </a:p>
          <a:p>
            <a:r>
              <a:rPr lang="ro-RO" dirty="0" smtClean="0"/>
              <a:t>Fără răspuns – 9.</a:t>
            </a:r>
          </a:p>
          <a:p>
            <a:endParaRPr lang="ro-RO" dirty="0" smtClean="0"/>
          </a:p>
          <a:p>
            <a:r>
              <a:rPr lang="ro-RO" dirty="0" smtClean="0"/>
              <a:t>12. </a:t>
            </a:r>
            <a:r>
              <a:rPr lang="ro-RO" b="1" dirty="0" smtClean="0"/>
              <a:t>Dacă ați selectat răspunsul „în mică măsură” sau „nu corespund”, comentați răspunsul.</a:t>
            </a:r>
            <a:endParaRPr lang="ro-RO" dirty="0" smtClean="0"/>
          </a:p>
          <a:p>
            <a:endParaRPr lang="ro-RO" dirty="0" smtClean="0"/>
          </a:p>
          <a:p>
            <a:r>
              <a:rPr lang="ro-RO" dirty="0" smtClean="0"/>
              <a:t>Trebuie de schimbat manualele odată cu </a:t>
            </a:r>
            <a:r>
              <a:rPr lang="ro-RO" dirty="0" err="1" smtClean="0"/>
              <a:t>curricula</a:t>
            </a:r>
            <a:r>
              <a:rPr lang="ro-RO" dirty="0" smtClean="0"/>
              <a:t>;</a:t>
            </a:r>
          </a:p>
          <a:p>
            <a:r>
              <a:rPr lang="ro-RO" dirty="0" smtClean="0"/>
              <a:t>Lipsa și scoaterea temelor din program,  fără să se țină cont de legătură ce o primesc in alte teme care se predau mai târziu;</a:t>
            </a:r>
          </a:p>
          <a:p>
            <a:r>
              <a:rPr lang="ro-RO" dirty="0" smtClean="0"/>
              <a:t>Lipsa de </a:t>
            </a:r>
            <a:r>
              <a:rPr lang="ro-RO" i="1" dirty="0" smtClean="0"/>
              <a:t>bote (dorință)</a:t>
            </a:r>
            <a:r>
              <a:rPr lang="ro-RO" dirty="0" smtClean="0"/>
              <a:t> in clasele 5 și 6 pentru motivarea elevilor de a se aprofunda in disciplina data și de ai atrage pentru a avea interes de studiere a materiei.</a:t>
            </a:r>
          </a:p>
          <a:p>
            <a:endParaRPr lang="ro-RO" dirty="0"/>
          </a:p>
        </p:txBody>
      </p:sp>
      <p:graphicFrame>
        <p:nvGraphicFramePr>
          <p:cNvPr id="5" name="Диаграмма 4"/>
          <p:cNvGraphicFramePr/>
          <p:nvPr/>
        </p:nvGraphicFramePr>
        <p:xfrm>
          <a:off x="5364088" y="1484784"/>
          <a:ext cx="3240360" cy="177889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o-RO" sz="2400" dirty="0" smtClean="0"/>
              <a:t/>
            </a:r>
            <a:br>
              <a:rPr lang="ro-RO" sz="2400" dirty="0" smtClean="0"/>
            </a:br>
            <a:r>
              <a:rPr lang="ro-RO" sz="2400" dirty="0" smtClean="0"/>
              <a:t>13. </a:t>
            </a:r>
            <a:r>
              <a:rPr lang="ro-RO" sz="2400" b="1" dirty="0" smtClean="0"/>
              <a:t>În ce măsură, Reperele metodologice la disciplina pe care o predați asigură suportul metodologic necesar pentru formarea/dezvoltarea competențelor specifice la disciplină?</a:t>
            </a:r>
            <a:r>
              <a:rPr lang="ro-RO" sz="2400" dirty="0" smtClean="0"/>
              <a:t/>
            </a:r>
            <a:br>
              <a:rPr lang="ro-RO" sz="2400" dirty="0" smtClean="0"/>
            </a:br>
            <a:endParaRPr lang="ro-RO" sz="2400" dirty="0"/>
          </a:p>
        </p:txBody>
      </p:sp>
      <p:sp>
        <p:nvSpPr>
          <p:cNvPr id="3" name="Содержимое 2"/>
          <p:cNvSpPr>
            <a:spLocks noGrp="1"/>
          </p:cNvSpPr>
          <p:nvPr>
            <p:ph idx="1"/>
          </p:nvPr>
        </p:nvSpPr>
        <p:spPr>
          <a:xfrm>
            <a:off x="1403648" y="1628800"/>
            <a:ext cx="7498080" cy="4800600"/>
          </a:xfrm>
        </p:spPr>
        <p:txBody>
          <a:bodyPr>
            <a:normAutofit fontScale="40000" lnSpcReduction="20000"/>
          </a:bodyPr>
          <a:lstStyle/>
          <a:p>
            <a:endParaRPr lang="ro-RO" dirty="0" smtClean="0"/>
          </a:p>
          <a:p>
            <a:r>
              <a:rPr lang="ro-RO" sz="4000" dirty="0" smtClean="0"/>
              <a:t>În mare măsură – 151;                         </a:t>
            </a:r>
          </a:p>
          <a:p>
            <a:r>
              <a:rPr lang="ro-RO" sz="4000" dirty="0" smtClean="0"/>
              <a:t>În măsură suficientă – 510; </a:t>
            </a:r>
          </a:p>
          <a:p>
            <a:r>
              <a:rPr lang="ro-RO" sz="4000" dirty="0" smtClean="0"/>
              <a:t>În mică măsură – 15.</a:t>
            </a:r>
          </a:p>
          <a:p>
            <a:endParaRPr lang="ro-RO" dirty="0" smtClean="0"/>
          </a:p>
          <a:p>
            <a:r>
              <a:rPr lang="ro-RO" sz="3800" dirty="0" smtClean="0"/>
              <a:t>14.  </a:t>
            </a:r>
            <a:r>
              <a:rPr lang="ro-RO" sz="3800" b="1" dirty="0" smtClean="0"/>
              <a:t>Dacă ați selectat răspunsul „în mică măsură”, comentați răspunsul.</a:t>
            </a:r>
            <a:endParaRPr lang="ro-RO" sz="3800" dirty="0" smtClean="0"/>
          </a:p>
          <a:p>
            <a:endParaRPr lang="ro-RO" dirty="0" smtClean="0"/>
          </a:p>
          <a:p>
            <a:r>
              <a:rPr lang="ro-RO" sz="4500" dirty="0" smtClean="0"/>
              <a:t>Manualele au apărut târziu (clasele 5, 6);</a:t>
            </a:r>
          </a:p>
          <a:p>
            <a:r>
              <a:rPr lang="ro-RO" sz="4500" dirty="0" smtClean="0"/>
              <a:t>Foarte puține exerciții sunt in manual pentru nivelul mediu;</a:t>
            </a:r>
          </a:p>
          <a:p>
            <a:r>
              <a:rPr lang="ro-RO" sz="4500" dirty="0" smtClean="0"/>
              <a:t>Nu dispun de competente tehnologice suficiente;</a:t>
            </a:r>
          </a:p>
          <a:p>
            <a:r>
              <a:rPr lang="ro-RO" sz="4500" dirty="0" smtClean="0"/>
              <a:t>Lipsesc culegeri de probleme cu subiecte din cotidian;</a:t>
            </a:r>
          </a:p>
          <a:p>
            <a:r>
              <a:rPr lang="ro-RO" sz="4500" dirty="0" smtClean="0"/>
              <a:t>Insuficiența materialului didactic;</a:t>
            </a:r>
          </a:p>
          <a:p>
            <a:r>
              <a:rPr lang="ro-RO" sz="4500" dirty="0" smtClean="0"/>
              <a:t>Nu dezvoltam suficient aplicarea cunoștințelor;</a:t>
            </a:r>
          </a:p>
          <a:p>
            <a:r>
              <a:rPr lang="ro-RO" sz="4500" dirty="0" smtClean="0"/>
              <a:t>In repere metodologice nu avem suport metodologic, dar se referă mai mult la organizarea procesului;</a:t>
            </a:r>
          </a:p>
          <a:p>
            <a:r>
              <a:rPr lang="ro-RO" sz="4500" dirty="0" smtClean="0"/>
              <a:t>Abordarea STEM este descrisă insuficient și anume, la nivel de organizare și proiectare.</a:t>
            </a:r>
            <a:endParaRPr lang="ro-RO" sz="4500" dirty="0"/>
          </a:p>
        </p:txBody>
      </p:sp>
      <p:graphicFrame>
        <p:nvGraphicFramePr>
          <p:cNvPr id="4" name="Диаграмма 3"/>
          <p:cNvGraphicFramePr/>
          <p:nvPr/>
        </p:nvGraphicFramePr>
        <p:xfrm>
          <a:off x="5436096" y="1628800"/>
          <a:ext cx="3096344" cy="12241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274638"/>
            <a:ext cx="7499176" cy="1642194"/>
          </a:xfrm>
        </p:spPr>
        <p:txBody>
          <a:bodyPr>
            <a:noAutofit/>
          </a:bodyPr>
          <a:lstStyle/>
          <a:p>
            <a:pPr algn="ctr"/>
            <a:r>
              <a:rPr lang="ro-RO" sz="2400" dirty="0" smtClean="0"/>
              <a:t/>
            </a:r>
            <a:br>
              <a:rPr lang="ro-RO" sz="2400" dirty="0" smtClean="0"/>
            </a:br>
            <a:r>
              <a:rPr lang="ro-RO" sz="2400" dirty="0" smtClean="0"/>
              <a:t>15. </a:t>
            </a:r>
            <a:r>
              <a:rPr lang="ro-RO" sz="2400" b="1" dirty="0" smtClean="0"/>
              <a:t>În ce măsură, Reperele metodologice la disciplina pe care o predați au oferit orientări clare în administrarea Evaluării inițiale pentru organizarea eficientă a procesului de </a:t>
            </a:r>
            <a:r>
              <a:rPr lang="ro-RO" sz="2400" b="1" dirty="0" err="1" smtClean="0"/>
              <a:t>predare-învățare-evaluare</a:t>
            </a:r>
            <a:r>
              <a:rPr lang="ro-RO" sz="2400" b="1" dirty="0" smtClean="0"/>
              <a:t> în anul de studii 2020-2021?</a:t>
            </a:r>
            <a:r>
              <a:rPr lang="ro-RO" sz="2400" dirty="0" smtClean="0"/>
              <a:t/>
            </a:r>
            <a:br>
              <a:rPr lang="ro-RO" sz="2400" dirty="0" smtClean="0"/>
            </a:br>
            <a:endParaRPr lang="ro-RO" sz="2400" dirty="0"/>
          </a:p>
        </p:txBody>
      </p:sp>
      <p:sp>
        <p:nvSpPr>
          <p:cNvPr id="3" name="Содержимое 2"/>
          <p:cNvSpPr>
            <a:spLocks noGrp="1"/>
          </p:cNvSpPr>
          <p:nvPr>
            <p:ph idx="1"/>
          </p:nvPr>
        </p:nvSpPr>
        <p:spPr>
          <a:xfrm>
            <a:off x="1259632" y="1988841"/>
            <a:ext cx="7427168" cy="4104456"/>
          </a:xfrm>
        </p:spPr>
        <p:txBody>
          <a:bodyPr>
            <a:normAutofit fontScale="77500" lnSpcReduction="20000"/>
          </a:bodyPr>
          <a:lstStyle/>
          <a:p>
            <a:r>
              <a:rPr lang="ro-RO" dirty="0" smtClean="0"/>
              <a:t>În mare măsură – 187;             </a:t>
            </a:r>
          </a:p>
          <a:p>
            <a:r>
              <a:rPr lang="ro-RO" dirty="0" smtClean="0"/>
              <a:t>În măsură suficientă – 479; </a:t>
            </a:r>
          </a:p>
          <a:p>
            <a:r>
              <a:rPr lang="ro-RO" dirty="0" smtClean="0"/>
              <a:t>În mică măsură – 8;</a:t>
            </a:r>
          </a:p>
          <a:p>
            <a:r>
              <a:rPr lang="ro-RO" dirty="0" smtClean="0"/>
              <a:t>Nu sunt clare – 2.</a:t>
            </a:r>
          </a:p>
          <a:p>
            <a:endParaRPr lang="ro-RO" dirty="0" smtClean="0"/>
          </a:p>
          <a:p>
            <a:r>
              <a:rPr lang="ro-RO" dirty="0" smtClean="0"/>
              <a:t>16. </a:t>
            </a:r>
            <a:r>
              <a:rPr lang="ro-RO" b="1" dirty="0" smtClean="0"/>
              <a:t>Dacă ați selectat răspunsul „în mică măsură” sau „nu sunt clare”, comentați răspunsul.</a:t>
            </a:r>
            <a:endParaRPr lang="ro-RO" dirty="0" smtClean="0"/>
          </a:p>
          <a:p>
            <a:endParaRPr lang="ro-RO" dirty="0" smtClean="0"/>
          </a:p>
          <a:p>
            <a:r>
              <a:rPr lang="ro-RO" dirty="0" smtClean="0"/>
              <a:t>Mi-a fost dificil sa creez </a:t>
            </a:r>
            <a:r>
              <a:rPr lang="ro-RO" dirty="0" err="1" smtClean="0"/>
              <a:t>itemi</a:t>
            </a:r>
            <a:r>
              <a:rPr lang="ro-RO" dirty="0" smtClean="0"/>
              <a:t> pentru clasa a X-a;</a:t>
            </a:r>
          </a:p>
          <a:p>
            <a:r>
              <a:rPr lang="ro-RO" dirty="0" smtClean="0"/>
              <a:t>Nu sunt modele de orientare.</a:t>
            </a:r>
          </a:p>
          <a:p>
            <a:endParaRPr lang="ro-RO" dirty="0"/>
          </a:p>
        </p:txBody>
      </p:sp>
      <p:graphicFrame>
        <p:nvGraphicFramePr>
          <p:cNvPr id="5" name="Диаграмма 4"/>
          <p:cNvGraphicFramePr/>
          <p:nvPr/>
        </p:nvGraphicFramePr>
        <p:xfrm>
          <a:off x="5004048" y="1988840"/>
          <a:ext cx="3371851" cy="19621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241</TotalTime>
  <Words>1379</Words>
  <Application>Microsoft Office PowerPoint</Application>
  <PresentationFormat>Экран (4:3)</PresentationFormat>
  <Paragraphs>265</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Солнцестояние</vt:lpstr>
      <vt:lpstr> Evaluarea Reperelor metodologice privind organizarea și desfășurarea procesului educațional la disciplina Matematică în anul de studii 2020-2021 </vt:lpstr>
      <vt:lpstr>Au participat: 676 de cadre didactice</vt:lpstr>
      <vt:lpstr>  Informații despre cadrele didactice, profesori de matematică, care au participat la chestionare: </vt:lpstr>
      <vt:lpstr>Informații despre cadrele didactice, profesori de matematică, care au participat la chestionare:</vt:lpstr>
      <vt:lpstr>  Informații despre răspunsurile la chestionar cu privire la conținutul Reperelor metodologice la disciplina Matematică: </vt:lpstr>
      <vt:lpstr>  9. În ce măsură, aplicarea Reperelor metodologice la disciplina pe care o predați asigură organizarea eficientă a procesului de predare-învățare-evaluare? </vt:lpstr>
      <vt:lpstr> 11. În ce măsură, Reperele metodologice la disciplina pe care o predați sunt formulate în raport cu prevederile curriculare la disciplină? </vt:lpstr>
      <vt:lpstr> 13. În ce măsură, Reperele metodologice la disciplina pe care o predați asigură suportul metodologic necesar pentru formarea/dezvoltarea competențelor specifice la disciplină? </vt:lpstr>
      <vt:lpstr> 15. În ce măsură, Reperele metodologice la disciplina pe care o predați au oferit orientări clare în administrarea Evaluării inițiale pentru organizarea eficientă a procesului de predare-învățare-evaluare în anul de studii 2020-2021? </vt:lpstr>
      <vt:lpstr>  17. În ce măsură, Reperele metodologice la disciplina pe care o predați au oferit orientări clare în realizarea Planului de recuperare/consolidare a materiei studiate în perioada de pandemie a anului de studii 2019-2020? </vt:lpstr>
      <vt:lpstr>18. Dacă ați selectat răspunsul „în mică măsură” sau „nu sunt clare”, comentați răspunsul. </vt:lpstr>
      <vt:lpstr>   19. În ce măsură, v-a reușit să proiectați demersul didactic cu adaptări curriculare la disciplina pe care o predați, utilizând Reperele metodologice și rezultatele elevilor la evaluarea inițială? </vt:lpstr>
      <vt:lpstr>  21. În ce măsură, Reperele metodologice la disciplina pe care o predați oferă orientări metodologice clare de evaluare a rezultatelor școlare? </vt:lpstr>
      <vt:lpstr> 23. Dvs.,  personal,  ce propuneri considerați a fi utile să se regăsească în Reperele metodologice în vederea sporirii gradului de aplicabilitate al acestora și eficientizării procesului  de predare-învățare-evaluare,  în anul de studii 2021-2022? </vt:lpstr>
      <vt:lpstr> 24. Pentru concluzii,  observații,  sugestii,  Vă rugăm să utilizați acest spațiu.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Ceapa V</dc:creator>
  <cp:lastModifiedBy>Ceapa V</cp:lastModifiedBy>
  <cp:revision>22</cp:revision>
  <dcterms:created xsi:type="dcterms:W3CDTF">2021-06-28T11:00:44Z</dcterms:created>
  <dcterms:modified xsi:type="dcterms:W3CDTF">2021-08-10T11:22:12Z</dcterms:modified>
</cp:coreProperties>
</file>