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0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>
        <p:scale>
          <a:sx n="40" d="100"/>
          <a:sy n="40" d="100"/>
        </p:scale>
        <p:origin x="-1310" y="-55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30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100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03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3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45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54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602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449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44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66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68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77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48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24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0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61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6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9877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5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400" b="1" dirty="0">
                <a:latin typeface="Corbel" panose="020B0503020204020204" pitchFamily="34" charset="0"/>
              </a:rPr>
              <a:t>Психолог Людмила </a:t>
            </a:r>
            <a:r>
              <a:rPr lang="ru-RU" sz="6400" b="1" dirty="0" err="1">
                <a:latin typeface="Corbel" panose="020B0503020204020204" pitchFamily="34" charset="0"/>
              </a:rPr>
              <a:t>Петрановская</a:t>
            </a:r>
            <a:r>
              <a:rPr lang="ru-RU" sz="6400" b="1" dirty="0">
                <a:latin typeface="Corbel" panose="020B0503020204020204" pitchFamily="34" charset="0"/>
              </a:rPr>
              <a:t> отмечает, </a:t>
            </a:r>
            <a:endParaRPr lang="x-none" sz="6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b="1" dirty="0" smtClean="0">
                <a:latin typeface="Corbel" panose="020B0503020204020204" pitchFamily="34" charset="0"/>
              </a:rPr>
              <a:t>что </a:t>
            </a:r>
            <a:r>
              <a:rPr lang="ru-RU" sz="6400" b="1" dirty="0">
                <a:latin typeface="Corbel" panose="020B0503020204020204" pitchFamily="34" charset="0"/>
              </a:rPr>
              <a:t>причина </a:t>
            </a:r>
            <a:r>
              <a:rPr lang="ru-RU" sz="6400" b="1" dirty="0" err="1">
                <a:latin typeface="Corbel" panose="020B0503020204020204" pitchFamily="34" charset="0"/>
              </a:rPr>
              <a:t>буллинга</a:t>
            </a:r>
            <a:r>
              <a:rPr lang="ru-RU" sz="6400" b="1" dirty="0">
                <a:latin typeface="Corbel" panose="020B0503020204020204" pitchFamily="34" charset="0"/>
              </a:rPr>
              <a:t> – … </a:t>
            </a:r>
            <a:endParaRPr lang="x-none" sz="6400" dirty="0">
              <a:latin typeface="Corbel" panose="020B0503020204020204" pitchFamily="34" charset="0"/>
            </a:endParaRPr>
          </a:p>
          <a:p>
            <a:pPr fontAlgn="base"/>
            <a:r>
              <a:rPr lang="en-US" sz="6400" b="1" dirty="0" err="1" smtClean="0">
                <a:latin typeface="Corbel" panose="020B0503020204020204" pitchFamily="34" charset="0"/>
              </a:rPr>
              <a:t>Psihologul</a:t>
            </a:r>
            <a:r>
              <a:rPr lang="en-US" sz="6400" b="1" dirty="0" smtClean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Ludmila</a:t>
            </a:r>
            <a:r>
              <a:rPr lang="en-US" sz="6400" b="1" dirty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Petrovskaia</a:t>
            </a:r>
            <a:r>
              <a:rPr lang="en-US" sz="6400" b="1" dirty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afirmă</a:t>
            </a:r>
            <a:r>
              <a:rPr lang="en-US" sz="6400" b="1" dirty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că</a:t>
            </a:r>
            <a:r>
              <a:rPr lang="en-US" sz="6400" b="1" dirty="0">
                <a:latin typeface="Corbel" panose="020B0503020204020204" pitchFamily="34" charset="0"/>
              </a:rPr>
              <a:t> </a:t>
            </a:r>
            <a:r>
              <a:rPr lang="en-US" sz="6400" b="1" dirty="0" err="1" smtClean="0">
                <a:latin typeface="Corbel" panose="020B0503020204020204" pitchFamily="34" charset="0"/>
              </a:rPr>
              <a:t>motivul</a:t>
            </a:r>
            <a:r>
              <a:rPr lang="en-US" sz="6400" b="1" dirty="0" smtClean="0">
                <a:latin typeface="Corbel" panose="020B0503020204020204" pitchFamily="34" charset="0"/>
              </a:rPr>
              <a:t> </a:t>
            </a:r>
            <a:r>
              <a:rPr lang="en-US" sz="6400" b="1" dirty="0">
                <a:latin typeface="Corbel" panose="020B0503020204020204" pitchFamily="34" charset="0"/>
              </a:rPr>
              <a:t>de </a:t>
            </a:r>
            <a:endParaRPr lang="x-none" sz="6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b="1" dirty="0" err="1" smtClean="0">
                <a:latin typeface="Corbel" panose="020B0503020204020204" pitchFamily="34" charset="0"/>
              </a:rPr>
              <a:t>bază</a:t>
            </a:r>
            <a:r>
              <a:rPr lang="en-US" sz="6400" b="1" dirty="0" smtClean="0">
                <a:latin typeface="Corbel" panose="020B0503020204020204" pitchFamily="34" charset="0"/>
              </a:rPr>
              <a:t> </a:t>
            </a:r>
            <a:r>
              <a:rPr lang="en-US" sz="6400" b="1" dirty="0">
                <a:latin typeface="Corbel" panose="020B0503020204020204" pitchFamily="34" charset="0"/>
              </a:rPr>
              <a:t>a bullying-</a:t>
            </a:r>
            <a:r>
              <a:rPr lang="en-US" sz="6400" b="1" dirty="0" err="1">
                <a:latin typeface="Corbel" panose="020B0503020204020204" pitchFamily="34" charset="0"/>
              </a:rPr>
              <a:t>ului</a:t>
            </a:r>
            <a:r>
              <a:rPr lang="en-US" sz="6400" b="1" dirty="0">
                <a:latin typeface="Corbel" panose="020B0503020204020204" pitchFamily="34" charset="0"/>
              </a:rPr>
              <a:t> e… </a:t>
            </a:r>
            <a:endParaRPr lang="en-US" sz="6400" dirty="0">
              <a:latin typeface="Corbel" panose="020B0503020204020204" pitchFamily="34" charset="0"/>
            </a:endParaRPr>
          </a:p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1. </a:t>
            </a:r>
            <a:r>
              <a:rPr lang="ru-RU" sz="6400" dirty="0" smtClean="0">
                <a:latin typeface="Corbel" panose="020B0503020204020204" pitchFamily="34" charset="0"/>
              </a:rPr>
              <a:t>Жертва </a:t>
            </a:r>
            <a:r>
              <a:rPr lang="x-none" sz="6400" dirty="0" smtClean="0">
                <a:latin typeface="Corbel" panose="020B0503020204020204" pitchFamily="34" charset="0"/>
              </a:rPr>
              <a:t>/ </a:t>
            </a:r>
            <a:r>
              <a:rPr lang="en-US" sz="6400" dirty="0" err="1" smtClean="0">
                <a:latin typeface="Corbel" panose="020B0503020204020204" pitchFamily="34" charset="0"/>
              </a:rPr>
              <a:t>victima</a:t>
            </a:r>
            <a:r>
              <a:rPr lang="en-US" sz="6400" dirty="0" smtClean="0">
                <a:latin typeface="Corbel" panose="020B0503020204020204" pitchFamily="34" charset="0"/>
              </a:rPr>
              <a:t>.</a:t>
            </a:r>
            <a:endParaRPr lang="en-US" sz="6400" dirty="0">
              <a:latin typeface="Corbel" panose="020B0503020204020204" pitchFamily="34" charset="0"/>
            </a:endParaRPr>
          </a:p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2</a:t>
            </a:r>
            <a:r>
              <a:rPr lang="en-US" sz="6400" dirty="0">
                <a:latin typeface="Corbel" panose="020B0503020204020204" pitchFamily="34" charset="0"/>
              </a:rPr>
              <a:t>. </a:t>
            </a:r>
            <a:r>
              <a:rPr lang="ru-RU" sz="6400" dirty="0" smtClean="0">
                <a:latin typeface="Corbel" panose="020B0503020204020204" pitchFamily="34" charset="0"/>
              </a:rPr>
              <a:t>Плохой учитель </a:t>
            </a:r>
            <a:r>
              <a:rPr lang="x-none" sz="6400" dirty="0" smtClean="0">
                <a:latin typeface="Corbel" panose="020B0503020204020204" pitchFamily="34" charset="0"/>
              </a:rPr>
              <a:t>/ </a:t>
            </a:r>
            <a:r>
              <a:rPr lang="en-US" sz="6400" dirty="0" err="1" smtClean="0">
                <a:latin typeface="Corbel" panose="020B0503020204020204" pitchFamily="34" charset="0"/>
              </a:rPr>
              <a:t>profesorul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 smtClean="0">
                <a:latin typeface="Corbel" panose="020B0503020204020204" pitchFamily="34" charset="0"/>
              </a:rPr>
              <a:t>rău</a:t>
            </a:r>
            <a:r>
              <a:rPr lang="en-US" sz="6400" dirty="0" smtClean="0">
                <a:latin typeface="Corbel" panose="020B0503020204020204" pitchFamily="34" charset="0"/>
              </a:rPr>
              <a:t>.</a:t>
            </a:r>
            <a:endParaRPr lang="en-US" sz="6400" dirty="0">
              <a:latin typeface="Corbel" panose="020B0503020204020204" pitchFamily="34" charset="0"/>
            </a:endParaRPr>
          </a:p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3</a:t>
            </a:r>
            <a:r>
              <a:rPr lang="en-US" sz="6400" dirty="0">
                <a:latin typeface="Corbel" panose="020B0503020204020204" pitchFamily="34" charset="0"/>
              </a:rPr>
              <a:t>. </a:t>
            </a:r>
            <a:r>
              <a:rPr lang="ru-RU" sz="6400" dirty="0" smtClean="0">
                <a:latin typeface="Corbel" panose="020B0503020204020204" pitchFamily="34" charset="0"/>
              </a:rPr>
              <a:t>Агрессор </a:t>
            </a:r>
            <a:r>
              <a:rPr lang="x-none" sz="6400" dirty="0" smtClean="0">
                <a:latin typeface="Corbel" panose="020B0503020204020204" pitchFamily="34" charset="0"/>
              </a:rPr>
              <a:t>/ </a:t>
            </a:r>
            <a:r>
              <a:rPr lang="en-US" sz="6400" dirty="0" err="1" smtClean="0">
                <a:latin typeface="Corbel" panose="020B0503020204020204" pitchFamily="34" charset="0"/>
              </a:rPr>
              <a:t>agresorul</a:t>
            </a:r>
            <a:r>
              <a:rPr lang="en-US" sz="6400" dirty="0" smtClean="0">
                <a:latin typeface="Corbel" panose="020B0503020204020204" pitchFamily="34" charset="0"/>
              </a:rPr>
              <a:t>.</a:t>
            </a:r>
            <a:endParaRPr lang="en-US" sz="6400" dirty="0">
              <a:latin typeface="Corbel" panose="020B0503020204020204" pitchFamily="34" charset="0"/>
            </a:endParaRPr>
          </a:p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4</a:t>
            </a:r>
            <a:r>
              <a:rPr lang="en-US" sz="6400" dirty="0">
                <a:latin typeface="Corbel" panose="020B0503020204020204" pitchFamily="34" charset="0"/>
              </a:rPr>
              <a:t>. </a:t>
            </a:r>
            <a:r>
              <a:rPr lang="ru-RU" sz="6400" dirty="0" smtClean="0">
                <a:latin typeface="Corbel" panose="020B0503020204020204" pitchFamily="34" charset="0"/>
              </a:rPr>
              <a:t>Погода </a:t>
            </a:r>
            <a:r>
              <a:rPr lang="x-none" sz="6400" dirty="0" smtClean="0">
                <a:latin typeface="Corbel" panose="020B0503020204020204" pitchFamily="34" charset="0"/>
              </a:rPr>
              <a:t>/ </a:t>
            </a:r>
            <a:r>
              <a:rPr lang="en-US" sz="6400" dirty="0" err="1" smtClean="0">
                <a:latin typeface="Corbel" panose="020B0503020204020204" pitchFamily="34" charset="0"/>
              </a:rPr>
              <a:t>vremea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>
                <a:latin typeface="Corbel" panose="020B0503020204020204" pitchFamily="34" charset="0"/>
              </a:rPr>
              <a:t>de </a:t>
            </a:r>
            <a:r>
              <a:rPr lang="en-US" sz="6400" dirty="0" err="1" smtClean="0">
                <a:latin typeface="Corbel" panose="020B0503020204020204" pitchFamily="34" charset="0"/>
              </a:rPr>
              <a:t>afară</a:t>
            </a:r>
            <a:r>
              <a:rPr lang="en-US" sz="6400" dirty="0" smtClean="0">
                <a:latin typeface="Corbel" panose="020B0503020204020204" pitchFamily="34" charset="0"/>
              </a:rPr>
              <a:t>.</a:t>
            </a:r>
            <a:endParaRPr lang="en-US" sz="6400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4591" y="3855720"/>
            <a:ext cx="9854926" cy="38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Агрессор </a:t>
            </a:r>
            <a:r>
              <a:rPr lang="x-none" sz="83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agresorul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6638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6" name="Picture 2" descr="10 признаков, которые выдают злых людей - Путаник — КОН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828599"/>
            <a:ext cx="9444552" cy="62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8734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6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ответа, </a:t>
            </a:r>
            <a:endParaRPr lang="x-none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или </a:t>
            </a:r>
            <a:r>
              <a:rPr lang="ru-RU" sz="43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x-none" sz="4300" i="1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a nu le </a:t>
            </a:r>
            <a:endParaRPr lang="x-none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avea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deloc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r>
              <a:rPr lang="en-US" sz="4300" i="1" dirty="0" err="1">
                <a:latin typeface="Corbel" panose="020B0503020204020204" pitchFamily="34" charset="0"/>
              </a:rPr>
              <a:t>Dacă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 smtClean="0">
                <a:latin typeface="Corbel" panose="020B0503020204020204" pitchFamily="34" charset="0"/>
              </a:rPr>
              <a:t>pe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corecte</a:t>
            </a:r>
            <a:r>
              <a:rPr lang="en-US" sz="4300" i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300" b="1" dirty="0">
                <a:latin typeface="Corbel" panose="020B0503020204020204" pitchFamily="34" charset="0"/>
              </a:rPr>
              <a:t>На что ЮНИСЕФ советует обратить внимание, чтобы распознать жертву </a:t>
            </a:r>
            <a:endParaRPr lang="x-none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err="1" smtClean="0">
                <a:latin typeface="Corbel" panose="020B0503020204020204" pitchFamily="34" charset="0"/>
              </a:rPr>
              <a:t>буллинга</a:t>
            </a:r>
            <a:r>
              <a:rPr lang="ru-RU" sz="4300" b="1" dirty="0">
                <a:latin typeface="Corbel" panose="020B0503020204020204" pitchFamily="34" charset="0"/>
              </a:rPr>
              <a:t>?  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Asupra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cărui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fapt</a:t>
            </a:r>
            <a:r>
              <a:rPr lang="en-US" sz="4300" b="1" dirty="0">
                <a:latin typeface="Corbel" panose="020B0503020204020204" pitchFamily="34" charset="0"/>
              </a:rPr>
              <a:t> UNICEF ne </a:t>
            </a:r>
            <a:r>
              <a:rPr lang="en-US" sz="4300" b="1" dirty="0" err="1">
                <a:latin typeface="Corbel" panose="020B0503020204020204" pitchFamily="34" charset="0"/>
              </a:rPr>
              <a:t>sfătuie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să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atragem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atenția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pentru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smtClean="0">
                <a:latin typeface="Corbel" panose="020B0503020204020204" pitchFamily="34" charset="0"/>
              </a:rPr>
              <a:t>a </a:t>
            </a:r>
            <a:r>
              <a:rPr lang="en-US" sz="4300" b="1" dirty="0" err="1">
                <a:latin typeface="Corbel" panose="020B0503020204020204" pitchFamily="34" charset="0"/>
              </a:rPr>
              <a:t>recunoaște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endParaRPr lang="x-none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victima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>
                <a:latin typeface="Corbel" panose="020B0503020204020204" pitchFamily="34" charset="0"/>
              </a:rPr>
              <a:t>bullying-</a:t>
            </a:r>
            <a:r>
              <a:rPr lang="en-US" sz="4300" b="1" dirty="0" err="1">
                <a:latin typeface="Corbel" panose="020B0503020204020204" pitchFamily="34" charset="0"/>
              </a:rPr>
              <a:t>ului</a:t>
            </a:r>
            <a:r>
              <a:rPr lang="en-US" sz="4300" b="1" dirty="0">
                <a:latin typeface="Corbel" panose="020B0503020204020204" pitchFamily="34" charset="0"/>
              </a:rPr>
              <a:t>? 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Агрессия или вспышки гнева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err="1" smtClean="0">
                <a:latin typeface="Corbel" panose="020B0503020204020204" pitchFamily="34" charset="0"/>
              </a:rPr>
              <a:t>Agresiunea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izbucnirile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 smtClean="0">
                <a:latin typeface="Corbel" panose="020B0503020204020204" pitchFamily="34" charset="0"/>
              </a:rPr>
              <a:t>furie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Внезапная потеря друзей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err="1" smtClean="0">
                <a:latin typeface="Corbel" panose="020B0503020204020204" pitchFamily="34" charset="0"/>
              </a:rPr>
              <a:t>Pierderea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bruscă</a:t>
            </a:r>
            <a:r>
              <a:rPr lang="en-US" sz="4300" dirty="0">
                <a:latin typeface="Corbel" panose="020B0503020204020204" pitchFamily="34" charset="0"/>
              </a:rPr>
              <a:t> a </a:t>
            </a:r>
            <a:r>
              <a:rPr lang="en-US" sz="4300" dirty="0" err="1" smtClean="0">
                <a:latin typeface="Corbel" panose="020B0503020204020204" pitchFamily="34" charset="0"/>
              </a:rPr>
              <a:t>prietenilor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Страх ходить в школу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err="1" smtClean="0">
                <a:latin typeface="Corbel" panose="020B0503020204020204" pitchFamily="34" charset="0"/>
              </a:rPr>
              <a:t>Frica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a merge la </a:t>
            </a:r>
            <a:r>
              <a:rPr lang="en-US" sz="4300" dirty="0" err="1" smtClean="0">
                <a:latin typeface="Corbel" panose="020B0503020204020204" pitchFamily="34" charset="0"/>
              </a:rPr>
              <a:t>școală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Плохой сон и кошмары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err="1" smtClean="0">
                <a:latin typeface="Corbel" panose="020B0503020204020204" pitchFamily="34" charset="0"/>
              </a:rPr>
              <a:t>Somn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rău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coșmaruri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2049" y="3855721"/>
            <a:ext cx="9851453" cy="387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1,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2,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3,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96484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6" name="Picture 2" descr="Жертвы травли: 24% детей в Украине пострадали от буллинга | Социум |  Общество | АиФ Украин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9" y="2875143"/>
            <a:ext cx="9627150" cy="63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7781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70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dirty="0">
                <a:latin typeface="Corbel" panose="020B0503020204020204" pitchFamily="34" charset="0"/>
              </a:rPr>
              <a:t>Одна компания придумала ЕГО для свидетелей </a:t>
            </a:r>
            <a:r>
              <a:rPr lang="ru-RU" sz="4300" dirty="0" err="1">
                <a:latin typeface="Corbel" panose="020B0503020204020204" pitchFamily="34" charset="0"/>
              </a:rPr>
              <a:t>буллинга</a:t>
            </a:r>
            <a:r>
              <a:rPr lang="ru-RU" sz="4300" dirty="0">
                <a:latin typeface="Corbel" panose="020B0503020204020204" pitchFamily="34" charset="0"/>
              </a:rPr>
              <a:t>: глаз в диалоговом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окне</a:t>
            </a:r>
            <a:r>
              <a:rPr lang="ru-RU" sz="4300" dirty="0">
                <a:latin typeface="Corbel" panose="020B0503020204020204" pitchFamily="34" charset="0"/>
              </a:rPr>
              <a:t>. Он позволит свидетелям не вступать в конфликт, но дать понять агрессору,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что </a:t>
            </a:r>
            <a:r>
              <a:rPr lang="ru-RU" sz="4300" dirty="0">
                <a:latin typeface="Corbel" panose="020B0503020204020204" pitchFamily="34" charset="0"/>
              </a:rPr>
              <a:t>за ним наблюдают, а, значит, он будет нести ответственность за свои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действия</a:t>
            </a:r>
            <a:r>
              <a:rPr lang="ru-RU" sz="4300" dirty="0">
                <a:latin typeface="Corbel" panose="020B0503020204020204" pitchFamily="34" charset="0"/>
              </a:rPr>
              <a:t>. </a:t>
            </a:r>
            <a:r>
              <a:rPr lang="ru-RU" sz="4300" b="1" dirty="0">
                <a:latin typeface="Corbel" panose="020B0503020204020204" pitchFamily="34" charset="0"/>
              </a:rPr>
              <a:t>Что такое ОН?</a:t>
            </a:r>
            <a:r>
              <a:rPr lang="ru-RU" sz="4300" dirty="0">
                <a:latin typeface="Corbel" panose="020B0503020204020204" pitchFamily="34" charset="0"/>
              </a:rPr>
              <a:t>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O </a:t>
            </a:r>
            <a:r>
              <a:rPr lang="en-US" sz="4300" dirty="0" err="1">
                <a:latin typeface="Corbel" panose="020B0503020204020204" pitchFamily="34" charset="0"/>
              </a:rPr>
              <a:t>companie</a:t>
            </a:r>
            <a:r>
              <a:rPr lang="en-US" sz="4300" dirty="0">
                <a:latin typeface="Corbel" panose="020B0503020204020204" pitchFamily="34" charset="0"/>
              </a:rPr>
              <a:t> a </a:t>
            </a:r>
            <a:r>
              <a:rPr lang="en-US" sz="4300" dirty="0" err="1">
                <a:latin typeface="Corbel" panose="020B0503020204020204" pitchFamily="34" charset="0"/>
              </a:rPr>
              <a:t>inventat</a:t>
            </a:r>
            <a:r>
              <a:rPr lang="en-US" sz="4300" dirty="0">
                <a:latin typeface="Corbel" panose="020B0503020204020204" pitchFamily="34" charset="0"/>
              </a:rPr>
              <a:t> un X </a:t>
            </a:r>
            <a:r>
              <a:rPr lang="en-US" sz="4300" dirty="0" err="1">
                <a:latin typeface="Corbel" panose="020B0503020204020204" pitchFamily="34" charset="0"/>
              </a:rPr>
              <a:t>pentru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martorii</a:t>
            </a:r>
            <a:r>
              <a:rPr lang="en-US" sz="4300" dirty="0">
                <a:latin typeface="Corbel" panose="020B0503020204020204" pitchFamily="34" charset="0"/>
              </a:rPr>
              <a:t> de bullying: un </a:t>
            </a:r>
            <a:r>
              <a:rPr lang="en-US" sz="4300" dirty="0" err="1">
                <a:latin typeface="Corbel" panose="020B0503020204020204" pitchFamily="34" charset="0"/>
              </a:rPr>
              <a:t>ochi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încadrat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într</a:t>
            </a:r>
            <a:r>
              <a:rPr lang="en-US" sz="4300" dirty="0">
                <a:latin typeface="Corbel" panose="020B0503020204020204" pitchFamily="34" charset="0"/>
              </a:rPr>
              <a:t>-o </a:t>
            </a:r>
            <a:r>
              <a:rPr lang="en-US" sz="4300" dirty="0" err="1">
                <a:latin typeface="Corbel" panose="020B0503020204020204" pitchFamily="34" charset="0"/>
              </a:rPr>
              <a:t>casetă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de </a:t>
            </a:r>
            <a:r>
              <a:rPr lang="en-US" sz="4300" dirty="0">
                <a:latin typeface="Corbel" panose="020B0503020204020204" pitchFamily="34" charset="0"/>
              </a:rPr>
              <a:t>dialog. </a:t>
            </a:r>
            <a:r>
              <a:rPr lang="en-US" sz="4300" dirty="0" err="1">
                <a:latin typeface="Corbel" panose="020B0503020204020204" pitchFamily="34" charset="0"/>
              </a:rPr>
              <a:t>Acesta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va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permite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martorilor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să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nu </a:t>
            </a:r>
            <a:r>
              <a:rPr lang="en-US" sz="4300" dirty="0" err="1">
                <a:latin typeface="Corbel" panose="020B0503020204020204" pitchFamily="34" charset="0"/>
              </a:rPr>
              <a:t>intre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</a:t>
            </a:r>
            <a:r>
              <a:rPr lang="en-US" sz="4300" dirty="0">
                <a:latin typeface="Corbel" panose="020B0503020204020204" pitchFamily="34" charset="0"/>
              </a:rPr>
              <a:t> conflict, </a:t>
            </a:r>
            <a:r>
              <a:rPr lang="en-US" sz="4300" dirty="0" err="1">
                <a:latin typeface="Corbel" panose="020B0503020204020204" pitchFamily="34" charset="0"/>
              </a:rPr>
              <a:t>însă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să-i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dea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>
                <a:latin typeface="Corbel" panose="020B0503020204020204" pitchFamily="34" charset="0"/>
              </a:rPr>
              <a:t>înțeles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într</a:t>
            </a:r>
            <a:r>
              <a:rPr lang="en-US" sz="4300" dirty="0" smtClean="0">
                <a:latin typeface="Corbel" panose="020B0503020204020204" pitchFamily="34" charset="0"/>
              </a:rPr>
              <a:t>-un </a:t>
            </a:r>
            <a:r>
              <a:rPr lang="en-US" sz="4300" dirty="0">
                <a:latin typeface="Corbel" panose="020B0503020204020204" pitchFamily="34" charset="0"/>
              </a:rPr>
              <a:t>mod </a:t>
            </a:r>
            <a:r>
              <a:rPr lang="en-US" sz="4300" dirty="0" err="1">
                <a:latin typeface="Corbel" panose="020B0503020204020204" pitchFamily="34" charset="0"/>
              </a:rPr>
              <a:t>clar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agresorului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că</a:t>
            </a:r>
            <a:r>
              <a:rPr lang="en-US" sz="4300" dirty="0">
                <a:latin typeface="Corbel" panose="020B0503020204020204" pitchFamily="34" charset="0"/>
              </a:rPr>
              <a:t> e </a:t>
            </a:r>
            <a:r>
              <a:rPr lang="en-US" sz="4300" dirty="0" err="1">
                <a:latin typeface="Corbel" panose="020B0503020204020204" pitchFamily="34" charset="0"/>
              </a:rPr>
              <a:t>urmărit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va</a:t>
            </a:r>
            <a:r>
              <a:rPr lang="en-US" sz="4300" dirty="0">
                <a:latin typeface="Corbel" panose="020B0503020204020204" pitchFamily="34" charset="0"/>
              </a:rPr>
              <a:t> fi </a:t>
            </a:r>
            <a:r>
              <a:rPr lang="en-US" sz="4300" dirty="0" err="1">
                <a:latin typeface="Corbel" panose="020B0503020204020204" pitchFamily="34" charset="0"/>
              </a:rPr>
              <a:t>responsabil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>
                <a:latin typeface="Corbel" panose="020B0503020204020204" pitchFamily="34" charset="0"/>
              </a:rPr>
              <a:t>acțiunile</a:t>
            </a:r>
            <a:r>
              <a:rPr lang="en-US" sz="4300" dirty="0">
                <a:latin typeface="Corbel" panose="020B0503020204020204" pitchFamily="34" charset="0"/>
              </a:rPr>
              <a:t> sale.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smtClean="0">
                <a:latin typeface="Corbel" panose="020B0503020204020204" pitchFamily="34" charset="0"/>
              </a:rPr>
              <a:t>Ce </a:t>
            </a:r>
            <a:r>
              <a:rPr lang="en-US" sz="4300" b="1" dirty="0" err="1">
                <a:latin typeface="Corbel" panose="020B0503020204020204" pitchFamily="34" charset="0"/>
              </a:rPr>
              <a:t>este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smtClean="0">
                <a:latin typeface="Corbel" panose="020B0503020204020204" pitchFamily="34" charset="0"/>
              </a:rPr>
              <a:t>X?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</a:t>
            </a:r>
            <a:r>
              <a:rPr lang="ru-RU" sz="4300" dirty="0" smtClean="0">
                <a:latin typeface="Corbel" panose="020B0503020204020204" pitchFamily="34" charset="0"/>
              </a:rPr>
              <a:t> Трафарет для татуировки 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err="1" smtClean="0">
                <a:latin typeface="Corbel" panose="020B0503020204020204" pitchFamily="34" charset="0"/>
              </a:rPr>
              <a:t>Machetă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 smtClean="0">
                <a:latin typeface="Corbel" panose="020B0503020204020204" pitchFamily="34" charset="0"/>
              </a:rPr>
              <a:t>tatuaj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Смайлик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smtClean="0">
                <a:latin typeface="Corbel" panose="020B0503020204020204" pitchFamily="34" charset="0"/>
              </a:rPr>
              <a:t>Emoticon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Флаг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err="1" smtClean="0">
                <a:latin typeface="Corbel" panose="020B0503020204020204" pitchFamily="34" charset="0"/>
              </a:rPr>
              <a:t>Drapel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4. </a:t>
            </a:r>
            <a:r>
              <a:rPr lang="ru-RU" sz="4300" dirty="0" smtClean="0">
                <a:latin typeface="Corbel" panose="020B0503020204020204" pitchFamily="34" charset="0"/>
              </a:rPr>
              <a:t>Лозунг </a:t>
            </a:r>
            <a:r>
              <a:rPr lang="x-none" sz="4300" dirty="0" smtClean="0">
                <a:latin typeface="Corbel" panose="020B0503020204020204" pitchFamily="34" charset="0"/>
              </a:rPr>
              <a:t>/ </a:t>
            </a:r>
            <a:r>
              <a:rPr lang="en-US" sz="4300" dirty="0" smtClean="0">
                <a:latin typeface="Corbel" panose="020B0503020204020204" pitchFamily="34" charset="0"/>
              </a:rPr>
              <a:t>Slogan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4591" y="3855720"/>
            <a:ext cx="9854926" cy="38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Смайлик </a:t>
            </a:r>
            <a:r>
              <a:rPr lang="x-none" sz="83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Emoticon</a:t>
            </a:r>
          </a:p>
        </p:txBody>
      </p:sp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7019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93" y="4410443"/>
            <a:ext cx="9626099" cy="31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6067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8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70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>
                <a:latin typeface="Corbel" panose="020B0503020204020204" pitchFamily="34" charset="0"/>
              </a:rPr>
              <a:t>Один ресторан устроил эксперимент, в котором задействовал группу </a:t>
            </a:r>
            <a:r>
              <a:rPr lang="ru-RU" sz="4400" dirty="0" smtClean="0">
                <a:latin typeface="Corbel" panose="020B0503020204020204" pitchFamily="34" charset="0"/>
              </a:rPr>
              <a:t>детей-</a:t>
            </a:r>
            <a:endParaRPr lang="x-none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актёров</a:t>
            </a:r>
            <a:r>
              <a:rPr lang="ru-RU" sz="4400" dirty="0">
                <a:latin typeface="Corbel" panose="020B0503020204020204" pitchFamily="34" charset="0"/>
              </a:rPr>
              <a:t>. Дети разыгрывали в зале ресторана сцену </a:t>
            </a:r>
            <a:r>
              <a:rPr lang="ru-RU" sz="4400" dirty="0" err="1">
                <a:latin typeface="Corbel" panose="020B0503020204020204" pitchFamily="34" charset="0"/>
              </a:rPr>
              <a:t>буллинга</a:t>
            </a:r>
            <a:r>
              <a:rPr lang="ru-RU" sz="4400" dirty="0">
                <a:latin typeface="Corbel" panose="020B0503020204020204" pitchFamily="34" charset="0"/>
              </a:rPr>
              <a:t>, а посетителям </a:t>
            </a:r>
            <a:endParaRPr lang="x-none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намеренно </a:t>
            </a:r>
            <a:r>
              <a:rPr lang="ru-RU" sz="4400" dirty="0">
                <a:latin typeface="Corbel" panose="020B0503020204020204" pitchFamily="34" charset="0"/>
              </a:rPr>
              <a:t>давали раздавленную еду. </a:t>
            </a:r>
            <a:r>
              <a:rPr lang="ru-RU" sz="4400" b="1" dirty="0">
                <a:latin typeface="Corbel" panose="020B0503020204020204" pitchFamily="34" charset="0"/>
              </a:rPr>
              <a:t>В результате лишь 12% посетителей …</a:t>
            </a:r>
            <a:r>
              <a:rPr lang="ru-RU" sz="4400" dirty="0">
                <a:latin typeface="Corbel" panose="020B0503020204020204" pitchFamily="34" charset="0"/>
              </a:rPr>
              <a:t> </a:t>
            </a:r>
            <a:endParaRPr lang="x-none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Un </a:t>
            </a:r>
            <a:r>
              <a:rPr lang="en-US" sz="4400" dirty="0">
                <a:latin typeface="Corbel" panose="020B0503020204020204" pitchFamily="34" charset="0"/>
              </a:rPr>
              <a:t>restaurant a </a:t>
            </a:r>
            <a:r>
              <a:rPr lang="en-US" sz="4400" dirty="0" err="1">
                <a:latin typeface="Corbel" panose="020B0503020204020204" pitchFamily="34" charset="0"/>
              </a:rPr>
              <a:t>făcut</a:t>
            </a:r>
            <a:r>
              <a:rPr lang="en-US" sz="4400" dirty="0">
                <a:latin typeface="Corbel" panose="020B0503020204020204" pitchFamily="34" charset="0"/>
              </a:rPr>
              <a:t> un experiment,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care a </a:t>
            </a:r>
            <a:r>
              <a:rPr lang="en-US" sz="4400" dirty="0" err="1">
                <a:latin typeface="Corbel" panose="020B0503020204020204" pitchFamily="34" charset="0"/>
              </a:rPr>
              <a:t>participat</a:t>
            </a:r>
            <a:r>
              <a:rPr lang="en-US" sz="4400" dirty="0">
                <a:latin typeface="Corbel" panose="020B0503020204020204" pitchFamily="34" charset="0"/>
              </a:rPr>
              <a:t> un </a:t>
            </a:r>
            <a:r>
              <a:rPr lang="en-US" sz="4400" dirty="0" err="1">
                <a:latin typeface="Corbel" panose="020B0503020204020204" pitchFamily="34" charset="0"/>
              </a:rPr>
              <a:t>grup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smtClean="0">
                <a:latin typeface="Corbel" panose="020B0503020204020204" pitchFamily="34" charset="0"/>
              </a:rPr>
              <a:t>de </a:t>
            </a:r>
            <a:r>
              <a:rPr lang="en-US" sz="4400" dirty="0" err="1">
                <a:latin typeface="Corbel" panose="020B0503020204020204" pitchFamily="34" charset="0"/>
              </a:rPr>
              <a:t>copii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actori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endParaRPr lang="x-none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Copiii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jucau</a:t>
            </a:r>
            <a:r>
              <a:rPr lang="en-US" sz="4400" dirty="0">
                <a:latin typeface="Corbel" panose="020B0503020204020204" pitchFamily="34" charset="0"/>
              </a:rPr>
              <a:t> o </a:t>
            </a:r>
            <a:r>
              <a:rPr lang="en-US" sz="4400" dirty="0" err="1">
                <a:latin typeface="Corbel" panose="020B0503020204020204" pitchFamily="34" charset="0"/>
              </a:rPr>
              <a:t>scenă</a:t>
            </a:r>
            <a:r>
              <a:rPr lang="en-US" sz="4400" dirty="0">
                <a:latin typeface="Corbel" panose="020B0503020204020204" pitchFamily="34" charset="0"/>
              </a:rPr>
              <a:t> de bullying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sala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restaurantului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r>
              <a:rPr lang="en-US" sz="4400" dirty="0" err="1">
                <a:latin typeface="Corbel" panose="020B0503020204020204" pitchFamily="34" charset="0"/>
              </a:rPr>
              <a:t>iar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vizitatorilor</a:t>
            </a:r>
            <a:r>
              <a:rPr lang="en-US" sz="4400" dirty="0">
                <a:latin typeface="Corbel" panose="020B0503020204020204" pitchFamily="34" charset="0"/>
              </a:rPr>
              <a:t> li se </a:t>
            </a:r>
            <a:r>
              <a:rPr lang="en-US" sz="4400" dirty="0" err="1">
                <a:latin typeface="Corbel" panose="020B0503020204020204" pitchFamily="34" charset="0"/>
              </a:rPr>
              <a:t>aducea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endParaRPr lang="x-none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în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mod special, </a:t>
            </a:r>
            <a:r>
              <a:rPr lang="en-US" sz="4400" dirty="0" err="1" smtClean="0">
                <a:latin typeface="Corbel" panose="020B0503020204020204" pitchFamily="34" charset="0"/>
              </a:rPr>
              <a:t>mâncare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zdrobită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en-US" sz="4400" b="1" dirty="0" err="1">
                <a:latin typeface="Corbel" panose="020B0503020204020204" pitchFamily="34" charset="0"/>
              </a:rPr>
              <a:t>Drept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urmare</a:t>
            </a:r>
            <a:r>
              <a:rPr lang="en-US" sz="4400" b="1" dirty="0">
                <a:latin typeface="Corbel" panose="020B0503020204020204" pitchFamily="34" charset="0"/>
              </a:rPr>
              <a:t>, </a:t>
            </a:r>
            <a:r>
              <a:rPr lang="en-US" sz="4400" b="1" dirty="0" err="1">
                <a:latin typeface="Corbel" panose="020B0503020204020204" pitchFamily="34" charset="0"/>
              </a:rPr>
              <a:t>doar</a:t>
            </a:r>
            <a:r>
              <a:rPr lang="en-US" sz="4400" b="1" dirty="0">
                <a:latin typeface="Corbel" panose="020B0503020204020204" pitchFamily="34" charset="0"/>
              </a:rPr>
              <a:t> 12% din </a:t>
            </a:r>
            <a:r>
              <a:rPr lang="en-US" sz="4400" b="1" dirty="0" err="1" smtClean="0">
                <a:latin typeface="Corbel" panose="020B0503020204020204" pitchFamily="34" charset="0"/>
              </a:rPr>
              <a:t>vizitatori</a:t>
            </a:r>
            <a:r>
              <a:rPr lang="en-US" sz="4400" b="1" dirty="0" smtClean="0">
                <a:latin typeface="Corbel" panose="020B0503020204020204" pitchFamily="34" charset="0"/>
              </a:rPr>
              <a:t>…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Поскорее покинули заведение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  <a:r>
              <a:rPr lang="en-US" sz="4400" dirty="0" smtClean="0">
                <a:latin typeface="Corbel" panose="020B0503020204020204" pitchFamily="34" charset="0"/>
              </a:rPr>
              <a:t>au </a:t>
            </a:r>
            <a:r>
              <a:rPr lang="en-US" sz="4400" dirty="0" err="1">
                <a:latin typeface="Corbel" panose="020B0503020204020204" pitchFamily="34" charset="0"/>
              </a:rPr>
              <a:t>părăsit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imediat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restaurantul</a:t>
            </a:r>
            <a:r>
              <a:rPr lang="en-US" sz="4400" dirty="0" smtClean="0">
                <a:latin typeface="Corbel" panose="020B0503020204020204" pitchFamily="34" charset="0"/>
              </a:rPr>
              <a:t>.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Проявили участие к ребёнку, которого оскорбляли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  <a:r>
              <a:rPr lang="en-US" sz="4400" dirty="0" smtClean="0">
                <a:latin typeface="Corbel" panose="020B0503020204020204" pitchFamily="34" charset="0"/>
              </a:rPr>
              <a:t>au </a:t>
            </a:r>
            <a:r>
              <a:rPr lang="en-US" sz="4400" dirty="0" err="1">
                <a:latin typeface="Corbel" panose="020B0503020204020204" pitchFamily="34" charset="0"/>
              </a:rPr>
              <a:t>ajutat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copilul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abuzat</a:t>
            </a:r>
            <a:r>
              <a:rPr lang="en-US" sz="4400" dirty="0" smtClean="0">
                <a:latin typeface="Corbel" panose="020B0503020204020204" pitchFamily="34" charset="0"/>
              </a:rPr>
              <a:t>.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Пожаловались на еду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  <a:r>
              <a:rPr lang="en-US" sz="4400" dirty="0" smtClean="0">
                <a:latin typeface="Corbel" panose="020B0503020204020204" pitchFamily="34" charset="0"/>
              </a:rPr>
              <a:t>s-au </a:t>
            </a:r>
            <a:r>
              <a:rPr lang="en-US" sz="4400" dirty="0" err="1">
                <a:latin typeface="Corbel" panose="020B0503020204020204" pitchFamily="34" charset="0"/>
              </a:rPr>
              <a:t>plâns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 smtClean="0">
                <a:latin typeface="Corbel" panose="020B0503020204020204" pitchFamily="34" charset="0"/>
              </a:rPr>
              <a:t>mâncare</a:t>
            </a:r>
            <a:r>
              <a:rPr lang="en-US" sz="4400" dirty="0" smtClean="0">
                <a:latin typeface="Corbel" panose="020B0503020204020204" pitchFamily="34" charset="0"/>
              </a:rPr>
              <a:t>.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Стали снимать происходящее на мобильные телефоны </a:t>
            </a:r>
            <a:r>
              <a:rPr lang="x-none" sz="4400" dirty="0" smtClean="0">
                <a:latin typeface="Corbel" panose="020B0503020204020204" pitchFamily="34" charset="0"/>
              </a:rPr>
              <a:t>/ </a:t>
            </a:r>
          </a:p>
          <a:p>
            <a:pPr fontAlgn="base"/>
            <a:r>
              <a:rPr lang="x-none" sz="4400" dirty="0">
                <a:latin typeface="Corbel" panose="020B0503020204020204" pitchFamily="34" charset="0"/>
              </a:rPr>
              <a:t> </a:t>
            </a:r>
            <a:r>
              <a:rPr lang="x-none" sz="4400" dirty="0" smtClean="0">
                <a:latin typeface="Corbel" panose="020B0503020204020204" pitchFamily="34" charset="0"/>
              </a:rPr>
              <a:t>     </a:t>
            </a:r>
            <a:r>
              <a:rPr lang="en-US" sz="4400" dirty="0" smtClean="0">
                <a:latin typeface="Corbel" panose="020B0503020204020204" pitchFamily="34" charset="0"/>
              </a:rPr>
              <a:t>au </a:t>
            </a:r>
            <a:r>
              <a:rPr lang="en-US" sz="4400" dirty="0" err="1">
                <a:latin typeface="Corbel" panose="020B0503020204020204" pitchFamily="34" charset="0"/>
              </a:rPr>
              <a:t>început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să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filmeze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scena</a:t>
            </a:r>
            <a:r>
              <a:rPr lang="en-US" sz="4400" dirty="0">
                <a:latin typeface="Corbel" panose="020B0503020204020204" pitchFamily="34" charset="0"/>
              </a:rPr>
              <a:t> de bullying </a:t>
            </a:r>
            <a:r>
              <a:rPr lang="en-US" sz="4400" dirty="0" err="1">
                <a:latin typeface="Corbel" panose="020B0503020204020204" pitchFamily="34" charset="0"/>
              </a:rPr>
              <a:t>pe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telefoane</a:t>
            </a:r>
            <a:r>
              <a:rPr lang="en-US" sz="4400" dirty="0">
                <a:latin typeface="Corbel" panose="020B0503020204020204" pitchFamily="34" charset="0"/>
              </a:rPr>
              <a:t> mobile.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4591" y="3855720"/>
            <a:ext cx="9854926" cy="38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en-US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en-US" sz="55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5500" b="1" dirty="0">
                <a:solidFill>
                  <a:schemeClr val="bg1"/>
                </a:solidFill>
                <a:latin typeface="Corbel" panose="020B0503020204020204" pitchFamily="34" charset="0"/>
              </a:rPr>
              <a:t>Проявили участие к </a:t>
            </a:r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ребёнку</a:t>
            </a:r>
            <a:r>
              <a:rPr lang="ru-RU" sz="5500" b="1" dirty="0">
                <a:solidFill>
                  <a:schemeClr val="bg1"/>
                </a:solidFill>
                <a:latin typeface="Corbel" panose="020B0503020204020204" pitchFamily="34" charset="0"/>
              </a:rPr>
              <a:t>, которого </a:t>
            </a:r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оскорбляли </a:t>
            </a:r>
            <a:r>
              <a:rPr lang="x-none" sz="55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5500" b="1" dirty="0">
                <a:solidFill>
                  <a:schemeClr val="bg1"/>
                </a:solidFill>
                <a:latin typeface="Corbel" panose="020B0503020204020204" pitchFamily="34" charset="0"/>
              </a:rPr>
              <a:t>au </a:t>
            </a:r>
            <a:r>
              <a:rPr lang="en-US" sz="5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ajutat</a:t>
            </a:r>
            <a:r>
              <a:rPr lang="en-US" sz="5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5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copilul</a:t>
            </a:r>
            <a:r>
              <a:rPr lang="en-US" sz="5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abuzat</a:t>
            </a:r>
            <a:r>
              <a:rPr lang="en-US" sz="55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447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8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571" y="2909162"/>
            <a:ext cx="9296119" cy="56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1205"/>
            <a:ext cx="20104100" cy="1094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924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2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ответа, </a:t>
            </a:r>
            <a:endParaRPr lang="x-none" sz="4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200" i="1" dirty="0" smtClean="0">
                <a:latin typeface="Corbel" panose="020B0503020204020204" pitchFamily="34" charset="0"/>
              </a:rPr>
              <a:t>или </a:t>
            </a:r>
            <a:r>
              <a:rPr lang="ru-RU" sz="4200" i="1" dirty="0">
                <a:latin typeface="Corbel" panose="020B0503020204020204" pitchFamily="34" charset="0"/>
              </a:rPr>
              <a:t>не быть их вовсе. Если вариантов больше одного, выберите все правильные</a:t>
            </a:r>
            <a:r>
              <a:rPr lang="ru-RU" sz="4200" i="1" dirty="0" smtClean="0">
                <a:latin typeface="Corbel" panose="020B0503020204020204" pitchFamily="34" charset="0"/>
              </a:rPr>
              <a:t>.</a:t>
            </a:r>
            <a:endParaRPr lang="x-none" sz="4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200" i="1" dirty="0" err="1" smtClean="0">
                <a:latin typeface="Corbel" panose="020B0503020204020204" pitchFamily="34" charset="0"/>
              </a:rPr>
              <a:t>Atenție</a:t>
            </a:r>
            <a:r>
              <a:rPr lang="en-US" sz="4200" i="1" dirty="0">
                <a:latin typeface="Corbel" panose="020B0503020204020204" pitchFamily="34" charset="0"/>
              </a:rPr>
              <a:t>! </a:t>
            </a:r>
            <a:r>
              <a:rPr lang="en-US" sz="4200" i="1" dirty="0" err="1">
                <a:latin typeface="Corbel" panose="020B0503020204020204" pitchFamily="34" charset="0"/>
              </a:rPr>
              <a:t>Această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întrebare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poate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avea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mai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multe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opțiuni</a:t>
            </a:r>
            <a:r>
              <a:rPr lang="en-US" sz="4200" i="1" dirty="0">
                <a:latin typeface="Corbel" panose="020B0503020204020204" pitchFamily="34" charset="0"/>
              </a:rPr>
              <a:t> de </a:t>
            </a:r>
            <a:r>
              <a:rPr lang="en-US" sz="4200" i="1" dirty="0" err="1">
                <a:latin typeface="Corbel" panose="020B0503020204020204" pitchFamily="34" charset="0"/>
              </a:rPr>
              <a:t>răspuns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 smtClean="0">
                <a:latin typeface="Corbel" panose="020B0503020204020204" pitchFamily="34" charset="0"/>
              </a:rPr>
              <a:t>corecte</a:t>
            </a:r>
            <a:r>
              <a:rPr lang="en-US" sz="4200" i="1" dirty="0">
                <a:latin typeface="Corbel" panose="020B0503020204020204" pitchFamily="34" charset="0"/>
              </a:rPr>
              <a:t>, </a:t>
            </a:r>
            <a:r>
              <a:rPr lang="en-US" sz="4200" i="1" dirty="0" err="1">
                <a:latin typeface="Corbel" panose="020B0503020204020204" pitchFamily="34" charset="0"/>
              </a:rPr>
              <a:t>sau</a:t>
            </a:r>
            <a:r>
              <a:rPr lang="en-US" sz="4200" i="1" dirty="0">
                <a:latin typeface="Corbel" panose="020B0503020204020204" pitchFamily="34" charset="0"/>
              </a:rPr>
              <a:t> a nu le </a:t>
            </a:r>
            <a:endParaRPr lang="x-none" sz="42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200" i="1" dirty="0" err="1" smtClean="0">
                <a:latin typeface="Corbel" panose="020B0503020204020204" pitchFamily="34" charset="0"/>
              </a:rPr>
              <a:t>avea</a:t>
            </a:r>
            <a:r>
              <a:rPr lang="en-US" sz="4200" i="1" dirty="0" smtClean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deloc</a:t>
            </a:r>
            <a:r>
              <a:rPr lang="en-US" sz="4200" i="1" dirty="0">
                <a:latin typeface="Corbel" panose="020B0503020204020204" pitchFamily="34" charset="0"/>
              </a:rPr>
              <a:t>. </a:t>
            </a:r>
            <a:r>
              <a:rPr lang="en-US" sz="4200" i="1" dirty="0" err="1">
                <a:latin typeface="Corbel" panose="020B0503020204020204" pitchFamily="34" charset="0"/>
              </a:rPr>
              <a:t>Dacă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există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mai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multe</a:t>
            </a:r>
            <a:r>
              <a:rPr lang="en-US" sz="4200" i="1" dirty="0">
                <a:latin typeface="Corbel" panose="020B0503020204020204" pitchFamily="34" charset="0"/>
              </a:rPr>
              <a:t> - </a:t>
            </a:r>
            <a:r>
              <a:rPr lang="en-US" sz="4200" i="1" dirty="0" err="1">
                <a:latin typeface="Corbel" panose="020B0503020204020204" pitchFamily="34" charset="0"/>
              </a:rPr>
              <a:t>selectați</a:t>
            </a:r>
            <a:r>
              <a:rPr lang="en-US" sz="4200" i="1" dirty="0">
                <a:latin typeface="Corbel" panose="020B0503020204020204" pitchFamily="34" charset="0"/>
              </a:rPr>
              <a:t>-le </a:t>
            </a:r>
            <a:r>
              <a:rPr lang="en-US" sz="4200" i="1" dirty="0" err="1" smtClean="0">
                <a:latin typeface="Corbel" panose="020B0503020204020204" pitchFamily="34" charset="0"/>
              </a:rPr>
              <a:t>pe</a:t>
            </a:r>
            <a:r>
              <a:rPr lang="en-US" sz="4200" i="1" dirty="0" smtClean="0">
                <a:latin typeface="Corbel" panose="020B0503020204020204" pitchFamily="34" charset="0"/>
              </a:rPr>
              <a:t> </a:t>
            </a:r>
            <a:r>
              <a:rPr lang="en-US" sz="4200" i="1" dirty="0" err="1">
                <a:latin typeface="Corbel" panose="020B0503020204020204" pitchFamily="34" charset="0"/>
              </a:rPr>
              <a:t>toate</a:t>
            </a:r>
            <a:r>
              <a:rPr lang="en-US" sz="4200" i="1" dirty="0">
                <a:latin typeface="Corbel" panose="020B0503020204020204" pitchFamily="34" charset="0"/>
              </a:rPr>
              <a:t> </a:t>
            </a:r>
            <a:r>
              <a:rPr lang="en-US" sz="4200" i="1" dirty="0" err="1" smtClean="0">
                <a:latin typeface="Corbel" panose="020B0503020204020204" pitchFamily="34" charset="0"/>
              </a:rPr>
              <a:t>corecte</a:t>
            </a:r>
            <a:r>
              <a:rPr lang="en-US" sz="4200" i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200" dirty="0">
                <a:latin typeface="Corbel" panose="020B0503020204020204" pitchFamily="34" charset="0"/>
              </a:rPr>
              <a:t>ЮНИСЕФ в Молдове отметил, что проблема </a:t>
            </a:r>
            <a:r>
              <a:rPr lang="ru-RU" sz="4200" dirty="0" err="1">
                <a:latin typeface="Corbel" panose="020B0503020204020204" pitchFamily="34" charset="0"/>
              </a:rPr>
              <a:t>буллинга</a:t>
            </a:r>
            <a:r>
              <a:rPr lang="ru-RU" sz="4200" dirty="0">
                <a:latin typeface="Corbel" panose="020B0503020204020204" pitchFamily="34" charset="0"/>
              </a:rPr>
              <a:t> довольно актуальна в </a:t>
            </a:r>
            <a:endParaRPr lang="x-none" sz="4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200" dirty="0" smtClean="0">
                <a:latin typeface="Corbel" panose="020B0503020204020204" pitchFamily="34" charset="0"/>
              </a:rPr>
              <a:t>республике</a:t>
            </a:r>
            <a:r>
              <a:rPr lang="ru-RU" sz="4200" dirty="0">
                <a:latin typeface="Corbel" panose="020B0503020204020204" pitchFamily="34" charset="0"/>
              </a:rPr>
              <a:t>. </a:t>
            </a:r>
            <a:r>
              <a:rPr lang="ru-RU" sz="4200" b="1" dirty="0">
                <a:latin typeface="Corbel" panose="020B0503020204020204" pitchFamily="34" charset="0"/>
              </a:rPr>
              <a:t>При этом и агрессоры, и жертвы издевательств </a:t>
            </a:r>
            <a:r>
              <a:rPr lang="ru-RU" sz="4200" b="1" dirty="0" smtClean="0">
                <a:latin typeface="Corbel" panose="020B0503020204020204" pitchFamily="34" charset="0"/>
              </a:rPr>
              <a:t>…</a:t>
            </a:r>
            <a:endParaRPr lang="x-none" sz="4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200" dirty="0" smtClean="0">
                <a:latin typeface="Corbel" panose="020B0503020204020204" pitchFamily="34" charset="0"/>
              </a:rPr>
              <a:t>UNICEF </a:t>
            </a:r>
            <a:r>
              <a:rPr lang="en-US" sz="4200" dirty="0">
                <a:latin typeface="Corbel" panose="020B0503020204020204" pitchFamily="34" charset="0"/>
              </a:rPr>
              <a:t>Moldova </a:t>
            </a:r>
            <a:r>
              <a:rPr lang="en-US" sz="4200" dirty="0" err="1">
                <a:latin typeface="Corbel" panose="020B0503020204020204" pitchFamily="34" charset="0"/>
              </a:rPr>
              <a:t>menționează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</a:rPr>
              <a:t>faptul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</a:rPr>
              <a:t>că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</a:rPr>
              <a:t>problema</a:t>
            </a:r>
            <a:r>
              <a:rPr lang="en-US" sz="4200" dirty="0">
                <a:latin typeface="Corbel" panose="020B0503020204020204" pitchFamily="34" charset="0"/>
              </a:rPr>
              <a:t> bullying-</a:t>
            </a:r>
            <a:r>
              <a:rPr lang="en-US" sz="4200" dirty="0" err="1">
                <a:latin typeface="Corbel" panose="020B0503020204020204" pitchFamily="34" charset="0"/>
              </a:rPr>
              <a:t>ului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dirty="0" smtClean="0">
                <a:latin typeface="Corbel" panose="020B0503020204020204" pitchFamily="34" charset="0"/>
              </a:rPr>
              <a:t>e</a:t>
            </a:r>
            <a:r>
              <a:rPr lang="x-none" sz="4200" dirty="0" smtClean="0">
                <a:latin typeface="Corbel" panose="020B0503020204020204" pitchFamily="34" charset="0"/>
              </a:rPr>
              <a:t>ste </a:t>
            </a:r>
            <a:r>
              <a:rPr lang="en-US" sz="4200" dirty="0" err="1" smtClean="0">
                <a:latin typeface="Corbel" panose="020B0503020204020204" pitchFamily="34" charset="0"/>
              </a:rPr>
              <a:t>destul</a:t>
            </a:r>
            <a:r>
              <a:rPr lang="en-US" sz="4200" dirty="0" smtClean="0">
                <a:latin typeface="Corbel" panose="020B0503020204020204" pitchFamily="34" charset="0"/>
              </a:rPr>
              <a:t> de </a:t>
            </a:r>
            <a:r>
              <a:rPr lang="en-US" sz="4200" dirty="0" err="1">
                <a:latin typeface="Corbel" panose="020B0503020204020204" pitchFamily="34" charset="0"/>
              </a:rPr>
              <a:t>actuală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endParaRPr lang="x-none" sz="4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200" dirty="0" err="1" smtClean="0">
                <a:latin typeface="Corbel" panose="020B0503020204020204" pitchFamily="34" charset="0"/>
              </a:rPr>
              <a:t>în</a:t>
            </a:r>
            <a:r>
              <a:rPr lang="en-US" sz="4200" dirty="0" smtClean="0">
                <a:latin typeface="Corbel" panose="020B050302020402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</a:rPr>
              <a:t>republică</a:t>
            </a:r>
            <a:r>
              <a:rPr lang="en-US" sz="4200" dirty="0">
                <a:latin typeface="Corbel" panose="020B0503020204020204" pitchFamily="34" charset="0"/>
              </a:rPr>
              <a:t>. </a:t>
            </a:r>
            <a:r>
              <a:rPr lang="en-US" sz="4200" b="1" dirty="0" err="1">
                <a:latin typeface="Corbel" panose="020B0503020204020204" pitchFamily="34" charset="0"/>
              </a:rPr>
              <a:t>Într-același</a:t>
            </a:r>
            <a:r>
              <a:rPr lang="en-US" sz="4200" b="1" dirty="0">
                <a:latin typeface="Corbel" panose="020B0503020204020204" pitchFamily="34" charset="0"/>
              </a:rPr>
              <a:t> </a:t>
            </a:r>
            <a:r>
              <a:rPr lang="en-US" sz="4200" b="1" dirty="0" err="1">
                <a:latin typeface="Corbel" panose="020B0503020204020204" pitchFamily="34" charset="0"/>
              </a:rPr>
              <a:t>timp</a:t>
            </a:r>
            <a:r>
              <a:rPr lang="en-US" sz="4200" b="1" dirty="0">
                <a:latin typeface="Corbel" panose="020B0503020204020204" pitchFamily="34" charset="0"/>
              </a:rPr>
              <a:t>, </a:t>
            </a:r>
            <a:r>
              <a:rPr lang="en-US" sz="4200" b="1" dirty="0" err="1">
                <a:latin typeface="Corbel" panose="020B0503020204020204" pitchFamily="34" charset="0"/>
              </a:rPr>
              <a:t>atât</a:t>
            </a:r>
            <a:r>
              <a:rPr lang="en-US" sz="4200" b="1" dirty="0">
                <a:latin typeface="Corbel" panose="020B0503020204020204" pitchFamily="34" charset="0"/>
              </a:rPr>
              <a:t> </a:t>
            </a:r>
            <a:r>
              <a:rPr lang="en-US" sz="4200" b="1" dirty="0" err="1">
                <a:latin typeface="Corbel" panose="020B0503020204020204" pitchFamily="34" charset="0"/>
              </a:rPr>
              <a:t>agresorii</a:t>
            </a:r>
            <a:r>
              <a:rPr lang="en-US" sz="4200" b="1" dirty="0">
                <a:latin typeface="Corbel" panose="020B0503020204020204" pitchFamily="34" charset="0"/>
              </a:rPr>
              <a:t>, </a:t>
            </a:r>
            <a:r>
              <a:rPr lang="en-US" sz="4200" b="1" dirty="0" err="1" smtClean="0">
                <a:latin typeface="Corbel" panose="020B0503020204020204" pitchFamily="34" charset="0"/>
              </a:rPr>
              <a:t>cât</a:t>
            </a:r>
            <a:r>
              <a:rPr lang="en-US" sz="4200" b="1" dirty="0" smtClean="0">
                <a:latin typeface="Corbel" panose="020B0503020204020204" pitchFamily="34" charset="0"/>
              </a:rPr>
              <a:t> </a:t>
            </a:r>
            <a:r>
              <a:rPr lang="en-US" sz="4200" b="1" dirty="0" err="1">
                <a:latin typeface="Corbel" panose="020B0503020204020204" pitchFamily="34" charset="0"/>
              </a:rPr>
              <a:t>și</a:t>
            </a:r>
            <a:r>
              <a:rPr lang="en-US" sz="4200" b="1" dirty="0">
                <a:latin typeface="Corbel" panose="020B0503020204020204" pitchFamily="34" charset="0"/>
              </a:rPr>
              <a:t> </a:t>
            </a:r>
            <a:r>
              <a:rPr lang="en-US" sz="4200" b="1" dirty="0" err="1">
                <a:latin typeface="Corbel" panose="020B0503020204020204" pitchFamily="34" charset="0"/>
              </a:rPr>
              <a:t>victimele</a:t>
            </a:r>
            <a:r>
              <a:rPr lang="en-US" sz="4200" b="1" dirty="0">
                <a:latin typeface="Corbel" panose="020B0503020204020204" pitchFamily="34" charset="0"/>
              </a:rPr>
              <a:t> </a:t>
            </a:r>
            <a:r>
              <a:rPr lang="en-US" sz="4200" b="1" dirty="0" err="1">
                <a:latin typeface="Corbel" panose="020B0503020204020204" pitchFamily="34" charset="0"/>
              </a:rPr>
              <a:t>agresiunii</a:t>
            </a:r>
            <a:r>
              <a:rPr lang="en-US" sz="4200" b="1" dirty="0">
                <a:latin typeface="Corbel" panose="020B0503020204020204" pitchFamily="34" charset="0"/>
              </a:rPr>
              <a:t>… </a:t>
            </a:r>
            <a:endParaRPr lang="en-US" sz="4200" dirty="0">
              <a:latin typeface="Corbel" panose="020B0503020204020204" pitchFamily="34" charset="0"/>
            </a:endParaRPr>
          </a:p>
          <a:p>
            <a:pPr fontAlgn="base"/>
            <a:r>
              <a:rPr lang="en-US" sz="4200" dirty="0" smtClean="0">
                <a:latin typeface="Corbel" panose="020B0503020204020204" pitchFamily="34" charset="0"/>
              </a:rPr>
              <a:t>1. </a:t>
            </a:r>
            <a:r>
              <a:rPr lang="ru-RU" sz="4200" dirty="0" smtClean="0">
                <a:latin typeface="Corbel" panose="020B0503020204020204" pitchFamily="34" charset="0"/>
              </a:rPr>
              <a:t>Подвержены </a:t>
            </a:r>
            <a:r>
              <a:rPr lang="ru-RU" sz="4200" dirty="0" err="1" smtClean="0">
                <a:latin typeface="Corbel" panose="020B0503020204020204" pitchFamily="34" charset="0"/>
              </a:rPr>
              <a:t>депресии</a:t>
            </a:r>
            <a:r>
              <a:rPr lang="ru-RU" sz="4200" dirty="0" smtClean="0">
                <a:latin typeface="Corbel" panose="020B0503020204020204" pitchFamily="34" charset="0"/>
              </a:rPr>
              <a:t> </a:t>
            </a:r>
            <a:r>
              <a:rPr lang="en-US" sz="4200" dirty="0" smtClean="0">
                <a:latin typeface="Corbel" panose="020B0503020204020204" pitchFamily="34" charset="0"/>
              </a:rPr>
              <a:t>/ </a:t>
            </a:r>
            <a:r>
              <a:rPr lang="en-US" sz="4200" dirty="0" err="1" smtClean="0">
                <a:latin typeface="Corbel" panose="020B0503020204020204" pitchFamily="34" charset="0"/>
              </a:rPr>
              <a:t>sunt</a:t>
            </a:r>
            <a:r>
              <a:rPr lang="en-US" sz="4200" dirty="0" smtClean="0">
                <a:latin typeface="Corbel" panose="020B050302020402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</a:rPr>
              <a:t>predispuse</a:t>
            </a:r>
            <a:r>
              <a:rPr lang="en-US" sz="4200" dirty="0">
                <a:latin typeface="Corbel" panose="020B0503020204020204" pitchFamily="34" charset="0"/>
              </a:rPr>
              <a:t> la </a:t>
            </a:r>
            <a:r>
              <a:rPr lang="en-US" sz="4200" dirty="0" err="1" smtClean="0">
                <a:latin typeface="Corbel" panose="020B0503020204020204" pitchFamily="34" charset="0"/>
              </a:rPr>
              <a:t>depresie</a:t>
            </a:r>
            <a:r>
              <a:rPr lang="en-US" sz="4200" dirty="0" smtClean="0">
                <a:latin typeface="Corbel" panose="020B0503020204020204" pitchFamily="34" charset="0"/>
              </a:rPr>
              <a:t>.</a:t>
            </a:r>
            <a:endParaRPr lang="en-US" sz="4200" dirty="0">
              <a:latin typeface="Corbel" panose="020B0503020204020204" pitchFamily="34" charset="0"/>
            </a:endParaRPr>
          </a:p>
          <a:p>
            <a:pPr fontAlgn="base"/>
            <a:r>
              <a:rPr lang="en-US" sz="4200" dirty="0" smtClean="0">
                <a:latin typeface="Corbel" panose="020B0503020204020204" pitchFamily="34" charset="0"/>
              </a:rPr>
              <a:t>2</a:t>
            </a:r>
            <a:r>
              <a:rPr lang="en-US" sz="4200" dirty="0">
                <a:latin typeface="Corbel" panose="020B0503020204020204" pitchFamily="34" charset="0"/>
              </a:rPr>
              <a:t>. </a:t>
            </a:r>
            <a:r>
              <a:rPr lang="ru-RU" sz="4200" dirty="0" smtClean="0">
                <a:latin typeface="Corbel" panose="020B0503020204020204" pitchFamily="34" charset="0"/>
              </a:rPr>
              <a:t>Теряют интерес к учёбе </a:t>
            </a:r>
            <a:r>
              <a:rPr lang="en-US" sz="4200" dirty="0" smtClean="0">
                <a:latin typeface="Corbel" panose="020B0503020204020204" pitchFamily="34" charset="0"/>
              </a:rPr>
              <a:t>/ </a:t>
            </a:r>
            <a:r>
              <a:rPr lang="en-US" sz="4200" dirty="0" err="1" smtClean="0">
                <a:latin typeface="Corbel" panose="020B0503020204020204" pitchFamily="34" charset="0"/>
              </a:rPr>
              <a:t>pierd</a:t>
            </a:r>
            <a:r>
              <a:rPr lang="en-US" sz="4200" dirty="0" smtClean="0">
                <a:latin typeface="Corbel" panose="020B050302020402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</a:rPr>
              <a:t>interesul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dirty="0" err="1">
                <a:latin typeface="Corbel" panose="020B0503020204020204" pitchFamily="34" charset="0"/>
              </a:rPr>
              <a:t>către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dirty="0" err="1" smtClean="0">
                <a:latin typeface="Corbel" panose="020B0503020204020204" pitchFamily="34" charset="0"/>
              </a:rPr>
              <a:t>viață</a:t>
            </a:r>
            <a:r>
              <a:rPr lang="en-US" sz="4200" dirty="0" smtClean="0">
                <a:latin typeface="Corbel" panose="020B0503020204020204" pitchFamily="34" charset="0"/>
              </a:rPr>
              <a:t>.</a:t>
            </a:r>
            <a:endParaRPr lang="en-US" sz="4200" dirty="0">
              <a:latin typeface="Corbel" panose="020B0503020204020204" pitchFamily="34" charset="0"/>
            </a:endParaRPr>
          </a:p>
          <a:p>
            <a:pPr fontAlgn="base"/>
            <a:r>
              <a:rPr lang="en-US" sz="4200" dirty="0" smtClean="0">
                <a:latin typeface="Corbel" panose="020B0503020204020204" pitchFamily="34" charset="0"/>
              </a:rPr>
              <a:t>3</a:t>
            </a:r>
            <a:r>
              <a:rPr lang="en-US" sz="4200" dirty="0">
                <a:latin typeface="Corbel" panose="020B0503020204020204" pitchFamily="34" charset="0"/>
              </a:rPr>
              <a:t>. </a:t>
            </a:r>
            <a:r>
              <a:rPr lang="ru-RU" sz="4200" dirty="0" smtClean="0">
                <a:latin typeface="Corbel" panose="020B0503020204020204" pitchFamily="34" charset="0"/>
              </a:rPr>
              <a:t>Имеют низкую самооценку </a:t>
            </a:r>
            <a:r>
              <a:rPr lang="en-US" sz="4200" dirty="0" smtClean="0">
                <a:latin typeface="Corbel" panose="020B0503020204020204" pitchFamily="34" charset="0"/>
              </a:rPr>
              <a:t>/ au </a:t>
            </a:r>
            <a:r>
              <a:rPr lang="en-US" sz="4200" dirty="0" err="1">
                <a:latin typeface="Corbel" panose="020B0503020204020204" pitchFamily="34" charset="0"/>
              </a:rPr>
              <a:t>stimă</a:t>
            </a:r>
            <a:r>
              <a:rPr lang="en-US" sz="4200" dirty="0">
                <a:latin typeface="Corbel" panose="020B0503020204020204" pitchFamily="34" charset="0"/>
              </a:rPr>
              <a:t> de sine </a:t>
            </a:r>
            <a:r>
              <a:rPr lang="en-US" sz="4200" dirty="0" err="1" smtClean="0">
                <a:latin typeface="Corbel" panose="020B0503020204020204" pitchFamily="34" charset="0"/>
              </a:rPr>
              <a:t>scăzută</a:t>
            </a:r>
            <a:r>
              <a:rPr lang="en-US" sz="4200" dirty="0" smtClean="0">
                <a:latin typeface="Corbel" panose="020B0503020204020204" pitchFamily="34" charset="0"/>
              </a:rPr>
              <a:t>.</a:t>
            </a:r>
            <a:endParaRPr lang="en-US" sz="4200" dirty="0">
              <a:latin typeface="Corbel" panose="020B0503020204020204" pitchFamily="34" charset="0"/>
            </a:endParaRPr>
          </a:p>
          <a:p>
            <a:pPr fontAlgn="base"/>
            <a:r>
              <a:rPr lang="en-US" sz="4200" dirty="0" smtClean="0">
                <a:latin typeface="Corbel" panose="020B0503020204020204" pitchFamily="34" charset="0"/>
              </a:rPr>
              <a:t>4</a:t>
            </a:r>
            <a:r>
              <a:rPr lang="en-US" sz="4200" dirty="0">
                <a:latin typeface="Corbel" panose="020B0503020204020204" pitchFamily="34" charset="0"/>
              </a:rPr>
              <a:t>. </a:t>
            </a:r>
            <a:r>
              <a:rPr lang="ru-RU" sz="4200" dirty="0" smtClean="0">
                <a:latin typeface="Corbel" panose="020B0503020204020204" pitchFamily="34" charset="0"/>
              </a:rPr>
              <a:t>Чувствуют себя одиноко </a:t>
            </a:r>
            <a:r>
              <a:rPr lang="en-US" sz="4200" dirty="0" smtClean="0">
                <a:latin typeface="Corbel" panose="020B0503020204020204" pitchFamily="34" charset="0"/>
              </a:rPr>
              <a:t>/ se </a:t>
            </a:r>
            <a:r>
              <a:rPr lang="en-US" sz="4200" dirty="0" err="1">
                <a:latin typeface="Corbel" panose="020B0503020204020204" pitchFamily="34" charset="0"/>
              </a:rPr>
              <a:t>simt</a:t>
            </a:r>
            <a:r>
              <a:rPr lang="en-US" sz="4200" dirty="0">
                <a:latin typeface="Corbel" panose="020B0503020204020204" pitchFamily="34" charset="0"/>
              </a:rPr>
              <a:t> </a:t>
            </a:r>
            <a:r>
              <a:rPr lang="en-US" sz="4200" dirty="0" err="1" smtClean="0">
                <a:latin typeface="Corbel" panose="020B0503020204020204" pitchFamily="34" charset="0"/>
              </a:rPr>
              <a:t>singuri</a:t>
            </a:r>
            <a:r>
              <a:rPr lang="en-US" sz="4200" dirty="0" smtClean="0">
                <a:latin typeface="Corbel" panose="020B0503020204020204" pitchFamily="34" charset="0"/>
              </a:rPr>
              <a:t>.</a:t>
            </a:r>
            <a:endParaRPr lang="en-US" sz="4200" dirty="0"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3781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/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67290" y="3855720"/>
            <a:ext cx="9851390" cy="387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1, 2, 3, 4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2" name="Picture 2" descr="5 серьёзных отличий обычного школьного конфликта от травли | Ме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6" y="2873830"/>
            <a:ext cx="9456283" cy="64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Считается, что ОНИ – тоже жертвы </a:t>
            </a:r>
            <a:r>
              <a:rPr lang="ru-RU" sz="4800" dirty="0" err="1">
                <a:latin typeface="Corbel" panose="020B0503020204020204" pitchFamily="34" charset="0"/>
              </a:rPr>
              <a:t>буллинга</a:t>
            </a:r>
            <a:r>
              <a:rPr lang="ru-RU" sz="4800" dirty="0">
                <a:latin typeface="Corbel" panose="020B0503020204020204" pitchFamily="34" charset="0"/>
              </a:rPr>
              <a:t>, ведь они получают опыт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бессилия </a:t>
            </a:r>
            <a:r>
              <a:rPr lang="ru-RU" sz="4800" dirty="0">
                <a:latin typeface="Corbel" panose="020B0503020204020204" pitchFamily="34" charset="0"/>
              </a:rPr>
              <a:t>перед властью толпы и стыд за своё слабодушие. </a:t>
            </a:r>
            <a:r>
              <a:rPr lang="ru-RU" sz="4800" b="1" dirty="0">
                <a:latin typeface="Corbel" panose="020B0503020204020204" pitchFamily="34" charset="0"/>
              </a:rPr>
              <a:t>Кто ОНИ? 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vi-VN" sz="4800" dirty="0" smtClean="0">
                <a:latin typeface="Corbel" panose="020B0503020204020204" pitchFamily="34" charset="0"/>
              </a:rPr>
              <a:t>Ei </a:t>
            </a:r>
            <a:r>
              <a:rPr lang="vi-VN" sz="4800" dirty="0">
                <a:latin typeface="Corbel" panose="020B0503020204020204" pitchFamily="34" charset="0"/>
              </a:rPr>
              <a:t>trăiesc experiența de neputință în fața mulțimii și </a:t>
            </a:r>
            <a:r>
              <a:rPr lang="vi-VN" sz="4800" dirty="0" smtClean="0">
                <a:latin typeface="Corbel" panose="020B0503020204020204" pitchFamily="34" charset="0"/>
              </a:rPr>
              <a:t>a rușinii </a:t>
            </a:r>
            <a:r>
              <a:rPr lang="vi-VN" sz="4800" dirty="0">
                <a:latin typeface="Corbel" panose="020B0503020204020204" pitchFamily="34" charset="0"/>
              </a:rPr>
              <a:t>pentru </a:t>
            </a:r>
            <a:r>
              <a:rPr lang="vi-VN" sz="4800" dirty="0" smtClean="0">
                <a:latin typeface="Corbel" panose="020B0503020204020204" pitchFamily="34" charset="0"/>
              </a:rPr>
              <a:t>propria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vi-VN" sz="4800" dirty="0" smtClean="0">
                <a:latin typeface="Corbel" panose="020B0503020204020204" pitchFamily="34" charset="0"/>
              </a:rPr>
              <a:t>slăbiciune</a:t>
            </a:r>
            <a:r>
              <a:rPr lang="vi-VN" sz="4800" dirty="0">
                <a:latin typeface="Corbel" panose="020B0503020204020204" pitchFamily="34" charset="0"/>
              </a:rPr>
              <a:t>. De aceea sunt la fel </a:t>
            </a:r>
            <a:r>
              <a:rPr lang="vi-VN" sz="4800" dirty="0" smtClean="0">
                <a:latin typeface="Corbel" panose="020B0503020204020204" pitchFamily="34" charset="0"/>
              </a:rPr>
              <a:t>menționați </a:t>
            </a:r>
            <a:r>
              <a:rPr lang="vi-VN" sz="4800" dirty="0">
                <a:latin typeface="Corbel" panose="020B0503020204020204" pitchFamily="34" charset="0"/>
              </a:rPr>
              <a:t>drept jertfe ale bullying-ului.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vi-VN" sz="4800" b="1" dirty="0" smtClean="0">
                <a:latin typeface="Corbel" panose="020B0503020204020204" pitchFamily="34" charset="0"/>
              </a:rPr>
              <a:t>Despre </a:t>
            </a:r>
            <a:r>
              <a:rPr lang="vi-VN" sz="4800" b="1" dirty="0">
                <a:latin typeface="Corbel" panose="020B0503020204020204" pitchFamily="34" charset="0"/>
              </a:rPr>
              <a:t>cine </a:t>
            </a:r>
            <a:r>
              <a:rPr lang="vi-VN" sz="4800" b="1" dirty="0" smtClean="0">
                <a:latin typeface="Corbel" panose="020B0503020204020204" pitchFamily="34" charset="0"/>
              </a:rPr>
              <a:t>e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vi-VN" sz="4800" b="1" dirty="0" smtClean="0">
                <a:latin typeface="Corbel" panose="020B0503020204020204" pitchFamily="34" charset="0"/>
              </a:rPr>
              <a:t>vorba</a:t>
            </a:r>
            <a:r>
              <a:rPr lang="vi-VN" sz="4800" b="1" dirty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vi-VN" sz="4800" dirty="0">
                <a:latin typeface="Corbel" panose="020B0503020204020204" pitchFamily="34" charset="0"/>
              </a:rPr>
              <a:t>1. </a:t>
            </a:r>
            <a:r>
              <a:rPr lang="ru-RU" sz="4800" dirty="0" smtClean="0">
                <a:latin typeface="Corbel" panose="020B0503020204020204" pitchFamily="34" charset="0"/>
              </a:rPr>
              <a:t>Домашние животные </a:t>
            </a:r>
            <a:r>
              <a:rPr lang="en-US" sz="4800" dirty="0" smtClean="0">
                <a:latin typeface="Corbel" panose="020B0503020204020204" pitchFamily="34" charset="0"/>
              </a:rPr>
              <a:t>/ </a:t>
            </a:r>
            <a:r>
              <a:rPr lang="vi-VN" sz="4800" dirty="0" smtClean="0">
                <a:latin typeface="Corbel" panose="020B0503020204020204" pitchFamily="34" charset="0"/>
              </a:rPr>
              <a:t>Animale </a:t>
            </a:r>
            <a:r>
              <a:rPr lang="vi-VN" sz="4800" dirty="0">
                <a:latin typeface="Corbel" panose="020B0503020204020204" pitchFamily="34" charset="0"/>
              </a:rPr>
              <a:t>domestice</a:t>
            </a:r>
          </a:p>
          <a:p>
            <a:pPr fontAlgn="base"/>
            <a:r>
              <a:rPr lang="vi-VN" sz="4800" dirty="0">
                <a:latin typeface="Corbel" panose="020B0503020204020204" pitchFamily="34" charset="0"/>
              </a:rPr>
              <a:t>2. </a:t>
            </a:r>
            <a:r>
              <a:rPr lang="ru-RU" sz="4800" dirty="0">
                <a:latin typeface="Corbel" panose="020B0503020204020204" pitchFamily="34" charset="0"/>
              </a:rPr>
              <a:t>П</a:t>
            </a:r>
            <a:r>
              <a:rPr lang="ru-RU" sz="4800" dirty="0" smtClean="0">
                <a:latin typeface="Corbel" panose="020B0503020204020204" pitchFamily="34" charset="0"/>
              </a:rPr>
              <a:t>овара, работающие в учебных заведениях </a:t>
            </a:r>
            <a:r>
              <a:rPr lang="en-US" sz="4800" dirty="0" smtClean="0">
                <a:latin typeface="Corbel" panose="020B0503020204020204" pitchFamily="34" charset="0"/>
              </a:rPr>
              <a:t>/ </a:t>
            </a:r>
            <a:r>
              <a:rPr lang="vi-VN" sz="4800" dirty="0" smtClean="0">
                <a:latin typeface="Corbel" panose="020B0503020204020204" pitchFamily="34" charset="0"/>
              </a:rPr>
              <a:t>Bucătarii </a:t>
            </a:r>
            <a:r>
              <a:rPr lang="vi-VN" sz="4800" dirty="0">
                <a:latin typeface="Corbel" panose="020B0503020204020204" pitchFamily="34" charset="0"/>
              </a:rPr>
              <a:t>care lucrează în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    </a:t>
            </a:r>
            <a:r>
              <a:rPr lang="vi-VN" sz="4800" dirty="0" smtClean="0">
                <a:latin typeface="Corbel" panose="020B0503020204020204" pitchFamily="34" charset="0"/>
              </a:rPr>
              <a:t>instituțiile </a:t>
            </a:r>
            <a:r>
              <a:rPr lang="vi-VN" sz="4800" dirty="0">
                <a:latin typeface="Corbel" panose="020B0503020204020204" pitchFamily="34" charset="0"/>
              </a:rPr>
              <a:t>de învățământ</a:t>
            </a:r>
          </a:p>
          <a:p>
            <a:pPr fontAlgn="base"/>
            <a:r>
              <a:rPr lang="vi-VN" sz="4800" dirty="0">
                <a:latin typeface="Corbel" panose="020B0503020204020204" pitchFamily="34" charset="0"/>
              </a:rPr>
              <a:t>3. </a:t>
            </a:r>
            <a:r>
              <a:rPr lang="ru-RU" sz="4800" dirty="0" smtClean="0">
                <a:latin typeface="Corbel" panose="020B0503020204020204" pitchFamily="34" charset="0"/>
              </a:rPr>
              <a:t>Свидетели </a:t>
            </a:r>
            <a:r>
              <a:rPr lang="ru-RU" sz="4800" dirty="0" err="1" smtClean="0">
                <a:latin typeface="Corbel" panose="020B0503020204020204" pitchFamily="34" charset="0"/>
              </a:rPr>
              <a:t>буллинга</a:t>
            </a:r>
            <a:r>
              <a:rPr lang="ru-RU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/ </a:t>
            </a:r>
            <a:r>
              <a:rPr lang="vi-VN" sz="4800" dirty="0" smtClean="0">
                <a:latin typeface="Corbel" panose="020B0503020204020204" pitchFamily="34" charset="0"/>
              </a:rPr>
              <a:t>Martorii </a:t>
            </a:r>
            <a:r>
              <a:rPr lang="vi-VN" sz="4800" dirty="0">
                <a:latin typeface="Corbel" panose="020B0503020204020204" pitchFamily="34" charset="0"/>
              </a:rPr>
              <a:t>ai agresiunilor</a:t>
            </a:r>
          </a:p>
          <a:p>
            <a:pPr fontAlgn="base"/>
            <a:r>
              <a:rPr lang="vi-VN" sz="4800" dirty="0">
                <a:latin typeface="Corbel" panose="020B0503020204020204" pitchFamily="34" charset="0"/>
              </a:rPr>
              <a:t>4. </a:t>
            </a:r>
            <a:r>
              <a:rPr lang="ru-RU" sz="4800" dirty="0" smtClean="0">
                <a:latin typeface="Corbel" panose="020B0503020204020204" pitchFamily="34" charset="0"/>
              </a:rPr>
              <a:t>Люди старше 63 лет </a:t>
            </a:r>
            <a:r>
              <a:rPr lang="en-US" sz="4800" dirty="0" smtClean="0">
                <a:latin typeface="Corbel" panose="020B0503020204020204" pitchFamily="34" charset="0"/>
              </a:rPr>
              <a:t>/ </a:t>
            </a:r>
            <a:r>
              <a:rPr lang="vi-VN" sz="4800" dirty="0" smtClean="0">
                <a:latin typeface="Corbel" panose="020B0503020204020204" pitchFamily="34" charset="0"/>
              </a:rPr>
              <a:t>Persoanele </a:t>
            </a:r>
            <a:r>
              <a:rPr lang="vi-VN" sz="4800" dirty="0">
                <a:latin typeface="Corbel" panose="020B0503020204020204" pitchFamily="34" charset="0"/>
              </a:rPr>
              <a:t>mai în vârstă de 63 de ani</a:t>
            </a:r>
            <a:endParaRPr lang="ru-RU" sz="4800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9115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1685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/>
            <a:r>
              <a:rPr lang="en-US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o-RO" sz="6000" i="0" u="none" strike="noStrike" cap="none" dirty="0" smtClean="0">
                <a:solidFill>
                  <a:srgbClr val="FFFFFF"/>
                </a:solidFill>
              </a:rPr>
              <a:t>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8399" y="3849728"/>
            <a:ext cx="985111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</a:t>
            </a:r>
            <a:r>
              <a:rPr lang="vi-VN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vi-VN" sz="60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Свидетели </a:t>
            </a:r>
            <a:r>
              <a:rPr lang="ru-RU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буллинга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vi-VN" sz="6000" b="1" dirty="0">
                <a:solidFill>
                  <a:schemeClr val="bg1"/>
                </a:solidFill>
                <a:latin typeface="Corbel" panose="020B0503020204020204" pitchFamily="34" charset="0"/>
              </a:rPr>
              <a:t>Martorii ai agresiunilor</a:t>
            </a:r>
          </a:p>
        </p:txBody>
      </p:sp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5" name="Picture 2" descr="Почему нужно избегать толп? | Гроссмейстер Сандро | Яндекс Дзе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18977"/>
            <a:ext cx="9623221" cy="64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5876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5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ответа, или не быть их </a:t>
            </a:r>
            <a:endParaRPr lang="x-none" sz="35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500" i="1" dirty="0" smtClean="0">
                <a:latin typeface="Corbel" panose="020B0503020204020204" pitchFamily="34" charset="0"/>
              </a:rPr>
              <a:t>вовсе</a:t>
            </a:r>
            <a:r>
              <a:rPr lang="ru-RU" sz="3500" i="1" dirty="0">
                <a:latin typeface="Corbel" panose="020B0503020204020204" pitchFamily="34" charset="0"/>
              </a:rPr>
              <a:t>. Если вариантов больше одного, выберите все правильные</a:t>
            </a:r>
            <a:r>
              <a:rPr lang="ru-RU" sz="3500" i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3500" i="1" dirty="0" err="1" smtClean="0">
                <a:latin typeface="Corbel" pitchFamily="34" charset="0"/>
              </a:rPr>
              <a:t>Atenție</a:t>
            </a:r>
            <a:r>
              <a:rPr lang="en-US" sz="3500" i="1" dirty="0">
                <a:latin typeface="Corbel" pitchFamily="34" charset="0"/>
              </a:rPr>
              <a:t>! </a:t>
            </a:r>
            <a:r>
              <a:rPr lang="en-US" sz="3500" i="1" dirty="0" err="1">
                <a:latin typeface="Corbel" pitchFamily="34" charset="0"/>
              </a:rPr>
              <a:t>Această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întrebare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poate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avea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mai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multe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opțiuni</a:t>
            </a:r>
            <a:r>
              <a:rPr lang="en-US" sz="3500" i="1" dirty="0">
                <a:latin typeface="Corbel" pitchFamily="34" charset="0"/>
              </a:rPr>
              <a:t> de </a:t>
            </a:r>
            <a:r>
              <a:rPr lang="en-US" sz="3500" i="1" dirty="0" err="1">
                <a:latin typeface="Corbel" pitchFamily="34" charset="0"/>
              </a:rPr>
              <a:t>răspuns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corecte</a:t>
            </a:r>
            <a:r>
              <a:rPr lang="en-US" sz="3500" i="1" dirty="0">
                <a:latin typeface="Corbel" pitchFamily="34" charset="0"/>
              </a:rPr>
              <a:t>, </a:t>
            </a:r>
            <a:r>
              <a:rPr lang="en-US" sz="3500" i="1" dirty="0" err="1" smtClean="0">
                <a:latin typeface="Corbel" pitchFamily="34" charset="0"/>
              </a:rPr>
              <a:t>sau</a:t>
            </a:r>
            <a:r>
              <a:rPr lang="en-US" sz="3500" i="1" dirty="0" smtClean="0">
                <a:latin typeface="Corbel" pitchFamily="34" charset="0"/>
              </a:rPr>
              <a:t> </a:t>
            </a:r>
            <a:r>
              <a:rPr lang="en-US" sz="3500" i="1" dirty="0">
                <a:latin typeface="Corbel" pitchFamily="34" charset="0"/>
              </a:rPr>
              <a:t>a nu le </a:t>
            </a:r>
            <a:r>
              <a:rPr lang="en-US" sz="3500" i="1" dirty="0" err="1">
                <a:latin typeface="Corbel" pitchFamily="34" charset="0"/>
              </a:rPr>
              <a:t>avea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deloc</a:t>
            </a:r>
            <a:r>
              <a:rPr lang="en-US" sz="3500" i="1" dirty="0">
                <a:latin typeface="Corbel" pitchFamily="34" charset="0"/>
              </a:rPr>
              <a:t>. </a:t>
            </a:r>
            <a:r>
              <a:rPr lang="en-US" sz="3500" i="1" dirty="0" err="1">
                <a:latin typeface="Corbel" pitchFamily="34" charset="0"/>
              </a:rPr>
              <a:t>Dacă</a:t>
            </a:r>
            <a:r>
              <a:rPr lang="en-US" sz="3500" i="1" dirty="0">
                <a:latin typeface="Corbel" pitchFamily="34" charset="0"/>
              </a:rPr>
              <a:t> </a:t>
            </a:r>
            <a:endParaRPr lang="x-none" sz="3500" i="1" dirty="0" smtClean="0">
              <a:latin typeface="Corbel" pitchFamily="34" charset="0"/>
            </a:endParaRPr>
          </a:p>
          <a:p>
            <a:pPr fontAlgn="base"/>
            <a:r>
              <a:rPr lang="en-US" sz="3500" i="1" dirty="0" err="1" smtClean="0">
                <a:latin typeface="Corbel" pitchFamily="34" charset="0"/>
              </a:rPr>
              <a:t>există</a:t>
            </a:r>
            <a:r>
              <a:rPr lang="en-US" sz="3500" i="1" dirty="0" smtClean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mai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multe</a:t>
            </a:r>
            <a:r>
              <a:rPr lang="en-US" sz="3500" i="1" dirty="0">
                <a:latin typeface="Corbel" pitchFamily="34" charset="0"/>
              </a:rPr>
              <a:t> - </a:t>
            </a:r>
            <a:r>
              <a:rPr lang="en-US" sz="3500" i="1" dirty="0" err="1">
                <a:latin typeface="Corbel" pitchFamily="34" charset="0"/>
              </a:rPr>
              <a:t>selectați</a:t>
            </a:r>
            <a:r>
              <a:rPr lang="en-US" sz="3500" i="1" dirty="0">
                <a:latin typeface="Corbel" pitchFamily="34" charset="0"/>
              </a:rPr>
              <a:t>-le </a:t>
            </a:r>
            <a:r>
              <a:rPr lang="en-US" sz="3500" i="1" dirty="0" err="1">
                <a:latin typeface="Corbel" pitchFamily="34" charset="0"/>
              </a:rPr>
              <a:t>pe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>
                <a:latin typeface="Corbel" pitchFamily="34" charset="0"/>
              </a:rPr>
              <a:t>toate</a:t>
            </a:r>
            <a:r>
              <a:rPr lang="en-US" sz="3500" i="1" dirty="0">
                <a:latin typeface="Corbel" pitchFamily="34" charset="0"/>
              </a:rPr>
              <a:t> </a:t>
            </a:r>
            <a:r>
              <a:rPr lang="en-US" sz="3500" i="1" dirty="0" err="1" smtClean="0">
                <a:latin typeface="Corbel" pitchFamily="34" charset="0"/>
              </a:rPr>
              <a:t>corecte</a:t>
            </a:r>
            <a:r>
              <a:rPr lang="en-US" sz="3500" i="1" dirty="0" smtClean="0">
                <a:latin typeface="Corbel" pitchFamily="34" charset="0"/>
              </a:rPr>
              <a:t>.</a:t>
            </a:r>
            <a:endParaRPr lang="ru-RU" sz="3500" i="1" dirty="0" smtClean="0">
              <a:latin typeface="Corbel" pitchFamily="34" charset="0"/>
            </a:endParaRPr>
          </a:p>
          <a:p>
            <a:pPr fontAlgn="base"/>
            <a:r>
              <a:rPr lang="ru-RU" sz="3500" dirty="0" err="1">
                <a:latin typeface="Corbel" panose="020B0503020204020204" pitchFamily="34" charset="0"/>
              </a:rPr>
              <a:t>Кибербуллинг</a:t>
            </a:r>
            <a:r>
              <a:rPr lang="ru-RU" sz="3500" dirty="0">
                <a:latin typeface="Corbel" panose="020B0503020204020204" pitchFamily="34" charset="0"/>
              </a:rPr>
              <a:t> – это намеренные оскорбления, угрозы, диффамации и сообщение другим </a:t>
            </a:r>
            <a:endParaRPr lang="x-none" sz="3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500" dirty="0" smtClean="0">
                <a:latin typeface="Corbel" panose="020B0503020204020204" pitchFamily="34" charset="0"/>
              </a:rPr>
              <a:t>компрометирующих </a:t>
            </a:r>
            <a:r>
              <a:rPr lang="ru-RU" sz="3500" dirty="0">
                <a:latin typeface="Corbel" panose="020B0503020204020204" pitchFamily="34" charset="0"/>
              </a:rPr>
              <a:t>данных с помощью современных средств коммуникации. </a:t>
            </a:r>
            <a:endParaRPr lang="x-none" sz="3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500" b="1" dirty="0" smtClean="0">
                <a:latin typeface="Corbel" panose="020B0503020204020204" pitchFamily="34" charset="0"/>
              </a:rPr>
              <a:t>Какой </a:t>
            </a:r>
            <a:r>
              <a:rPr lang="ru-RU" sz="3500" b="1" dirty="0">
                <a:latin typeface="Corbel" panose="020B0503020204020204" pitchFamily="34" charset="0"/>
              </a:rPr>
              <a:t>из этих видов </a:t>
            </a:r>
            <a:r>
              <a:rPr lang="ru-RU" sz="3500" b="1" dirty="0" err="1" smtClean="0">
                <a:latin typeface="Corbel" panose="020B0503020204020204" pitchFamily="34" charset="0"/>
              </a:rPr>
              <a:t>кибербуллинга</a:t>
            </a:r>
            <a:r>
              <a:rPr lang="ru-RU" sz="3500" b="1" dirty="0" smtClean="0">
                <a:latin typeface="Corbel" panose="020B0503020204020204" pitchFamily="34" charset="0"/>
              </a:rPr>
              <a:t> </a:t>
            </a:r>
            <a:r>
              <a:rPr lang="ru-RU" sz="3500" b="1" dirty="0">
                <a:latin typeface="Corbel" panose="020B0503020204020204" pitchFamily="34" charset="0"/>
              </a:rPr>
              <a:t>разрешён?</a:t>
            </a:r>
            <a:endParaRPr lang="en-US" sz="3500" b="1" i="1" dirty="0" smtClean="0">
              <a:latin typeface="Corbel" pitchFamily="34" charset="0"/>
            </a:endParaRPr>
          </a:p>
          <a:p>
            <a:pPr fontAlgn="base"/>
            <a:r>
              <a:rPr lang="en-US" sz="3500" dirty="0" smtClean="0">
                <a:latin typeface="Corbel" pitchFamily="34" charset="0"/>
              </a:rPr>
              <a:t>Cyberbullying-</a:t>
            </a:r>
            <a:r>
              <a:rPr lang="en-US" sz="3500" dirty="0" err="1" smtClean="0">
                <a:latin typeface="Corbel" pitchFamily="34" charset="0"/>
              </a:rPr>
              <a:t>ul</a:t>
            </a:r>
            <a:r>
              <a:rPr lang="en-US" sz="3500" dirty="0" smtClean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presupune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insulte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intenționate</a:t>
            </a:r>
            <a:r>
              <a:rPr lang="en-US" sz="3500" dirty="0">
                <a:latin typeface="Corbel" pitchFamily="34" charset="0"/>
              </a:rPr>
              <a:t>, </a:t>
            </a:r>
            <a:r>
              <a:rPr lang="en-US" sz="3500" dirty="0" err="1">
                <a:latin typeface="Corbel" pitchFamily="34" charset="0"/>
              </a:rPr>
              <a:t>amenințări</a:t>
            </a:r>
            <a:r>
              <a:rPr lang="en-US" sz="3500" dirty="0">
                <a:latin typeface="Corbel" pitchFamily="34" charset="0"/>
              </a:rPr>
              <a:t>, </a:t>
            </a:r>
            <a:r>
              <a:rPr lang="en-US" sz="3500" dirty="0" err="1">
                <a:latin typeface="Corbel" pitchFamily="34" charset="0"/>
              </a:rPr>
              <a:t>defăimări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și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 smtClean="0">
                <a:latin typeface="Corbel" pitchFamily="34" charset="0"/>
              </a:rPr>
              <a:t>dezvăluiri</a:t>
            </a:r>
            <a:r>
              <a:rPr lang="en-US" sz="3500" dirty="0" smtClean="0">
                <a:latin typeface="Corbel" pitchFamily="34" charset="0"/>
              </a:rPr>
              <a:t> </a:t>
            </a:r>
            <a:r>
              <a:rPr lang="en-US" sz="3500" dirty="0">
                <a:latin typeface="Corbel" pitchFamily="34" charset="0"/>
              </a:rPr>
              <a:t>a </a:t>
            </a:r>
            <a:r>
              <a:rPr lang="en-US" sz="3500" dirty="0" err="1">
                <a:latin typeface="Corbel" pitchFamily="34" charset="0"/>
              </a:rPr>
              <a:t>datelor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confidențiale</a:t>
            </a:r>
            <a:r>
              <a:rPr lang="en-US" sz="3500" dirty="0">
                <a:latin typeface="Corbel" pitchFamily="34" charset="0"/>
              </a:rPr>
              <a:t> </a:t>
            </a:r>
            <a:endParaRPr lang="x-none" sz="3500" dirty="0" smtClean="0">
              <a:latin typeface="Corbel" pitchFamily="34" charset="0"/>
            </a:endParaRPr>
          </a:p>
          <a:p>
            <a:pPr fontAlgn="base"/>
            <a:r>
              <a:rPr lang="en-US" sz="3500" dirty="0" err="1" smtClean="0">
                <a:latin typeface="Corbel" pitchFamily="34" charset="0"/>
              </a:rPr>
              <a:t>prin</a:t>
            </a:r>
            <a:r>
              <a:rPr lang="en-US" sz="3500" dirty="0" smtClean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intermediul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metodelor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moderne</a:t>
            </a:r>
            <a:r>
              <a:rPr lang="en-US" sz="3500" dirty="0">
                <a:latin typeface="Corbel" pitchFamily="34" charset="0"/>
              </a:rPr>
              <a:t> de </a:t>
            </a:r>
            <a:r>
              <a:rPr lang="en-US" sz="3500" dirty="0" err="1" smtClean="0">
                <a:latin typeface="Corbel" pitchFamily="34" charset="0"/>
              </a:rPr>
              <a:t>comunicare</a:t>
            </a:r>
            <a:r>
              <a:rPr lang="en-US" sz="3500" dirty="0">
                <a:latin typeface="Corbel" pitchFamily="34" charset="0"/>
              </a:rPr>
              <a:t>. </a:t>
            </a:r>
            <a:r>
              <a:rPr lang="en-US" sz="3500" b="1" dirty="0">
                <a:latin typeface="Corbel" pitchFamily="34" charset="0"/>
              </a:rPr>
              <a:t>Care din </a:t>
            </a:r>
            <a:r>
              <a:rPr lang="en-US" sz="3500" b="1" dirty="0" err="1">
                <a:latin typeface="Corbel" pitchFamily="34" charset="0"/>
              </a:rPr>
              <a:t>aceste</a:t>
            </a:r>
            <a:r>
              <a:rPr lang="en-US" sz="3500" b="1" dirty="0">
                <a:latin typeface="Corbel" pitchFamily="34" charset="0"/>
              </a:rPr>
              <a:t> </a:t>
            </a:r>
            <a:r>
              <a:rPr lang="en-US" sz="3500" b="1" dirty="0" err="1">
                <a:latin typeface="Corbel" pitchFamily="34" charset="0"/>
              </a:rPr>
              <a:t>tipuri</a:t>
            </a:r>
            <a:r>
              <a:rPr lang="en-US" sz="3500" b="1" dirty="0">
                <a:latin typeface="Corbel" pitchFamily="34" charset="0"/>
              </a:rPr>
              <a:t> de cyberbullying e </a:t>
            </a:r>
            <a:r>
              <a:rPr lang="en-US" sz="3500" b="1" dirty="0" err="1">
                <a:latin typeface="Corbel" pitchFamily="34" charset="0"/>
              </a:rPr>
              <a:t>permis</a:t>
            </a:r>
            <a:r>
              <a:rPr lang="en-US" sz="3500" b="1" dirty="0">
                <a:latin typeface="Corbel" pitchFamily="34" charset="0"/>
              </a:rPr>
              <a:t>?</a:t>
            </a:r>
          </a:p>
          <a:p>
            <a:r>
              <a:rPr lang="en-US" sz="3500" dirty="0" smtClean="0">
                <a:latin typeface="Corbel" pitchFamily="34" charset="0"/>
              </a:rPr>
              <a:t>1</a:t>
            </a:r>
            <a:r>
              <a:rPr lang="en-US" sz="3500" dirty="0">
                <a:latin typeface="Corbel" pitchFamily="34" charset="0"/>
              </a:rPr>
              <a:t>. </a:t>
            </a:r>
            <a:r>
              <a:rPr lang="ru-RU" sz="3500" dirty="0" smtClean="0">
                <a:latin typeface="Corbel" pitchFamily="34" charset="0"/>
              </a:rPr>
              <a:t>В блогах </a:t>
            </a:r>
            <a:r>
              <a:rPr lang="x-none" sz="3500" dirty="0" smtClean="0">
                <a:latin typeface="Corbel" pitchFamily="34" charset="0"/>
              </a:rPr>
              <a:t>/ </a:t>
            </a:r>
            <a:r>
              <a:rPr lang="en-US" sz="3500" dirty="0" err="1" smtClean="0">
                <a:latin typeface="Corbel" pitchFamily="34" charset="0"/>
              </a:rPr>
              <a:t>Pe</a:t>
            </a:r>
            <a:r>
              <a:rPr lang="en-US" sz="3500" dirty="0" smtClean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bloguri</a:t>
            </a:r>
            <a:endParaRPr lang="en-US" sz="3500" dirty="0">
              <a:latin typeface="Corbel" pitchFamily="34" charset="0"/>
            </a:endParaRPr>
          </a:p>
          <a:p>
            <a:r>
              <a:rPr lang="en-US" sz="3500" dirty="0" smtClean="0">
                <a:latin typeface="Corbel" pitchFamily="34" charset="0"/>
              </a:rPr>
              <a:t>2</a:t>
            </a:r>
            <a:r>
              <a:rPr lang="en-US" sz="3500" dirty="0">
                <a:latin typeface="Corbel" pitchFamily="34" charset="0"/>
              </a:rPr>
              <a:t>. </a:t>
            </a:r>
            <a:r>
              <a:rPr lang="ru-RU" sz="3500" dirty="0" smtClean="0">
                <a:latin typeface="Corbel" pitchFamily="34" charset="0"/>
              </a:rPr>
              <a:t>При голосовании (кто самый красивый или кто самый некрасивый?) </a:t>
            </a:r>
            <a:r>
              <a:rPr lang="x-none" sz="3500" dirty="0" smtClean="0">
                <a:latin typeface="Corbel" pitchFamily="34" charset="0"/>
              </a:rPr>
              <a:t>/ </a:t>
            </a:r>
            <a:r>
              <a:rPr lang="en-US" sz="3500" dirty="0" err="1" smtClean="0">
                <a:latin typeface="Corbel" pitchFamily="34" charset="0"/>
              </a:rPr>
              <a:t>Prin</a:t>
            </a:r>
            <a:r>
              <a:rPr lang="en-US" sz="3500" dirty="0" smtClean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intermediul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votului</a:t>
            </a:r>
            <a:r>
              <a:rPr lang="en-US" sz="3500" dirty="0">
                <a:latin typeface="Corbel" pitchFamily="34" charset="0"/>
              </a:rPr>
              <a:t> </a:t>
            </a:r>
            <a:endParaRPr lang="x-none" sz="3500" dirty="0" smtClean="0">
              <a:latin typeface="Corbel" pitchFamily="34" charset="0"/>
            </a:endParaRPr>
          </a:p>
          <a:p>
            <a:r>
              <a:rPr lang="x-none" sz="3500" dirty="0">
                <a:latin typeface="Corbel" pitchFamily="34" charset="0"/>
              </a:rPr>
              <a:t> </a:t>
            </a:r>
            <a:r>
              <a:rPr lang="x-none" sz="3500" dirty="0" smtClean="0">
                <a:latin typeface="Corbel" pitchFamily="34" charset="0"/>
              </a:rPr>
              <a:t>    </a:t>
            </a:r>
            <a:r>
              <a:rPr lang="en-US" sz="3500" dirty="0" smtClean="0">
                <a:latin typeface="Corbel" pitchFamily="34" charset="0"/>
              </a:rPr>
              <a:t>(</a:t>
            </a:r>
            <a:r>
              <a:rPr lang="en-US" sz="3500" dirty="0">
                <a:latin typeface="Corbel" pitchFamily="34" charset="0"/>
              </a:rPr>
              <a:t>Ex: </a:t>
            </a:r>
            <a:r>
              <a:rPr lang="en-US" sz="3500" dirty="0" smtClean="0">
                <a:latin typeface="Corbel" pitchFamily="34" charset="0"/>
              </a:rPr>
              <a:t>cine </a:t>
            </a:r>
            <a:r>
              <a:rPr lang="en-US" sz="3500" dirty="0">
                <a:latin typeface="Corbel" pitchFamily="34" charset="0"/>
              </a:rPr>
              <a:t>e </a:t>
            </a:r>
            <a:r>
              <a:rPr lang="en-US" sz="3500" dirty="0" err="1">
                <a:latin typeface="Corbel" pitchFamily="34" charset="0"/>
              </a:rPr>
              <a:t>cel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mai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frumos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și</a:t>
            </a:r>
            <a:r>
              <a:rPr lang="en-US" sz="3500" dirty="0">
                <a:latin typeface="Corbel" pitchFamily="34" charset="0"/>
              </a:rPr>
              <a:t> cine e </a:t>
            </a:r>
            <a:r>
              <a:rPr lang="en-US" sz="3500" dirty="0" err="1">
                <a:latin typeface="Corbel" pitchFamily="34" charset="0"/>
              </a:rPr>
              <a:t>cel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mai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urât</a:t>
            </a:r>
            <a:r>
              <a:rPr lang="en-US" sz="3500" dirty="0">
                <a:latin typeface="Corbel" pitchFamily="34" charset="0"/>
              </a:rPr>
              <a:t>?)</a:t>
            </a:r>
          </a:p>
          <a:p>
            <a:r>
              <a:rPr lang="en-US" sz="3500" dirty="0" smtClean="0">
                <a:latin typeface="Corbel" pitchFamily="34" charset="0"/>
              </a:rPr>
              <a:t>3</a:t>
            </a:r>
            <a:r>
              <a:rPr lang="en-US" sz="3500" dirty="0">
                <a:latin typeface="Corbel" pitchFamily="34" charset="0"/>
              </a:rPr>
              <a:t>. </a:t>
            </a:r>
            <a:r>
              <a:rPr lang="ru-RU" sz="3500" dirty="0" smtClean="0">
                <a:latin typeface="Corbel" pitchFamily="34" charset="0"/>
              </a:rPr>
              <a:t>На </a:t>
            </a:r>
            <a:r>
              <a:rPr lang="ru-RU" sz="3500" dirty="0" err="1" smtClean="0">
                <a:latin typeface="Corbel" pitchFamily="34" charset="0"/>
              </a:rPr>
              <a:t>Фэйсбуке</a:t>
            </a:r>
            <a:r>
              <a:rPr lang="ru-RU" sz="3500" dirty="0" smtClean="0">
                <a:latin typeface="Corbel" pitchFamily="34" charset="0"/>
              </a:rPr>
              <a:t> </a:t>
            </a:r>
            <a:r>
              <a:rPr lang="x-none" sz="3500" dirty="0" smtClean="0">
                <a:latin typeface="Corbel" pitchFamily="34" charset="0"/>
              </a:rPr>
              <a:t>/ </a:t>
            </a:r>
            <a:r>
              <a:rPr lang="en-US" sz="3500" dirty="0" err="1" smtClean="0">
                <a:latin typeface="Corbel" pitchFamily="34" charset="0"/>
              </a:rPr>
              <a:t>Pe</a:t>
            </a:r>
            <a:r>
              <a:rPr lang="en-US" sz="3500" dirty="0" smtClean="0">
                <a:latin typeface="Corbel" pitchFamily="34" charset="0"/>
              </a:rPr>
              <a:t> </a:t>
            </a:r>
            <a:r>
              <a:rPr lang="en-US" sz="3500" dirty="0">
                <a:latin typeface="Corbel" pitchFamily="34" charset="0"/>
              </a:rPr>
              <a:t>Facebook</a:t>
            </a:r>
          </a:p>
          <a:p>
            <a:r>
              <a:rPr lang="en-US" sz="3500" dirty="0" smtClean="0">
                <a:latin typeface="Corbel" pitchFamily="34" charset="0"/>
              </a:rPr>
              <a:t>4</a:t>
            </a:r>
            <a:r>
              <a:rPr lang="en-US" sz="3500" dirty="0">
                <a:latin typeface="Corbel" pitchFamily="34" charset="0"/>
              </a:rPr>
              <a:t>. </a:t>
            </a:r>
            <a:r>
              <a:rPr lang="ru-RU" sz="3500" dirty="0" smtClean="0">
                <a:latin typeface="Corbel" pitchFamily="34" charset="0"/>
              </a:rPr>
              <a:t>На личных страницах </a:t>
            </a:r>
            <a:r>
              <a:rPr lang="x-none" sz="3500" dirty="0" smtClean="0">
                <a:latin typeface="Corbel" pitchFamily="34" charset="0"/>
              </a:rPr>
              <a:t>/ </a:t>
            </a:r>
            <a:r>
              <a:rPr lang="en-US" sz="3500" dirty="0" err="1" smtClean="0">
                <a:latin typeface="Corbel" pitchFamily="34" charset="0"/>
              </a:rPr>
              <a:t>Pe</a:t>
            </a:r>
            <a:r>
              <a:rPr lang="en-US" sz="3500" dirty="0" smtClean="0">
                <a:latin typeface="Corbel" pitchFamily="34" charset="0"/>
              </a:rPr>
              <a:t> </a:t>
            </a:r>
            <a:r>
              <a:rPr lang="en-US" sz="3500" dirty="0" err="1">
                <a:latin typeface="Corbel" pitchFamily="34" charset="0"/>
              </a:rPr>
              <a:t>paginile</a:t>
            </a:r>
            <a:r>
              <a:rPr lang="en-US" sz="3500" dirty="0">
                <a:latin typeface="Corbel" pitchFamily="34" charset="0"/>
              </a:rPr>
              <a:t> </a:t>
            </a:r>
            <a:r>
              <a:rPr lang="en-US" sz="3500" dirty="0" err="1" smtClean="0">
                <a:latin typeface="Corbel" pitchFamily="34" charset="0"/>
              </a:rPr>
              <a:t>personale</a:t>
            </a:r>
            <a:endParaRPr lang="ru-RU" sz="3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79399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4914" y="2759710"/>
            <a:ext cx="6286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0" name="Google Shape;155;p12"/>
          <p:cNvSpPr txBox="1">
            <a:spLocks/>
          </p:cNvSpPr>
          <p:nvPr/>
        </p:nvSpPr>
        <p:spPr>
          <a:xfrm>
            <a:off x="956392" y="657776"/>
            <a:ext cx="83971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4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70" cy="79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В XIX веке английским дамам советовали держать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во </a:t>
            </a:r>
            <a:r>
              <a:rPr lang="ru-RU" sz="6000" b="1" dirty="0">
                <a:latin typeface="Corbel" panose="020B0503020204020204" pitchFamily="34" charset="0"/>
              </a:rPr>
              <a:t>рту булавку, чтобы обезопасить себя от...  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În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sec. XIX, </a:t>
            </a:r>
            <a:r>
              <a:rPr lang="en-US" sz="6000" b="1" dirty="0" err="1">
                <a:latin typeface="Corbel" panose="020B0503020204020204" pitchFamily="34" charset="0"/>
              </a:rPr>
              <a:t>doamnele</a:t>
            </a:r>
            <a:r>
              <a:rPr lang="en-US" sz="6000" b="1" dirty="0">
                <a:latin typeface="Corbel" panose="020B0503020204020204" pitchFamily="34" charset="0"/>
              </a:rPr>
              <a:t> din </a:t>
            </a:r>
            <a:r>
              <a:rPr lang="en-US" sz="6000" b="1" dirty="0" err="1">
                <a:latin typeface="Corbel" panose="020B0503020204020204" pitchFamily="34" charset="0"/>
              </a:rPr>
              <a:t>Marea</a:t>
            </a:r>
            <a:r>
              <a:rPr lang="en-US" sz="6000" b="1" dirty="0">
                <a:latin typeface="Corbel" panose="020B0503020204020204" pitchFamily="34" charset="0"/>
              </a:rPr>
              <a:t> Britanie </a:t>
            </a:r>
            <a:r>
              <a:rPr lang="en-US" sz="6000" b="1" dirty="0" err="1">
                <a:latin typeface="Corbel" panose="020B0503020204020204" pitchFamily="34" charset="0"/>
              </a:rPr>
              <a:t>erau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sfătuite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țină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un ac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gură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pentru</a:t>
            </a:r>
            <a:r>
              <a:rPr lang="en-US" sz="6000" b="1" dirty="0">
                <a:latin typeface="Corbel" panose="020B0503020204020204" pitchFamily="34" charset="0"/>
              </a:rPr>
              <a:t> a se </a:t>
            </a:r>
            <a:r>
              <a:rPr lang="en-US" sz="6000" b="1" dirty="0" err="1">
                <a:latin typeface="Corbel" panose="020B0503020204020204" pitchFamily="34" charset="0"/>
              </a:rPr>
              <a:t>proteja</a:t>
            </a:r>
            <a:r>
              <a:rPr lang="en-US" sz="6000" b="1" dirty="0">
                <a:latin typeface="Corbel" panose="020B0503020204020204" pitchFamily="34" charset="0"/>
              </a:rPr>
              <a:t> de…</a:t>
            </a:r>
          </a:p>
          <a:p>
            <a:r>
              <a:rPr lang="en-US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Нежелательных поцелуев </a:t>
            </a:r>
            <a:r>
              <a:rPr lang="x-none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săruturi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nedorite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  <a:endParaRPr lang="en-US" sz="6000" dirty="0">
              <a:latin typeface="Corbel" panose="020B0503020204020204" pitchFamily="34" charset="0"/>
            </a:endParaRPr>
          </a:p>
          <a:p>
            <a:r>
              <a:rPr lang="en-US" sz="6000" dirty="0" smtClean="0">
                <a:latin typeface="Corbel" panose="020B0503020204020204" pitchFamily="34" charset="0"/>
              </a:rPr>
              <a:t>2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Сильного ветра </a:t>
            </a:r>
            <a:r>
              <a:rPr lang="x-none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vânt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puternic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  <a:endParaRPr lang="en-US" sz="6000" dirty="0">
              <a:latin typeface="Corbel" panose="020B0503020204020204" pitchFamily="34" charset="0"/>
            </a:endParaRPr>
          </a:p>
          <a:p>
            <a:r>
              <a:rPr lang="en-US" sz="6000" dirty="0" smtClean="0">
                <a:latin typeface="Corbel" panose="020B0503020204020204" pitchFamily="34" charset="0"/>
              </a:rPr>
              <a:t>3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Засыпания во время чтения </a:t>
            </a:r>
            <a:r>
              <a:rPr lang="x-none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somn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timp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citesc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  <a:endParaRPr lang="en-US" sz="6000" dirty="0">
              <a:latin typeface="Corbel" panose="020B0503020204020204" pitchFamily="34" charset="0"/>
            </a:endParaRPr>
          </a:p>
          <a:p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Заражения крови </a:t>
            </a:r>
            <a:r>
              <a:rPr lang="x-none" sz="6000" dirty="0" smtClean="0">
                <a:latin typeface="Corbel" panose="020B0503020204020204" pitchFamily="34" charset="0"/>
              </a:rPr>
              <a:t>/ </a:t>
            </a:r>
            <a:r>
              <a:rPr lang="en-US" sz="6000" dirty="0" err="1" smtClean="0">
                <a:latin typeface="Corbel" panose="020B0503020204020204" pitchFamily="34" charset="0"/>
              </a:rPr>
              <a:t>intoxicație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a </a:t>
            </a:r>
            <a:r>
              <a:rPr lang="en-US" sz="6000" dirty="0" err="1" smtClean="0">
                <a:latin typeface="Corbel" panose="020B0503020204020204" pitchFamily="34" charset="0"/>
              </a:rPr>
              <a:t>sângelui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  <a:endParaRPr lang="en-US" sz="6000" dirty="0">
              <a:latin typeface="Corbel" panose="020B05030202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3855720"/>
            <a:ext cx="10174152" cy="387095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52049" y="3849728"/>
            <a:ext cx="985746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</a:t>
            </a:r>
            <a:r>
              <a:rPr lang="en-US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en-US" sz="65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6500" b="1" dirty="0">
                <a:solidFill>
                  <a:schemeClr val="bg1"/>
                </a:solidFill>
                <a:latin typeface="Corbel" panose="020B0503020204020204" pitchFamily="34" charset="0"/>
              </a:rPr>
              <a:t>Нежелательных </a:t>
            </a:r>
            <a:r>
              <a:rPr lang="x-none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поцелуев </a:t>
            </a:r>
            <a:r>
              <a:rPr lang="x-none" sz="65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6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săruturi</a:t>
            </a:r>
            <a:r>
              <a:rPr lang="en-US" sz="6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en-US" sz="6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nedorite</a:t>
            </a:r>
            <a:r>
              <a:rPr lang="en-US" sz="65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0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БАЛЛ/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96484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en-US" sz="4400" dirty="0">
                <a:solidFill>
                  <a:srgbClr val="002E6D"/>
                </a:solidFill>
              </a:rPr>
              <a:t>/</a:t>
            </a:r>
            <a:r>
              <a:rPr lang="ro-RO" sz="4400" dirty="0">
                <a:solidFill>
                  <a:srgbClr val="002E6D"/>
                </a:solidFill>
              </a:rPr>
              <a:t>RĂSPUNSU</a:t>
            </a:r>
            <a:r>
              <a:rPr lang="en-US" sz="4400" dirty="0">
                <a:solidFill>
                  <a:srgbClr val="002E6D"/>
                </a:solidFill>
              </a:rPr>
              <a:t>L</a:t>
            </a:r>
            <a:endParaRPr lang="en-US" sz="4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141179"/>
            <a:ext cx="10922000" cy="59443"/>
          </a:xfrm>
          <a:prstGeom prst="rect">
            <a:avLst/>
          </a:prstGeom>
        </p:spPr>
      </p:pic>
      <p:pic>
        <p:nvPicPr>
          <p:cNvPr id="16" name="Picture 2" descr="Что такое английская булавка и почему она так называется? — BurdaStyle.r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7" y="3594319"/>
            <a:ext cx="9334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697</Words>
  <Application>Microsoft Office PowerPoint</Application>
  <PresentationFormat>Произвольный</PresentationFormat>
  <Paragraphs>127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1   ОТВЕТ/RĂSPUNSUL</vt:lpstr>
      <vt:lpstr>Презентация PowerPoint</vt:lpstr>
      <vt:lpstr>2   ОТВЕТ/RĂSPUNSUL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472</cp:revision>
  <dcterms:modified xsi:type="dcterms:W3CDTF">2020-12-11T18:01:39Z</dcterms:modified>
</cp:coreProperties>
</file>