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53" d="100"/>
          <a:sy n="53" d="100"/>
        </p:scale>
        <p:origin x="-446" y="-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19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3949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709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285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490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080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63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3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99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6744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787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7379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78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97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6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8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9.jp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3.jp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dirty="0">
                <a:latin typeface="Corbel" panose="020B0503020204020204" pitchFamily="34" charset="0"/>
              </a:rPr>
              <a:t>Жительница Кыргызстана </a:t>
            </a:r>
            <a:r>
              <a:rPr lang="ru-RU" sz="4800" dirty="0" err="1">
                <a:latin typeface="Corbel" panose="020B0503020204020204" pitchFamily="34" charset="0"/>
              </a:rPr>
              <a:t>Айсулуу</a:t>
            </a:r>
            <a:r>
              <a:rPr lang="ru-RU" sz="4800" dirty="0">
                <a:latin typeface="Corbel" panose="020B0503020204020204" pitchFamily="34" charset="0"/>
              </a:rPr>
              <a:t> рассказывает, что в 17 лет </a:t>
            </a:r>
            <a:r>
              <a:rPr lang="ru-RU" sz="4800" dirty="0" smtClean="0">
                <a:latin typeface="Corbel" panose="020B0503020204020204" pitchFamily="34" charset="0"/>
              </a:rPr>
              <a:t>её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похитили</a:t>
            </a:r>
            <a:r>
              <a:rPr lang="ru-RU" sz="4800" dirty="0">
                <a:latin typeface="Corbel" panose="020B0503020204020204" pitchFamily="34" charset="0"/>
              </a:rPr>
              <a:t>, чтобы насильно выдать замуж. Она сбежала, но </a:t>
            </a:r>
            <a:r>
              <a:rPr lang="ru-RU" sz="4800" dirty="0" smtClean="0">
                <a:latin typeface="Corbel" panose="020B0503020204020204" pitchFamily="34" charset="0"/>
              </a:rPr>
              <a:t>ещё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несколько </a:t>
            </a:r>
            <a:r>
              <a:rPr lang="ru-RU" sz="4800" dirty="0">
                <a:latin typeface="Corbel" panose="020B0503020204020204" pitchFamily="34" charset="0"/>
              </a:rPr>
              <a:t>лет подвергалась давлению. Чтобы предостеречь </a:t>
            </a:r>
            <a:r>
              <a:rPr lang="ru-RU" sz="4800" dirty="0" smtClean="0">
                <a:latin typeface="Corbel" panose="020B0503020204020204" pitchFamily="34" charset="0"/>
              </a:rPr>
              <a:t>других,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она </a:t>
            </a:r>
            <a:r>
              <a:rPr lang="ru-RU" sz="4800" dirty="0">
                <a:latin typeface="Corbel" panose="020B0503020204020204" pitchFamily="34" charset="0"/>
              </a:rPr>
              <a:t>поделилась своей историей в статье «Я не говорила…» 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Закончите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ru-RU" sz="4800" b="1" dirty="0" smtClean="0">
                <a:latin typeface="Corbel" panose="020B0503020204020204" pitchFamily="34" charset="0"/>
              </a:rPr>
              <a:t>коротким </a:t>
            </a:r>
            <a:r>
              <a:rPr lang="ru-RU" sz="4800" b="1" dirty="0">
                <a:latin typeface="Corbel" panose="020B0503020204020204" pitchFamily="34" charset="0"/>
              </a:rPr>
              <a:t>словом. 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Aisuluu</a:t>
            </a:r>
            <a:r>
              <a:rPr lang="en-US" sz="4800" dirty="0">
                <a:latin typeface="Corbel" panose="020B0503020204020204" pitchFamily="34" charset="0"/>
              </a:rPr>
              <a:t>, o </a:t>
            </a:r>
            <a:r>
              <a:rPr lang="en-US" sz="4800" dirty="0" err="1">
                <a:latin typeface="Corbel" panose="020B0503020204020204" pitchFamily="34" charset="0"/>
              </a:rPr>
              <a:t>femeie</a:t>
            </a:r>
            <a:r>
              <a:rPr lang="en-US" sz="4800" dirty="0">
                <a:latin typeface="Corbel" panose="020B0503020204020204" pitchFamily="34" charset="0"/>
              </a:rPr>
              <a:t> din </a:t>
            </a:r>
            <a:r>
              <a:rPr lang="en-US" sz="4800" dirty="0" err="1">
                <a:latin typeface="Corbel" panose="020B0503020204020204" pitchFamily="34" charset="0"/>
              </a:rPr>
              <a:t>Kârgâzstan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povestește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că</a:t>
            </a:r>
            <a:r>
              <a:rPr lang="en-US" sz="4800" dirty="0">
                <a:latin typeface="Corbel" panose="020B0503020204020204" pitchFamily="34" charset="0"/>
              </a:rPr>
              <a:t> la </a:t>
            </a:r>
            <a:r>
              <a:rPr lang="en-US" sz="4800" dirty="0" err="1">
                <a:latin typeface="Corbel" panose="020B0503020204020204" pitchFamily="34" charset="0"/>
              </a:rPr>
              <a:t>vârsta</a:t>
            </a:r>
            <a:r>
              <a:rPr lang="en-US" sz="4800" dirty="0">
                <a:latin typeface="Corbel" panose="020B0503020204020204" pitchFamily="34" charset="0"/>
              </a:rPr>
              <a:t> de 17 </a:t>
            </a:r>
            <a:r>
              <a:rPr lang="en-US" sz="4800" dirty="0" err="1">
                <a:latin typeface="Corbel" panose="020B0503020204020204" pitchFamily="34" charset="0"/>
              </a:rPr>
              <a:t>ani</a:t>
            </a:r>
            <a:r>
              <a:rPr lang="en-US" sz="4800" dirty="0">
                <a:latin typeface="Corbel" panose="020B0503020204020204" pitchFamily="34" charset="0"/>
              </a:rPr>
              <a:t> a </a:t>
            </a:r>
            <a:r>
              <a:rPr lang="en-US" sz="4800" dirty="0" err="1" smtClean="0">
                <a:latin typeface="Corbel" panose="020B0503020204020204" pitchFamily="34" charset="0"/>
              </a:rPr>
              <a:t>fost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răpită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iar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apoi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căsătorită</a:t>
            </a:r>
            <a:r>
              <a:rPr lang="en-US" sz="4800" dirty="0">
                <a:latin typeface="Corbel" panose="020B0503020204020204" pitchFamily="34" charset="0"/>
              </a:rPr>
              <a:t> cu </a:t>
            </a:r>
            <a:r>
              <a:rPr lang="en-US" sz="4800" dirty="0" err="1">
                <a:latin typeface="Corbel" panose="020B0503020204020204" pitchFamily="34" charset="0"/>
              </a:rPr>
              <a:t>forța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dirty="0" err="1">
                <a:latin typeface="Corbel" panose="020B0503020204020204" pitchFamily="34" charset="0"/>
              </a:rPr>
              <a:t>Aisuluu</a:t>
            </a:r>
            <a:r>
              <a:rPr lang="en-US" sz="4800" dirty="0">
                <a:latin typeface="Corbel" panose="020B0503020204020204" pitchFamily="34" charset="0"/>
              </a:rPr>
              <a:t> a </a:t>
            </a:r>
            <a:r>
              <a:rPr lang="en-US" sz="4800" dirty="0" err="1">
                <a:latin typeface="Corbel" panose="020B0503020204020204" pitchFamily="34" charset="0"/>
              </a:rPr>
              <a:t>reușit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fugă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dar</a:t>
            </a:r>
            <a:r>
              <a:rPr lang="en-US" sz="4800" dirty="0">
                <a:latin typeface="Corbel" panose="020B0503020204020204" pitchFamily="34" charset="0"/>
              </a:rPr>
              <a:t> a </a:t>
            </a:r>
            <a:r>
              <a:rPr lang="en-US" sz="4800" dirty="0" err="1" smtClean="0">
                <a:latin typeface="Corbel" panose="020B0503020204020204" pitchFamily="34" charset="0"/>
              </a:rPr>
              <a:t>fost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supusă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presiunii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psihologice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încă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câțiva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ani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după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aceasta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dirty="0" err="1">
                <a:latin typeface="Corbel" panose="020B0503020204020204" pitchFamily="34" charset="0"/>
              </a:rPr>
              <a:t>Pentru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smtClean="0">
                <a:latin typeface="Corbel" panose="020B0503020204020204" pitchFamily="34" charset="0"/>
              </a:rPr>
              <a:t>a-I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avertiza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alții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ea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-a </a:t>
            </a:r>
            <a:r>
              <a:rPr lang="en-US" sz="4800" dirty="0" err="1">
                <a:latin typeface="Corbel" panose="020B0503020204020204" pitchFamily="34" charset="0"/>
              </a:rPr>
              <a:t>împărtășit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istoria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în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articolul</a:t>
            </a:r>
            <a:r>
              <a:rPr lang="en-US" sz="4800" dirty="0">
                <a:latin typeface="Corbel" panose="020B0503020204020204" pitchFamily="34" charset="0"/>
              </a:rPr>
              <a:t> ”Nu am </a:t>
            </a:r>
            <a:r>
              <a:rPr lang="en-US" sz="4800" dirty="0" err="1">
                <a:latin typeface="Corbel" panose="020B0503020204020204" pitchFamily="34" charset="0"/>
              </a:rPr>
              <a:t>spus</a:t>
            </a:r>
            <a:r>
              <a:rPr lang="en-US" sz="4800" dirty="0" smtClean="0">
                <a:latin typeface="Corbel" panose="020B0503020204020204" pitchFamily="34" charset="0"/>
              </a:rPr>
              <a:t>...”</a:t>
            </a:r>
          </a:p>
          <a:p>
            <a:pPr fontAlgn="base"/>
            <a:r>
              <a:rPr lang="en-US" sz="4800" b="1" dirty="0" err="1" smtClean="0">
                <a:latin typeface="Corbel" panose="020B0503020204020204" pitchFamily="34" charset="0"/>
              </a:rPr>
              <a:t>Finisați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denumirea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articolului</a:t>
            </a:r>
            <a:r>
              <a:rPr lang="en-US" sz="4800" b="1" dirty="0">
                <a:latin typeface="Corbel" panose="020B0503020204020204" pitchFamily="34" charset="0"/>
              </a:rPr>
              <a:t> cu un </a:t>
            </a:r>
            <a:r>
              <a:rPr lang="en-US" sz="4800" b="1" dirty="0" err="1">
                <a:latin typeface="Corbel" panose="020B0503020204020204" pitchFamily="34" charset="0"/>
              </a:rPr>
              <a:t>cuvânt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scurt</a:t>
            </a:r>
            <a:r>
              <a:rPr lang="en-US" sz="4800" b="1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685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890199"/>
            <a:ext cx="9602108" cy="38172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877550" y="3890199"/>
            <a:ext cx="9226550" cy="381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Да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Da</a:t>
            </a:r>
            <a:endParaRPr lang="ru-RU" sz="83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0956"/>
            <a:ext cx="9028111" cy="50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1" y="2268742"/>
            <a:ext cx="1071220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700" dirty="0">
                <a:latin typeface="Corbel" panose="020B0503020204020204" pitchFamily="34" charset="0"/>
              </a:rPr>
              <a:t>Этот дом состоит из двух одинаковых 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блоков</a:t>
            </a:r>
            <a:r>
              <a:rPr lang="ru-RU" sz="4700" dirty="0">
                <a:latin typeface="Corbel" panose="020B0503020204020204" pitchFamily="34" charset="0"/>
              </a:rPr>
              <a:t>, </a:t>
            </a:r>
            <a:r>
              <a:rPr lang="ru-RU" sz="4700" dirty="0" smtClean="0">
                <a:latin typeface="Corbel" panose="020B0503020204020204" pitchFamily="34" charset="0"/>
              </a:rPr>
              <a:t>которые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легко </a:t>
            </a:r>
            <a:r>
              <a:rPr lang="ru-RU" sz="4700" dirty="0">
                <a:latin typeface="Corbel" panose="020B0503020204020204" pitchFamily="34" charset="0"/>
              </a:rPr>
              <a:t>отделяются друг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от </a:t>
            </a:r>
            <a:r>
              <a:rPr lang="ru-RU" sz="4700" dirty="0">
                <a:latin typeface="Corbel" panose="020B0503020204020204" pitchFamily="34" charset="0"/>
              </a:rPr>
              <a:t>друга и превращаются </a:t>
            </a:r>
            <a:r>
              <a:rPr lang="ru-RU" sz="4700" dirty="0" smtClean="0">
                <a:latin typeface="Corbel" panose="020B0503020204020204" pitchFamily="34" charset="0"/>
              </a:rPr>
              <a:t>в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автономные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жилища</a:t>
            </a:r>
            <a:r>
              <a:rPr lang="ru-RU" sz="4700" dirty="0">
                <a:latin typeface="Corbel" panose="020B0503020204020204" pitchFamily="34" charset="0"/>
              </a:rPr>
              <a:t>. </a:t>
            </a:r>
            <a:r>
              <a:rPr lang="ru-RU" sz="4700" b="1" dirty="0">
                <a:latin typeface="Corbel" panose="020B0503020204020204" pitchFamily="34" charset="0"/>
              </a:rPr>
              <a:t>А для каких случаев </a:t>
            </a:r>
            <a:r>
              <a:rPr lang="ru-RU" sz="4700" b="1" dirty="0" smtClean="0">
                <a:latin typeface="Corbel" panose="020B0503020204020204" pitchFamily="34" charset="0"/>
              </a:rPr>
              <a:t>авторы</a:t>
            </a:r>
            <a:r>
              <a:rPr lang="x-none" sz="4700" b="1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4700" b="1" dirty="0" smtClean="0">
                <a:latin typeface="Corbel" panose="020B0503020204020204" pitchFamily="34" charset="0"/>
              </a:rPr>
              <a:t>проекта </a:t>
            </a:r>
            <a:r>
              <a:rPr lang="ru-RU" sz="4700" b="1" dirty="0">
                <a:latin typeface="Corbel" panose="020B0503020204020204" pitchFamily="34" charset="0"/>
              </a:rPr>
              <a:t>придумали такую </a:t>
            </a:r>
            <a:endParaRPr lang="x-none" sz="4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b="1" dirty="0" smtClean="0">
                <a:latin typeface="Corbel" panose="020B0503020204020204" pitchFamily="34" charset="0"/>
              </a:rPr>
              <a:t>конструкцию?</a:t>
            </a:r>
            <a:endParaRPr lang="en-US" sz="4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Această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casă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constă</a:t>
            </a:r>
            <a:r>
              <a:rPr lang="en-US" sz="4700" dirty="0">
                <a:latin typeface="Corbel" panose="020B0503020204020204" pitchFamily="34" charset="0"/>
              </a:rPr>
              <a:t> din </a:t>
            </a:r>
            <a:r>
              <a:rPr lang="en-US" sz="4700" dirty="0" err="1">
                <a:latin typeface="Corbel" panose="020B0503020204020204" pitchFamily="34" charset="0"/>
              </a:rPr>
              <a:t>două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blocuri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identice</a:t>
            </a:r>
            <a:r>
              <a:rPr lang="en-US" sz="4700" dirty="0">
                <a:latin typeface="Corbel" panose="020B0503020204020204" pitchFamily="34" charset="0"/>
              </a:rPr>
              <a:t>, </a:t>
            </a:r>
            <a:r>
              <a:rPr lang="en-US" sz="4700" dirty="0" smtClean="0">
                <a:latin typeface="Corbel" panose="020B0503020204020204" pitchFamily="34" charset="0"/>
              </a:rPr>
              <a:t>care </a:t>
            </a:r>
            <a:r>
              <a:rPr lang="en-US" sz="4700" dirty="0">
                <a:latin typeface="Corbel" panose="020B0503020204020204" pitchFamily="34" charset="0"/>
              </a:rPr>
              <a:t>pot </a:t>
            </a:r>
            <a:r>
              <a:rPr lang="en-US" sz="4700" dirty="0" smtClean="0">
                <a:latin typeface="Corbel" panose="020B0503020204020204" pitchFamily="34" charset="0"/>
              </a:rPr>
              <a:t>fi </a:t>
            </a:r>
            <a:r>
              <a:rPr lang="en-US" sz="4700" dirty="0" err="1" smtClean="0">
                <a:latin typeface="Corbel" panose="020B0503020204020204" pitchFamily="34" charset="0"/>
              </a:rPr>
              <a:t>ușor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>
                <a:latin typeface="Corbel" panose="020B0503020204020204" pitchFamily="34" charset="0"/>
              </a:rPr>
              <a:t>separate </a:t>
            </a:r>
            <a:r>
              <a:rPr lang="en-US" sz="4700" dirty="0" err="1">
                <a:latin typeface="Corbel" panose="020B0503020204020204" pitchFamily="34" charset="0"/>
              </a:rPr>
              <a:t>între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ele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și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transformate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în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locuințe</a:t>
            </a:r>
            <a:r>
              <a:rPr lang="en-US" sz="4700" dirty="0">
                <a:latin typeface="Corbel" panose="020B0503020204020204" pitchFamily="34" charset="0"/>
              </a:rPr>
              <a:t> separate. </a:t>
            </a:r>
            <a:endParaRPr lang="en-US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b="1" dirty="0" err="1" smtClean="0">
                <a:latin typeface="Corbel" panose="020B0503020204020204" pitchFamily="34" charset="0"/>
              </a:rPr>
              <a:t>Pentru</a:t>
            </a:r>
            <a:r>
              <a:rPr lang="en-US" sz="4700" b="1" dirty="0" smtClean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ce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cazuri</a:t>
            </a:r>
            <a:r>
              <a:rPr lang="en-US" sz="4700" b="1" dirty="0">
                <a:latin typeface="Corbel" panose="020B0503020204020204" pitchFamily="34" charset="0"/>
              </a:rPr>
              <a:t> a </a:t>
            </a:r>
            <a:r>
              <a:rPr lang="en-US" sz="4700" b="1" dirty="0" err="1">
                <a:latin typeface="Corbel" panose="020B0503020204020204" pitchFamily="34" charset="0"/>
              </a:rPr>
              <a:t>fost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inventată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această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endParaRPr lang="x-none" sz="4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b="1" dirty="0" err="1" smtClean="0">
                <a:latin typeface="Corbel" panose="020B0503020204020204" pitchFamily="34" charset="0"/>
              </a:rPr>
              <a:t>construcție</a:t>
            </a:r>
            <a:r>
              <a:rPr lang="en-US" sz="4700" b="1" dirty="0">
                <a:latin typeface="Corbel" panose="020B0503020204020204" pitchFamily="34" charset="0"/>
              </a:rPr>
              <a:t>?</a:t>
            </a:r>
            <a:r>
              <a:rPr lang="en-US" sz="4700" dirty="0">
                <a:latin typeface="Corbel" panose="020B0503020204020204" pitchFamily="34" charset="0"/>
              </a:rPr>
              <a:t> </a:t>
            </a:r>
            <a:endParaRPr lang="en-US" sz="47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334" y="1266535"/>
            <a:ext cx="8879329" cy="887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890199"/>
            <a:ext cx="9602108" cy="38172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896600" y="3890199"/>
            <a:ext cx="9207500" cy="381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 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случае развода 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	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супругов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Pentru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	</a:t>
            </a:r>
            <a:r>
              <a:rPr lang="ru-RU" sz="5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cazurile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de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divorț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4" y="3093269"/>
            <a:ext cx="9239718" cy="615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endParaRPr lang="en-US" sz="6600" b="1" dirty="0">
              <a:latin typeface="Corbel" panose="020B0503020204020204" pitchFamily="34" charset="0"/>
            </a:endParaRPr>
          </a:p>
          <a:p>
            <a:pPr fontAlgn="base"/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endParaRPr lang="en-US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Какой </a:t>
            </a:r>
            <a:r>
              <a:rPr lang="ru-RU" sz="6000" b="1" dirty="0">
                <a:latin typeface="Corbel" panose="020B0503020204020204" pitchFamily="34" charset="0"/>
              </a:rPr>
              <a:t>одинаковый символ мы дважды скрыли </a:t>
            </a:r>
            <a:r>
              <a:rPr lang="ru-RU" sz="6000" b="1" dirty="0" smtClean="0">
                <a:latin typeface="Corbel" panose="020B0503020204020204" pitchFamily="34" charset="0"/>
              </a:rPr>
              <a:t>на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картинке</a:t>
            </a:r>
            <a:r>
              <a:rPr lang="ru-RU" sz="6000" b="1" dirty="0">
                <a:latin typeface="Corbel" panose="020B0503020204020204" pitchFamily="34" charset="0"/>
              </a:rPr>
              <a:t>?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С</a:t>
            </a:r>
            <a:r>
              <a:rPr lang="en-US" sz="6000" b="1" dirty="0">
                <a:latin typeface="Corbel" panose="020B0503020204020204" pitchFamily="34" charset="0"/>
              </a:rPr>
              <a:t>e </a:t>
            </a:r>
            <a:r>
              <a:rPr lang="en-US" sz="6000" b="1" dirty="0" err="1">
                <a:latin typeface="Corbel" panose="020B0503020204020204" pitchFamily="34" charset="0"/>
              </a:rPr>
              <a:t>simbol</a:t>
            </a:r>
            <a:r>
              <a:rPr lang="en-US" sz="6000" b="1" dirty="0">
                <a:latin typeface="Corbel" panose="020B0503020204020204" pitchFamily="34" charset="0"/>
              </a:rPr>
              <a:t> identic a </a:t>
            </a:r>
            <a:r>
              <a:rPr lang="en-US" sz="6000" b="1" dirty="0" err="1">
                <a:latin typeface="Corbel" panose="020B0503020204020204" pitchFamily="34" charset="0"/>
              </a:rPr>
              <a:t>fost</a:t>
            </a:r>
            <a:r>
              <a:rPr lang="en-US" sz="6000" b="1" dirty="0">
                <a:latin typeface="Corbel" panose="020B0503020204020204" pitchFamily="34" charset="0"/>
              </a:rPr>
              <a:t> de </a:t>
            </a:r>
            <a:r>
              <a:rPr lang="en-US" sz="6000" b="1" dirty="0" err="1">
                <a:latin typeface="Corbel" panose="020B0503020204020204" pitchFamily="34" charset="0"/>
              </a:rPr>
              <a:t>două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ori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omis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latin typeface="Corbel" panose="020B0503020204020204" pitchFamily="34" charset="0"/>
              </a:rPr>
              <a:t>în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smtClean="0">
                <a:latin typeface="Corbel" panose="020B0503020204020204" pitchFamily="34" charset="0"/>
              </a:rPr>
              <a:t>imagine</a:t>
            </a:r>
            <a:r>
              <a:rPr lang="en-US" sz="60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08" y="1514929"/>
            <a:ext cx="10452916" cy="564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890199"/>
            <a:ext cx="9602108" cy="38172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839450" y="3842847"/>
            <a:ext cx="9430658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>Цифра «5»/</a:t>
            </a:r>
            <a:r>
              <a:rPr lang="en-US" sz="6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Cifra</a:t>
            </a:r>
            <a:r>
              <a:rPr lang="en-US" sz="6600" b="1" dirty="0">
                <a:solidFill>
                  <a:schemeClr val="bg1"/>
                </a:solidFill>
                <a:latin typeface="Corbel" panose="020B0503020204020204" pitchFamily="34" charset="0"/>
              </a:rPr>
              <a:t> «5»</a:t>
            </a: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2" y="2852263"/>
            <a:ext cx="9655319" cy="64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9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9704"/>
            <a:ext cx="20104099" cy="1338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2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Какой цветок на плакате о насилие над женщинами </a:t>
            </a:r>
            <a:r>
              <a:rPr lang="ru-RU" sz="6000" b="1" dirty="0" smtClean="0">
                <a:latin typeface="Corbel" panose="020B0503020204020204" pitchFamily="34" charset="0"/>
              </a:rPr>
              <a:t>в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семье </a:t>
            </a:r>
            <a:r>
              <a:rPr lang="ru-RU" sz="6000" b="1" dirty="0">
                <a:latin typeface="Corbel" panose="020B0503020204020204" pitchFamily="34" charset="0"/>
              </a:rPr>
              <a:t>сравнивают с целым годом, где только </a:t>
            </a:r>
            <a:r>
              <a:rPr lang="ru-RU" sz="6000" b="1" dirty="0" smtClean="0">
                <a:latin typeface="Corbel" panose="020B0503020204020204" pitchFamily="34" charset="0"/>
              </a:rPr>
              <a:t>его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б</a:t>
            </a:r>
            <a:r>
              <a:rPr lang="ru-RU" sz="6000" b="1" dirty="0" smtClean="0">
                <a:latin typeface="Corbel" panose="020B0503020204020204" pitchFamily="34" charset="0"/>
              </a:rPr>
              <a:t>утон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– </a:t>
            </a:r>
            <a:r>
              <a:rPr lang="ru-RU" sz="6000" b="1" dirty="0">
                <a:latin typeface="Corbel" panose="020B0503020204020204" pitchFamily="34" charset="0"/>
              </a:rPr>
              <a:t>это 8 </a:t>
            </a:r>
            <a:r>
              <a:rPr lang="ru-RU" sz="6000" b="1" dirty="0" smtClean="0">
                <a:latin typeface="Corbel" panose="020B0503020204020204" pitchFamily="34" charset="0"/>
              </a:rPr>
              <a:t>марта?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Un </a:t>
            </a:r>
            <a:r>
              <a:rPr lang="en-US" sz="6000" dirty="0">
                <a:latin typeface="Corbel" panose="020B0503020204020204" pitchFamily="34" charset="0"/>
              </a:rPr>
              <a:t>poster social </a:t>
            </a:r>
            <a:r>
              <a:rPr lang="en-US" sz="6000" dirty="0" err="1">
                <a:latin typeface="Corbel" panose="020B0503020204020204" pitchFamily="34" charset="0"/>
              </a:rPr>
              <a:t>despre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violența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familie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compară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floarea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cu </a:t>
            </a:r>
            <a:r>
              <a:rPr lang="en-US" sz="6000" dirty="0" err="1">
                <a:latin typeface="Corbel" panose="020B0503020204020204" pitchFamily="34" charset="0"/>
              </a:rPr>
              <a:t>anul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întreg</a:t>
            </a:r>
            <a:r>
              <a:rPr lang="en-US" sz="6000" dirty="0">
                <a:latin typeface="Corbel" panose="020B0503020204020204" pitchFamily="34" charset="0"/>
              </a:rPr>
              <a:t>, </a:t>
            </a:r>
            <a:r>
              <a:rPr lang="en-US" sz="6000" dirty="0" err="1">
                <a:latin typeface="Corbel" panose="020B0503020204020204" pitchFamily="34" charset="0"/>
              </a:rPr>
              <a:t>iar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petalele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acesteia</a:t>
            </a:r>
            <a:r>
              <a:rPr lang="en-US" sz="6000" dirty="0">
                <a:latin typeface="Corbel" panose="020B0503020204020204" pitchFamily="34" charset="0"/>
              </a:rPr>
              <a:t> - cu data de 8 </a:t>
            </a:r>
            <a:r>
              <a:rPr lang="en-US" sz="6000" dirty="0" err="1" smtClean="0">
                <a:latin typeface="Corbel" panose="020B0503020204020204" pitchFamily="34" charset="0"/>
              </a:rPr>
              <a:t>martie</a:t>
            </a:r>
            <a:r>
              <a:rPr lang="en-US" sz="60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Despre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ce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floare</a:t>
            </a:r>
            <a:r>
              <a:rPr lang="en-US" sz="6000" b="1" dirty="0">
                <a:latin typeface="Corbel" panose="020B0503020204020204" pitchFamily="34" charset="0"/>
              </a:rPr>
              <a:t> e </a:t>
            </a:r>
            <a:r>
              <a:rPr lang="en-US" sz="6000" b="1" dirty="0" err="1">
                <a:latin typeface="Corbel" panose="020B0503020204020204" pitchFamily="34" charset="0"/>
              </a:rPr>
              <a:t>vorba</a:t>
            </a:r>
            <a:r>
              <a:rPr lang="en-US" sz="6000" b="1" dirty="0">
                <a:latin typeface="Corbel" panose="020B0503020204020204" pitchFamily="34" charset="0"/>
              </a:rPr>
              <a:t>?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890199"/>
            <a:ext cx="9602108" cy="381725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801350" y="3842847"/>
            <a:ext cx="9302750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Роза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Trandafir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36" y="2268741"/>
            <a:ext cx="7425018" cy="72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500" dirty="0" err="1">
                <a:latin typeface="Corbel" panose="020B0503020204020204" pitchFamily="34" charset="0"/>
              </a:rPr>
              <a:t>Блогер</a:t>
            </a:r>
            <a:r>
              <a:rPr lang="ru-RU" sz="6500" dirty="0">
                <a:latin typeface="Corbel" panose="020B0503020204020204" pitchFamily="34" charset="0"/>
              </a:rPr>
              <a:t> Егор Макаров не согласен с третьей </a:t>
            </a:r>
            <a:r>
              <a:rPr lang="ru-RU" sz="6500" dirty="0" smtClean="0">
                <a:latin typeface="Corbel" panose="020B0503020204020204" pitchFamily="34" charset="0"/>
              </a:rPr>
              <a:t>частью</a:t>
            </a:r>
            <a:endParaRPr lang="en-US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известного </a:t>
            </a:r>
            <a:r>
              <a:rPr lang="ru-RU" sz="6500" dirty="0">
                <a:latin typeface="Corbel" panose="020B0503020204020204" pitchFamily="34" charset="0"/>
              </a:rPr>
              <a:t>изречения о мужчинах, ведь у него </a:t>
            </a:r>
            <a:r>
              <a:rPr lang="ru-RU" sz="6500" dirty="0" smtClean="0">
                <a:latin typeface="Corbel" panose="020B0503020204020204" pitchFamily="34" charset="0"/>
              </a:rPr>
              <a:t>две</a:t>
            </a:r>
            <a:endParaRPr lang="en-US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dirty="0" smtClean="0">
                <a:latin typeface="Corbel" panose="020B0503020204020204" pitchFamily="34" charset="0"/>
              </a:rPr>
              <a:t>дочки</a:t>
            </a:r>
            <a:r>
              <a:rPr lang="ru-RU" sz="6500" dirty="0">
                <a:latin typeface="Corbel" panose="020B0503020204020204" pitchFamily="34" charset="0"/>
              </a:rPr>
              <a:t>, которых он бесконечно любит! </a:t>
            </a:r>
            <a:r>
              <a:rPr lang="ru-RU" sz="6500" b="1" dirty="0">
                <a:latin typeface="Corbel" panose="020B0503020204020204" pitchFamily="34" charset="0"/>
              </a:rPr>
              <a:t>О каком </a:t>
            </a:r>
            <a:endParaRPr lang="en-US" sz="6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500" b="1" dirty="0" smtClean="0">
                <a:latin typeface="Corbel" panose="020B0503020204020204" pitchFamily="34" charset="0"/>
              </a:rPr>
              <a:t>изречении </a:t>
            </a:r>
            <a:r>
              <a:rPr lang="ru-RU" sz="6500" b="1" dirty="0">
                <a:latin typeface="Corbel" panose="020B0503020204020204" pitchFamily="34" charset="0"/>
              </a:rPr>
              <a:t>идёт </a:t>
            </a:r>
            <a:r>
              <a:rPr lang="ru-RU" sz="6500" b="1" dirty="0" smtClean="0">
                <a:latin typeface="Corbel" panose="020B0503020204020204" pitchFamily="34" charset="0"/>
              </a:rPr>
              <a:t>речь?</a:t>
            </a:r>
            <a:endParaRPr lang="en-US" sz="6500" b="1" dirty="0">
              <a:latin typeface="Corbel" panose="020B0503020204020204" pitchFamily="34" charset="0"/>
            </a:endParaRPr>
          </a:p>
          <a:p>
            <a:pPr fontAlgn="base"/>
            <a:r>
              <a:rPr lang="en-US" sz="6500" dirty="0" err="1" smtClean="0">
                <a:latin typeface="Corbel" panose="020B0503020204020204" pitchFamily="34" charset="0"/>
              </a:rPr>
              <a:t>Bloggerul</a:t>
            </a:r>
            <a:r>
              <a:rPr lang="en-US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Egor</a:t>
            </a:r>
            <a:r>
              <a:rPr lang="en-US" sz="6500" dirty="0">
                <a:latin typeface="Corbel" panose="020B0503020204020204" pitchFamily="34" charset="0"/>
              </a:rPr>
              <a:t> Makarov nu e de </a:t>
            </a:r>
            <a:r>
              <a:rPr lang="en-US" sz="6500" dirty="0" err="1">
                <a:latin typeface="Corbel" panose="020B0503020204020204" pitchFamily="34" charset="0"/>
              </a:rPr>
              <a:t>acord</a:t>
            </a:r>
            <a:r>
              <a:rPr lang="en-US" sz="6500" dirty="0">
                <a:latin typeface="Corbel" panose="020B0503020204020204" pitchFamily="34" charset="0"/>
              </a:rPr>
              <a:t> cu </a:t>
            </a:r>
            <a:r>
              <a:rPr lang="en-US" sz="6500" dirty="0" err="1">
                <a:latin typeface="Corbel" panose="020B0503020204020204" pitchFamily="34" charset="0"/>
              </a:rPr>
              <a:t>partea</a:t>
            </a:r>
            <a:r>
              <a:rPr lang="en-US" sz="6500" dirty="0">
                <a:latin typeface="Corbel" panose="020B0503020204020204" pitchFamily="34" charset="0"/>
              </a:rPr>
              <a:t> a </a:t>
            </a:r>
            <a:endParaRPr lang="en-US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dirty="0" err="1" smtClean="0">
                <a:latin typeface="Corbel" panose="020B0503020204020204" pitchFamily="34" charset="0"/>
              </a:rPr>
              <a:t>treia</a:t>
            </a:r>
            <a:r>
              <a:rPr lang="en-US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>
                <a:latin typeface="Corbel" panose="020B0503020204020204" pitchFamily="34" charset="0"/>
              </a:rPr>
              <a:t>a </a:t>
            </a:r>
            <a:r>
              <a:rPr lang="en-US" sz="6500" dirty="0" err="1">
                <a:latin typeface="Corbel" panose="020B0503020204020204" pitchFamily="34" charset="0"/>
              </a:rPr>
              <a:t>unei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afirmații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celebre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despre</a:t>
            </a:r>
            <a:r>
              <a:rPr lang="en-US" sz="6500" dirty="0">
                <a:latin typeface="Corbel" panose="020B0503020204020204" pitchFamily="34" charset="0"/>
              </a:rPr>
              <a:t> </a:t>
            </a:r>
            <a:r>
              <a:rPr lang="en-US" sz="6500" dirty="0" err="1">
                <a:latin typeface="Corbel" panose="020B0503020204020204" pitchFamily="34" charset="0"/>
              </a:rPr>
              <a:t>bărbați</a:t>
            </a:r>
            <a:r>
              <a:rPr lang="en-US" sz="6500" dirty="0">
                <a:latin typeface="Corbel" panose="020B0503020204020204" pitchFamily="34" charset="0"/>
              </a:rPr>
              <a:t>. </a:t>
            </a:r>
            <a:r>
              <a:rPr lang="en-US" sz="6500" dirty="0" err="1">
                <a:latin typeface="Corbel" panose="020B0503020204020204" pitchFamily="34" charset="0"/>
              </a:rPr>
              <a:t>Apropo</a:t>
            </a:r>
            <a:r>
              <a:rPr lang="en-US" sz="6500" dirty="0">
                <a:latin typeface="Corbel" panose="020B0503020204020204" pitchFamily="34" charset="0"/>
              </a:rPr>
              <a:t>, </a:t>
            </a:r>
            <a:endParaRPr lang="en-US" sz="6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500" dirty="0" err="1" smtClean="0">
                <a:latin typeface="Corbel" panose="020B0503020204020204" pitchFamily="34" charset="0"/>
              </a:rPr>
              <a:t>Egor</a:t>
            </a:r>
            <a:r>
              <a:rPr lang="en-US" sz="6500" dirty="0" smtClean="0">
                <a:latin typeface="Corbel" panose="020B0503020204020204" pitchFamily="34" charset="0"/>
              </a:rPr>
              <a:t> </a:t>
            </a:r>
            <a:r>
              <a:rPr lang="en-US" sz="6500" dirty="0">
                <a:latin typeface="Corbel" panose="020B0503020204020204" pitchFamily="34" charset="0"/>
              </a:rPr>
              <a:t>e </a:t>
            </a:r>
            <a:r>
              <a:rPr lang="en-US" sz="6500" dirty="0" err="1">
                <a:latin typeface="Corbel" panose="020B0503020204020204" pitchFamily="34" charset="0"/>
              </a:rPr>
              <a:t>tatăl</a:t>
            </a:r>
            <a:r>
              <a:rPr lang="en-US" sz="6500" dirty="0">
                <a:latin typeface="Corbel" panose="020B0503020204020204" pitchFamily="34" charset="0"/>
              </a:rPr>
              <a:t> a </a:t>
            </a:r>
            <a:r>
              <a:rPr lang="en-US" sz="6500" dirty="0" err="1">
                <a:latin typeface="Corbel" panose="020B0503020204020204" pitchFamily="34" charset="0"/>
              </a:rPr>
              <a:t>două</a:t>
            </a:r>
            <a:r>
              <a:rPr lang="en-US" sz="6500" dirty="0">
                <a:latin typeface="Corbel" panose="020B0503020204020204" pitchFamily="34" charset="0"/>
              </a:rPr>
              <a:t> fete, </a:t>
            </a:r>
            <a:r>
              <a:rPr lang="en-US" sz="6500" dirty="0" err="1">
                <a:latin typeface="Corbel" panose="020B0503020204020204" pitchFamily="34" charset="0"/>
              </a:rPr>
              <a:t>pe</a:t>
            </a:r>
            <a:r>
              <a:rPr lang="en-US" sz="6500" dirty="0">
                <a:latin typeface="Corbel" panose="020B0503020204020204" pitchFamily="34" charset="0"/>
              </a:rPr>
              <a:t> care le </a:t>
            </a:r>
            <a:r>
              <a:rPr lang="en-US" sz="6500" dirty="0" err="1">
                <a:latin typeface="Corbel" panose="020B0503020204020204" pitchFamily="34" charset="0"/>
              </a:rPr>
              <a:t>iubește</a:t>
            </a:r>
            <a:r>
              <a:rPr lang="en-US" sz="6500" dirty="0">
                <a:latin typeface="Corbel" panose="020B0503020204020204" pitchFamily="34" charset="0"/>
              </a:rPr>
              <a:t> la </a:t>
            </a:r>
            <a:r>
              <a:rPr lang="en-US" sz="6500" dirty="0" err="1" smtClean="0">
                <a:latin typeface="Corbel" panose="020B0503020204020204" pitchFamily="34" charset="0"/>
              </a:rPr>
              <a:t>infinit</a:t>
            </a:r>
            <a:r>
              <a:rPr lang="en-US" sz="6500" dirty="0" smtClean="0">
                <a:latin typeface="Corbel" panose="020B0503020204020204" pitchFamily="34" charset="0"/>
              </a:rPr>
              <a:t>!</a:t>
            </a:r>
          </a:p>
          <a:p>
            <a:pPr fontAlgn="base"/>
            <a:r>
              <a:rPr lang="en-US" sz="6500" b="1" dirty="0" err="1" smtClean="0">
                <a:latin typeface="Corbel" panose="020B0503020204020204" pitchFamily="34" charset="0"/>
              </a:rPr>
              <a:t>Scrieți</a:t>
            </a:r>
            <a:r>
              <a:rPr lang="en-US" sz="6500" b="1" dirty="0" smtClean="0">
                <a:latin typeface="Corbel" panose="020B0503020204020204" pitchFamily="34" charset="0"/>
              </a:rPr>
              <a:t> </a:t>
            </a:r>
            <a:r>
              <a:rPr lang="en-US" sz="6500" b="1" dirty="0" err="1">
                <a:latin typeface="Corbel" panose="020B0503020204020204" pitchFamily="34" charset="0"/>
              </a:rPr>
              <a:t>afirmația</a:t>
            </a:r>
            <a:r>
              <a:rPr lang="en-US" sz="6500" b="1" dirty="0">
                <a:latin typeface="Corbel" panose="020B0503020204020204" pitchFamily="34" charset="0"/>
              </a:rPr>
              <a:t> </a:t>
            </a:r>
            <a:r>
              <a:rPr lang="en-US" sz="6500" b="1" dirty="0" err="1">
                <a:latin typeface="Corbel" panose="020B0503020204020204" pitchFamily="34" charset="0"/>
              </a:rPr>
              <a:t>menționată</a:t>
            </a:r>
            <a:r>
              <a:rPr lang="en-US" sz="6500" b="1" dirty="0">
                <a:latin typeface="Corbel" panose="020B0503020204020204" pitchFamily="34" charset="0"/>
              </a:rPr>
              <a:t>.</a:t>
            </a:r>
            <a:endParaRPr lang="ru-RU" sz="65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119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890199"/>
            <a:ext cx="9602108" cy="38172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858500" y="3842847"/>
            <a:ext cx="9245600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Мужчина </a:t>
            </a:r>
            <a:r>
              <a:rPr lang="ru-RU" sz="3600" b="1" dirty="0">
                <a:solidFill>
                  <a:schemeClr val="bg1"/>
                </a:solidFill>
                <a:latin typeface="Corbel" panose="020B0503020204020204" pitchFamily="34" charset="0"/>
              </a:rPr>
              <a:t>должен посадить </a:t>
            </a:r>
            <a:r>
              <a:rPr lang="x-none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дерево</a:t>
            </a:r>
            <a:r>
              <a:rPr lang="ru-RU" sz="3600" b="1" dirty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ru-RU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построить </a:t>
            </a:r>
            <a:r>
              <a:rPr lang="ru-RU" sz="3600" b="1" dirty="0">
                <a:solidFill>
                  <a:schemeClr val="bg1"/>
                </a:solidFill>
                <a:latin typeface="Corbel" panose="020B0503020204020204" pitchFamily="34" charset="0"/>
              </a:rPr>
              <a:t>дом и </a:t>
            </a:r>
            <a:endParaRPr lang="x-none" sz="36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36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ru-RU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вырастить сына</a:t>
            </a:r>
            <a:r>
              <a:rPr lang="x-none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Bărbatul</a:t>
            </a:r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trebuie</a:t>
            </a:r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să</a:t>
            </a:r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x-none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36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sădească</a:t>
            </a:r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un </a:t>
            </a:r>
            <a:r>
              <a:rPr lang="en-US" sz="3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copac</a:t>
            </a:r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să</a:t>
            </a:r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construiască</a:t>
            </a:r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36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36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 </a:t>
            </a:r>
            <a:r>
              <a:rPr lang="en-US" sz="3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casă</a:t>
            </a:r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și</a:t>
            </a:r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să</a:t>
            </a:r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crească</a:t>
            </a:r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 un </a:t>
            </a:r>
            <a:r>
              <a:rPr lang="en-US" sz="3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fiu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4" y="2644125"/>
            <a:ext cx="10246293" cy="68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В 1903 году Мэри Андерсон заметила человека, который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во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время </a:t>
            </a:r>
            <a:r>
              <a:rPr lang="ru-RU" sz="6000" dirty="0">
                <a:latin typeface="Corbel" panose="020B0503020204020204" pitchFamily="34" charset="0"/>
              </a:rPr>
              <a:t>вьюги едва ли не каждую минуту был </a:t>
            </a:r>
            <a:r>
              <a:rPr lang="ru-RU" sz="6000" dirty="0" smtClean="0">
                <a:latin typeface="Corbel" panose="020B0503020204020204" pitchFamily="34" charset="0"/>
              </a:rPr>
              <a:t>вынужден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останавливаться</a:t>
            </a:r>
            <a:r>
              <a:rPr lang="ru-RU" sz="6000" dirty="0">
                <a:latin typeface="Corbel" panose="020B0503020204020204" pitchFamily="34" charset="0"/>
              </a:rPr>
              <a:t>, выходить из автомобиля и совершать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некое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действие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r>
              <a:rPr lang="ru-RU" sz="6000" b="1" dirty="0">
                <a:latin typeface="Corbel" panose="020B0503020204020204" pitchFamily="34" charset="0"/>
              </a:rPr>
              <a:t>Что изобрела </a:t>
            </a:r>
            <a:r>
              <a:rPr lang="ru-RU" sz="6000" b="1" dirty="0" smtClean="0">
                <a:latin typeface="Corbel" panose="020B0503020204020204" pitchFamily="34" charset="0"/>
              </a:rPr>
              <a:t>Мэри?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În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1903 Mary Anderson a </a:t>
            </a:r>
            <a:r>
              <a:rPr lang="en-US" sz="6000" dirty="0" err="1">
                <a:latin typeface="Corbel" panose="020B0503020204020204" pitchFamily="34" charset="0"/>
              </a:rPr>
              <a:t>observat</a:t>
            </a:r>
            <a:r>
              <a:rPr lang="en-US" sz="6000" dirty="0">
                <a:latin typeface="Corbel" panose="020B0503020204020204" pitchFamily="34" charset="0"/>
              </a:rPr>
              <a:t> un </a:t>
            </a:r>
            <a:r>
              <a:rPr lang="en-US" sz="6000" dirty="0" err="1">
                <a:latin typeface="Corbel" panose="020B0503020204020204" pitchFamily="34" charset="0"/>
              </a:rPr>
              <a:t>bărbat</a:t>
            </a:r>
            <a:r>
              <a:rPr lang="en-US" sz="6000" dirty="0">
                <a:latin typeface="Corbel" panose="020B0503020204020204" pitchFamily="34" charset="0"/>
              </a:rPr>
              <a:t> care, </a:t>
            </a:r>
            <a:r>
              <a:rPr lang="en-US" sz="6000" dirty="0" err="1">
                <a:latin typeface="Corbel" panose="020B0503020204020204" pitchFamily="34" charset="0"/>
              </a:rPr>
              <a:t>pe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timp</a:t>
            </a:r>
            <a:r>
              <a:rPr lang="en-US" sz="6000" dirty="0">
                <a:latin typeface="Corbel" panose="020B0503020204020204" pitchFamily="34" charset="0"/>
              </a:rPr>
              <a:t> de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viscol</a:t>
            </a:r>
            <a:r>
              <a:rPr lang="en-US" sz="6000" dirty="0">
                <a:latin typeface="Corbel" panose="020B0503020204020204" pitchFamily="34" charset="0"/>
              </a:rPr>
              <a:t>, era </a:t>
            </a:r>
            <a:r>
              <a:rPr lang="en-US" sz="6000" dirty="0" err="1">
                <a:latin typeface="Corbel" panose="020B0503020204020204" pitchFamily="34" charset="0"/>
              </a:rPr>
              <a:t>nevoit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fiece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minut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să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oprească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mașina</a:t>
            </a:r>
            <a:r>
              <a:rPr lang="en-US" sz="6000" dirty="0">
                <a:latin typeface="Corbel" panose="020B0503020204020204" pitchFamily="34" charset="0"/>
              </a:rPr>
              <a:t>, </a:t>
            </a:r>
            <a:r>
              <a:rPr lang="en-US" sz="6000" dirty="0" err="1">
                <a:latin typeface="Corbel" panose="020B0503020204020204" pitchFamily="34" charset="0"/>
              </a:rPr>
              <a:t>să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coboare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și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să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efectueze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aceeași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acțiune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en-US" sz="6000" b="1" dirty="0">
                <a:latin typeface="Corbel" panose="020B0503020204020204" pitchFamily="34" charset="0"/>
              </a:rPr>
              <a:t>Ce a </a:t>
            </a:r>
            <a:r>
              <a:rPr lang="en-US" sz="6000" b="1" dirty="0" err="1">
                <a:latin typeface="Corbel" panose="020B0503020204020204" pitchFamily="34" charset="0"/>
              </a:rPr>
              <a:t>inventat</a:t>
            </a:r>
            <a:r>
              <a:rPr lang="en-US" sz="6000" b="1" dirty="0">
                <a:latin typeface="Corbel" panose="020B0503020204020204" pitchFamily="34" charset="0"/>
              </a:rPr>
              <a:t> Mary? 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7051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890199"/>
            <a:ext cx="9602108" cy="38172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839450" y="3890199"/>
            <a:ext cx="9264650" cy="381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Автомобильные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дворники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Ștergătorul</a:t>
            </a: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de </a:t>
            </a:r>
            <a:r>
              <a:rPr lang="en-US" sz="4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parbriz</a:t>
            </a:r>
            <a:endParaRPr lang="en-US" sz="4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7" y="3539891"/>
            <a:ext cx="9581242" cy="479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3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1" y="2268742"/>
            <a:ext cx="12260694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300" dirty="0">
                <a:latin typeface="Corbel" panose="020B0503020204020204" pitchFamily="34" charset="0"/>
              </a:rPr>
              <a:t>Это – вымышленная женщина </a:t>
            </a:r>
            <a:r>
              <a:rPr lang="ru-RU" sz="4300" dirty="0" err="1">
                <a:latin typeface="Corbel" panose="020B0503020204020204" pitchFamily="34" charset="0"/>
              </a:rPr>
              <a:t>Марсия</a:t>
            </a:r>
            <a:r>
              <a:rPr lang="ru-RU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В </a:t>
            </a:r>
            <a:r>
              <a:rPr lang="ru-RU" sz="4300" dirty="0">
                <a:latin typeface="Corbel" panose="020B0503020204020204" pitchFamily="34" charset="0"/>
              </a:rPr>
              <a:t>одной </a:t>
            </a:r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социальной рекламе</a:t>
            </a:r>
            <a:r>
              <a:rPr lang="x-none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утверждается</a:t>
            </a:r>
            <a:r>
              <a:rPr lang="ru-RU" sz="4300" dirty="0">
                <a:latin typeface="Corbel" panose="020B0503020204020204" pitchFamily="34" charset="0"/>
              </a:rPr>
              <a:t>, что она была </a:t>
            </a:r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бы </a:t>
            </a:r>
            <a:r>
              <a:rPr lang="ru-RU" sz="4300" dirty="0">
                <a:latin typeface="Corbel" panose="020B0503020204020204" pitchFamily="34" charset="0"/>
              </a:rPr>
              <a:t>11-ой в </a:t>
            </a:r>
            <a:r>
              <a:rPr lang="ru-RU" sz="4300" dirty="0" smtClean="0">
                <a:latin typeface="Corbel" panose="020B0503020204020204" pitchFamily="34" charset="0"/>
              </a:rPr>
              <a:t>списке </a:t>
            </a:r>
            <a:r>
              <a:rPr lang="ru-RU" sz="4300" dirty="0">
                <a:latin typeface="Corbel" panose="020B0503020204020204" pitchFamily="34" charset="0"/>
              </a:rPr>
              <a:t>ТАКИХ людей. </a:t>
            </a:r>
            <a:r>
              <a:rPr lang="ru-RU" sz="4300" dirty="0" smtClean="0">
                <a:latin typeface="Corbel" panose="020B0503020204020204" pitchFamily="34" charset="0"/>
              </a:rPr>
              <a:t>Вроде,</a:t>
            </a:r>
            <a:r>
              <a:rPr lang="x-none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неплохо</a:t>
            </a:r>
            <a:r>
              <a:rPr lang="ru-RU" sz="4300" dirty="0">
                <a:latin typeface="Corbel" panose="020B0503020204020204" pitchFamily="34" charset="0"/>
              </a:rPr>
              <a:t>, </a:t>
            </a:r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но </a:t>
            </a:r>
            <a:r>
              <a:rPr lang="ru-RU" sz="4300" dirty="0">
                <a:latin typeface="Corbel" panose="020B0503020204020204" pitchFamily="34" charset="0"/>
              </a:rPr>
              <a:t>её прототип – пятый. </a:t>
            </a:r>
            <a:r>
              <a:rPr lang="ru-RU" sz="4300" b="1" dirty="0" smtClean="0">
                <a:latin typeface="Corbel" panose="020B0503020204020204" pitchFamily="34" charset="0"/>
              </a:rPr>
              <a:t>Напишите </a:t>
            </a:r>
            <a:r>
              <a:rPr lang="ru-RU" sz="4300" b="1" dirty="0">
                <a:latin typeface="Corbel" panose="020B0503020204020204" pitchFamily="34" charset="0"/>
              </a:rPr>
              <a:t>ТАКИХ, и </a:t>
            </a:r>
            <a:endParaRPr lang="x-none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b="1" dirty="0" smtClean="0">
                <a:latin typeface="Corbel" panose="020B0503020204020204" pitchFamily="34" charset="0"/>
              </a:rPr>
              <a:t>какой </a:t>
            </a:r>
            <a:r>
              <a:rPr lang="ru-RU" sz="4300" b="1" dirty="0">
                <a:latin typeface="Corbel" panose="020B0503020204020204" pitchFamily="34" charset="0"/>
              </a:rPr>
              <a:t>посыл </a:t>
            </a:r>
            <a:r>
              <a:rPr lang="ru-RU" sz="4300" b="1" dirty="0" smtClean="0">
                <a:latin typeface="Corbel" panose="020B0503020204020204" pitchFamily="34" charset="0"/>
              </a:rPr>
              <a:t>у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ru-RU" sz="4300" b="1" dirty="0" smtClean="0">
                <a:latin typeface="Corbel" panose="020B0503020204020204" pitchFamily="34" charset="0"/>
              </a:rPr>
              <a:t>рекламы.</a:t>
            </a:r>
            <a:endParaRPr lang="en-US" sz="4300" b="1" dirty="0" smtClean="0">
              <a:latin typeface="Corbel" panose="020B0503020204020204" pitchFamily="34" charset="0"/>
            </a:endParaRPr>
          </a:p>
          <a:p>
            <a:pPr fontAlgn="base"/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err="1" smtClean="0">
                <a:latin typeface="Corbel" panose="020B0503020204020204" pitchFamily="34" charset="0"/>
              </a:rPr>
              <a:t>Aceasta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e o </a:t>
            </a:r>
            <a:r>
              <a:rPr lang="en-US" sz="4300" dirty="0" err="1">
                <a:latin typeface="Corbel" panose="020B0503020204020204" pitchFamily="34" charset="0"/>
              </a:rPr>
              <a:t>femeie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fictivă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pe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nume</a:t>
            </a:r>
            <a:r>
              <a:rPr lang="en-US" sz="4300" dirty="0">
                <a:latin typeface="Corbel" panose="020B0503020204020204" pitchFamily="34" charset="0"/>
              </a:rPr>
              <a:t> Marcia. </a:t>
            </a:r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O </a:t>
            </a:r>
            <a:r>
              <a:rPr lang="en-US" sz="4300" dirty="0" err="1" smtClean="0">
                <a:latin typeface="Corbel" panose="020B0503020204020204" pitchFamily="34" charset="0"/>
              </a:rPr>
              <a:t>publicitate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socială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susține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că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smtClean="0">
                <a:latin typeface="Corbel" panose="020B0503020204020204" pitchFamily="34" charset="0"/>
              </a:rPr>
              <a:t>Marcia </a:t>
            </a:r>
            <a:r>
              <a:rPr lang="en-US" sz="4300" dirty="0" err="1">
                <a:latin typeface="Corbel" panose="020B0503020204020204" pitchFamily="34" charset="0"/>
              </a:rPr>
              <a:t>ar</a:t>
            </a:r>
            <a:r>
              <a:rPr lang="en-US" sz="4300" dirty="0">
                <a:latin typeface="Corbel" panose="020B0503020204020204" pitchFamily="34" charset="0"/>
              </a:rPr>
              <a:t> fi a 11-a </a:t>
            </a:r>
            <a:r>
              <a:rPr lang="en-US" sz="4300" dirty="0" err="1">
                <a:latin typeface="Corbel" panose="020B0503020204020204" pitchFamily="34" charset="0"/>
              </a:rPr>
              <a:t>pe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err="1" smtClean="0">
                <a:latin typeface="Corbel" panose="020B0503020204020204" pitchFamily="34" charset="0"/>
              </a:rPr>
              <a:t>lista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a ASTFEL de </a:t>
            </a:r>
            <a:r>
              <a:rPr lang="en-US" sz="4300" dirty="0" err="1">
                <a:latin typeface="Corbel" panose="020B0503020204020204" pitchFamily="34" charset="0"/>
              </a:rPr>
              <a:t>persoane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en-US" sz="4300" dirty="0" smtClean="0">
                <a:latin typeface="Corbel" panose="020B0503020204020204" pitchFamily="34" charset="0"/>
              </a:rPr>
              <a:t>Se </a:t>
            </a:r>
            <a:r>
              <a:rPr lang="en-US" sz="4300" dirty="0">
                <a:latin typeface="Corbel" panose="020B0503020204020204" pitchFamily="34" charset="0"/>
              </a:rPr>
              <a:t>pare </a:t>
            </a:r>
            <a:r>
              <a:rPr lang="en-US" sz="4300" dirty="0" err="1">
                <a:latin typeface="Corbel" panose="020B0503020204020204" pitchFamily="34" charset="0"/>
              </a:rPr>
              <a:t>că</a:t>
            </a:r>
            <a:r>
              <a:rPr lang="en-US" sz="4300" dirty="0">
                <a:latin typeface="Corbel" panose="020B0503020204020204" pitchFamily="34" charset="0"/>
              </a:rPr>
              <a:t> e bine, </a:t>
            </a:r>
            <a:r>
              <a:rPr lang="en-US" sz="4300" dirty="0" err="1" smtClean="0">
                <a:latin typeface="Corbel" panose="020B0503020204020204" pitchFamily="34" charset="0"/>
              </a:rPr>
              <a:t>însă</a:t>
            </a:r>
            <a:r>
              <a:rPr lang="x-none" sz="43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en-US" sz="4300" dirty="0" err="1" smtClean="0">
                <a:latin typeface="Corbel" panose="020B0503020204020204" pitchFamily="34" charset="0"/>
              </a:rPr>
              <a:t>prototipul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său</a:t>
            </a:r>
            <a:r>
              <a:rPr lang="en-US" sz="4300" dirty="0">
                <a:latin typeface="Corbel" panose="020B0503020204020204" pitchFamily="34" charset="0"/>
              </a:rPr>
              <a:t> e al </a:t>
            </a:r>
            <a:r>
              <a:rPr lang="en-US" sz="4300" dirty="0" err="1">
                <a:latin typeface="Corbel" panose="020B0503020204020204" pitchFamily="34" charset="0"/>
              </a:rPr>
              <a:t>cincilea</a:t>
            </a:r>
            <a:r>
              <a:rPr lang="en-US" sz="4300" b="1" dirty="0">
                <a:latin typeface="Corbel" panose="020B0503020204020204" pitchFamily="34" charset="0"/>
              </a:rPr>
              <a:t>. </a:t>
            </a:r>
            <a:r>
              <a:rPr lang="en-US" sz="4300" b="1" dirty="0" err="1">
                <a:latin typeface="Corbel" panose="020B0503020204020204" pitchFamily="34" charset="0"/>
              </a:rPr>
              <a:t>Răspundeți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ce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fel</a:t>
            </a:r>
            <a:r>
              <a:rPr lang="en-US" sz="4300" b="1" dirty="0">
                <a:latin typeface="Corbel" panose="020B0503020204020204" pitchFamily="34" charset="0"/>
              </a:rPr>
              <a:t> de </a:t>
            </a:r>
            <a:endParaRPr lang="x-none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b="1" dirty="0" err="1" smtClean="0">
                <a:latin typeface="Corbel" panose="020B0503020204020204" pitchFamily="34" charset="0"/>
              </a:rPr>
              <a:t>persoane</a:t>
            </a:r>
            <a:r>
              <a:rPr lang="en-US" sz="4300" b="1" dirty="0" smtClean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și</a:t>
            </a:r>
            <a:r>
              <a:rPr lang="en-US" sz="4300" b="1" dirty="0">
                <a:latin typeface="Corbel" panose="020B0503020204020204" pitchFamily="34" charset="0"/>
              </a:rPr>
              <a:t> la </a:t>
            </a:r>
            <a:r>
              <a:rPr lang="en-US" sz="4300" b="1" dirty="0" err="1">
                <a:latin typeface="Corbel" panose="020B0503020204020204" pitchFamily="34" charset="0"/>
              </a:rPr>
              <a:t>ce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 smtClean="0">
                <a:latin typeface="Corbel" panose="020B0503020204020204" pitchFamily="34" charset="0"/>
              </a:rPr>
              <a:t>atrage</a:t>
            </a:r>
            <a:r>
              <a:rPr lang="x-none" sz="4300" b="1" dirty="0" smtClean="0">
                <a:latin typeface="Corbel" panose="020B0503020204020204" pitchFamily="34" charset="0"/>
              </a:rPr>
              <a:t> </a:t>
            </a:r>
            <a:r>
              <a:rPr lang="en-US" sz="4300" b="1" dirty="0" err="1" smtClean="0">
                <a:latin typeface="Corbel" panose="020B0503020204020204" pitchFamily="34" charset="0"/>
              </a:rPr>
              <a:t>atenția</a:t>
            </a:r>
            <a:r>
              <a:rPr lang="en-US" sz="4300" b="1" dirty="0" smtClean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publicitatea</a:t>
            </a:r>
            <a:r>
              <a:rPr lang="en-US" sz="4300" b="1" dirty="0">
                <a:latin typeface="Corbel" panose="020B0503020204020204" pitchFamily="34" charset="0"/>
              </a:rPr>
              <a:t>. </a:t>
            </a:r>
            <a:endParaRPr lang="ru-RU" sz="4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1142656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824" y="1252632"/>
            <a:ext cx="7329911" cy="889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890199"/>
            <a:ext cx="9602108" cy="38172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839450" y="3890200"/>
            <a:ext cx="9264650" cy="381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     	   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Самых богатых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Cele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mai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    </a:t>
            </a:r>
            <a:r>
              <a:rPr lang="en-US" sz="4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bogate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– 1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4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Разница </a:t>
            </a: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доходов у мужчин и 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женщин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Diferența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de </a:t>
            </a:r>
            <a:r>
              <a:rPr lang="en-US" sz="4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venit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4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	</a:t>
            </a:r>
            <a:r>
              <a:rPr lang="en-US" sz="4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dintre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bărbați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și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femei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4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0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4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1144561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 ОТВЕТA/RĂSPUNSURI – 2 БАЛЛA/PUNCTE</a:t>
            </a:r>
            <a:endParaRPr lang="x-none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19" y="2362895"/>
            <a:ext cx="5663874" cy="68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640</Words>
  <Application>Microsoft Office PowerPoint</Application>
  <PresentationFormat>Произвольный</PresentationFormat>
  <Paragraphs>104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Пользователь Windows</cp:lastModifiedBy>
  <cp:revision>396</cp:revision>
  <dcterms:modified xsi:type="dcterms:W3CDTF">2020-12-11T16:30:42Z</dcterms:modified>
</cp:coreProperties>
</file>