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4" r:id="rId3"/>
    <p:sldId id="275" r:id="rId4"/>
    <p:sldId id="271" r:id="rId5"/>
    <p:sldId id="257" r:id="rId6"/>
    <p:sldId id="276" r:id="rId7"/>
    <p:sldId id="261" r:id="rId8"/>
    <p:sldId id="277" r:id="rId9"/>
    <p:sldId id="278" r:id="rId10"/>
    <p:sldId id="279" r:id="rId11"/>
    <p:sldId id="280" r:id="rId12"/>
    <p:sldId id="281" r:id="rId13"/>
    <p:sldId id="282" r:id="rId14"/>
    <p:sldId id="283" r:id="rId15"/>
    <p:sldId id="284" r:id="rId16"/>
    <p:sldId id="285" r:id="rId17"/>
    <p:sldId id="264" r:id="rId18"/>
    <p:sldId id="267" r:id="rId19"/>
    <p:sldId id="268" r:id="rId20"/>
    <p:sldId id="286" r:id="rId21"/>
    <p:sldId id="272"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F5FA"/>
    <a:srgbClr val="5DF9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648" autoAdjust="0"/>
  </p:normalViewPr>
  <p:slideViewPr>
    <p:cSldViewPr>
      <p:cViewPr varScale="1">
        <p:scale>
          <a:sx n="83" d="100"/>
          <a:sy n="83" d="100"/>
        </p:scale>
        <p:origin x="145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1556116406353172E-2"/>
          <c:y val="6.3110888913577509E-2"/>
          <c:w val="0.84016044862939754"/>
          <c:h val="0.85830031231097781"/>
        </c:manualLayout>
      </c:layout>
      <c:barChart>
        <c:barDir val="col"/>
        <c:grouping val="clustered"/>
        <c:varyColors val="0"/>
        <c:ser>
          <c:idx val="0"/>
          <c:order val="0"/>
          <c:tx>
            <c:strRef>
              <c:f>Лист1!$C$29</c:f>
              <c:strCache>
                <c:ptCount val="1"/>
                <c:pt idx="0">
                  <c:v>X-real</c:v>
                </c:pt>
              </c:strCache>
            </c:strRef>
          </c:tx>
          <c:invertIfNegative val="0"/>
          <c:cat>
            <c:strRef>
              <c:f>Лист1!$D$23:$M$28</c:f>
              <c:strCache>
                <c:ptCount val="10"/>
                <c:pt idx="0">
                  <c:v>10</c:v>
                </c:pt>
                <c:pt idx="1">
                  <c:v>9</c:v>
                </c:pt>
                <c:pt idx="2">
                  <c:v>8</c:v>
                </c:pt>
                <c:pt idx="3">
                  <c:v>7</c:v>
                </c:pt>
                <c:pt idx="4">
                  <c:v>6</c:v>
                </c:pt>
                <c:pt idx="5">
                  <c:v>5</c:v>
                </c:pt>
                <c:pt idx="6">
                  <c:v>4</c:v>
                </c:pt>
                <c:pt idx="7">
                  <c:v>3</c:v>
                </c:pt>
                <c:pt idx="8">
                  <c:v>2</c:v>
                </c:pt>
                <c:pt idx="9">
                  <c:v>1</c:v>
                </c:pt>
              </c:strCache>
            </c:strRef>
          </c:cat>
          <c:val>
            <c:numRef>
              <c:f>Лист1!$D$29:$M$29</c:f>
              <c:numCache>
                <c:formatCode>General</c:formatCode>
                <c:ptCount val="10"/>
                <c:pt idx="0">
                  <c:v>162</c:v>
                </c:pt>
                <c:pt idx="1">
                  <c:v>260</c:v>
                </c:pt>
                <c:pt idx="2">
                  <c:v>361</c:v>
                </c:pt>
                <c:pt idx="3">
                  <c:v>359</c:v>
                </c:pt>
                <c:pt idx="4">
                  <c:v>329</c:v>
                </c:pt>
                <c:pt idx="5">
                  <c:v>290</c:v>
                </c:pt>
                <c:pt idx="6">
                  <c:v>76</c:v>
                </c:pt>
                <c:pt idx="7">
                  <c:v>0</c:v>
                </c:pt>
              </c:numCache>
            </c:numRef>
          </c:val>
        </c:ser>
        <c:ser>
          <c:idx val="1"/>
          <c:order val="1"/>
          <c:tx>
            <c:strRef>
              <c:f>Лист1!$C$30</c:f>
              <c:strCache>
                <c:ptCount val="1"/>
                <c:pt idx="0">
                  <c:v>XI -real</c:v>
                </c:pt>
              </c:strCache>
            </c:strRef>
          </c:tx>
          <c:invertIfNegative val="0"/>
          <c:cat>
            <c:strRef>
              <c:f>Лист1!$D$23:$M$28</c:f>
              <c:strCache>
                <c:ptCount val="10"/>
                <c:pt idx="0">
                  <c:v>10</c:v>
                </c:pt>
                <c:pt idx="1">
                  <c:v>9</c:v>
                </c:pt>
                <c:pt idx="2">
                  <c:v>8</c:v>
                </c:pt>
                <c:pt idx="3">
                  <c:v>7</c:v>
                </c:pt>
                <c:pt idx="4">
                  <c:v>6</c:v>
                </c:pt>
                <c:pt idx="5">
                  <c:v>5</c:v>
                </c:pt>
                <c:pt idx="6">
                  <c:v>4</c:v>
                </c:pt>
                <c:pt idx="7">
                  <c:v>3</c:v>
                </c:pt>
                <c:pt idx="8">
                  <c:v>2</c:v>
                </c:pt>
                <c:pt idx="9">
                  <c:v>1</c:v>
                </c:pt>
              </c:strCache>
            </c:strRef>
          </c:cat>
          <c:val>
            <c:numRef>
              <c:f>Лист1!$D$30:$M$30</c:f>
              <c:numCache>
                <c:formatCode>General</c:formatCode>
                <c:ptCount val="10"/>
                <c:pt idx="0">
                  <c:v>132</c:v>
                </c:pt>
                <c:pt idx="1">
                  <c:v>247</c:v>
                </c:pt>
                <c:pt idx="2">
                  <c:v>271</c:v>
                </c:pt>
                <c:pt idx="3">
                  <c:v>308</c:v>
                </c:pt>
                <c:pt idx="4">
                  <c:v>238</c:v>
                </c:pt>
                <c:pt idx="5">
                  <c:v>252</c:v>
                </c:pt>
                <c:pt idx="6">
                  <c:v>55</c:v>
                </c:pt>
              </c:numCache>
            </c:numRef>
          </c:val>
        </c:ser>
        <c:ser>
          <c:idx val="2"/>
          <c:order val="2"/>
          <c:tx>
            <c:strRef>
              <c:f>Лист1!$C$31</c:f>
              <c:strCache>
                <c:ptCount val="1"/>
                <c:pt idx="0">
                  <c:v>XII- real</c:v>
                </c:pt>
              </c:strCache>
            </c:strRef>
          </c:tx>
          <c:invertIfNegative val="0"/>
          <c:cat>
            <c:strRef>
              <c:f>Лист1!$D$23:$M$28</c:f>
              <c:strCache>
                <c:ptCount val="10"/>
                <c:pt idx="0">
                  <c:v>10</c:v>
                </c:pt>
                <c:pt idx="1">
                  <c:v>9</c:v>
                </c:pt>
                <c:pt idx="2">
                  <c:v>8</c:v>
                </c:pt>
                <c:pt idx="3">
                  <c:v>7</c:v>
                </c:pt>
                <c:pt idx="4">
                  <c:v>6</c:v>
                </c:pt>
                <c:pt idx="5">
                  <c:v>5</c:v>
                </c:pt>
                <c:pt idx="6">
                  <c:v>4</c:v>
                </c:pt>
                <c:pt idx="7">
                  <c:v>3</c:v>
                </c:pt>
                <c:pt idx="8">
                  <c:v>2</c:v>
                </c:pt>
                <c:pt idx="9">
                  <c:v>1</c:v>
                </c:pt>
              </c:strCache>
            </c:strRef>
          </c:cat>
          <c:val>
            <c:numRef>
              <c:f>Лист1!$D$31:$M$31</c:f>
              <c:numCache>
                <c:formatCode>General</c:formatCode>
                <c:ptCount val="10"/>
                <c:pt idx="0">
                  <c:v>191</c:v>
                </c:pt>
                <c:pt idx="1">
                  <c:v>202</c:v>
                </c:pt>
                <c:pt idx="2">
                  <c:v>266</c:v>
                </c:pt>
                <c:pt idx="3">
                  <c:v>234</c:v>
                </c:pt>
                <c:pt idx="4">
                  <c:v>215</c:v>
                </c:pt>
                <c:pt idx="5">
                  <c:v>198</c:v>
                </c:pt>
                <c:pt idx="6">
                  <c:v>45</c:v>
                </c:pt>
              </c:numCache>
            </c:numRef>
          </c:val>
        </c:ser>
        <c:dLbls>
          <c:showLegendKey val="0"/>
          <c:showVal val="0"/>
          <c:showCatName val="0"/>
          <c:showSerName val="0"/>
          <c:showPercent val="0"/>
          <c:showBubbleSize val="0"/>
        </c:dLbls>
        <c:gapWidth val="150"/>
        <c:axId val="365425448"/>
        <c:axId val="365419960"/>
      </c:barChart>
      <c:catAx>
        <c:axId val="365425448"/>
        <c:scaling>
          <c:orientation val="minMax"/>
        </c:scaling>
        <c:delete val="0"/>
        <c:axPos val="b"/>
        <c:numFmt formatCode="General" sourceLinked="0"/>
        <c:majorTickMark val="out"/>
        <c:minorTickMark val="none"/>
        <c:tickLblPos val="nextTo"/>
        <c:crossAx val="365419960"/>
        <c:crosses val="autoZero"/>
        <c:auto val="1"/>
        <c:lblAlgn val="ctr"/>
        <c:lblOffset val="100"/>
        <c:noMultiLvlLbl val="0"/>
      </c:catAx>
      <c:valAx>
        <c:axId val="365419960"/>
        <c:scaling>
          <c:orientation val="minMax"/>
        </c:scaling>
        <c:delete val="0"/>
        <c:axPos val="l"/>
        <c:majorGridlines/>
        <c:numFmt formatCode="General" sourceLinked="1"/>
        <c:majorTickMark val="out"/>
        <c:minorTickMark val="none"/>
        <c:tickLblPos val="nextTo"/>
        <c:crossAx val="365425448"/>
        <c:crosses val="autoZero"/>
        <c:crossBetween val="between"/>
      </c:valAx>
      <c:spPr>
        <a:solidFill>
          <a:srgbClr val="1F497D">
            <a:lumMod val="20000"/>
            <a:lumOff val="80000"/>
          </a:srgbClr>
        </a:solidFill>
      </c:spPr>
    </c:plotArea>
    <c:legend>
      <c:legendPos val="r"/>
      <c:overlay val="0"/>
    </c:legend>
    <c:plotVisOnly val="1"/>
    <c:dispBlanksAs val="gap"/>
    <c:showDLblsOverMax val="0"/>
  </c:chart>
  <c:spPr>
    <a:solidFill>
      <a:srgbClr val="C0504D">
        <a:lumMod val="20000"/>
        <a:lumOff val="80000"/>
      </a:srgbClr>
    </a:solidFill>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EEFA92-4464-4FED-9E8A-E1AFBD978DBB}" type="doc">
      <dgm:prSet loTypeId="urn:microsoft.com/office/officeart/2005/8/layout/hList6" loCatId="list" qsTypeId="urn:microsoft.com/office/officeart/2005/8/quickstyle/3d2" qsCatId="3D" csTypeId="urn:microsoft.com/office/officeart/2005/8/colors/accent1_2" csCatId="accent1" phldr="1"/>
      <dgm:spPr/>
      <dgm:t>
        <a:bodyPr/>
        <a:lstStyle/>
        <a:p>
          <a:endParaRPr lang="ru-RU"/>
        </a:p>
      </dgm:t>
    </dgm:pt>
    <dgm:pt modelId="{E879C198-0A63-4E4A-ACBB-07B33C641AF4}">
      <dgm:prSet phldrT="[Текст]"/>
      <dgm:spPr>
        <a:solidFill>
          <a:schemeClr val="accent2">
            <a:lumMod val="60000"/>
            <a:lumOff val="40000"/>
          </a:schemeClr>
        </a:solidFill>
      </dgm:spPr>
      <dgm:t>
        <a:bodyPr/>
        <a:lstStyle/>
        <a:p>
          <a:r>
            <a:rPr lang="ro-RO" b="1" dirty="0" err="1" smtClean="0"/>
            <a:t>Doi-</a:t>
          </a:r>
          <a:r>
            <a:rPr lang="ro-RO" b="1" dirty="0" smtClean="0"/>
            <a:t> </a:t>
          </a:r>
        </a:p>
        <a:p>
          <a:r>
            <a:rPr lang="ro-RO" b="1" dirty="0" smtClean="0"/>
            <a:t>209 CD</a:t>
          </a:r>
          <a:endParaRPr lang="ru-RU" b="1" dirty="0"/>
        </a:p>
      </dgm:t>
    </dgm:pt>
    <dgm:pt modelId="{2C69C1DB-B604-4D02-881F-C1C9765D1D8C}" type="parTrans" cxnId="{7C84029D-29CC-4F5E-804A-2F9BB414E6DD}">
      <dgm:prSet/>
      <dgm:spPr/>
      <dgm:t>
        <a:bodyPr/>
        <a:lstStyle/>
        <a:p>
          <a:endParaRPr lang="ru-RU"/>
        </a:p>
      </dgm:t>
    </dgm:pt>
    <dgm:pt modelId="{D0DB185A-A0E7-4AA9-BBBC-ACFF23D2F18B}" type="sibTrans" cxnId="{7C84029D-29CC-4F5E-804A-2F9BB414E6DD}">
      <dgm:prSet/>
      <dgm:spPr/>
      <dgm:t>
        <a:bodyPr/>
        <a:lstStyle/>
        <a:p>
          <a:endParaRPr lang="ru-RU"/>
        </a:p>
      </dgm:t>
    </dgm:pt>
    <dgm:pt modelId="{0AC32986-C440-43C0-B28A-A06C4F4B3B39}">
      <dgm:prSet/>
      <dgm:spPr>
        <a:solidFill>
          <a:srgbClr val="00B0F0"/>
        </a:solidFill>
      </dgm:spPr>
      <dgm:t>
        <a:bodyPr/>
        <a:lstStyle/>
        <a:p>
          <a:r>
            <a:rPr lang="ro-RO" b="1" dirty="0" err="1" smtClean="0"/>
            <a:t>Superior-</a:t>
          </a:r>
          <a:r>
            <a:rPr lang="ro-RO" b="1" dirty="0" smtClean="0"/>
            <a:t> 64 CD</a:t>
          </a:r>
          <a:endParaRPr lang="ru-RU" b="1" dirty="0"/>
        </a:p>
      </dgm:t>
    </dgm:pt>
    <dgm:pt modelId="{00181EFB-3A5E-473E-B516-78E7E344A0B7}" type="parTrans" cxnId="{C2404038-B109-4A21-9640-C699CC5F2CEB}">
      <dgm:prSet/>
      <dgm:spPr/>
      <dgm:t>
        <a:bodyPr/>
        <a:lstStyle/>
        <a:p>
          <a:endParaRPr lang="ru-RU"/>
        </a:p>
      </dgm:t>
    </dgm:pt>
    <dgm:pt modelId="{3165CD92-F508-4E60-ACED-BEA76ECA638B}" type="sibTrans" cxnId="{C2404038-B109-4A21-9640-C699CC5F2CEB}">
      <dgm:prSet/>
      <dgm:spPr/>
      <dgm:t>
        <a:bodyPr/>
        <a:lstStyle/>
        <a:p>
          <a:endParaRPr lang="ru-RU"/>
        </a:p>
      </dgm:t>
    </dgm:pt>
    <dgm:pt modelId="{AFF3C410-3C10-494E-9EA4-D59DE349410E}">
      <dgm:prSet/>
      <dgm:spPr>
        <a:solidFill>
          <a:srgbClr val="00B050"/>
        </a:solidFill>
      </dgm:spPr>
      <dgm:t>
        <a:bodyPr/>
        <a:lstStyle/>
        <a:p>
          <a:r>
            <a:rPr lang="ro-RO" b="1" dirty="0" smtClean="0"/>
            <a:t>Întâi- 132 CD</a:t>
          </a:r>
        </a:p>
      </dgm:t>
    </dgm:pt>
    <dgm:pt modelId="{1A5DE6FA-A50F-4C4D-8182-2E5F2A1EA0E3}" type="parTrans" cxnId="{5C03BFAC-E09B-40CE-B15F-7018F35DAF19}">
      <dgm:prSet/>
      <dgm:spPr/>
      <dgm:t>
        <a:bodyPr/>
        <a:lstStyle/>
        <a:p>
          <a:endParaRPr lang="ru-RU"/>
        </a:p>
      </dgm:t>
    </dgm:pt>
    <dgm:pt modelId="{BAFA1D9B-A5D0-4575-8B9E-015A53BC4099}" type="sibTrans" cxnId="{5C03BFAC-E09B-40CE-B15F-7018F35DAF19}">
      <dgm:prSet/>
      <dgm:spPr/>
      <dgm:t>
        <a:bodyPr/>
        <a:lstStyle/>
        <a:p>
          <a:endParaRPr lang="ru-RU"/>
        </a:p>
      </dgm:t>
    </dgm:pt>
    <dgm:pt modelId="{5641DC7A-5C05-4158-B6C1-67070E23C49F}" type="pres">
      <dgm:prSet presAssocID="{D6EEFA92-4464-4FED-9E8A-E1AFBD978DBB}" presName="Name0" presStyleCnt="0">
        <dgm:presLayoutVars>
          <dgm:dir/>
          <dgm:resizeHandles val="exact"/>
        </dgm:presLayoutVars>
      </dgm:prSet>
      <dgm:spPr/>
      <dgm:t>
        <a:bodyPr/>
        <a:lstStyle/>
        <a:p>
          <a:endParaRPr lang="ru-RU"/>
        </a:p>
      </dgm:t>
    </dgm:pt>
    <dgm:pt modelId="{000B2813-7244-4F32-ABA9-A4CF4B866797}" type="pres">
      <dgm:prSet presAssocID="{E879C198-0A63-4E4A-ACBB-07B33C641AF4}" presName="node" presStyleLbl="node1" presStyleIdx="0" presStyleCnt="3" custScaleX="39531" custScaleY="98681" custLinFactX="92558" custLinFactNeighborX="100000" custLinFactNeighborY="0">
        <dgm:presLayoutVars>
          <dgm:bulletEnabled val="1"/>
        </dgm:presLayoutVars>
      </dgm:prSet>
      <dgm:spPr/>
      <dgm:t>
        <a:bodyPr/>
        <a:lstStyle/>
        <a:p>
          <a:endParaRPr lang="ru-RU"/>
        </a:p>
      </dgm:t>
    </dgm:pt>
    <dgm:pt modelId="{76084F44-FC28-4D3D-93C0-4416777C639B}" type="pres">
      <dgm:prSet presAssocID="{D0DB185A-A0E7-4AA9-BBBC-ACFF23D2F18B}" presName="sibTrans" presStyleCnt="0"/>
      <dgm:spPr/>
    </dgm:pt>
    <dgm:pt modelId="{EDA59ED2-FB0C-4CFA-AC6E-B457885627A1}" type="pres">
      <dgm:prSet presAssocID="{0AC32986-C440-43C0-B28A-A06C4F4B3B39}" presName="node" presStyleLbl="node1" presStyleIdx="1" presStyleCnt="3" custScaleX="40669" custScaleY="100000" custLinFactX="-80070" custLinFactNeighborX="-100000" custLinFactNeighborY="-16198">
        <dgm:presLayoutVars>
          <dgm:bulletEnabled val="1"/>
        </dgm:presLayoutVars>
      </dgm:prSet>
      <dgm:spPr/>
      <dgm:t>
        <a:bodyPr/>
        <a:lstStyle/>
        <a:p>
          <a:endParaRPr lang="ru-RU"/>
        </a:p>
      </dgm:t>
    </dgm:pt>
    <dgm:pt modelId="{77D8BDBB-0D6F-44A6-8301-BDD637254F51}" type="pres">
      <dgm:prSet presAssocID="{3165CD92-F508-4E60-ACED-BEA76ECA638B}" presName="sibTrans" presStyleCnt="0"/>
      <dgm:spPr/>
    </dgm:pt>
    <dgm:pt modelId="{B2E4DF3A-AFC6-4E61-A490-18EC7B1CE0D2}" type="pres">
      <dgm:prSet presAssocID="{AFF3C410-3C10-494E-9EA4-D59DE349410E}" presName="node" presStyleLbl="node1" presStyleIdx="2" presStyleCnt="3" custScaleX="35510" custLinFactX="-42947" custLinFactNeighborX="-100000" custLinFactNeighborY="-3010">
        <dgm:presLayoutVars>
          <dgm:bulletEnabled val="1"/>
        </dgm:presLayoutVars>
      </dgm:prSet>
      <dgm:spPr/>
      <dgm:t>
        <a:bodyPr/>
        <a:lstStyle/>
        <a:p>
          <a:endParaRPr lang="ru-RU"/>
        </a:p>
      </dgm:t>
    </dgm:pt>
  </dgm:ptLst>
  <dgm:cxnLst>
    <dgm:cxn modelId="{5C03BFAC-E09B-40CE-B15F-7018F35DAF19}" srcId="{D6EEFA92-4464-4FED-9E8A-E1AFBD978DBB}" destId="{AFF3C410-3C10-494E-9EA4-D59DE349410E}" srcOrd="2" destOrd="0" parTransId="{1A5DE6FA-A50F-4C4D-8182-2E5F2A1EA0E3}" sibTransId="{BAFA1D9B-A5D0-4575-8B9E-015A53BC4099}"/>
    <dgm:cxn modelId="{D8B29114-ED31-47D2-A9DC-0A5AF1ED5630}" type="presOf" srcId="{D6EEFA92-4464-4FED-9E8A-E1AFBD978DBB}" destId="{5641DC7A-5C05-4158-B6C1-67070E23C49F}" srcOrd="0" destOrd="0" presId="urn:microsoft.com/office/officeart/2005/8/layout/hList6"/>
    <dgm:cxn modelId="{7C84029D-29CC-4F5E-804A-2F9BB414E6DD}" srcId="{D6EEFA92-4464-4FED-9E8A-E1AFBD978DBB}" destId="{E879C198-0A63-4E4A-ACBB-07B33C641AF4}" srcOrd="0" destOrd="0" parTransId="{2C69C1DB-B604-4D02-881F-C1C9765D1D8C}" sibTransId="{D0DB185A-A0E7-4AA9-BBBC-ACFF23D2F18B}"/>
    <dgm:cxn modelId="{D473F255-1104-4D22-9266-DF7FACABE985}" type="presOf" srcId="{0AC32986-C440-43C0-B28A-A06C4F4B3B39}" destId="{EDA59ED2-FB0C-4CFA-AC6E-B457885627A1}" srcOrd="0" destOrd="0" presId="urn:microsoft.com/office/officeart/2005/8/layout/hList6"/>
    <dgm:cxn modelId="{68B4562F-BF12-4BC2-8977-8BC8F04C153C}" type="presOf" srcId="{E879C198-0A63-4E4A-ACBB-07B33C641AF4}" destId="{000B2813-7244-4F32-ABA9-A4CF4B866797}" srcOrd="0" destOrd="0" presId="urn:microsoft.com/office/officeart/2005/8/layout/hList6"/>
    <dgm:cxn modelId="{C2404038-B109-4A21-9640-C699CC5F2CEB}" srcId="{D6EEFA92-4464-4FED-9E8A-E1AFBD978DBB}" destId="{0AC32986-C440-43C0-B28A-A06C4F4B3B39}" srcOrd="1" destOrd="0" parTransId="{00181EFB-3A5E-473E-B516-78E7E344A0B7}" sibTransId="{3165CD92-F508-4E60-ACED-BEA76ECA638B}"/>
    <dgm:cxn modelId="{A1EC3F9B-1148-4D4D-B7EF-86E1A8A5D3AD}" type="presOf" srcId="{AFF3C410-3C10-494E-9EA4-D59DE349410E}" destId="{B2E4DF3A-AFC6-4E61-A490-18EC7B1CE0D2}" srcOrd="0" destOrd="0" presId="urn:microsoft.com/office/officeart/2005/8/layout/hList6"/>
    <dgm:cxn modelId="{1F862134-9E16-4E54-9C2F-7ABCB2E5F4EC}" type="presParOf" srcId="{5641DC7A-5C05-4158-B6C1-67070E23C49F}" destId="{000B2813-7244-4F32-ABA9-A4CF4B866797}" srcOrd="0" destOrd="0" presId="urn:microsoft.com/office/officeart/2005/8/layout/hList6"/>
    <dgm:cxn modelId="{5C63C6B3-C5C5-4B27-A5D2-F3E427FC87CA}" type="presParOf" srcId="{5641DC7A-5C05-4158-B6C1-67070E23C49F}" destId="{76084F44-FC28-4D3D-93C0-4416777C639B}" srcOrd="1" destOrd="0" presId="urn:microsoft.com/office/officeart/2005/8/layout/hList6"/>
    <dgm:cxn modelId="{49FB2FD6-F123-4958-A4BF-5E23AEDED5E0}" type="presParOf" srcId="{5641DC7A-5C05-4158-B6C1-67070E23C49F}" destId="{EDA59ED2-FB0C-4CFA-AC6E-B457885627A1}" srcOrd="2" destOrd="0" presId="urn:microsoft.com/office/officeart/2005/8/layout/hList6"/>
    <dgm:cxn modelId="{8F746D51-5919-4119-8546-07507B3749E8}" type="presParOf" srcId="{5641DC7A-5C05-4158-B6C1-67070E23C49F}" destId="{77D8BDBB-0D6F-44A6-8301-BDD637254F51}" srcOrd="3" destOrd="0" presId="urn:microsoft.com/office/officeart/2005/8/layout/hList6"/>
    <dgm:cxn modelId="{8322DA15-C3AC-4729-BF85-BC13F8FE7B14}" type="presParOf" srcId="{5641DC7A-5C05-4158-B6C1-67070E23C49F}" destId="{B2E4DF3A-AFC6-4E61-A490-18EC7B1CE0D2}"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0B2813-7244-4F32-ABA9-A4CF4B866797}">
      <dsp:nvSpPr>
        <dsp:cNvPr id="0" name=""/>
        <dsp:cNvSpPr/>
      </dsp:nvSpPr>
      <dsp:spPr>
        <a:xfrm rot="16200000">
          <a:off x="3352935" y="329549"/>
          <a:ext cx="2218372" cy="1588924"/>
        </a:xfrm>
        <a:prstGeom prst="flowChartManualOperation">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0" tIns="0" rIns="166644" bIns="0" numCol="1" spcCol="1270" anchor="ctr" anchorCtr="0">
          <a:noAutofit/>
        </a:bodyPr>
        <a:lstStyle/>
        <a:p>
          <a:pPr lvl="0" algn="ctr" defTabSz="1155700">
            <a:lnSpc>
              <a:spcPct val="90000"/>
            </a:lnSpc>
            <a:spcBef>
              <a:spcPct val="0"/>
            </a:spcBef>
            <a:spcAft>
              <a:spcPct val="35000"/>
            </a:spcAft>
          </a:pPr>
          <a:r>
            <a:rPr lang="ro-RO" sz="2600" b="1" kern="1200" dirty="0" err="1" smtClean="0"/>
            <a:t>Doi-</a:t>
          </a:r>
          <a:r>
            <a:rPr lang="ro-RO" sz="2600" b="1" kern="1200" dirty="0" smtClean="0"/>
            <a:t> </a:t>
          </a:r>
        </a:p>
        <a:p>
          <a:pPr lvl="0" algn="ctr" defTabSz="1155700">
            <a:lnSpc>
              <a:spcPct val="90000"/>
            </a:lnSpc>
            <a:spcBef>
              <a:spcPct val="0"/>
            </a:spcBef>
            <a:spcAft>
              <a:spcPct val="35000"/>
            </a:spcAft>
          </a:pPr>
          <a:r>
            <a:rPr lang="ro-RO" sz="2600" b="1" kern="1200" dirty="0" smtClean="0"/>
            <a:t>209 CD</a:t>
          </a:r>
          <a:endParaRPr lang="ru-RU" sz="2600" b="1" kern="1200" dirty="0"/>
        </a:p>
      </dsp:txBody>
      <dsp:txXfrm rot="5400000">
        <a:off x="3667659" y="458499"/>
        <a:ext cx="1588924" cy="1331024"/>
      </dsp:txXfrm>
    </dsp:sp>
    <dsp:sp modelId="{EDA59ED2-FB0C-4CFA-AC6E-B457885627A1}">
      <dsp:nvSpPr>
        <dsp:cNvPr id="0" name=""/>
        <dsp:cNvSpPr/>
      </dsp:nvSpPr>
      <dsp:spPr>
        <a:xfrm rot="16200000">
          <a:off x="-306679" y="306679"/>
          <a:ext cx="2248024" cy="1634665"/>
        </a:xfrm>
        <a:prstGeom prst="flowChartManualOperation">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0" tIns="0" rIns="166644" bIns="0" numCol="1" spcCol="1270" anchor="ctr" anchorCtr="0">
          <a:noAutofit/>
        </a:bodyPr>
        <a:lstStyle/>
        <a:p>
          <a:pPr lvl="0" algn="ctr" defTabSz="1155700">
            <a:lnSpc>
              <a:spcPct val="90000"/>
            </a:lnSpc>
            <a:spcBef>
              <a:spcPct val="0"/>
            </a:spcBef>
            <a:spcAft>
              <a:spcPct val="35000"/>
            </a:spcAft>
          </a:pPr>
          <a:r>
            <a:rPr lang="ro-RO" sz="2600" b="1" kern="1200" dirty="0" err="1" smtClean="0"/>
            <a:t>Superior-</a:t>
          </a:r>
          <a:r>
            <a:rPr lang="ro-RO" sz="2600" b="1" kern="1200" dirty="0" smtClean="0"/>
            <a:t> 64 CD</a:t>
          </a:r>
          <a:endParaRPr lang="ru-RU" sz="2600" b="1" kern="1200" dirty="0"/>
        </a:p>
      </dsp:txBody>
      <dsp:txXfrm rot="5400000">
        <a:off x="1" y="449604"/>
        <a:ext cx="1634665" cy="1348814"/>
      </dsp:txXfrm>
    </dsp:sp>
    <dsp:sp modelId="{B2E4DF3A-AFC6-4E61-A490-18EC7B1CE0D2}">
      <dsp:nvSpPr>
        <dsp:cNvPr id="0" name=""/>
        <dsp:cNvSpPr/>
      </dsp:nvSpPr>
      <dsp:spPr>
        <a:xfrm rot="16200000">
          <a:off x="1389846" y="410360"/>
          <a:ext cx="2248024" cy="1427302"/>
        </a:xfrm>
        <a:prstGeom prst="flowChartManualOperation">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0" tIns="0" rIns="166644" bIns="0" numCol="1" spcCol="1270" anchor="ctr" anchorCtr="0">
          <a:noAutofit/>
        </a:bodyPr>
        <a:lstStyle/>
        <a:p>
          <a:pPr lvl="0" algn="ctr" defTabSz="1155700">
            <a:lnSpc>
              <a:spcPct val="90000"/>
            </a:lnSpc>
            <a:spcBef>
              <a:spcPct val="0"/>
            </a:spcBef>
            <a:spcAft>
              <a:spcPct val="35000"/>
            </a:spcAft>
          </a:pPr>
          <a:r>
            <a:rPr lang="ro-RO" sz="2600" b="1" kern="1200" dirty="0" smtClean="0"/>
            <a:t>Întâi- 132 CD</a:t>
          </a:r>
        </a:p>
      </dsp:txBody>
      <dsp:txXfrm rot="5400000">
        <a:off x="1800207" y="449604"/>
        <a:ext cx="1427302" cy="1348814"/>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811037-9AAA-4957-899B-489C3B347EA6}" type="datetimeFigureOut">
              <a:rPr lang="ru-RU" smtClean="0"/>
              <a:t>31.08.2021</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B182DE-EAC4-4D2B-90F7-DFBDCFF4020D}" type="slidenum">
              <a:rPr lang="ru-RU" smtClean="0"/>
              <a:t>‹#›</a:t>
            </a:fld>
            <a:endParaRPr lang="ru-RU"/>
          </a:p>
        </p:txBody>
      </p:sp>
    </p:spTree>
    <p:extLst>
      <p:ext uri="{BB962C8B-B14F-4D97-AF65-F5344CB8AC3E}">
        <p14:creationId xmlns:p14="http://schemas.microsoft.com/office/powerpoint/2010/main" val="982534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AB182DE-EAC4-4D2B-90F7-DFBDCFF4020D}" type="slidenum">
              <a:rPr lang="ru-RU" smtClean="0"/>
              <a:t>13</a:t>
            </a:fld>
            <a:endParaRPr lang="ru-RU"/>
          </a:p>
        </p:txBody>
      </p:sp>
    </p:spTree>
    <p:extLst>
      <p:ext uri="{BB962C8B-B14F-4D97-AF65-F5344CB8AC3E}">
        <p14:creationId xmlns:p14="http://schemas.microsoft.com/office/powerpoint/2010/main" val="7144741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1026" name="Picture 2" descr="K:\ProPowerPoint\Шаблоны\Абстрактные\GreenAbstrakt.jpg"/>
          <p:cNvPicPr>
            <a:picLocks noChangeAspect="1" noChangeArrowheads="1"/>
          </p:cNvPicPr>
          <p:nvPr userDrawn="1"/>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66294" cy="6858000"/>
          </a:xfrm>
          <a:prstGeom prst="rect">
            <a:avLst/>
          </a:prstGeom>
        </p:spPr>
        <p:style>
          <a:lnRef idx="1">
            <a:schemeClr val="accent3"/>
          </a:lnRef>
          <a:fillRef idx="2">
            <a:schemeClr val="accent3"/>
          </a:fillRef>
          <a:effectRef idx="1">
            <a:schemeClr val="accent3"/>
          </a:effectRef>
          <a:fontRef idx="minor">
            <a:schemeClr val="dk1"/>
          </a:fontRef>
        </p:style>
      </p:pic>
      <p:sp>
        <p:nvSpPr>
          <p:cNvPr id="2" name="Заголовок 1"/>
          <p:cNvSpPr>
            <a:spLocks noGrp="1"/>
          </p:cNvSpPr>
          <p:nvPr>
            <p:ph type="ctrTitle"/>
          </p:nvPr>
        </p:nvSpPr>
        <p:spPr>
          <a:xfrm>
            <a:off x="1115616" y="980728"/>
            <a:ext cx="7772400" cy="1470025"/>
          </a:xfrm>
        </p:spPr>
        <p:style>
          <a:lnRef idx="2">
            <a:schemeClr val="accent3">
              <a:shade val="50000"/>
            </a:schemeClr>
          </a:lnRef>
          <a:fillRef idx="1">
            <a:schemeClr val="accent3"/>
          </a:fillRef>
          <a:effectRef idx="0">
            <a:schemeClr val="accent3"/>
          </a:effectRef>
          <a:fontRef idx="none"/>
        </p:style>
        <p:txBody>
          <a:bodyPr>
            <a:normAutofit/>
          </a:bodyPr>
          <a:lstStyle>
            <a:lvl1pPr>
              <a:defRPr sz="6000" b="1">
                <a:solidFill>
                  <a:schemeClr val="bg1"/>
                </a:solidFill>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835696" y="3573016"/>
            <a:ext cx="6400800" cy="792088"/>
          </a:xfrm>
        </p:spPr>
        <p:style>
          <a:lnRef idx="3">
            <a:schemeClr val="lt1"/>
          </a:lnRef>
          <a:fillRef idx="1">
            <a:schemeClr val="accent3"/>
          </a:fillRef>
          <a:effectRef idx="1">
            <a:schemeClr val="accent3"/>
          </a:effectRef>
          <a:fontRef idx="none"/>
        </p:style>
        <p:txBody>
          <a:bodyPr/>
          <a:lstStyle>
            <a:lvl1pPr marL="0" indent="0" algn="ctr">
              <a:buNone/>
              <a:defRPr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Tree>
    <p:extLst>
      <p:ext uri="{BB962C8B-B14F-4D97-AF65-F5344CB8AC3E}">
        <p14:creationId xmlns:p14="http://schemas.microsoft.com/office/powerpoint/2010/main" val="2800843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8346129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K:\ProPowerPoint\Шаблоны\Абстрактные\GrenAbstraktSlaid.jpg"/>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818" y="0"/>
            <a:ext cx="916629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043608" y="274638"/>
            <a:ext cx="7643192"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1043608" y="1600200"/>
            <a:ext cx="7643192"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352461130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92326" y="836712"/>
            <a:ext cx="7992888" cy="2808312"/>
          </a:xfrm>
          <a:solidFill>
            <a:srgbClr val="C2F5FA"/>
          </a:solidFill>
        </p:spPr>
        <p:txBody>
          <a:bodyPr>
            <a:normAutofit/>
          </a:bodyPr>
          <a:lstStyle/>
          <a:p>
            <a:r>
              <a:rPr lang="vi-VN" sz="2800" b="0" dirty="0">
                <a:solidFill>
                  <a:srgbClr val="002060"/>
                </a:solidFill>
              </a:rPr>
              <a:t>Analiza activității cu privire la organizarea și desfășurarea procesului educațional la disciplina Matematica în anul de studii </a:t>
            </a:r>
            <a:r>
              <a:rPr lang="vi-VN" sz="2800" b="0" dirty="0" smtClean="0">
                <a:solidFill>
                  <a:srgbClr val="002060"/>
                </a:solidFill>
              </a:rPr>
              <a:t>20</a:t>
            </a:r>
            <a:r>
              <a:rPr lang="ro-RO" sz="2800" b="0" dirty="0" smtClean="0">
                <a:solidFill>
                  <a:srgbClr val="002060"/>
                </a:solidFill>
              </a:rPr>
              <a:t>20</a:t>
            </a:r>
            <a:r>
              <a:rPr lang="vi-VN" sz="2800" b="0" dirty="0" smtClean="0">
                <a:solidFill>
                  <a:srgbClr val="002060"/>
                </a:solidFill>
              </a:rPr>
              <a:t>-202</a:t>
            </a:r>
            <a:r>
              <a:rPr lang="ro-RO" sz="2800" b="0" dirty="0" smtClean="0">
                <a:solidFill>
                  <a:srgbClr val="002060"/>
                </a:solidFill>
              </a:rPr>
              <a:t>1</a:t>
            </a:r>
            <a:r>
              <a:rPr lang="vi-VN" sz="2800" b="0" dirty="0" smtClean="0">
                <a:solidFill>
                  <a:srgbClr val="002060"/>
                </a:solidFill>
              </a:rPr>
              <a:t> </a:t>
            </a:r>
            <a:r>
              <a:rPr lang="vi-VN" sz="2800" b="0" dirty="0">
                <a:solidFill>
                  <a:srgbClr val="002060"/>
                </a:solidFill>
              </a:rPr>
              <a:t>la nivel municipal, inclusiv organizarea instruirii la distanță în perioada pandemică </a:t>
            </a:r>
            <a:r>
              <a:rPr lang="vi-VN" sz="2800" b="0" dirty="0" smtClean="0">
                <a:solidFill>
                  <a:srgbClr val="002060"/>
                </a:solidFill>
              </a:rPr>
              <a:t>COVID-19.</a:t>
            </a:r>
            <a:endParaRPr lang="ru-RU"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3811046"/>
            <a:ext cx="5400600" cy="3046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619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74638"/>
            <a:ext cx="8784976" cy="1143000"/>
          </a:xfrm>
          <a:solidFill>
            <a:schemeClr val="accent6">
              <a:lumMod val="20000"/>
              <a:lumOff val="80000"/>
            </a:schemeClr>
          </a:solidFill>
        </p:spPr>
        <p:txBody>
          <a:bodyPr>
            <a:normAutofit fontScale="90000"/>
          </a:bodyPr>
          <a:lstStyle/>
          <a:p>
            <a:pPr marL="342900" lvl="0" indent="-342900">
              <a:spcAft>
                <a:spcPts val="0"/>
              </a:spcAft>
            </a:pPr>
            <a:r>
              <a:rPr lang="ro-RO" sz="2400" b="1" dirty="0" smtClean="0">
                <a:solidFill>
                  <a:srgbClr val="002060"/>
                </a:solidFill>
                <a:latin typeface="Times New Roman" panose="02020603050405020304" pitchFamily="18" charset="0"/>
                <a:ea typeface="Times New Roman" panose="02020603050405020304" pitchFamily="18" charset="0"/>
              </a:rPr>
              <a:t/>
            </a:r>
            <a:br>
              <a:rPr lang="ro-RO" sz="2400" b="1" dirty="0" smtClean="0">
                <a:solidFill>
                  <a:srgbClr val="002060"/>
                </a:solidFill>
                <a:latin typeface="Times New Roman" panose="02020603050405020304" pitchFamily="18" charset="0"/>
                <a:ea typeface="Times New Roman" panose="02020603050405020304" pitchFamily="18" charset="0"/>
              </a:rPr>
            </a:br>
            <a:r>
              <a:rPr lang="ro-RO" sz="2400" b="1" dirty="0" smtClean="0">
                <a:solidFill>
                  <a:srgbClr val="002060"/>
                </a:solidFill>
                <a:latin typeface="Times New Roman" panose="02020603050405020304" pitchFamily="18" charset="0"/>
                <a:ea typeface="Times New Roman" panose="02020603050405020304" pitchFamily="18" charset="0"/>
              </a:rPr>
              <a:t>Control </a:t>
            </a:r>
            <a:r>
              <a:rPr lang="ro-RO" sz="2400" b="1" dirty="0">
                <a:solidFill>
                  <a:srgbClr val="002060"/>
                </a:solidFill>
                <a:latin typeface="Times New Roman" panose="02020603050405020304" pitchFamily="18" charset="0"/>
                <a:ea typeface="Times New Roman" panose="02020603050405020304" pitchFamily="18" charset="0"/>
              </a:rPr>
              <a:t>tematic: </a:t>
            </a:r>
            <a:r>
              <a:rPr lang="ro-RO" sz="2400" b="1" dirty="0">
                <a:solidFill>
                  <a:srgbClr val="002060"/>
                </a:solidFill>
                <a:latin typeface="Times New Roman" panose="02020603050405020304" pitchFamily="18" charset="0"/>
                <a:ea typeface="Calibri" panose="020F0502020204030204" pitchFamily="34" charset="0"/>
              </a:rPr>
              <a:t>„</a:t>
            </a:r>
            <a:r>
              <a:rPr lang="ro-MD" sz="2400" b="1" dirty="0">
                <a:solidFill>
                  <a:srgbClr val="002060"/>
                </a:solidFill>
                <a:latin typeface="Times New Roman" panose="02020603050405020304" pitchFamily="18" charset="0"/>
                <a:ea typeface="Calibri" panose="020F0502020204030204" pitchFamily="34" charset="0"/>
              </a:rPr>
              <a:t>Monitorizarea calității desfășurării procesului educațional la distanță, în condiții de carantină, la disciplinele şcolare”</a:t>
            </a:r>
            <a:r>
              <a:rPr lang="ro-RO" sz="2400" b="1" dirty="0">
                <a:solidFill>
                  <a:srgbClr val="002060"/>
                </a:solidFill>
                <a:latin typeface="Times New Roman" panose="02020603050405020304" pitchFamily="18" charset="0"/>
                <a:ea typeface="Calibri" panose="020F0502020204030204" pitchFamily="34" charset="0"/>
              </a:rPr>
              <a:t>.</a:t>
            </a:r>
            <a:r>
              <a:rPr lang="ru-RU" sz="1600" dirty="0">
                <a:solidFill>
                  <a:srgbClr val="002060"/>
                </a:solidFill>
                <a:latin typeface="Times New Roman" panose="02020603050405020304" pitchFamily="18" charset="0"/>
                <a:ea typeface="Times New Roman" panose="02020603050405020304" pitchFamily="18" charset="0"/>
              </a:rPr>
              <a:t/>
            </a:r>
            <a:br>
              <a:rPr lang="ru-RU" sz="1600" dirty="0">
                <a:solidFill>
                  <a:srgbClr val="002060"/>
                </a:solidFill>
                <a:latin typeface="Times New Roman" panose="02020603050405020304" pitchFamily="18" charset="0"/>
                <a:ea typeface="Times New Roman" panose="02020603050405020304" pitchFamily="18" charset="0"/>
              </a:rPr>
            </a:br>
            <a:endParaRPr lang="ru-RU" sz="2400" dirty="0">
              <a:solidFill>
                <a:srgbClr val="002060"/>
              </a:solidFill>
            </a:endParaRPr>
          </a:p>
        </p:txBody>
      </p:sp>
      <p:sp>
        <p:nvSpPr>
          <p:cNvPr id="3" name="Объект 2"/>
          <p:cNvSpPr>
            <a:spLocks noGrp="1"/>
          </p:cNvSpPr>
          <p:nvPr>
            <p:ph idx="1"/>
          </p:nvPr>
        </p:nvSpPr>
        <p:spPr/>
        <p:txBody>
          <a:bodyPr>
            <a:normAutofit/>
          </a:bodyPr>
          <a:lstStyle/>
          <a:p>
            <a:pPr>
              <a:spcBef>
                <a:spcPts val="0"/>
              </a:spcBef>
            </a:pPr>
            <a:r>
              <a:rPr lang="ro-RO" sz="2400" dirty="0">
                <a:latin typeface="Times New Roman" panose="02020603050405020304" pitchFamily="18" charset="0"/>
                <a:ea typeface="Calibri" panose="020F0502020204030204" pitchFamily="34" charset="0"/>
                <a:cs typeface="Times New Roman" panose="02020603050405020304" pitchFamily="18" charset="0"/>
              </a:rPr>
              <a:t>În conformitate cu prevederile ordinului DGETS nr.224 din 22.03.2021, în perioada </a:t>
            </a:r>
            <a:r>
              <a:rPr lang="ro-RO" sz="2400" b="1" dirty="0">
                <a:latin typeface="Times New Roman" panose="02020603050405020304" pitchFamily="18" charset="0"/>
                <a:ea typeface="Calibri" panose="020F0502020204030204" pitchFamily="34" charset="0"/>
                <a:cs typeface="Times New Roman" panose="02020603050405020304" pitchFamily="18" charset="0"/>
              </a:rPr>
              <a:t>23.03-25.03.2021 </a:t>
            </a:r>
            <a:r>
              <a:rPr lang="ro-RO" sz="2400" dirty="0">
                <a:latin typeface="Times New Roman" panose="02020603050405020304" pitchFamily="18" charset="0"/>
                <a:ea typeface="Calibri" panose="020F0502020204030204" pitchFamily="34" charset="0"/>
                <a:cs typeface="Times New Roman" panose="02020603050405020304" pitchFamily="18" charset="0"/>
              </a:rPr>
              <a:t>s-a desfășurat </a:t>
            </a:r>
            <a:r>
              <a:rPr lang="ro-MD" sz="2400" dirty="0">
                <a:latin typeface="Times New Roman" panose="02020603050405020304" pitchFamily="18" charset="0"/>
                <a:ea typeface="Calibri" panose="020F0502020204030204" pitchFamily="34" charset="0"/>
                <a:cs typeface="Times New Roman" panose="02020603050405020304" pitchFamily="18" charset="0"/>
              </a:rPr>
              <a:t>monitorizarea calității desfășurării procesului educațional la distanță, în condiții de carantină, la </a:t>
            </a:r>
            <a:r>
              <a:rPr lang="ro-MD" sz="2400" dirty="0" smtClean="0">
                <a:latin typeface="Times New Roman" panose="02020603050405020304" pitchFamily="18" charset="0"/>
                <a:ea typeface="Calibri" panose="020F0502020204030204" pitchFamily="34" charset="0"/>
                <a:cs typeface="Times New Roman" panose="02020603050405020304" pitchFamily="18" charset="0"/>
              </a:rPr>
              <a:t>disciplin</a:t>
            </a:r>
            <a:r>
              <a:rPr lang="ro-RO" sz="2400" dirty="0" smtClean="0">
                <a:latin typeface="Times New Roman" panose="02020603050405020304" pitchFamily="18" charset="0"/>
                <a:ea typeface="Calibri" panose="020F0502020204030204" pitchFamily="34" charset="0"/>
                <a:cs typeface="Times New Roman" panose="02020603050405020304" pitchFamily="18" charset="0"/>
              </a:rPr>
              <a:t>a Matematică </a:t>
            </a:r>
            <a:r>
              <a:rPr lang="ro-RO" sz="2400" dirty="0">
                <a:latin typeface="Times New Roman" panose="02020603050405020304" pitchFamily="18" charset="0"/>
                <a:ea typeface="Calibri" panose="020F0502020204030204" pitchFamily="34" charset="0"/>
                <a:cs typeface="Times New Roman" panose="02020603050405020304" pitchFamily="18" charset="0"/>
              </a:rPr>
              <a:t>în </a:t>
            </a:r>
            <a:r>
              <a:rPr lang="ro-RO" sz="2400" dirty="0" smtClean="0">
                <a:latin typeface="Times New Roman" panose="02020603050405020304" pitchFamily="18" charset="0"/>
                <a:ea typeface="Calibri" panose="020F0502020204030204" pitchFamily="34" charset="0"/>
                <a:cs typeface="Times New Roman" panose="02020603050405020304" pitchFamily="18" charset="0"/>
              </a:rPr>
              <a:t>instituțiile</a:t>
            </a:r>
            <a:r>
              <a:rPr lang="ro-RO" sz="2400" dirty="0">
                <a:latin typeface="Times New Roman" panose="02020603050405020304" pitchFamily="18" charset="0"/>
                <a:ea typeface="Calibri" panose="020F0502020204030204" pitchFamily="34" charset="0"/>
                <a:cs typeface="Times New Roman" panose="02020603050405020304" pitchFamily="18" charset="0"/>
              </a:rPr>
              <a:t>:</a:t>
            </a:r>
            <a:endParaRPr lang="ru-RU" sz="2400" dirty="0">
              <a:latin typeface="Times New Roman" panose="02020603050405020304" pitchFamily="18" charset="0"/>
              <a:ea typeface="Times New Roman" panose="02020603050405020304" pitchFamily="18" charset="0"/>
              <a:cs typeface="Times New Roman" panose="02020603050405020304" pitchFamily="18" charset="0"/>
            </a:endParaRPr>
          </a:p>
          <a:p>
            <a:pPr lvl="0">
              <a:spcBef>
                <a:spcPts val="0"/>
              </a:spcBef>
              <a:buFont typeface="Symbol" panose="05050102010706020507" pitchFamily="18" charset="2"/>
              <a:buChar char=""/>
              <a:tabLst>
                <a:tab pos="1350645" algn="l"/>
              </a:tabLst>
            </a:pPr>
            <a:r>
              <a:rPr lang="ro-RO" sz="2400" dirty="0">
                <a:latin typeface="Times New Roman" panose="02020603050405020304" pitchFamily="18" charset="0"/>
                <a:ea typeface="Calibri" panose="020F0502020204030204" pitchFamily="34" charset="0"/>
                <a:cs typeface="Times New Roman" panose="02020603050405020304" pitchFamily="18" charset="0"/>
              </a:rPr>
              <a:t>Gimnaziul nr. 53</a:t>
            </a:r>
            <a:endParaRPr lang="ru-RU" sz="2400" dirty="0">
              <a:latin typeface="Times New Roman" panose="02020603050405020304" pitchFamily="18" charset="0"/>
              <a:cs typeface="Times New Roman" panose="02020603050405020304" pitchFamily="18" charset="0"/>
            </a:endParaRPr>
          </a:p>
          <a:p>
            <a:pPr lvl="0">
              <a:spcBef>
                <a:spcPts val="0"/>
              </a:spcBef>
              <a:buFont typeface="Symbol" panose="05050102010706020507" pitchFamily="18" charset="2"/>
              <a:buChar char=""/>
              <a:tabLst>
                <a:tab pos="1350645" algn="l"/>
              </a:tabLst>
            </a:pPr>
            <a:r>
              <a:rPr lang="ru-RU"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Gimnaziul</a:t>
            </a: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nr</a:t>
            </a: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86</a:t>
            </a:r>
            <a:endParaRPr lang="ru-RU" sz="2400" dirty="0">
              <a:latin typeface="Times New Roman" panose="02020603050405020304" pitchFamily="18" charset="0"/>
              <a:cs typeface="Times New Roman" panose="02020603050405020304" pitchFamily="18" charset="0"/>
            </a:endParaRPr>
          </a:p>
          <a:p>
            <a:pPr lvl="0">
              <a:spcBef>
                <a:spcPts val="0"/>
              </a:spcBef>
              <a:buFont typeface="Symbol" panose="05050102010706020507" pitchFamily="18" charset="2"/>
              <a:buChar char=""/>
              <a:tabLst>
                <a:tab pos="1350645" algn="l"/>
              </a:tabLst>
            </a:pPr>
            <a:r>
              <a:rPr lang="ru-RU"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Gimnaziul</a:t>
            </a: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nr</a:t>
            </a: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o-RO"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42</a:t>
            </a:r>
            <a:endParaRPr lang="ru-RU" sz="2400" dirty="0">
              <a:latin typeface="Times New Roman" panose="02020603050405020304" pitchFamily="18" charset="0"/>
              <a:cs typeface="Times New Roman" panose="02020603050405020304" pitchFamily="18" charset="0"/>
            </a:endParaRPr>
          </a:p>
          <a:p>
            <a:pPr lvl="0">
              <a:spcBef>
                <a:spcPts val="0"/>
              </a:spcBef>
              <a:buFont typeface="Symbol" panose="05050102010706020507" pitchFamily="18" charset="2"/>
              <a:buChar char=""/>
              <a:tabLst>
                <a:tab pos="1350645" algn="l"/>
              </a:tabLst>
            </a:pPr>
            <a:r>
              <a:rPr lang="ro-RO" sz="2400" dirty="0">
                <a:latin typeface="Times New Roman" panose="02020603050405020304" pitchFamily="18" charset="0"/>
                <a:ea typeface="Calibri" panose="020F0502020204030204" pitchFamily="34" charset="0"/>
                <a:cs typeface="Times New Roman" panose="02020603050405020304" pitchFamily="18" charset="0"/>
              </a:rPr>
              <a:t>Instituţia Publică Liceul Teoretic „Mihai Viteazul”</a:t>
            </a:r>
            <a:endParaRPr lang="ru-RU" sz="2400" dirty="0">
              <a:latin typeface="Times New Roman" panose="02020603050405020304" pitchFamily="18" charset="0"/>
              <a:cs typeface="Times New Roman" panose="02020603050405020304" pitchFamily="18" charset="0"/>
            </a:endParaRPr>
          </a:p>
          <a:p>
            <a:pPr lvl="0">
              <a:spcBef>
                <a:spcPts val="0"/>
              </a:spcBef>
              <a:buFont typeface="Symbol" panose="05050102010706020507" pitchFamily="18" charset="2"/>
              <a:buChar char=""/>
              <a:tabLst>
                <a:tab pos="1350645" algn="l"/>
              </a:tabLst>
            </a:pPr>
            <a:r>
              <a:rPr lang="ro-RO" sz="2400" dirty="0">
                <a:latin typeface="Times New Roman" panose="02020603050405020304" pitchFamily="18" charset="0"/>
                <a:ea typeface="Calibri" panose="020F0502020204030204" pitchFamily="34" charset="0"/>
                <a:cs typeface="Times New Roman" panose="02020603050405020304" pitchFamily="18" charset="0"/>
              </a:rPr>
              <a:t>Instituţia Publică Liceul Teoretic „Hyperion</a:t>
            </a:r>
            <a:endParaRPr lang="ru-RU" sz="24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038959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274638"/>
            <a:ext cx="7643192" cy="778098"/>
          </a:xfrm>
        </p:spPr>
        <p:txBody>
          <a:bodyPr>
            <a:normAutofit fontScale="90000"/>
          </a:bodyPr>
          <a:lstStyle/>
          <a:p>
            <a:pPr>
              <a:lnSpc>
                <a:spcPct val="115000"/>
              </a:lnSpc>
              <a:spcAft>
                <a:spcPts val="1000"/>
              </a:spcAft>
            </a:pPr>
            <a:r>
              <a:rPr lang="ro-RO" sz="2400" b="1" dirty="0" smtClean="0">
                <a:latin typeface="Times New Roman" panose="02020603050405020304" pitchFamily="18" charset="0"/>
                <a:ea typeface="Calibri" panose="020F0502020204030204" pitchFamily="34" charset="0"/>
              </a:rPr>
              <a:t/>
            </a:r>
            <a:br>
              <a:rPr lang="ro-RO" sz="2400" b="1" dirty="0" smtClean="0">
                <a:latin typeface="Times New Roman" panose="02020603050405020304" pitchFamily="18" charset="0"/>
                <a:ea typeface="Calibri" panose="020F0502020204030204" pitchFamily="34" charset="0"/>
              </a:rPr>
            </a:br>
            <a:r>
              <a:rPr lang="ro-RO" sz="2400" b="1" dirty="0" smtClean="0">
                <a:latin typeface="Times New Roman" panose="02020603050405020304" pitchFamily="18" charset="0"/>
                <a:ea typeface="Calibri" panose="020F0502020204030204" pitchFamily="34" charset="0"/>
              </a:rPr>
              <a:t>Concluzii </a:t>
            </a:r>
            <a:r>
              <a:rPr lang="ro-RO" sz="2400" b="1" dirty="0">
                <a:latin typeface="Times New Roman" panose="02020603050405020304" pitchFamily="18" charset="0"/>
                <a:ea typeface="Calibri" panose="020F0502020204030204" pitchFamily="34" charset="0"/>
              </a:rPr>
              <a:t>și recomandări:</a:t>
            </a:r>
            <a:r>
              <a:rPr lang="ru-RU" sz="2400" dirty="0">
                <a:latin typeface="Times New Roman" panose="02020603050405020304" pitchFamily="18" charset="0"/>
                <a:ea typeface="Times New Roman" panose="02020603050405020304" pitchFamily="18" charset="0"/>
              </a:rPr>
              <a:t/>
            </a:r>
            <a:br>
              <a:rPr lang="ru-RU" sz="2400" dirty="0">
                <a:latin typeface="Times New Roman" panose="02020603050405020304" pitchFamily="18" charset="0"/>
                <a:ea typeface="Times New Roman" panose="02020603050405020304" pitchFamily="18" charset="0"/>
              </a:rPr>
            </a:br>
            <a:endParaRPr lang="ru-RU" sz="2400" dirty="0"/>
          </a:p>
        </p:txBody>
      </p:sp>
      <p:sp>
        <p:nvSpPr>
          <p:cNvPr id="3" name="Объект 2"/>
          <p:cNvSpPr>
            <a:spLocks noGrp="1"/>
          </p:cNvSpPr>
          <p:nvPr>
            <p:ph idx="1"/>
          </p:nvPr>
        </p:nvSpPr>
        <p:spPr>
          <a:xfrm>
            <a:off x="179512" y="1340768"/>
            <a:ext cx="8640960" cy="5217443"/>
          </a:xfrm>
          <a:solidFill>
            <a:schemeClr val="bg1"/>
          </a:solidFill>
        </p:spPr>
        <p:txBody>
          <a:bodyPr>
            <a:normAutofit fontScale="47500" lnSpcReduction="20000"/>
          </a:bodyPr>
          <a:lstStyle/>
          <a:p>
            <a:pPr algn="just">
              <a:lnSpc>
                <a:spcPct val="120000"/>
              </a:lnSpc>
              <a:spcBef>
                <a:spcPts val="0"/>
              </a:spcBef>
              <a:spcAft>
                <a:spcPts val="0"/>
              </a:spcAft>
            </a:pPr>
            <a:r>
              <a:rPr lang="ro-RO" sz="4200" dirty="0">
                <a:latin typeface="Times New Roman" panose="02020603050405020304" pitchFamily="18" charset="0"/>
                <a:ea typeface="Calibri" panose="020F0502020204030204" pitchFamily="34" charset="0"/>
              </a:rPr>
              <a:t>Procesul educațional la distanță este monitorizat și coordonat de către directorii adjuncţi coordonatori la fizică şi matematică cât și  de către directorii instituției. Cadrele didactice respectă actele normative cu privire la desfășurarea procesului educațional la distanță în condiții de carantină. Se menționează administrația IPLT „Hyperion” în planificarea și desfășurarea acestui proces, utilizând un Management educațional de calitate.</a:t>
            </a:r>
            <a:r>
              <a:rPr lang="ro-RO" sz="4200" b="1" dirty="0">
                <a:latin typeface="Times New Roman" panose="02020603050405020304" pitchFamily="18" charset="0"/>
                <a:ea typeface="Calibri" panose="020F0502020204030204" pitchFamily="34" charset="0"/>
              </a:rPr>
              <a:t> </a:t>
            </a:r>
            <a:endParaRPr lang="ru-RU" sz="4200" dirty="0">
              <a:latin typeface="Times New Roman" panose="02020603050405020304" pitchFamily="18" charset="0"/>
              <a:ea typeface="Times New Roman" panose="02020603050405020304" pitchFamily="18" charset="0"/>
            </a:endParaRPr>
          </a:p>
          <a:p>
            <a:pPr algn="just">
              <a:lnSpc>
                <a:spcPct val="120000"/>
              </a:lnSpc>
              <a:spcBef>
                <a:spcPts val="0"/>
              </a:spcBef>
              <a:spcAft>
                <a:spcPts val="0"/>
              </a:spcAft>
            </a:pPr>
            <a:r>
              <a:rPr lang="ro-RO" sz="4200" dirty="0">
                <a:latin typeface="Times New Roman" panose="02020603050405020304" pitchFamily="18" charset="0"/>
                <a:ea typeface="Calibri" panose="020F0502020204030204" pitchFamily="34" charset="0"/>
              </a:rPr>
              <a:t>Nu au fost înregistrate abateri semnificative la realizarea lecțiilor online la </a:t>
            </a:r>
            <a:r>
              <a:rPr lang="ro-RO" sz="4200" dirty="0" smtClean="0">
                <a:latin typeface="Times New Roman" panose="02020603050405020304" pitchFamily="18" charset="0"/>
                <a:ea typeface="Calibri" panose="020F0502020204030204" pitchFamily="34" charset="0"/>
              </a:rPr>
              <a:t>Matematică</a:t>
            </a:r>
            <a:r>
              <a:rPr lang="ro-RO" sz="4200" dirty="0">
                <a:latin typeface="Times New Roman" panose="02020603050405020304" pitchFamily="18" charset="0"/>
                <a:ea typeface="Calibri" panose="020F0502020204030204" pitchFamily="34" charset="0"/>
              </a:rPr>
              <a:t>. Sunt implementate prevederile Reperelor metodologice privind procesul educațional la disciplina şcolară Matematică </a:t>
            </a:r>
            <a:r>
              <a:rPr lang="ro-RO" sz="4200" dirty="0" smtClean="0">
                <a:latin typeface="Times New Roman" panose="02020603050405020304" pitchFamily="18" charset="0"/>
                <a:ea typeface="Calibri" panose="020F0502020204030204" pitchFamily="34" charset="0"/>
              </a:rPr>
              <a:t>pentru </a:t>
            </a:r>
            <a:r>
              <a:rPr lang="ro-RO" sz="4200" dirty="0">
                <a:latin typeface="Times New Roman" panose="02020603050405020304" pitchFamily="18" charset="0"/>
                <a:ea typeface="Calibri" panose="020F0502020204030204" pitchFamily="34" charset="0"/>
              </a:rPr>
              <a:t>anul de studii 2020-2021și altor acte normative în vigoare. </a:t>
            </a:r>
            <a:endParaRPr lang="ru-RU" sz="4200" dirty="0">
              <a:latin typeface="Times New Roman" panose="02020603050405020304" pitchFamily="18" charset="0"/>
              <a:ea typeface="Times New Roman" panose="02020603050405020304" pitchFamily="18" charset="0"/>
            </a:endParaRPr>
          </a:p>
          <a:p>
            <a:pPr algn="just">
              <a:lnSpc>
                <a:spcPct val="120000"/>
              </a:lnSpc>
              <a:spcBef>
                <a:spcPts val="0"/>
              </a:spcBef>
              <a:spcAft>
                <a:spcPts val="0"/>
              </a:spcAft>
            </a:pPr>
            <a:r>
              <a:rPr lang="ro-RO" sz="4200" dirty="0">
                <a:latin typeface="Times New Roman" panose="02020603050405020304" pitchFamily="18" charset="0"/>
                <a:ea typeface="Calibri" panose="020F0502020204030204" pitchFamily="34" charset="0"/>
              </a:rPr>
              <a:t>Se menționează lecțiile desfășurate online a profesorilor: </a:t>
            </a:r>
            <a:r>
              <a:rPr lang="ro-RO" sz="4200" dirty="0" smtClean="0">
                <a:latin typeface="Times New Roman" panose="02020603050405020304" pitchFamily="18" charset="0"/>
                <a:ea typeface="Calibri" panose="020F0502020204030204" pitchFamily="34" charset="0"/>
              </a:rPr>
              <a:t> </a:t>
            </a:r>
            <a:r>
              <a:rPr lang="ro-RO" sz="4200" dirty="0">
                <a:latin typeface="Times New Roman" panose="02020603050405020304" pitchFamily="18" charset="0"/>
                <a:ea typeface="Calibri" panose="020F0502020204030204" pitchFamily="34" charset="0"/>
              </a:rPr>
              <a:t>Vasilachi Daniela, Ovcinicova Natalia, Gaidău Olga și Savițchi Cristina  IPLT „Hyperion”, </a:t>
            </a:r>
            <a:r>
              <a:rPr lang="ro-RO" sz="4200" dirty="0" smtClean="0">
                <a:latin typeface="Times New Roman" panose="02020603050405020304" pitchFamily="18" charset="0"/>
                <a:ea typeface="Calibri" panose="020F0502020204030204" pitchFamily="34" charset="0"/>
              </a:rPr>
              <a:t>Pleșca </a:t>
            </a:r>
            <a:r>
              <a:rPr lang="ro-RO" sz="4200" dirty="0">
                <a:latin typeface="Times New Roman" panose="02020603050405020304" pitchFamily="18" charset="0"/>
                <a:ea typeface="Calibri" panose="020F0502020204030204" pitchFamily="34" charset="0"/>
              </a:rPr>
              <a:t>Didiana și Cerega Ștefan, IPLT„Mihai Viteazul”, Proscurin Olga, Gimnaziul nr.53, Neamțu Nina, gimnaziul nr. 42.  </a:t>
            </a:r>
            <a:endParaRPr lang="ru-RU" sz="4200" dirty="0">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24622613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784976" cy="6408712"/>
          </a:xfrm>
          <a:solidFill>
            <a:schemeClr val="bg1"/>
          </a:solidFill>
        </p:spPr>
        <p:txBody>
          <a:bodyPr>
            <a:normAutofit fontScale="85000" lnSpcReduction="20000"/>
          </a:bodyPr>
          <a:lstStyle/>
          <a:p>
            <a:pPr marL="180340" indent="180340">
              <a:lnSpc>
                <a:spcPct val="120000"/>
              </a:lnSpc>
              <a:spcBef>
                <a:spcPts val="0"/>
              </a:spcBef>
              <a:spcAft>
                <a:spcPts val="0"/>
              </a:spcAft>
            </a:pPr>
            <a:endParaRPr lang="ro-RO" sz="2600" dirty="0" smtClean="0">
              <a:latin typeface="Times New Roman" panose="02020603050405020304" pitchFamily="18" charset="0"/>
              <a:ea typeface="Times New Roman" panose="02020603050405020304" pitchFamily="18" charset="0"/>
            </a:endParaRPr>
          </a:p>
          <a:p>
            <a:pPr marL="180340" indent="180340">
              <a:lnSpc>
                <a:spcPct val="120000"/>
              </a:lnSpc>
              <a:spcBef>
                <a:spcPts val="0"/>
              </a:spcBef>
              <a:spcAft>
                <a:spcPts val="0"/>
              </a:spcAft>
            </a:pPr>
            <a:r>
              <a:rPr lang="en-US" sz="2600" dirty="0" err="1" smtClean="0">
                <a:latin typeface="Times New Roman" panose="02020603050405020304" pitchFamily="18" charset="0"/>
                <a:ea typeface="Times New Roman" panose="02020603050405020304" pitchFamily="18" charset="0"/>
              </a:rPr>
              <a:t>În</a:t>
            </a:r>
            <a:r>
              <a:rPr lang="en-US" sz="2600" dirty="0" smtClean="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perioada</a:t>
            </a:r>
            <a:r>
              <a:rPr lang="en-US" sz="2600" dirty="0">
                <a:latin typeface="Times New Roman" panose="02020603050405020304" pitchFamily="18" charset="0"/>
                <a:ea typeface="Times New Roman" panose="02020603050405020304" pitchFamily="18" charset="0"/>
              </a:rPr>
              <a:t> </a:t>
            </a:r>
            <a:r>
              <a:rPr lang="ro-RO" sz="2600" b="1" dirty="0">
                <a:latin typeface="Times New Roman" panose="02020603050405020304" pitchFamily="18" charset="0"/>
                <a:ea typeface="Times New Roman" panose="02020603050405020304" pitchFamily="18" charset="0"/>
              </a:rPr>
              <a:t>30.03-01.04.2021 </a:t>
            </a:r>
            <a:r>
              <a:rPr lang="en-US" sz="2600" dirty="0">
                <a:latin typeface="Times New Roman" panose="02020603050405020304" pitchFamily="18" charset="0"/>
                <a:ea typeface="Times New Roman" panose="02020603050405020304" pitchFamily="18" charset="0"/>
              </a:rPr>
              <a:t>s-a </a:t>
            </a:r>
            <a:r>
              <a:rPr lang="en-US" sz="2600" dirty="0" err="1">
                <a:latin typeface="Times New Roman" panose="02020603050405020304" pitchFamily="18" charset="0"/>
                <a:ea typeface="Times New Roman" panose="02020603050405020304" pitchFamily="18" charset="0"/>
              </a:rPr>
              <a:t>desfășurat</a:t>
            </a:r>
            <a:r>
              <a:rPr lang="en-US" sz="2600" dirty="0">
                <a:latin typeface="Times New Roman" panose="02020603050405020304" pitchFamily="18" charset="0"/>
                <a:ea typeface="Times New Roman" panose="02020603050405020304" pitchFamily="18" charset="0"/>
              </a:rPr>
              <a:t> </a:t>
            </a:r>
            <a:r>
              <a:rPr lang="ro-MD" sz="2600" dirty="0">
                <a:latin typeface="Times New Roman" panose="02020603050405020304" pitchFamily="18" charset="0"/>
                <a:ea typeface="Times New Roman" panose="02020603050405020304" pitchFamily="18" charset="0"/>
              </a:rPr>
              <a:t>monitorizarea calității desfășurării procesului educațional la distanță, în condiții de carantină, la </a:t>
            </a:r>
            <a:r>
              <a:rPr lang="ro-MD" sz="2600" dirty="0" smtClean="0">
                <a:latin typeface="Times New Roman" panose="02020603050405020304" pitchFamily="18" charset="0"/>
                <a:ea typeface="Times New Roman" panose="02020603050405020304" pitchFamily="18" charset="0"/>
              </a:rPr>
              <a:t>disciplina şcolară </a:t>
            </a:r>
            <a:r>
              <a:rPr lang="en-US" sz="2600" dirty="0" err="1" smtClean="0">
                <a:latin typeface="Times New Roman" panose="02020603050405020304" pitchFamily="18" charset="0"/>
                <a:ea typeface="Times New Roman" panose="02020603050405020304" pitchFamily="18" charset="0"/>
              </a:rPr>
              <a:t>Matematic</a:t>
            </a:r>
            <a:r>
              <a:rPr lang="ro-RO" sz="2600" dirty="0" smtClean="0">
                <a:latin typeface="Times New Roman" panose="02020603050405020304" pitchFamily="18" charset="0"/>
                <a:ea typeface="Times New Roman" panose="02020603050405020304" pitchFamily="18" charset="0"/>
              </a:rPr>
              <a:t>ă</a:t>
            </a:r>
            <a:r>
              <a:rPr lang="en-US" sz="2600" dirty="0" smtClean="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în</a:t>
            </a:r>
            <a:r>
              <a:rPr lang="en-US" sz="2600" dirty="0">
                <a:latin typeface="Times New Roman" panose="02020603050405020304" pitchFamily="18" charset="0"/>
                <a:ea typeface="Times New Roman" panose="02020603050405020304" pitchFamily="18" charset="0"/>
              </a:rPr>
              <a:t> </a:t>
            </a:r>
            <a:r>
              <a:rPr lang="ro-RO" sz="2600" dirty="0" err="1">
                <a:latin typeface="Times New Roman" panose="02020603050405020304" pitchFamily="18" charset="0"/>
                <a:ea typeface="Times New Roman" panose="02020603050405020304" pitchFamily="18" charset="0"/>
              </a:rPr>
              <a:t>i</a:t>
            </a:r>
            <a:r>
              <a:rPr lang="en-US" sz="2600" dirty="0" err="1" smtClean="0">
                <a:latin typeface="Times New Roman" panose="02020603050405020304" pitchFamily="18" charset="0"/>
                <a:ea typeface="Times New Roman" panose="02020603050405020304" pitchFamily="18" charset="0"/>
              </a:rPr>
              <a:t>nstituțiile</a:t>
            </a:r>
            <a:r>
              <a:rPr lang="en-US" sz="2600" dirty="0">
                <a:latin typeface="Times New Roman" panose="02020603050405020304" pitchFamily="18" charset="0"/>
                <a:ea typeface="Times New Roman" panose="02020603050405020304" pitchFamily="18" charset="0"/>
              </a:rPr>
              <a:t>: </a:t>
            </a:r>
            <a:r>
              <a:rPr lang="ro-RO" sz="2600" dirty="0">
                <a:latin typeface="Times New Roman" panose="02020603050405020304" pitchFamily="18" charset="0"/>
                <a:ea typeface="Calibri" panose="020F0502020204030204" pitchFamily="34" charset="0"/>
              </a:rPr>
              <a:t>Liceul Teoretic „Mihail Sadoveanu”, Liceul Teoretic „Grătieşti", </a:t>
            </a:r>
            <a:r>
              <a:rPr lang="ro-RO" sz="2600" dirty="0">
                <a:solidFill>
                  <a:srgbClr val="000000"/>
                </a:solidFill>
                <a:latin typeface="Times New Roman" panose="02020603050405020304" pitchFamily="18" charset="0"/>
                <a:ea typeface="Calibri" panose="020F0502020204030204" pitchFamily="34" charset="0"/>
              </a:rPr>
              <a:t>Instituţia Publică Liceul Teoretic „Academia Copiilor”, </a:t>
            </a:r>
            <a:r>
              <a:rPr lang="ro-RO" sz="2600" dirty="0">
                <a:latin typeface="Times New Roman" panose="02020603050405020304" pitchFamily="18" charset="0"/>
                <a:ea typeface="Calibri" panose="020F0502020204030204" pitchFamily="34" charset="0"/>
              </a:rPr>
              <a:t>Instituţia Privată de Învățământ Liceul de Creativitate şi Inventică „PROMETEU-PROTALENT</a:t>
            </a:r>
            <a:r>
              <a:rPr lang="ro-RO" sz="2600" dirty="0" smtClean="0">
                <a:latin typeface="Times New Roman" panose="02020603050405020304" pitchFamily="18" charset="0"/>
                <a:ea typeface="Calibri" panose="020F0502020204030204" pitchFamily="34" charset="0"/>
              </a:rPr>
              <a:t>”.</a:t>
            </a:r>
          </a:p>
          <a:p>
            <a:pPr marL="180340" indent="180340">
              <a:lnSpc>
                <a:spcPct val="120000"/>
              </a:lnSpc>
              <a:spcBef>
                <a:spcPts val="0"/>
              </a:spcBef>
              <a:spcAft>
                <a:spcPts val="0"/>
              </a:spcAft>
            </a:pPr>
            <a:endParaRPr lang="ru-RU" sz="2600" dirty="0">
              <a:latin typeface="Times New Roman" panose="02020603050405020304" pitchFamily="18" charset="0"/>
              <a:ea typeface="Times New Roman" panose="02020603050405020304" pitchFamily="18" charset="0"/>
            </a:endParaRPr>
          </a:p>
          <a:p>
            <a:pPr marL="0" indent="0" algn="ctr">
              <a:lnSpc>
                <a:spcPct val="120000"/>
              </a:lnSpc>
              <a:spcBef>
                <a:spcPts val="0"/>
              </a:spcBef>
              <a:spcAft>
                <a:spcPts val="0"/>
              </a:spcAft>
              <a:buNone/>
            </a:pPr>
            <a:r>
              <a:rPr lang="ro-RO" sz="2600" b="1" dirty="0" smtClean="0">
                <a:latin typeface="Times New Roman" panose="02020603050405020304" pitchFamily="18" charset="0"/>
                <a:ea typeface="Times New Roman" panose="02020603050405020304" pitchFamily="18" charset="0"/>
              </a:rPr>
              <a:t> </a:t>
            </a:r>
            <a:r>
              <a:rPr lang="en-US" sz="2600" b="1" dirty="0" err="1" smtClean="0">
                <a:latin typeface="Times New Roman" panose="02020603050405020304" pitchFamily="18" charset="0"/>
                <a:ea typeface="Times New Roman" panose="02020603050405020304" pitchFamily="18" charset="0"/>
              </a:rPr>
              <a:t>Concluzii</a:t>
            </a:r>
            <a:r>
              <a:rPr lang="en-US" sz="2600" b="1" dirty="0" smtClean="0">
                <a:latin typeface="Times New Roman" panose="02020603050405020304" pitchFamily="18" charset="0"/>
                <a:ea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rPr>
              <a:t>şi</a:t>
            </a:r>
            <a:r>
              <a:rPr lang="en-US" sz="2600" b="1" dirty="0">
                <a:latin typeface="Times New Roman" panose="02020603050405020304" pitchFamily="18" charset="0"/>
                <a:ea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rPr>
              <a:t>recomandări</a:t>
            </a:r>
            <a:r>
              <a:rPr lang="en-US" sz="2600" b="1" dirty="0">
                <a:latin typeface="Times New Roman" panose="02020603050405020304" pitchFamily="18" charset="0"/>
                <a:ea typeface="Times New Roman" panose="02020603050405020304" pitchFamily="18" charset="0"/>
              </a:rPr>
              <a:t>:</a:t>
            </a:r>
            <a:endParaRPr lang="ru-RU" sz="2600" dirty="0">
              <a:latin typeface="Times New Roman" panose="02020603050405020304" pitchFamily="18" charset="0"/>
              <a:ea typeface="Times New Roman" panose="02020603050405020304" pitchFamily="18" charset="0"/>
            </a:endParaRPr>
          </a:p>
          <a:p>
            <a:pPr>
              <a:lnSpc>
                <a:spcPct val="120000"/>
              </a:lnSpc>
              <a:spcBef>
                <a:spcPts val="0"/>
              </a:spcBef>
              <a:spcAft>
                <a:spcPts val="0"/>
              </a:spcAft>
            </a:pPr>
            <a:r>
              <a:rPr lang="en-US" sz="2600" dirty="0">
                <a:latin typeface="Times New Roman" panose="02020603050405020304" pitchFamily="18" charset="0"/>
                <a:ea typeface="Times New Roman" panose="02020603050405020304" pitchFamily="18" charset="0"/>
              </a:rPr>
              <a:t>Nu au </a:t>
            </a:r>
            <a:r>
              <a:rPr lang="en-US" sz="2600" dirty="0" err="1">
                <a:latin typeface="Times New Roman" panose="02020603050405020304" pitchFamily="18" charset="0"/>
                <a:ea typeface="Times New Roman" panose="02020603050405020304" pitchFamily="18" charset="0"/>
              </a:rPr>
              <a:t>fost</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înregistrate</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abateri</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semnificative</a:t>
            </a:r>
            <a:r>
              <a:rPr lang="en-US" sz="2600" dirty="0">
                <a:latin typeface="Times New Roman" panose="02020603050405020304" pitchFamily="18" charset="0"/>
                <a:ea typeface="Times New Roman" panose="02020603050405020304" pitchFamily="18" charset="0"/>
              </a:rPr>
              <a:t> la </a:t>
            </a:r>
            <a:r>
              <a:rPr lang="en-US" sz="2600" dirty="0" err="1">
                <a:latin typeface="Times New Roman" panose="02020603050405020304" pitchFamily="18" charset="0"/>
                <a:ea typeface="Times New Roman" panose="02020603050405020304" pitchFamily="18" charset="0"/>
              </a:rPr>
              <a:t>realizarea</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lecțiilor</a:t>
            </a:r>
            <a:r>
              <a:rPr lang="en-US" sz="2600" dirty="0">
                <a:latin typeface="Times New Roman" panose="02020603050405020304" pitchFamily="18" charset="0"/>
                <a:ea typeface="Times New Roman" panose="02020603050405020304" pitchFamily="18" charset="0"/>
              </a:rPr>
              <a:t> online la </a:t>
            </a:r>
            <a:r>
              <a:rPr lang="en-US" sz="2600" dirty="0" smtClean="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Matematică</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în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perioada</a:t>
            </a:r>
            <a:r>
              <a:rPr lang="en-US" sz="2600" dirty="0">
                <a:latin typeface="Times New Roman" panose="02020603050405020304" pitchFamily="18" charset="0"/>
                <a:ea typeface="Times New Roman" panose="02020603050405020304" pitchFamily="18" charset="0"/>
              </a:rPr>
              <a:t> </a:t>
            </a:r>
            <a:r>
              <a:rPr lang="ro-RO" sz="2600" b="1" dirty="0">
                <a:latin typeface="Times New Roman" panose="02020603050405020304" pitchFamily="18" charset="0"/>
                <a:ea typeface="Times New Roman" panose="02020603050405020304" pitchFamily="18" charset="0"/>
              </a:rPr>
              <a:t>30.03-01.04.2021 </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Sunt</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implementate</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prevederile</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Reperelor</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metodologice</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privind</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procesul</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educațional</a:t>
            </a:r>
            <a:r>
              <a:rPr lang="en-US" sz="2600" dirty="0">
                <a:latin typeface="Times New Roman" panose="02020603050405020304" pitchFamily="18" charset="0"/>
                <a:ea typeface="Times New Roman" panose="02020603050405020304" pitchFamily="18" charset="0"/>
              </a:rPr>
              <a:t> la </a:t>
            </a:r>
            <a:r>
              <a:rPr lang="en-US" sz="2600" dirty="0" err="1">
                <a:latin typeface="Times New Roman" panose="02020603050405020304" pitchFamily="18" charset="0"/>
                <a:ea typeface="Times New Roman" panose="02020603050405020304" pitchFamily="18" charset="0"/>
              </a:rPr>
              <a:t>disciplina</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şcolară</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Matematică</a:t>
            </a:r>
            <a:r>
              <a:rPr lang="en-US" sz="2600" dirty="0">
                <a:latin typeface="Times New Roman" panose="02020603050405020304" pitchFamily="18" charset="0"/>
                <a:ea typeface="Times New Roman" panose="02020603050405020304" pitchFamily="18" charset="0"/>
              </a:rPr>
              <a:t> </a:t>
            </a:r>
            <a:r>
              <a:rPr lang="en-US" sz="2600" dirty="0" smtClean="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pentru</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anul</a:t>
            </a:r>
            <a:r>
              <a:rPr lang="en-US" sz="2600" dirty="0">
                <a:latin typeface="Times New Roman" panose="02020603050405020304" pitchFamily="18" charset="0"/>
                <a:ea typeface="Times New Roman" panose="02020603050405020304" pitchFamily="18" charset="0"/>
              </a:rPr>
              <a:t> de </a:t>
            </a:r>
            <a:r>
              <a:rPr lang="en-US" sz="2600" dirty="0" err="1">
                <a:latin typeface="Times New Roman" panose="02020603050405020304" pitchFamily="18" charset="0"/>
                <a:ea typeface="Times New Roman" panose="02020603050405020304" pitchFamily="18" charset="0"/>
              </a:rPr>
              <a:t>studii</a:t>
            </a:r>
            <a:r>
              <a:rPr lang="en-US" sz="2600" dirty="0">
                <a:latin typeface="Times New Roman" panose="02020603050405020304" pitchFamily="18" charset="0"/>
                <a:ea typeface="Times New Roman" panose="02020603050405020304" pitchFamily="18" charset="0"/>
              </a:rPr>
              <a:t> 2020-2021și </a:t>
            </a:r>
            <a:r>
              <a:rPr lang="en-US" sz="2600" dirty="0" err="1">
                <a:latin typeface="Times New Roman" panose="02020603050405020304" pitchFamily="18" charset="0"/>
                <a:ea typeface="Times New Roman" panose="02020603050405020304" pitchFamily="18" charset="0"/>
              </a:rPr>
              <a:t>altor</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acte</a:t>
            </a:r>
            <a:r>
              <a:rPr lang="en-US" sz="2600" dirty="0">
                <a:latin typeface="Times New Roman" panose="02020603050405020304" pitchFamily="18" charset="0"/>
                <a:ea typeface="Times New Roman" panose="02020603050405020304" pitchFamily="18" charset="0"/>
              </a:rPr>
              <a:t> normative </a:t>
            </a:r>
            <a:r>
              <a:rPr lang="en-US" sz="2600" dirty="0" err="1">
                <a:latin typeface="Times New Roman" panose="02020603050405020304" pitchFamily="18" charset="0"/>
                <a:ea typeface="Times New Roman" panose="02020603050405020304" pitchFamily="18" charset="0"/>
              </a:rPr>
              <a:t>în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vigoare</a:t>
            </a:r>
            <a:r>
              <a:rPr lang="en-US" sz="2600" dirty="0">
                <a:latin typeface="Times New Roman" panose="02020603050405020304" pitchFamily="18" charset="0"/>
                <a:ea typeface="Times New Roman" panose="02020603050405020304" pitchFamily="18" charset="0"/>
              </a:rPr>
              <a:t>. </a:t>
            </a:r>
            <a:endParaRPr lang="ru-RU" sz="2600" dirty="0">
              <a:latin typeface="Times New Roman" panose="02020603050405020304" pitchFamily="18" charset="0"/>
              <a:ea typeface="Times New Roman" panose="02020603050405020304" pitchFamily="18" charset="0"/>
            </a:endParaRPr>
          </a:p>
          <a:p>
            <a:pPr algn="just">
              <a:lnSpc>
                <a:spcPct val="120000"/>
              </a:lnSpc>
              <a:spcBef>
                <a:spcPts val="0"/>
              </a:spcBef>
              <a:spcAft>
                <a:spcPts val="0"/>
              </a:spcAft>
            </a:pPr>
            <a:r>
              <a:rPr lang="en-US" sz="2600" dirty="0">
                <a:latin typeface="Times New Roman" panose="02020603050405020304" pitchFamily="18" charset="0"/>
                <a:ea typeface="Times New Roman" panose="02020603050405020304" pitchFamily="18" charset="0"/>
              </a:rPr>
              <a:t>Se </a:t>
            </a:r>
            <a:r>
              <a:rPr lang="en-US" sz="2600" dirty="0" err="1">
                <a:latin typeface="Times New Roman" panose="02020603050405020304" pitchFamily="18" charset="0"/>
                <a:ea typeface="Times New Roman" panose="02020603050405020304" pitchFamily="18" charset="0"/>
              </a:rPr>
              <a:t>menționează</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lecțiile</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desfășurate</a:t>
            </a:r>
            <a:r>
              <a:rPr lang="en-US" sz="2600" dirty="0">
                <a:latin typeface="Times New Roman" panose="02020603050405020304" pitchFamily="18" charset="0"/>
                <a:ea typeface="Times New Roman" panose="02020603050405020304" pitchFamily="18" charset="0"/>
              </a:rPr>
              <a:t> online a </a:t>
            </a:r>
            <a:r>
              <a:rPr lang="en-US" sz="2600" dirty="0" err="1">
                <a:latin typeface="Times New Roman" panose="02020603050405020304" pitchFamily="18" charset="0"/>
                <a:ea typeface="Times New Roman" panose="02020603050405020304" pitchFamily="18" charset="0"/>
              </a:rPr>
              <a:t>profesorilor</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Bujor</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Popovici</a:t>
            </a:r>
            <a:r>
              <a:rPr lang="en-US" sz="2600" dirty="0">
                <a:latin typeface="Times New Roman" panose="02020603050405020304" pitchFamily="18" charset="0"/>
                <a:ea typeface="Times New Roman" panose="02020603050405020304" pitchFamily="18" charset="0"/>
              </a:rPr>
              <a:t> </a:t>
            </a:r>
            <a:r>
              <a:rPr lang="en-US" sz="2600" dirty="0" err="1" smtClean="0">
                <a:latin typeface="Times New Roman" panose="02020603050405020304" pitchFamily="18" charset="0"/>
                <a:ea typeface="Times New Roman" panose="02020603050405020304" pitchFamily="18" charset="0"/>
              </a:rPr>
              <a:t>Violeta</a:t>
            </a:r>
            <a:r>
              <a:rPr lang="en-US" sz="2600" dirty="0" smtClean="0">
                <a:latin typeface="Times New Roman" panose="02020603050405020304" pitchFamily="18" charset="0"/>
                <a:ea typeface="Times New Roman" panose="02020603050405020304" pitchFamily="18" charset="0"/>
              </a:rPr>
              <a:t>, </a:t>
            </a:r>
            <a:r>
              <a:rPr lang="en-US" sz="2600" dirty="0">
                <a:latin typeface="Times New Roman" panose="02020603050405020304" pitchFamily="18" charset="0"/>
                <a:ea typeface="Times New Roman" panose="02020603050405020304" pitchFamily="18" charset="0"/>
              </a:rPr>
              <a:t>(LCI „</a:t>
            </a:r>
            <a:r>
              <a:rPr lang="en-US" sz="2600" dirty="0" err="1">
                <a:latin typeface="Times New Roman" panose="02020603050405020304" pitchFamily="18" charset="0"/>
                <a:ea typeface="Times New Roman" panose="02020603050405020304" pitchFamily="18" charset="0"/>
              </a:rPr>
              <a:t>Prometeu</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Protalent</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Machevnina</a:t>
            </a:r>
            <a:r>
              <a:rPr lang="en-US" sz="2600" dirty="0">
                <a:latin typeface="Times New Roman" panose="02020603050405020304" pitchFamily="18" charset="0"/>
                <a:ea typeface="Times New Roman" panose="02020603050405020304" pitchFamily="18" charset="0"/>
              </a:rPr>
              <a:t> Olga, Gore </a:t>
            </a:r>
            <a:r>
              <a:rPr lang="en-US" sz="2600" dirty="0" err="1">
                <a:latin typeface="Times New Roman" panose="02020603050405020304" pitchFamily="18" charset="0"/>
                <a:ea typeface="Times New Roman" panose="02020603050405020304" pitchFamily="18" charset="0"/>
              </a:rPr>
              <a:t>Georgeta</a:t>
            </a:r>
            <a:r>
              <a:rPr lang="en-US" sz="2600" dirty="0">
                <a:latin typeface="Times New Roman" panose="02020603050405020304" pitchFamily="18" charset="0"/>
                <a:ea typeface="Times New Roman" panose="02020603050405020304" pitchFamily="18" charset="0"/>
              </a:rPr>
              <a:t>, ( IPLT „Academia </a:t>
            </a:r>
            <a:r>
              <a:rPr lang="en-US" sz="2600" dirty="0" err="1">
                <a:latin typeface="Times New Roman" panose="02020603050405020304" pitchFamily="18" charset="0"/>
                <a:ea typeface="Times New Roman" panose="02020603050405020304" pitchFamily="18" charset="0"/>
              </a:rPr>
              <a:t>Copiilor</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Dulgher</a:t>
            </a:r>
            <a:r>
              <a:rPr lang="en-US" sz="2600" dirty="0">
                <a:latin typeface="Times New Roman" panose="02020603050405020304" pitchFamily="18" charset="0"/>
                <a:ea typeface="Times New Roman" panose="02020603050405020304" pitchFamily="18" charset="0"/>
              </a:rPr>
              <a:t> Tatiana, </a:t>
            </a:r>
            <a:r>
              <a:rPr lang="en-US" sz="2600" dirty="0" err="1">
                <a:latin typeface="Times New Roman" panose="02020603050405020304" pitchFamily="18" charset="0"/>
                <a:ea typeface="Times New Roman" panose="02020603050405020304" pitchFamily="18" charset="0"/>
              </a:rPr>
              <a:t>Grabovschi</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Aliona</a:t>
            </a:r>
            <a:r>
              <a:rPr lang="en-US" sz="2600" dirty="0">
                <a:latin typeface="Times New Roman" panose="02020603050405020304" pitchFamily="18" charset="0"/>
                <a:ea typeface="Times New Roman" panose="02020603050405020304" pitchFamily="18" charset="0"/>
              </a:rPr>
              <a:t>, (LT„ </a:t>
            </a:r>
            <a:r>
              <a:rPr lang="en-US" sz="2600" dirty="0" err="1">
                <a:latin typeface="Times New Roman" panose="02020603050405020304" pitchFamily="18" charset="0"/>
                <a:ea typeface="Times New Roman" panose="02020603050405020304" pitchFamily="18" charset="0"/>
              </a:rPr>
              <a:t>Mihail</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Sadoveanu</a:t>
            </a:r>
            <a:r>
              <a:rPr lang="en-US" sz="2600" dirty="0">
                <a:latin typeface="Times New Roman" panose="02020603050405020304" pitchFamily="18" charset="0"/>
                <a:ea typeface="Times New Roman" panose="02020603050405020304" pitchFamily="18" charset="0"/>
              </a:rPr>
              <a:t>”); </a:t>
            </a:r>
            <a:r>
              <a:rPr lang="en-US" sz="2600" dirty="0" smtClean="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Guci</a:t>
            </a:r>
            <a:r>
              <a:rPr lang="en-US" sz="2600" dirty="0">
                <a:latin typeface="Times New Roman" panose="02020603050405020304" pitchFamily="18" charset="0"/>
                <a:ea typeface="Times New Roman" panose="02020603050405020304" pitchFamily="18" charset="0"/>
              </a:rPr>
              <a:t> Victoria (LT </a:t>
            </a:r>
            <a:r>
              <a:rPr lang="ro-RO" sz="2600" dirty="0" smtClean="0">
                <a:latin typeface="Times New Roman" panose="02020603050405020304" pitchFamily="18" charset="0"/>
                <a:ea typeface="Times New Roman" panose="02020603050405020304" pitchFamily="18" charset="0"/>
              </a:rPr>
              <a:t>„</a:t>
            </a:r>
            <a:r>
              <a:rPr lang="en-US" sz="2600" dirty="0" err="1" smtClean="0">
                <a:latin typeface="Times New Roman" panose="02020603050405020304" pitchFamily="18" charset="0"/>
                <a:ea typeface="Times New Roman" panose="02020603050405020304" pitchFamily="18" charset="0"/>
              </a:rPr>
              <a:t>Grătiești</a:t>
            </a:r>
            <a:r>
              <a:rPr lang="ro-RO" sz="2600" dirty="0" smtClean="0">
                <a:latin typeface="Times New Roman" panose="02020603050405020304" pitchFamily="18" charset="0"/>
                <a:ea typeface="Times New Roman" panose="02020603050405020304" pitchFamily="18" charset="0"/>
              </a:rPr>
              <a:t>”</a:t>
            </a:r>
            <a:r>
              <a:rPr lang="en-US" sz="2600" dirty="0" smtClean="0">
                <a:latin typeface="Times New Roman" panose="02020603050405020304" pitchFamily="18" charset="0"/>
                <a:ea typeface="Times New Roman" panose="02020603050405020304" pitchFamily="18" charset="0"/>
              </a:rPr>
              <a:t>). </a:t>
            </a:r>
            <a:endParaRPr lang="ru-RU" sz="2600" dirty="0">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9721709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260648"/>
            <a:ext cx="8568952" cy="6336704"/>
          </a:xfrm>
          <a:solidFill>
            <a:schemeClr val="bg1"/>
          </a:solidFill>
        </p:spPr>
        <p:txBody>
          <a:bodyPr>
            <a:normAutofit fontScale="77500" lnSpcReduction="20000"/>
          </a:bodyPr>
          <a:lstStyle/>
          <a:p>
            <a:pPr indent="180340">
              <a:lnSpc>
                <a:spcPct val="120000"/>
              </a:lnSpc>
              <a:spcBef>
                <a:spcPts val="0"/>
              </a:spcBef>
            </a:pPr>
            <a:r>
              <a:rPr lang="ro-RO" sz="2900" b="1" dirty="0">
                <a:latin typeface="Times New Roman" panose="02020603050405020304" pitchFamily="18" charset="0"/>
                <a:ea typeface="Times New Roman" panose="02020603050405020304" pitchFamily="18" charset="0"/>
                <a:cs typeface="Times New Roman" panose="02020603050405020304" pitchFamily="18" charset="0"/>
              </a:rPr>
              <a:t>Î</a:t>
            </a:r>
            <a:r>
              <a:rPr lang="ro-RO" sz="2900" dirty="0">
                <a:latin typeface="Times New Roman" panose="02020603050405020304" pitchFamily="18" charset="0"/>
                <a:ea typeface="Times New Roman" panose="02020603050405020304" pitchFamily="18" charset="0"/>
                <a:cs typeface="Times New Roman" panose="02020603050405020304" pitchFamily="18" charset="0"/>
              </a:rPr>
              <a:t>n perioada </a:t>
            </a:r>
            <a:r>
              <a:rPr lang="ro-RO" sz="2900" b="1" dirty="0">
                <a:latin typeface="Times New Roman" panose="02020603050405020304" pitchFamily="18" charset="0"/>
                <a:ea typeface="Times New Roman" panose="02020603050405020304" pitchFamily="18" charset="0"/>
                <a:cs typeface="Times New Roman" panose="02020603050405020304" pitchFamily="18" charset="0"/>
              </a:rPr>
              <a:t>05.04-08.04.2021 </a:t>
            </a:r>
            <a:r>
              <a:rPr lang="ro-RO" sz="2900" dirty="0">
                <a:latin typeface="Times New Roman" panose="02020603050405020304" pitchFamily="18" charset="0"/>
                <a:ea typeface="Times New Roman" panose="02020603050405020304" pitchFamily="18" charset="0"/>
                <a:cs typeface="Times New Roman" panose="02020603050405020304" pitchFamily="18" charset="0"/>
              </a:rPr>
              <a:t>s-a desfășurat monitorizarea calității desfășurării procesului educațional la distanță, în condiții de carantină, la </a:t>
            </a:r>
            <a:r>
              <a:rPr lang="ro-RO" sz="2900" dirty="0" smtClean="0">
                <a:latin typeface="Times New Roman" panose="02020603050405020304" pitchFamily="18" charset="0"/>
                <a:ea typeface="Times New Roman" panose="02020603050405020304" pitchFamily="18" charset="0"/>
                <a:cs typeface="Times New Roman" panose="02020603050405020304" pitchFamily="18" charset="0"/>
              </a:rPr>
              <a:t>disciplina şcolară Matematică </a:t>
            </a:r>
            <a:r>
              <a:rPr lang="ro-RO" sz="2900" dirty="0">
                <a:latin typeface="Times New Roman" panose="02020603050405020304" pitchFamily="18" charset="0"/>
                <a:ea typeface="Times New Roman" panose="02020603050405020304" pitchFamily="18" charset="0"/>
                <a:cs typeface="Times New Roman" panose="02020603050405020304" pitchFamily="18" charset="0"/>
              </a:rPr>
              <a:t>în </a:t>
            </a:r>
            <a:r>
              <a:rPr lang="ro-RO" sz="2900" dirty="0" smtClean="0">
                <a:latin typeface="Times New Roman" panose="02020603050405020304" pitchFamily="18" charset="0"/>
                <a:ea typeface="Times New Roman" panose="02020603050405020304" pitchFamily="18" charset="0"/>
                <a:cs typeface="Times New Roman" panose="02020603050405020304" pitchFamily="18" charset="0"/>
              </a:rPr>
              <a:t>instituțiile</a:t>
            </a:r>
            <a:r>
              <a:rPr lang="ro-RO" sz="29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2900" dirty="0">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20000"/>
              </a:lnSpc>
              <a:spcBef>
                <a:spcPts val="0"/>
              </a:spcBef>
              <a:buFont typeface="Symbol" panose="05050102010706020507" pitchFamily="18" charset="2"/>
              <a:buChar char=""/>
            </a:pPr>
            <a:r>
              <a:rPr lang="ro-RO" sz="29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Instituţia Publică Liceul Teoretic </a:t>
            </a:r>
            <a:r>
              <a:rPr lang="ro-RO" sz="2900" dirty="0">
                <a:latin typeface="Times New Roman" panose="02020603050405020304" pitchFamily="18" charset="0"/>
                <a:ea typeface="Calibri" panose="020F0502020204030204" pitchFamily="34" charset="0"/>
                <a:cs typeface="Times New Roman" panose="02020603050405020304" pitchFamily="18" charset="0"/>
              </a:rPr>
              <a:t>„ Liviu Rebreanu”</a:t>
            </a:r>
            <a:endParaRPr lang="ru-RU" sz="2900" dirty="0">
              <a:latin typeface="Times New Roman" panose="02020603050405020304" pitchFamily="18" charset="0"/>
              <a:cs typeface="Times New Roman" panose="02020603050405020304" pitchFamily="18" charset="0"/>
            </a:endParaRPr>
          </a:p>
          <a:p>
            <a:pPr lvl="0">
              <a:lnSpc>
                <a:spcPct val="120000"/>
              </a:lnSpc>
              <a:spcBef>
                <a:spcPts val="0"/>
              </a:spcBef>
              <a:buFont typeface="Symbol" panose="05050102010706020507" pitchFamily="18" charset="2"/>
              <a:buChar char=""/>
            </a:pPr>
            <a:r>
              <a:rPr lang="ro-RO" sz="2900" dirty="0">
                <a:latin typeface="Times New Roman" panose="02020603050405020304" pitchFamily="18" charset="0"/>
                <a:ea typeface="Calibri" panose="020F0502020204030204" pitchFamily="34" charset="0"/>
                <a:cs typeface="Times New Roman" panose="02020603050405020304" pitchFamily="18" charset="0"/>
              </a:rPr>
              <a:t>Liceul Teoretic cu profi de arte „N.Sulac”</a:t>
            </a:r>
            <a:endParaRPr lang="ru-RU" sz="2900" dirty="0">
              <a:latin typeface="Times New Roman" panose="02020603050405020304" pitchFamily="18" charset="0"/>
              <a:cs typeface="Times New Roman" panose="02020603050405020304" pitchFamily="18" charset="0"/>
            </a:endParaRPr>
          </a:p>
          <a:p>
            <a:pPr lvl="0">
              <a:lnSpc>
                <a:spcPct val="120000"/>
              </a:lnSpc>
              <a:spcBef>
                <a:spcPts val="0"/>
              </a:spcBef>
              <a:buFont typeface="Symbol" panose="05050102010706020507" pitchFamily="18" charset="2"/>
              <a:buChar char=""/>
            </a:pPr>
            <a:r>
              <a:rPr lang="ro-RO" sz="29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Instituţia Publică Liceul Teoretic „N. Milescu Spătaru”</a:t>
            </a:r>
            <a:endParaRPr lang="ru-RU" sz="2900" dirty="0">
              <a:latin typeface="Times New Roman" panose="02020603050405020304" pitchFamily="18" charset="0"/>
              <a:cs typeface="Times New Roman" panose="02020603050405020304" pitchFamily="18" charset="0"/>
            </a:endParaRPr>
          </a:p>
          <a:p>
            <a:pPr lvl="0">
              <a:lnSpc>
                <a:spcPct val="120000"/>
              </a:lnSpc>
              <a:spcBef>
                <a:spcPts val="0"/>
              </a:spcBef>
              <a:buFont typeface="Symbol" panose="05050102010706020507" pitchFamily="18" charset="2"/>
              <a:buChar char=""/>
            </a:pPr>
            <a:r>
              <a:rPr lang="ro-RO" sz="29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Gimnaziul nr. 99</a:t>
            </a:r>
            <a:endParaRPr lang="ru-RU" sz="2900" dirty="0">
              <a:latin typeface="Times New Roman" panose="02020603050405020304" pitchFamily="18" charset="0"/>
              <a:cs typeface="Times New Roman" panose="02020603050405020304" pitchFamily="18" charset="0"/>
            </a:endParaRPr>
          </a:p>
          <a:p>
            <a:pPr marL="0" indent="0" algn="ctr">
              <a:lnSpc>
                <a:spcPct val="120000"/>
              </a:lnSpc>
              <a:spcBef>
                <a:spcPts val="0"/>
              </a:spcBef>
              <a:buNone/>
              <a:tabLst>
                <a:tab pos="2385060" algn="l"/>
              </a:tabLst>
            </a:pPr>
            <a:r>
              <a:rPr lang="ro-RO" sz="2900" b="1" dirty="0" smtClean="0">
                <a:latin typeface="Times New Roman" panose="02020603050405020304" pitchFamily="18" charset="0"/>
                <a:ea typeface="Times New Roman" panose="02020603050405020304" pitchFamily="18" charset="0"/>
              </a:rPr>
              <a:t>Concluzii </a:t>
            </a:r>
            <a:r>
              <a:rPr lang="ro-RO" sz="2900" b="1" dirty="0">
                <a:latin typeface="Times New Roman" panose="02020603050405020304" pitchFamily="18" charset="0"/>
                <a:ea typeface="Times New Roman" panose="02020603050405020304" pitchFamily="18" charset="0"/>
              </a:rPr>
              <a:t>şi recomandări:</a:t>
            </a:r>
            <a:endParaRPr lang="ru-RU" sz="2900" dirty="0">
              <a:latin typeface="Times New Roman" panose="02020603050405020304" pitchFamily="18" charset="0"/>
              <a:ea typeface="Times New Roman" panose="02020603050405020304" pitchFamily="18" charset="0"/>
            </a:endParaRPr>
          </a:p>
          <a:p>
            <a:pPr>
              <a:lnSpc>
                <a:spcPct val="120000"/>
              </a:lnSpc>
              <a:spcBef>
                <a:spcPts val="0"/>
              </a:spcBef>
            </a:pPr>
            <a:r>
              <a:rPr lang="ro-RO" sz="2900" dirty="0">
                <a:latin typeface="Times New Roman" panose="02020603050405020304" pitchFamily="18" charset="0"/>
                <a:ea typeface="Times New Roman" panose="02020603050405020304" pitchFamily="18" charset="0"/>
              </a:rPr>
              <a:t>În urma monitorizării s-a observat, că realizarea procesului educațional la distanță la </a:t>
            </a:r>
            <a:r>
              <a:rPr lang="ro-RO" sz="2900" dirty="0" smtClean="0">
                <a:latin typeface="Times New Roman" panose="02020603050405020304" pitchFamily="18" charset="0"/>
                <a:ea typeface="Times New Roman" panose="02020603050405020304" pitchFamily="18" charset="0"/>
              </a:rPr>
              <a:t>Matematică </a:t>
            </a:r>
            <a:r>
              <a:rPr lang="ro-RO" sz="2900" dirty="0">
                <a:latin typeface="Times New Roman" panose="02020603050405020304" pitchFamily="18" charset="0"/>
                <a:ea typeface="Times New Roman" panose="02020603050405020304" pitchFamily="18" charset="0"/>
              </a:rPr>
              <a:t>în perioada </a:t>
            </a:r>
            <a:r>
              <a:rPr lang="ro-RO" sz="2900" b="1" dirty="0">
                <a:latin typeface="Times New Roman" panose="02020603050405020304" pitchFamily="18" charset="0"/>
                <a:ea typeface="Times New Roman" panose="02020603050405020304" pitchFamily="18" charset="0"/>
              </a:rPr>
              <a:t>05.04-08.04.2021 </a:t>
            </a:r>
            <a:r>
              <a:rPr lang="ro-RO" sz="2900" dirty="0">
                <a:latin typeface="Times New Roman" panose="02020603050405020304" pitchFamily="18" charset="0"/>
                <a:ea typeface="Times New Roman" panose="02020603050405020304" pitchFamily="18" charset="0"/>
              </a:rPr>
              <a:t>corespune cerințelor actelor normative în vigoare.</a:t>
            </a:r>
            <a:endParaRPr lang="ru-RU" sz="2900" dirty="0">
              <a:latin typeface="Times New Roman" panose="02020603050405020304" pitchFamily="18" charset="0"/>
              <a:ea typeface="Times New Roman" panose="02020603050405020304" pitchFamily="18" charset="0"/>
            </a:endParaRPr>
          </a:p>
          <a:p>
            <a:pPr>
              <a:lnSpc>
                <a:spcPct val="120000"/>
              </a:lnSpc>
              <a:spcBef>
                <a:spcPts val="0"/>
              </a:spcBef>
            </a:pPr>
            <a:r>
              <a:rPr lang="ro-RO" sz="2900" dirty="0">
                <a:latin typeface="Times New Roman" panose="02020603050405020304" pitchFamily="18" charset="0"/>
                <a:ea typeface="Times New Roman" panose="02020603050405020304" pitchFamily="18" charset="0"/>
              </a:rPr>
              <a:t>Sunt implementate prevederile Reperelor metodologice privind procesul educațional la disciplina şcolară Matematică </a:t>
            </a:r>
            <a:r>
              <a:rPr lang="ro-RO" sz="2900" dirty="0" smtClean="0">
                <a:latin typeface="Times New Roman" panose="02020603050405020304" pitchFamily="18" charset="0"/>
                <a:ea typeface="Times New Roman" panose="02020603050405020304" pitchFamily="18" charset="0"/>
              </a:rPr>
              <a:t>pentru </a:t>
            </a:r>
            <a:r>
              <a:rPr lang="ro-RO" sz="2900" dirty="0">
                <a:latin typeface="Times New Roman" panose="02020603050405020304" pitchFamily="18" charset="0"/>
                <a:ea typeface="Times New Roman" panose="02020603050405020304" pitchFamily="18" charset="0"/>
              </a:rPr>
              <a:t>anul de studii 2020-2021și altor acte normative în vigoare. </a:t>
            </a:r>
            <a:endParaRPr lang="ru-RU" sz="2900" dirty="0">
              <a:latin typeface="Times New Roman" panose="02020603050405020304" pitchFamily="18" charset="0"/>
              <a:ea typeface="Times New Roman" panose="02020603050405020304" pitchFamily="18" charset="0"/>
            </a:endParaRPr>
          </a:p>
          <a:p>
            <a:pPr algn="just">
              <a:lnSpc>
                <a:spcPct val="120000"/>
              </a:lnSpc>
              <a:spcBef>
                <a:spcPts val="0"/>
              </a:spcBef>
            </a:pPr>
            <a:r>
              <a:rPr lang="ro-RO" sz="2900" dirty="0">
                <a:latin typeface="Times New Roman" panose="02020603050405020304" pitchFamily="18" charset="0"/>
                <a:ea typeface="Times New Roman" panose="02020603050405020304" pitchFamily="18" charset="0"/>
              </a:rPr>
              <a:t>Se menționează lecțiile desfășurate online a profesorilor</a:t>
            </a:r>
            <a:r>
              <a:rPr lang="ro-RO" sz="2900" dirty="0" smtClean="0">
                <a:latin typeface="Times New Roman" panose="02020603050405020304" pitchFamily="18" charset="0"/>
                <a:ea typeface="Times New Roman" panose="02020603050405020304" pitchFamily="18" charset="0"/>
              </a:rPr>
              <a:t>: </a:t>
            </a:r>
            <a:r>
              <a:rPr lang="ro-RO" sz="2900" dirty="0">
                <a:latin typeface="Times New Roman" panose="02020603050405020304" pitchFamily="18" charset="0"/>
                <a:ea typeface="Times New Roman" panose="02020603050405020304" pitchFamily="18" charset="0"/>
              </a:rPr>
              <a:t>Dascalescu Anatolie, gimn.nr.99; </a:t>
            </a:r>
            <a:r>
              <a:rPr lang="ro-RO" sz="2900" dirty="0">
                <a:latin typeface="Times New Roman" panose="02020603050405020304" pitchFamily="18" charset="0"/>
                <a:ea typeface="Calibri" panose="020F0502020204030204" pitchFamily="34" charset="0"/>
              </a:rPr>
              <a:t>Chiochiros Natalia</a:t>
            </a:r>
            <a:r>
              <a:rPr lang="ro-RO" sz="2900" dirty="0">
                <a:latin typeface="Times New Roman" panose="02020603050405020304" pitchFamily="18" charset="0"/>
                <a:ea typeface="Times New Roman" panose="02020603050405020304" pitchFamily="18" charset="0"/>
              </a:rPr>
              <a:t> LTPA „N. Sulac”.</a:t>
            </a:r>
            <a:endParaRPr lang="ru-RU" sz="2900" dirty="0">
              <a:latin typeface="Times New Roman" panose="02020603050405020304" pitchFamily="18" charset="0"/>
              <a:ea typeface="Times New Roman" panose="02020603050405020304" pitchFamily="18" charset="0"/>
            </a:endParaRPr>
          </a:p>
          <a:p>
            <a:pPr>
              <a:spcBef>
                <a:spcPts val="0"/>
              </a:spcBef>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8412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332656"/>
            <a:ext cx="8507288" cy="1080120"/>
          </a:xfrm>
          <a:solidFill>
            <a:schemeClr val="accent6">
              <a:lumMod val="20000"/>
              <a:lumOff val="80000"/>
            </a:schemeClr>
          </a:solidFill>
        </p:spPr>
        <p:txBody>
          <a:bodyPr>
            <a:noAutofit/>
          </a:bodyPr>
          <a:lstStyle/>
          <a:p>
            <a:pPr marL="1123950">
              <a:spcAft>
                <a:spcPts val="0"/>
              </a:spcAft>
            </a:pPr>
            <a:r>
              <a:rPr lang="ro-RO" sz="2400" b="1" dirty="0" smtClean="0">
                <a:latin typeface="Times New Roman" panose="02020603050405020304" pitchFamily="18" charset="0"/>
                <a:ea typeface="Times New Roman" panose="02020603050405020304" pitchFamily="18" charset="0"/>
              </a:rPr>
              <a:t/>
            </a:r>
            <a:br>
              <a:rPr lang="ro-RO" sz="2400" b="1" dirty="0" smtClean="0">
                <a:latin typeface="Times New Roman" panose="02020603050405020304" pitchFamily="18" charset="0"/>
                <a:ea typeface="Times New Roman" panose="02020603050405020304" pitchFamily="18" charset="0"/>
              </a:rPr>
            </a:br>
            <a:r>
              <a:rPr lang="ro-RO" sz="2400" b="1" dirty="0" smtClean="0">
                <a:latin typeface="Times New Roman" panose="02020603050405020304" pitchFamily="18" charset="0"/>
                <a:ea typeface="Times New Roman" panose="02020603050405020304" pitchFamily="18" charset="0"/>
              </a:rPr>
              <a:t>Control </a:t>
            </a:r>
            <a:r>
              <a:rPr lang="ro-RO" sz="2400" b="1" dirty="0">
                <a:latin typeface="Times New Roman" panose="02020603050405020304" pitchFamily="18" charset="0"/>
                <a:ea typeface="Times New Roman" panose="02020603050405020304" pitchFamily="18" charset="0"/>
              </a:rPr>
              <a:t>de o zi efectuat în  Gimnaziul nr.7 -la  disciplina Fizica și Matematica  data  17-21.05.2021</a:t>
            </a:r>
            <a:r>
              <a:rPr lang="ru-RU" sz="2400" dirty="0">
                <a:latin typeface="Times New Roman" panose="02020603050405020304" pitchFamily="18" charset="0"/>
                <a:ea typeface="Times New Roman" panose="02020603050405020304" pitchFamily="18" charset="0"/>
              </a:rPr>
              <a:t/>
            </a:r>
            <a:br>
              <a:rPr lang="ru-RU" sz="2400" dirty="0">
                <a:latin typeface="Times New Roman" panose="02020603050405020304" pitchFamily="18" charset="0"/>
                <a:ea typeface="Times New Roman" panose="02020603050405020304" pitchFamily="18" charset="0"/>
              </a:rPr>
            </a:br>
            <a:endParaRPr lang="ru-RU" sz="2400" dirty="0"/>
          </a:p>
        </p:txBody>
      </p:sp>
      <p:sp>
        <p:nvSpPr>
          <p:cNvPr id="3" name="Объект 2"/>
          <p:cNvSpPr>
            <a:spLocks noGrp="1"/>
          </p:cNvSpPr>
          <p:nvPr>
            <p:ph idx="1"/>
          </p:nvPr>
        </p:nvSpPr>
        <p:spPr>
          <a:xfrm>
            <a:off x="179512" y="1397943"/>
            <a:ext cx="8784976" cy="5257800"/>
          </a:xfrm>
          <a:solidFill>
            <a:schemeClr val="bg1"/>
          </a:solidFill>
        </p:spPr>
        <p:txBody>
          <a:bodyPr>
            <a:noAutofit/>
          </a:bodyPr>
          <a:lstStyle/>
          <a:p>
            <a:pPr marL="1028700" indent="0" algn="ctr">
              <a:spcAft>
                <a:spcPts val="0"/>
              </a:spcAft>
              <a:buNone/>
            </a:pPr>
            <a:r>
              <a:rPr lang="ro-MD" sz="1800" b="1" dirty="0">
                <a:latin typeface="Times New Roman" panose="02020603050405020304" pitchFamily="18" charset="0"/>
                <a:ea typeface="Times New Roman" panose="02020603050405020304" pitchFamily="18" charset="0"/>
              </a:rPr>
              <a:t>Concluzii:-</a:t>
            </a:r>
            <a:endParaRPr lang="ru-RU" sz="1800" dirty="0">
              <a:latin typeface="Times New Roman" panose="02020603050405020304" pitchFamily="18" charset="0"/>
              <a:ea typeface="Times New Roman" panose="02020603050405020304" pitchFamily="18" charset="0"/>
            </a:endParaRPr>
          </a:p>
          <a:p>
            <a:pPr lvl="0">
              <a:buFont typeface="+mj-lt"/>
              <a:buAutoNum type="arabicPeriod"/>
            </a:pPr>
            <a:r>
              <a:rPr lang="ro-RO" sz="1800" dirty="0">
                <a:latin typeface="Times New Roman" panose="02020603050405020304" pitchFamily="18" charset="0"/>
                <a:ea typeface="Times New Roman" panose="02020603050405020304" pitchFamily="18" charset="0"/>
              </a:rPr>
              <a:t>Cadrele didactice cunosc documente normative, toate PLD sunt elaborate în conformitate cu cerințele curriculare la </a:t>
            </a:r>
            <a:r>
              <a:rPr lang="ro-RO" sz="1800" dirty="0" smtClean="0">
                <a:latin typeface="Times New Roman" panose="02020603050405020304" pitchFamily="18" charset="0"/>
                <a:ea typeface="Times New Roman" panose="02020603050405020304" pitchFamily="18" charset="0"/>
              </a:rPr>
              <a:t>Matematică</a:t>
            </a:r>
            <a:r>
              <a:rPr lang="ro-RO" sz="1800" dirty="0">
                <a:latin typeface="Times New Roman" panose="02020603050405020304" pitchFamily="18" charset="0"/>
                <a:ea typeface="Times New Roman" panose="02020603050405020304" pitchFamily="18" charset="0"/>
              </a:rPr>
              <a:t>, </a:t>
            </a:r>
            <a:r>
              <a:rPr lang="ro-MD" sz="1800" dirty="0">
                <a:latin typeface="Times New Roman" panose="02020603050405020304" pitchFamily="18" charset="0"/>
                <a:ea typeface="Times New Roman" panose="02020603050405020304" pitchFamily="18" charset="0"/>
              </a:rPr>
              <a:t>anul de studii 2020-2021</a:t>
            </a:r>
            <a:r>
              <a:rPr lang="ro-RO" sz="1800" dirty="0">
                <a:latin typeface="Times New Roman" panose="02020603050405020304" pitchFamily="18" charset="0"/>
                <a:ea typeface="Times New Roman" panose="02020603050405020304" pitchFamily="18" charset="0"/>
              </a:rPr>
              <a:t>.</a:t>
            </a:r>
            <a:endParaRPr lang="ru-RU" sz="1800" dirty="0">
              <a:latin typeface="Times New Roman" panose="02020603050405020304" pitchFamily="18" charset="0"/>
              <a:ea typeface="Times New Roman" panose="02020603050405020304" pitchFamily="18" charset="0"/>
            </a:endParaRPr>
          </a:p>
          <a:p>
            <a:pPr lvl="0">
              <a:buFont typeface="+mj-lt"/>
              <a:buAutoNum type="arabicPeriod"/>
            </a:pPr>
            <a:r>
              <a:rPr lang="ro-MD" sz="1800" dirty="0">
                <a:latin typeface="Times New Roman" panose="02020603050405020304" pitchFamily="18" charset="0"/>
                <a:ea typeface="Times New Roman" panose="02020603050405020304" pitchFamily="18" charset="0"/>
              </a:rPr>
              <a:t>Procesul educațional   la disciplina </a:t>
            </a:r>
            <a:r>
              <a:rPr lang="ro-RO" sz="1800" dirty="0">
                <a:solidFill>
                  <a:prstClr val="black"/>
                </a:solidFill>
                <a:latin typeface="Times New Roman" panose="02020603050405020304" pitchFamily="18" charset="0"/>
                <a:ea typeface="Times New Roman" panose="02020603050405020304" pitchFamily="18" charset="0"/>
              </a:rPr>
              <a:t>Matematică</a:t>
            </a:r>
            <a:r>
              <a:rPr lang="ro-MD" sz="1800" dirty="0" smtClean="0">
                <a:latin typeface="Times New Roman" panose="02020603050405020304" pitchFamily="18" charset="0"/>
                <a:ea typeface="Times New Roman" panose="02020603050405020304" pitchFamily="18" charset="0"/>
              </a:rPr>
              <a:t> </a:t>
            </a:r>
            <a:r>
              <a:rPr lang="ro-MD" sz="1800" dirty="0">
                <a:latin typeface="Times New Roman" panose="02020603050405020304" pitchFamily="18" charset="0"/>
                <a:ea typeface="Times New Roman" panose="02020603050405020304" pitchFamily="18" charset="0"/>
              </a:rPr>
              <a:t>se realizează  în conformitate cu Curriculumul ediția 2010 în clasa a VIII-a-IX-a, , ediția 2019, clasa a VI-a –VII-a..</a:t>
            </a:r>
            <a:endParaRPr lang="ru-RU" sz="1800" dirty="0">
              <a:latin typeface="Times New Roman" panose="02020603050405020304" pitchFamily="18" charset="0"/>
              <a:ea typeface="Times New Roman" panose="02020603050405020304" pitchFamily="18" charset="0"/>
            </a:endParaRPr>
          </a:p>
          <a:p>
            <a:pPr lvl="0">
              <a:buFont typeface="+mj-lt"/>
              <a:buAutoNum type="arabicPeriod"/>
            </a:pPr>
            <a:r>
              <a:rPr lang="ro-RO" sz="1800" dirty="0" smtClean="0">
                <a:latin typeface="Times New Roman" panose="02020603050405020304" pitchFamily="18" charset="0"/>
                <a:ea typeface="Times New Roman" panose="02020603050405020304" pitchFamily="18" charset="0"/>
              </a:rPr>
              <a:t>Fiecare </a:t>
            </a:r>
            <a:r>
              <a:rPr lang="ro-RO" sz="1800" dirty="0">
                <a:latin typeface="Times New Roman" panose="02020603050405020304" pitchFamily="18" charset="0"/>
                <a:ea typeface="Times New Roman" panose="02020603050405020304" pitchFamily="18" charset="0"/>
              </a:rPr>
              <a:t>cadru didactic desfășoară lecțiile în corespundere cu orarul aprobat de directorul instituției.</a:t>
            </a:r>
            <a:endParaRPr lang="ru-RU" sz="1800" dirty="0">
              <a:latin typeface="Times New Roman" panose="02020603050405020304" pitchFamily="18" charset="0"/>
              <a:ea typeface="Times New Roman" panose="02020603050405020304" pitchFamily="18" charset="0"/>
            </a:endParaRPr>
          </a:p>
          <a:p>
            <a:pPr lvl="0">
              <a:buFont typeface="+mj-lt"/>
              <a:buAutoNum type="arabicPeriod"/>
            </a:pPr>
            <a:r>
              <a:rPr lang="ro-RO" sz="1800" dirty="0">
                <a:latin typeface="Times New Roman" panose="02020603050405020304" pitchFamily="18" charset="0"/>
                <a:ea typeface="Times New Roman" panose="02020603050405020304" pitchFamily="18" charset="0"/>
              </a:rPr>
              <a:t>Există o colaborare și comunicare respectuoasă între cadrele  didactice, administrația gimnaziului și elevi.</a:t>
            </a:r>
            <a:endParaRPr lang="ru-RU" sz="1800" dirty="0">
              <a:latin typeface="Times New Roman" panose="02020603050405020304" pitchFamily="18" charset="0"/>
              <a:ea typeface="Times New Roman" panose="02020603050405020304" pitchFamily="18" charset="0"/>
            </a:endParaRPr>
          </a:p>
          <a:p>
            <a:pPr lvl="0">
              <a:buFont typeface="+mj-lt"/>
              <a:buAutoNum type="arabicPeriod"/>
            </a:pPr>
            <a:r>
              <a:rPr lang="ro-MD" sz="1800" dirty="0" smtClean="0">
                <a:latin typeface="Times New Roman" panose="02020603050405020304" pitchFamily="18" charset="0"/>
                <a:ea typeface="Times New Roman" panose="02020603050405020304" pitchFamily="18" charset="0"/>
              </a:rPr>
              <a:t>Realizarea </a:t>
            </a:r>
            <a:r>
              <a:rPr lang="ro-MD" sz="1800" dirty="0">
                <a:latin typeface="Times New Roman" panose="02020603050405020304" pitchFamily="18" charset="0"/>
                <a:ea typeface="Times New Roman" panose="02020603050405020304" pitchFamily="18" charset="0"/>
              </a:rPr>
              <a:t>si desfășurarea evaluărilor sumative sunt conform planului de lunga durată, </a:t>
            </a:r>
            <a:r>
              <a:rPr lang="ro-MD" sz="1800" dirty="0" smtClean="0">
                <a:latin typeface="Times New Roman" panose="02020603050405020304" pitchFamily="18" charset="0"/>
                <a:ea typeface="Times New Roman" panose="02020603050405020304" pitchFamily="18" charset="0"/>
              </a:rPr>
              <a:t>toate sunt verificate în termeni stabiliți.  </a:t>
            </a:r>
            <a:endParaRPr lang="ru-RU" sz="1800" dirty="0">
              <a:latin typeface="Times New Roman" panose="02020603050405020304" pitchFamily="18" charset="0"/>
              <a:ea typeface="Times New Roman" panose="02020603050405020304" pitchFamily="18" charset="0"/>
            </a:endParaRPr>
          </a:p>
          <a:p>
            <a:pPr lvl="0">
              <a:buFont typeface="+mj-lt"/>
              <a:buAutoNum type="arabicPeriod"/>
            </a:pPr>
            <a:r>
              <a:rPr lang="ro-MD" sz="1800" dirty="0">
                <a:latin typeface="Times New Roman" panose="02020603050405020304" pitchFamily="18" charset="0"/>
                <a:ea typeface="Times New Roman" panose="02020603050405020304" pitchFamily="18" charset="0"/>
              </a:rPr>
              <a:t>Evaluările sumative  sunt elaborate conform cerințelor metodologice. </a:t>
            </a:r>
            <a:endParaRPr lang="ru-RU" sz="1800" dirty="0">
              <a:latin typeface="Times New Roman" panose="02020603050405020304" pitchFamily="18" charset="0"/>
              <a:ea typeface="Times New Roman" panose="02020603050405020304" pitchFamily="18" charset="0"/>
            </a:endParaRPr>
          </a:p>
          <a:p>
            <a:pPr lvl="0">
              <a:buFont typeface="+mj-lt"/>
              <a:buAutoNum type="arabicPeriod"/>
            </a:pPr>
            <a:r>
              <a:rPr lang="ro-MD" sz="1800" dirty="0">
                <a:latin typeface="Times New Roman" panose="02020603050405020304" pitchFamily="18" charset="0"/>
                <a:ea typeface="Times New Roman" panose="02020603050405020304" pitchFamily="18" charset="0"/>
              </a:rPr>
              <a:t>Î</a:t>
            </a:r>
            <a:r>
              <a:rPr lang="ro-MD" sz="1800" dirty="0" smtClean="0">
                <a:latin typeface="Times New Roman" panose="02020603050405020304" pitchFamily="18" charset="0"/>
                <a:ea typeface="Times New Roman" panose="02020603050405020304" pitchFamily="18" charset="0"/>
              </a:rPr>
              <a:t>n  </a:t>
            </a:r>
            <a:r>
              <a:rPr lang="ro-MD" sz="1800" dirty="0">
                <a:latin typeface="Times New Roman" panose="02020603050405020304" pitchFamily="18" charset="0"/>
                <a:ea typeface="Times New Roman" panose="02020603050405020304" pitchFamily="18" charset="0"/>
              </a:rPr>
              <a:t>activități, concursuri cu caracter </a:t>
            </a:r>
            <a:r>
              <a:rPr lang="ro-MD" sz="1800" dirty="0" smtClean="0">
                <a:latin typeface="Times New Roman" panose="02020603050405020304" pitchFamily="18" charset="0"/>
                <a:ea typeface="Times New Roman" panose="02020603050405020304" pitchFamily="18" charset="0"/>
              </a:rPr>
              <a:t>competitiv e</a:t>
            </a:r>
            <a:r>
              <a:rPr lang="ro-MD" sz="1800" dirty="0" smtClean="0">
                <a:latin typeface="Times New Roman" panose="02020603050405020304" pitchFamily="18" charset="0"/>
                <a:ea typeface="Times New Roman" panose="02020603050405020304" pitchFamily="18" charset="0"/>
              </a:rPr>
              <a:t>levii </a:t>
            </a:r>
            <a:r>
              <a:rPr lang="ro-MD" sz="1800" dirty="0">
                <a:latin typeface="Times New Roman" panose="02020603050405020304" pitchFamily="18" charset="0"/>
                <a:ea typeface="Times New Roman" panose="02020603050405020304" pitchFamily="18" charset="0"/>
              </a:rPr>
              <a:t>nu sunt </a:t>
            </a:r>
            <a:r>
              <a:rPr lang="ro-MD" sz="1800" dirty="0" smtClean="0">
                <a:latin typeface="Times New Roman" panose="02020603050405020304" pitchFamily="18" charset="0"/>
                <a:ea typeface="Times New Roman" panose="02020603050405020304" pitchFamily="18" charset="0"/>
              </a:rPr>
              <a:t>încadrați.  </a:t>
            </a:r>
            <a:endParaRPr lang="ru-RU" sz="1800" dirty="0">
              <a:latin typeface="Times New Roman" panose="02020603050405020304" pitchFamily="18" charset="0"/>
              <a:ea typeface="Times New Roman" panose="02020603050405020304" pitchFamily="18" charset="0"/>
            </a:endParaRPr>
          </a:p>
          <a:p>
            <a:pPr marL="557530" indent="0">
              <a:spcAft>
                <a:spcPts val="0"/>
              </a:spcAft>
              <a:buNone/>
            </a:pPr>
            <a:r>
              <a:rPr lang="ro-RO" sz="1800" dirty="0">
                <a:latin typeface="Times New Roman" panose="02020603050405020304" pitchFamily="18" charset="0"/>
                <a:ea typeface="Times New Roman" panose="02020603050405020304" pitchFamily="18" charset="0"/>
              </a:rPr>
              <a:t> </a:t>
            </a:r>
            <a:endParaRPr lang="ru-RU"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091196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784976" cy="994122"/>
          </a:xfrm>
          <a:solidFill>
            <a:schemeClr val="accent6">
              <a:lumMod val="20000"/>
              <a:lumOff val="80000"/>
            </a:schemeClr>
          </a:solidFill>
        </p:spPr>
        <p:txBody>
          <a:bodyPr>
            <a:normAutofit fontScale="90000"/>
          </a:bodyPr>
          <a:lstStyle/>
          <a:p>
            <a:pPr>
              <a:spcAft>
                <a:spcPts val="0"/>
              </a:spcAft>
            </a:pPr>
            <a:r>
              <a:rPr lang="ro-RO" sz="2800" b="1" dirty="0" smtClean="0">
                <a:latin typeface="Times New Roman" panose="02020603050405020304" pitchFamily="18" charset="0"/>
                <a:ea typeface="Times New Roman" panose="02020603050405020304" pitchFamily="18" charset="0"/>
              </a:rPr>
              <a:t/>
            </a:r>
            <a:br>
              <a:rPr lang="ro-RO" sz="2800" b="1" dirty="0" smtClean="0">
                <a:latin typeface="Times New Roman" panose="02020603050405020304" pitchFamily="18" charset="0"/>
                <a:ea typeface="Times New Roman" panose="02020603050405020304" pitchFamily="18" charset="0"/>
              </a:rPr>
            </a:br>
            <a:r>
              <a:rPr lang="ro-RO" sz="2200" b="1" dirty="0" smtClean="0">
                <a:latin typeface="Times New Roman" panose="02020603050405020304" pitchFamily="18" charset="0"/>
                <a:ea typeface="Times New Roman" panose="02020603050405020304" pitchFamily="18" charset="0"/>
              </a:rPr>
              <a:t>Control </a:t>
            </a:r>
            <a:r>
              <a:rPr lang="ro-RO" sz="2200" b="1" dirty="0">
                <a:latin typeface="Times New Roman" panose="02020603050405020304" pitchFamily="18" charset="0"/>
                <a:ea typeface="Times New Roman" panose="02020603050405020304" pitchFamily="18" charset="0"/>
              </a:rPr>
              <a:t>de o zi</a:t>
            </a:r>
            <a:r>
              <a:rPr lang="ru-RU" sz="2200" dirty="0">
                <a:latin typeface="Times New Roman" panose="02020603050405020304" pitchFamily="18" charset="0"/>
                <a:ea typeface="Times New Roman" panose="02020603050405020304" pitchFamily="18" charset="0"/>
              </a:rPr>
              <a:t/>
            </a:r>
            <a:br>
              <a:rPr lang="ru-RU" sz="2200" dirty="0">
                <a:latin typeface="Times New Roman" panose="02020603050405020304" pitchFamily="18" charset="0"/>
                <a:ea typeface="Times New Roman" panose="02020603050405020304" pitchFamily="18" charset="0"/>
              </a:rPr>
            </a:br>
            <a:r>
              <a:rPr lang="ro-RO" sz="2200" b="1" dirty="0">
                <a:latin typeface="Times New Roman" panose="02020603050405020304" pitchFamily="18" charset="0"/>
                <a:ea typeface="Times New Roman" panose="02020603050405020304" pitchFamily="18" charset="0"/>
              </a:rPr>
              <a:t>efectuat în  Gimnaziul nr.68 -la disciplina Fizica și Matematica  data  25.05.2021</a:t>
            </a:r>
            <a:r>
              <a:rPr lang="ru-RU" sz="2200" dirty="0">
                <a:latin typeface="Times New Roman" panose="02020603050405020304" pitchFamily="18" charset="0"/>
                <a:ea typeface="Times New Roman" panose="02020603050405020304" pitchFamily="18" charset="0"/>
              </a:rPr>
              <a:t/>
            </a:r>
            <a:br>
              <a:rPr lang="ru-RU" sz="2200" dirty="0">
                <a:latin typeface="Times New Roman" panose="02020603050405020304" pitchFamily="18" charset="0"/>
                <a:ea typeface="Times New Roman" panose="02020603050405020304" pitchFamily="18" charset="0"/>
              </a:rPr>
            </a:br>
            <a:endParaRPr lang="ru-RU" sz="2200" dirty="0"/>
          </a:p>
        </p:txBody>
      </p:sp>
      <p:sp>
        <p:nvSpPr>
          <p:cNvPr id="3" name="Объект 2"/>
          <p:cNvSpPr>
            <a:spLocks noGrp="1"/>
          </p:cNvSpPr>
          <p:nvPr>
            <p:ph idx="1"/>
          </p:nvPr>
        </p:nvSpPr>
        <p:spPr>
          <a:xfrm>
            <a:off x="179512" y="1268760"/>
            <a:ext cx="8784976" cy="5589240"/>
          </a:xfrm>
          <a:solidFill>
            <a:schemeClr val="bg1"/>
          </a:solidFill>
        </p:spPr>
        <p:txBody>
          <a:bodyPr>
            <a:noAutofit/>
          </a:bodyPr>
          <a:lstStyle/>
          <a:p>
            <a:pPr marL="1028700" indent="0" algn="ctr">
              <a:lnSpc>
                <a:spcPct val="120000"/>
              </a:lnSpc>
              <a:spcBef>
                <a:spcPts val="0"/>
              </a:spcBef>
              <a:buNone/>
            </a:pPr>
            <a:r>
              <a:rPr lang="ro-MD" sz="1800" b="1" dirty="0">
                <a:latin typeface="Times New Roman" panose="02020603050405020304" pitchFamily="18" charset="0"/>
                <a:ea typeface="Times New Roman" panose="02020603050405020304" pitchFamily="18" charset="0"/>
              </a:rPr>
              <a:t>Concluzii:-</a:t>
            </a:r>
            <a:endParaRPr lang="ru-RU" sz="1800" dirty="0">
              <a:latin typeface="Times New Roman" panose="02020603050405020304" pitchFamily="18" charset="0"/>
              <a:ea typeface="Times New Roman" panose="02020603050405020304" pitchFamily="18" charset="0"/>
            </a:endParaRPr>
          </a:p>
          <a:p>
            <a:pPr lvl="0">
              <a:lnSpc>
                <a:spcPct val="120000"/>
              </a:lnSpc>
              <a:spcBef>
                <a:spcPts val="0"/>
              </a:spcBef>
              <a:buFont typeface="+mj-lt"/>
              <a:buAutoNum type="arabicPeriod"/>
            </a:pPr>
            <a:r>
              <a:rPr lang="ro-RO" sz="1600" dirty="0" smtClean="0">
                <a:latin typeface="Times New Roman" panose="02020603050405020304" pitchFamily="18" charset="0"/>
                <a:ea typeface="Times New Roman" panose="02020603050405020304" pitchFamily="18" charset="0"/>
              </a:rPr>
              <a:t>Tate </a:t>
            </a:r>
            <a:r>
              <a:rPr lang="ro-RO" sz="1600" dirty="0">
                <a:latin typeface="Times New Roman" panose="02020603050405020304" pitchFamily="18" charset="0"/>
                <a:ea typeface="Times New Roman" panose="02020603050405020304" pitchFamily="18" charset="0"/>
              </a:rPr>
              <a:t>PLD sunt elaborate în conformitate cu cerințele curriculare la </a:t>
            </a:r>
            <a:r>
              <a:rPr lang="ro-RO" sz="1600" dirty="0" smtClean="0">
                <a:latin typeface="Times New Roman" panose="02020603050405020304" pitchFamily="18" charset="0"/>
                <a:ea typeface="Times New Roman" panose="02020603050405020304" pitchFamily="18" charset="0"/>
              </a:rPr>
              <a:t>Matematică</a:t>
            </a:r>
            <a:r>
              <a:rPr lang="ro-RO" sz="1600" dirty="0">
                <a:latin typeface="Times New Roman" panose="02020603050405020304" pitchFamily="18" charset="0"/>
                <a:ea typeface="Times New Roman" panose="02020603050405020304" pitchFamily="18" charset="0"/>
              </a:rPr>
              <a:t>, </a:t>
            </a:r>
            <a:r>
              <a:rPr lang="ro-MD" sz="1600" dirty="0">
                <a:latin typeface="Times New Roman" panose="02020603050405020304" pitchFamily="18" charset="0"/>
                <a:ea typeface="Times New Roman" panose="02020603050405020304" pitchFamily="18" charset="0"/>
              </a:rPr>
              <a:t>anul de studii </a:t>
            </a:r>
            <a:r>
              <a:rPr lang="ro-MD" sz="1600" dirty="0" smtClean="0">
                <a:latin typeface="Times New Roman" panose="02020603050405020304" pitchFamily="18" charset="0"/>
                <a:ea typeface="Times New Roman" panose="02020603050405020304" pitchFamily="18" charset="0"/>
              </a:rPr>
              <a:t>2020-2021, se respectă cerințele normative.</a:t>
            </a:r>
            <a:endParaRPr lang="ru-RU" sz="1600" dirty="0">
              <a:latin typeface="Times New Roman" panose="02020603050405020304" pitchFamily="18" charset="0"/>
              <a:ea typeface="Times New Roman" panose="02020603050405020304" pitchFamily="18" charset="0"/>
            </a:endParaRPr>
          </a:p>
          <a:p>
            <a:pPr lvl="0">
              <a:lnSpc>
                <a:spcPct val="120000"/>
              </a:lnSpc>
              <a:spcBef>
                <a:spcPts val="0"/>
              </a:spcBef>
              <a:buFont typeface="+mj-lt"/>
              <a:buAutoNum type="arabicPeriod"/>
            </a:pPr>
            <a:r>
              <a:rPr lang="ro-MD" sz="1600" dirty="0">
                <a:latin typeface="Times New Roman" panose="02020603050405020304" pitchFamily="18" charset="0"/>
                <a:ea typeface="Times New Roman" panose="02020603050405020304" pitchFamily="18" charset="0"/>
              </a:rPr>
              <a:t>Procesul educațional   la disciplina </a:t>
            </a:r>
            <a:r>
              <a:rPr lang="ro-MD" sz="1600" dirty="0" smtClean="0">
                <a:latin typeface="Times New Roman" panose="02020603050405020304" pitchFamily="18" charset="0"/>
                <a:ea typeface="Times New Roman" panose="02020603050405020304" pitchFamily="18" charset="0"/>
              </a:rPr>
              <a:t>Matematică se </a:t>
            </a:r>
            <a:r>
              <a:rPr lang="ro-MD" sz="1600" dirty="0">
                <a:latin typeface="Times New Roman" panose="02020603050405020304" pitchFamily="18" charset="0"/>
                <a:ea typeface="Times New Roman" panose="02020603050405020304" pitchFamily="18" charset="0"/>
              </a:rPr>
              <a:t>realizează  în conformitate cu Curriculumul ediția 2010 în clasa a VIII-a-IX-a, , ediția 2019, clasa a V-a –VI-a..</a:t>
            </a:r>
            <a:endParaRPr lang="ru-RU" sz="1600" dirty="0">
              <a:latin typeface="Times New Roman" panose="02020603050405020304" pitchFamily="18" charset="0"/>
              <a:ea typeface="Times New Roman" panose="02020603050405020304" pitchFamily="18" charset="0"/>
            </a:endParaRPr>
          </a:p>
          <a:p>
            <a:pPr lvl="0">
              <a:lnSpc>
                <a:spcPct val="120000"/>
              </a:lnSpc>
              <a:spcBef>
                <a:spcPts val="0"/>
              </a:spcBef>
              <a:buFont typeface="+mj-lt"/>
              <a:buAutoNum type="arabicPeriod"/>
            </a:pPr>
            <a:r>
              <a:rPr lang="ro-RO" sz="1600" dirty="0" smtClean="0">
                <a:latin typeface="Times New Roman" panose="02020603050405020304" pitchFamily="18" charset="0"/>
                <a:ea typeface="Times New Roman" panose="02020603050405020304" pitchFamily="18" charset="0"/>
              </a:rPr>
              <a:t>Lecțiile de matematică se desfășoară </a:t>
            </a:r>
            <a:r>
              <a:rPr lang="ro-RO" sz="1600" dirty="0">
                <a:latin typeface="Times New Roman" panose="02020603050405020304" pitchFamily="18" charset="0"/>
                <a:ea typeface="Times New Roman" panose="02020603050405020304" pitchFamily="18" charset="0"/>
              </a:rPr>
              <a:t>în corespundere cu orarul aprobat de directorul instituției.</a:t>
            </a:r>
            <a:endParaRPr lang="ru-RU" sz="1600" dirty="0">
              <a:latin typeface="Times New Roman" panose="02020603050405020304" pitchFamily="18" charset="0"/>
              <a:ea typeface="Times New Roman" panose="02020603050405020304" pitchFamily="18" charset="0"/>
            </a:endParaRPr>
          </a:p>
          <a:p>
            <a:pPr lvl="0">
              <a:lnSpc>
                <a:spcPct val="120000"/>
              </a:lnSpc>
              <a:spcBef>
                <a:spcPts val="0"/>
              </a:spcBef>
              <a:buFont typeface="+mj-lt"/>
              <a:buAutoNum type="arabicPeriod"/>
            </a:pPr>
            <a:r>
              <a:rPr lang="ro-MD" sz="1600" dirty="0" smtClean="0">
                <a:latin typeface="Times New Roman" panose="02020603050405020304" pitchFamily="18" charset="0"/>
                <a:ea typeface="Times New Roman" panose="02020603050405020304" pitchFamily="18" charset="0"/>
              </a:rPr>
              <a:t>Toate evaluările </a:t>
            </a:r>
            <a:r>
              <a:rPr lang="ro-MD" sz="1600" dirty="0">
                <a:latin typeface="Times New Roman" panose="02020603050405020304" pitchFamily="18" charset="0"/>
                <a:ea typeface="Times New Roman" panose="02020603050405020304" pitchFamily="18" charset="0"/>
              </a:rPr>
              <a:t>sumative </a:t>
            </a:r>
            <a:r>
              <a:rPr lang="ro-MD" sz="1600" dirty="0" smtClean="0">
                <a:latin typeface="Times New Roman" panose="02020603050405020304" pitchFamily="18" charset="0"/>
                <a:ea typeface="Times New Roman" panose="02020603050405020304" pitchFamily="18" charset="0"/>
              </a:rPr>
              <a:t>la matematică sunt realizate conform </a:t>
            </a:r>
            <a:r>
              <a:rPr lang="ro-MD" sz="1600" dirty="0">
                <a:latin typeface="Times New Roman" panose="02020603050405020304" pitchFamily="18" charset="0"/>
                <a:ea typeface="Times New Roman" panose="02020603050405020304" pitchFamily="18" charset="0"/>
              </a:rPr>
              <a:t>planului de lunga durată, sunt </a:t>
            </a:r>
            <a:r>
              <a:rPr lang="ro-MD" sz="1600" dirty="0" smtClean="0">
                <a:latin typeface="Times New Roman" panose="02020603050405020304" pitchFamily="18" charset="0"/>
                <a:ea typeface="Times New Roman" panose="02020603050405020304" pitchFamily="18" charset="0"/>
              </a:rPr>
              <a:t>verificate minuțios, sunt indicate comentarii la greșelile comise de elevi.  </a:t>
            </a:r>
            <a:endParaRPr lang="ru-RU" sz="1600" dirty="0">
              <a:latin typeface="Times New Roman" panose="02020603050405020304" pitchFamily="18" charset="0"/>
              <a:ea typeface="Times New Roman" panose="02020603050405020304" pitchFamily="18" charset="0"/>
            </a:endParaRPr>
          </a:p>
          <a:p>
            <a:pPr lvl="0">
              <a:lnSpc>
                <a:spcPct val="120000"/>
              </a:lnSpc>
              <a:spcBef>
                <a:spcPts val="0"/>
              </a:spcBef>
              <a:buFont typeface="+mj-lt"/>
              <a:buAutoNum type="arabicPeriod"/>
            </a:pPr>
            <a:r>
              <a:rPr lang="ro-MD" sz="1600" dirty="0">
                <a:latin typeface="Times New Roman" panose="02020603050405020304" pitchFamily="18" charset="0"/>
                <a:ea typeface="Times New Roman" panose="02020603050405020304" pitchFamily="18" charset="0"/>
              </a:rPr>
              <a:t>Evaluările sumative  sunt elaborate conform cerințelor metodologice, doar că itemii aleși sunt la nivel simplu.</a:t>
            </a:r>
            <a:endParaRPr lang="ru-RU" sz="1600" dirty="0">
              <a:latin typeface="Times New Roman" panose="02020603050405020304" pitchFamily="18" charset="0"/>
              <a:ea typeface="Times New Roman" panose="02020603050405020304" pitchFamily="18" charset="0"/>
            </a:endParaRPr>
          </a:p>
          <a:p>
            <a:pPr lvl="0">
              <a:lnSpc>
                <a:spcPct val="120000"/>
              </a:lnSpc>
              <a:spcBef>
                <a:spcPts val="0"/>
              </a:spcBef>
              <a:buFont typeface="+mj-lt"/>
              <a:buAutoNum type="arabicPeriod"/>
            </a:pPr>
            <a:r>
              <a:rPr lang="ro-RO" sz="1600" dirty="0">
                <a:latin typeface="Times New Roman" panose="02020603050405020304" pitchFamily="18" charset="0"/>
                <a:ea typeface="Times New Roman" panose="02020603050405020304" pitchFamily="18" charset="0"/>
              </a:rPr>
              <a:t>Verificarea selectivă a cataloagelor școlare a demonstrat că, la </a:t>
            </a:r>
            <a:r>
              <a:rPr lang="ro-RO" sz="1600" dirty="0" smtClean="0">
                <a:latin typeface="Times New Roman" panose="02020603050405020304" pitchFamily="18" charset="0"/>
                <a:ea typeface="Times New Roman" panose="02020603050405020304" pitchFamily="18" charset="0"/>
              </a:rPr>
              <a:t>disciplina Matematică acestea  </a:t>
            </a:r>
            <a:r>
              <a:rPr lang="ro-RO" sz="1600" dirty="0">
                <a:latin typeface="Times New Roman" panose="02020603050405020304" pitchFamily="18" charset="0"/>
                <a:ea typeface="Times New Roman" panose="02020603050405020304" pitchFamily="18" charset="0"/>
              </a:rPr>
              <a:t>sunt completate conform Instrucţiunii de la începutul catalogului. Sunt specificate conform proiectelor subiectul lecțiilor, sarcinile de lucru pentru acasă. </a:t>
            </a:r>
            <a:endParaRPr lang="ru-RU" sz="1600" dirty="0">
              <a:latin typeface="Times New Roman" panose="02020603050405020304" pitchFamily="18" charset="0"/>
              <a:ea typeface="Times New Roman" panose="02020603050405020304" pitchFamily="18" charset="0"/>
            </a:endParaRPr>
          </a:p>
          <a:p>
            <a:pPr lvl="0">
              <a:lnSpc>
                <a:spcPct val="120000"/>
              </a:lnSpc>
              <a:spcBef>
                <a:spcPts val="0"/>
              </a:spcBef>
              <a:buFont typeface="+mj-lt"/>
              <a:buAutoNum type="arabicPeriod"/>
            </a:pPr>
            <a:r>
              <a:rPr lang="ro-MD" sz="1600" dirty="0">
                <a:latin typeface="Times New Roman" panose="02020603050405020304" pitchFamily="18" charset="0"/>
                <a:ea typeface="Times New Roman" panose="02020603050405020304" pitchFamily="18" charset="0"/>
              </a:rPr>
              <a:t> Elevii nu sunt încadrați în alte activități, concursuri cu caracter </a:t>
            </a:r>
            <a:r>
              <a:rPr lang="ro-MD" sz="1600" dirty="0" smtClean="0">
                <a:latin typeface="Times New Roman" panose="02020603050405020304" pitchFamily="18" charset="0"/>
                <a:ea typeface="Times New Roman" panose="02020603050405020304" pitchFamily="18" charset="0"/>
              </a:rPr>
              <a:t>competitiv la nivel municipal. </a:t>
            </a:r>
            <a:endParaRPr lang="ru-RU" sz="1600" dirty="0">
              <a:latin typeface="Times New Roman" panose="02020603050405020304" pitchFamily="18" charset="0"/>
              <a:ea typeface="Times New Roman" panose="02020603050405020304" pitchFamily="18" charset="0"/>
            </a:endParaRPr>
          </a:p>
          <a:p>
            <a:endParaRPr lang="ru-RU" sz="1800" dirty="0"/>
          </a:p>
        </p:txBody>
      </p:sp>
    </p:spTree>
    <p:extLst>
      <p:ext uri="{BB962C8B-B14F-4D97-AF65-F5344CB8AC3E}">
        <p14:creationId xmlns:p14="http://schemas.microsoft.com/office/powerpoint/2010/main" val="38788945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9592" y="476672"/>
            <a:ext cx="7643192" cy="5976664"/>
          </a:xfrm>
        </p:spPr>
        <p:txBody>
          <a:bodyPr>
            <a:normAutofit/>
          </a:bodyPr>
          <a:lstStyle/>
          <a:p>
            <a:pPr marL="0" indent="0" algn="ctr">
              <a:buNone/>
            </a:pPr>
            <a:r>
              <a:rPr lang="ro-RO" sz="2400" b="1" dirty="0">
                <a:latin typeface="Times New Roman" panose="02020603050405020304" pitchFamily="18" charset="0"/>
                <a:cs typeface="Times New Roman" panose="02020603050405020304" pitchFamily="18" charset="0"/>
              </a:rPr>
              <a:t>Reuniunea metodică la matematică</a:t>
            </a:r>
            <a:endParaRPr lang="ru-RU" sz="2400" dirty="0">
              <a:latin typeface="Times New Roman" panose="02020603050405020304" pitchFamily="18" charset="0"/>
              <a:cs typeface="Times New Roman" panose="02020603050405020304" pitchFamily="18" charset="0"/>
            </a:endParaRPr>
          </a:p>
          <a:p>
            <a:pPr marL="0" indent="0" algn="ctr">
              <a:buNone/>
            </a:pPr>
            <a:r>
              <a:rPr lang="ro-RO" sz="2400" b="1" dirty="0">
                <a:latin typeface="Times New Roman" panose="02020603050405020304" pitchFamily="18" charset="0"/>
                <a:cs typeface="Times New Roman" panose="02020603050405020304" pitchFamily="18" charset="0"/>
              </a:rPr>
              <a:t>Tema: ”Organizarea procesului educațional la </a:t>
            </a:r>
            <a:r>
              <a:rPr lang="ro-RO" sz="2400" b="1" dirty="0" smtClean="0">
                <a:latin typeface="Times New Roman" panose="02020603050405020304" pitchFamily="18" charset="0"/>
                <a:cs typeface="Times New Roman" panose="02020603050405020304" pitchFamily="18" charset="0"/>
              </a:rPr>
              <a:t>Matematică </a:t>
            </a:r>
            <a:r>
              <a:rPr lang="ro-RO" sz="2400" b="1" dirty="0">
                <a:latin typeface="Times New Roman" panose="02020603050405020304" pitchFamily="18" charset="0"/>
                <a:cs typeface="Times New Roman" panose="02020603050405020304" pitchFamily="18" charset="0"/>
              </a:rPr>
              <a:t>în anul de studii 2020-2021”      </a:t>
            </a:r>
            <a:endParaRPr lang="ru-RU" sz="2400" dirty="0">
              <a:latin typeface="Times New Roman" panose="02020603050405020304" pitchFamily="18" charset="0"/>
              <a:cs typeface="Times New Roman" panose="02020603050405020304" pitchFamily="18" charset="0"/>
            </a:endParaRPr>
          </a:p>
          <a:p>
            <a:pPr algn="ctr"/>
            <a:r>
              <a:rPr lang="ro-RO" sz="2400" dirty="0">
                <a:latin typeface="Times New Roman" panose="02020603050405020304" pitchFamily="18" charset="0"/>
                <a:cs typeface="Times New Roman" panose="02020603050405020304" pitchFamily="18" charset="0"/>
              </a:rPr>
              <a:t>  Locul desfăşurării: Google Meet</a:t>
            </a:r>
            <a:endParaRPr lang="ru-RU" sz="2400" dirty="0">
              <a:latin typeface="Times New Roman" panose="02020603050405020304" pitchFamily="18" charset="0"/>
              <a:cs typeface="Times New Roman" panose="02020603050405020304" pitchFamily="18" charset="0"/>
            </a:endParaRPr>
          </a:p>
          <a:p>
            <a:pPr algn="ctr"/>
            <a:r>
              <a:rPr lang="ro-RO" sz="2400" dirty="0">
                <a:latin typeface="Times New Roman" panose="02020603050405020304" pitchFamily="18" charset="0"/>
                <a:cs typeface="Times New Roman" panose="02020603050405020304" pitchFamily="18" charset="0"/>
              </a:rPr>
              <a:t> Data desfăşurării: 25 august 2020</a:t>
            </a:r>
            <a:endParaRPr lang="ru-RU" sz="2400" dirty="0">
              <a:latin typeface="Times New Roman" panose="02020603050405020304" pitchFamily="18" charset="0"/>
              <a:cs typeface="Times New Roman" panose="02020603050405020304" pitchFamily="18" charset="0"/>
            </a:endParaRPr>
          </a:p>
          <a:p>
            <a:pPr algn="ctr"/>
            <a:r>
              <a:rPr lang="ro-RO" sz="2400" dirty="0">
                <a:latin typeface="Times New Roman" panose="02020603050405020304" pitchFamily="18" charset="0"/>
                <a:cs typeface="Times New Roman" panose="02020603050405020304" pitchFamily="18" charset="0"/>
              </a:rPr>
              <a:t>Timpul desfăşurării: 10.00 – 13.30</a:t>
            </a:r>
            <a:endParaRPr lang="ru-RU" sz="2400" dirty="0">
              <a:latin typeface="Times New Roman" panose="02020603050405020304" pitchFamily="18" charset="0"/>
              <a:cs typeface="Times New Roman" panose="02020603050405020304" pitchFamily="18" charset="0"/>
            </a:endParaRPr>
          </a:p>
          <a:p>
            <a:pPr algn="ctr"/>
            <a:r>
              <a:rPr lang="ro-RO" sz="2400" dirty="0">
                <a:latin typeface="Times New Roman" panose="02020603050405020304" pitchFamily="18" charset="0"/>
                <a:cs typeface="Times New Roman" panose="02020603050405020304" pitchFamily="18" charset="0"/>
              </a:rPr>
              <a:t>Participanţi: profesori de matematică</a:t>
            </a:r>
            <a:endParaRPr lang="ru-RU" sz="2400" dirty="0">
              <a:latin typeface="Times New Roman" panose="02020603050405020304" pitchFamily="18" charset="0"/>
              <a:cs typeface="Times New Roman" panose="02020603050405020304" pitchFamily="18" charset="0"/>
            </a:endParaRPr>
          </a:p>
          <a:p>
            <a:pPr>
              <a:lnSpc>
                <a:spcPct val="120000"/>
              </a:lnSpc>
              <a:spcBef>
                <a:spcPts val="0"/>
              </a:spcBef>
            </a:pPr>
            <a:r>
              <a:rPr lang="ro-RO" sz="3000" dirty="0">
                <a:latin typeface="Times New Roman" panose="02020603050405020304" pitchFamily="18" charset="0"/>
                <a:cs typeface="Times New Roman" panose="02020603050405020304" pitchFamily="18" charset="0"/>
              </a:rPr>
              <a:t>La reuniunea metodică au fost prezenți 146 de profesori de matematică din instituțiile de învățământ , ciclul I și II. Toți participanții la reuniunea metodică au primit materialele prezentate de către formatori.</a:t>
            </a:r>
            <a:endParaRPr lang="ru-RU" sz="30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9551111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9246" y="1128501"/>
            <a:ext cx="8640960" cy="2559682"/>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spcAft>
                <a:spcPts val="0"/>
              </a:spcAft>
              <a:buClr>
                <a:srgbClr val="000000"/>
              </a:buClr>
              <a:buSzPts val="1400"/>
            </a:pP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Managementul</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școlar</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la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disciplinele</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de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studiu</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din</a:t>
            </a:r>
            <a:r>
              <a:rPr lang="ro-RO"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smtClean="0">
                <a:solidFill>
                  <a:srgbClr val="000000"/>
                </a:solidFill>
                <a:latin typeface="Times New Roman" panose="02020603050405020304" pitchFamily="18" charset="0"/>
                <a:cs typeface="Times New Roman" panose="02020603050405020304" pitchFamily="18" charset="0"/>
              </a:rPr>
              <a:t>aria </a:t>
            </a:r>
            <a:r>
              <a:rPr lang="en-US" sz="2400" b="1" dirty="0" err="1">
                <a:solidFill>
                  <a:srgbClr val="000000"/>
                </a:solidFill>
                <a:latin typeface="Times New Roman" panose="02020603050405020304" pitchFamily="18" charset="0"/>
                <a:cs typeface="Times New Roman" panose="02020603050405020304" pitchFamily="18" charset="0"/>
              </a:rPr>
              <a:t>curriculară</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a:t>
            </a:r>
            <a:r>
              <a:rPr lang="en-US" sz="2400" b="1" dirty="0" err="1">
                <a:solidFill>
                  <a:srgbClr val="FF0000"/>
                </a:solidFill>
                <a:latin typeface="Times New Roman" panose="02020603050405020304" pitchFamily="18" charset="0"/>
                <a:cs typeface="Times New Roman" panose="02020603050405020304" pitchFamily="18" charset="0"/>
              </a:rPr>
              <a:t>Matematică</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și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științe</a:t>
            </a:r>
            <a:r>
              <a:rPr lang="en-US" sz="2400" b="1" dirty="0">
                <a:solidFill>
                  <a:srgbClr val="FF0000"/>
                </a:solidFill>
                <a:latin typeface="Times New Roman" panose="02020603050405020304" pitchFamily="18" charset="0"/>
                <a:cs typeface="Times New Roman" panose="02020603050405020304" pitchFamily="18" charset="0"/>
              </a:rPr>
              <a:t>”</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pentru</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anul</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smtClean="0">
                <a:solidFill>
                  <a:srgbClr val="000000"/>
                </a:solidFill>
                <a:latin typeface="Times New Roman" panose="02020603050405020304" pitchFamily="18" charset="0"/>
                <a:cs typeface="Times New Roman" panose="02020603050405020304" pitchFamily="18" charset="0"/>
              </a:rPr>
              <a:t>școlar</a:t>
            </a:r>
            <a:r>
              <a:rPr lang="ro-RO" sz="2400" b="1" dirty="0" smtClean="0">
                <a:solidFill>
                  <a:srgbClr val="000000"/>
                </a:solidFill>
                <a:latin typeface="Times New Roman" panose="02020603050405020304" pitchFamily="18" charset="0"/>
                <a:cs typeface="Times New Roman" panose="02020603050405020304" pitchFamily="18" charset="0"/>
              </a:rPr>
              <a:t> </a:t>
            </a:r>
            <a:r>
              <a:rPr lang="en-US" sz="2400" b="1" dirty="0" smtClean="0">
                <a:solidFill>
                  <a:srgbClr val="000000"/>
                </a:solidFill>
                <a:latin typeface="Times New Roman" panose="02020603050405020304" pitchFamily="18" charset="0"/>
                <a:cs typeface="Times New Roman" panose="02020603050405020304" pitchFamily="18" charset="0"/>
              </a:rPr>
              <a:t>2020-2021</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Asigurarea</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calității</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procesului</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educațional</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smtClean="0">
                <a:solidFill>
                  <a:srgbClr val="000000"/>
                </a:solidFill>
                <a:latin typeface="Times New Roman" panose="02020603050405020304" pitchFamily="18" charset="0"/>
                <a:cs typeface="Times New Roman" panose="02020603050405020304" pitchFamily="18" charset="0"/>
              </a:rPr>
              <a:t>prin</a:t>
            </a:r>
            <a:r>
              <a:rPr lang="ro-RO" sz="2400" b="1" dirty="0" smtClean="0">
                <a:solidFill>
                  <a:srgbClr val="000000"/>
                </a:solidFill>
                <a:latin typeface="Times New Roman" panose="02020603050405020304" pitchFamily="18" charset="0"/>
                <a:cs typeface="Times New Roman" panose="02020603050405020304" pitchFamily="18" charset="0"/>
              </a:rPr>
              <a:t> </a:t>
            </a:r>
            <a:r>
              <a:rPr lang="en-US" sz="2400" b="1" dirty="0" err="1" smtClean="0">
                <a:solidFill>
                  <a:srgbClr val="000000"/>
                </a:solidFill>
                <a:latin typeface="Times New Roman" panose="02020603050405020304" pitchFamily="18" charset="0"/>
                <a:cs typeface="Times New Roman" panose="02020603050405020304" pitchFamily="18" charset="0"/>
              </a:rPr>
              <a:t>implementarea</a:t>
            </a:r>
            <a:r>
              <a:rPr lang="en-US" sz="2400" b="1" dirty="0" smtClean="0">
                <a:solidFill>
                  <a:srgbClr val="000000"/>
                </a:solidFill>
                <a:latin typeface="Times New Roman" panose="02020603050405020304" pitchFamily="18" charset="0"/>
                <a:cs typeface="Times New Roman" panose="02020603050405020304" pitchFamily="18" charset="0"/>
              </a:rPr>
              <a:t> </a:t>
            </a:r>
            <a:r>
              <a:rPr lang="en-US" sz="2400" b="1" dirty="0">
                <a:solidFill>
                  <a:srgbClr val="000000"/>
                </a:solidFill>
                <a:latin typeface="Times New Roman" panose="02020603050405020304" pitchFamily="18" charset="0"/>
                <a:cs typeface="Times New Roman" panose="02020603050405020304" pitchFamily="18" charset="0"/>
              </a:rPr>
              <a:t>curricula </a:t>
            </a:r>
            <a:r>
              <a:rPr lang="en-US" sz="2400" b="1" dirty="0" err="1">
                <a:solidFill>
                  <a:srgbClr val="000000"/>
                </a:solidFill>
                <a:latin typeface="Times New Roman" panose="02020603050405020304" pitchFamily="18" charset="0"/>
                <a:cs typeface="Times New Roman" panose="02020603050405020304" pitchFamily="18" charset="0"/>
              </a:rPr>
              <a:t>naționale</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ediția</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smtClean="0">
                <a:solidFill>
                  <a:srgbClr val="000000"/>
                </a:solidFill>
                <a:latin typeface="Times New Roman" panose="02020603050405020304" pitchFamily="18" charset="0"/>
                <a:cs typeface="Times New Roman" panose="02020603050405020304" pitchFamily="18" charset="0"/>
              </a:rPr>
              <a:t> </a:t>
            </a:r>
            <a:r>
              <a:rPr lang="en-US" sz="2400" b="1" dirty="0">
                <a:solidFill>
                  <a:srgbClr val="000000"/>
                </a:solidFill>
                <a:latin typeface="Times New Roman" panose="02020603050405020304" pitchFamily="18" charset="0"/>
                <a:cs typeface="Times New Roman" panose="02020603050405020304" pitchFamily="18" charset="0"/>
              </a:rPr>
              <a:t>2019</a:t>
            </a:r>
            <a:r>
              <a:rPr lang="en-US" sz="2400" b="1" dirty="0" smtClean="0">
                <a:solidFill>
                  <a:srgbClr val="000000"/>
                </a:solidFill>
                <a:latin typeface="Times New Roman" panose="02020603050405020304" pitchFamily="18" charset="0"/>
                <a:cs typeface="Times New Roman" panose="02020603050405020304" pitchFamily="18" charset="0"/>
              </a:rPr>
              <a:t>”</a:t>
            </a:r>
            <a:endParaRPr lang="ro-RO" sz="2400" b="1" dirty="0" smtClean="0">
              <a:solidFill>
                <a:srgbClr val="000000"/>
              </a:solidFill>
              <a:latin typeface="Times New Roman" panose="02020603050405020304" pitchFamily="18" charset="0"/>
              <a:cs typeface="Times New Roman" panose="02020603050405020304" pitchFamily="18" charset="0"/>
            </a:endParaRPr>
          </a:p>
          <a:p>
            <a:pPr>
              <a:buClr>
                <a:srgbClr val="000000"/>
              </a:buClr>
              <a:buSzPts val="1400"/>
            </a:pPr>
            <a:r>
              <a:rPr lang="ro-RO" sz="2400" b="1" dirty="0">
                <a:solidFill>
                  <a:srgbClr val="000000"/>
                </a:solidFill>
                <a:latin typeface="Times New Roman" panose="02020603050405020304" pitchFamily="18" charset="0"/>
                <a:cs typeface="Times New Roman" panose="02020603050405020304" pitchFamily="18" charset="0"/>
              </a:rPr>
              <a:t> </a:t>
            </a:r>
            <a:r>
              <a:rPr lang="ro-RO" sz="2400" b="1" dirty="0" smtClean="0">
                <a:solidFill>
                  <a:srgbClr val="000000"/>
                </a:solidFill>
                <a:latin typeface="Times New Roman" panose="02020603050405020304" pitchFamily="18" charset="0"/>
                <a:cs typeface="Times New Roman" panose="02020603050405020304" pitchFamily="18" charset="0"/>
              </a:rPr>
              <a:t>                                                                             </a:t>
            </a:r>
            <a:r>
              <a:rPr lang="en-US" sz="2400" b="1" dirty="0" smtClean="0">
                <a:solidFill>
                  <a:srgbClr val="C00000"/>
                </a:solidFill>
                <a:latin typeface="Times New Roman" panose="02020603050405020304" pitchFamily="18" charset="0"/>
                <a:cs typeface="Times New Roman" panose="02020603050405020304" pitchFamily="18" charset="0"/>
              </a:rPr>
              <a:t>09 </a:t>
            </a:r>
            <a:r>
              <a:rPr lang="en-US" sz="2400" b="1" dirty="0" err="1">
                <a:solidFill>
                  <a:srgbClr val="C00000"/>
                </a:solidFill>
                <a:latin typeface="Times New Roman" panose="02020603050405020304" pitchFamily="18" charset="0"/>
                <a:cs typeface="Times New Roman" panose="02020603050405020304" pitchFamily="18" charset="0"/>
              </a:rPr>
              <a:t>octombrie</a:t>
            </a:r>
            <a:r>
              <a:rPr lang="en-US" sz="2400" b="1" dirty="0">
                <a:solidFill>
                  <a:srgbClr val="C00000"/>
                </a:solidFill>
                <a:latin typeface="Times New Roman" panose="02020603050405020304" pitchFamily="18" charset="0"/>
                <a:cs typeface="Times New Roman" panose="02020603050405020304" pitchFamily="18" charset="0"/>
              </a:rPr>
              <a:t> 2020</a:t>
            </a:r>
            <a:endParaRPr lang="ru-RU" sz="2400" dirty="0">
              <a:solidFill>
                <a:srgbClr val="C00000"/>
              </a:solidFill>
              <a:latin typeface="Times New Roman" panose="02020603050405020304" pitchFamily="18" charset="0"/>
              <a:cs typeface="Times New Roman" panose="02020603050405020304" pitchFamily="18" charset="0"/>
            </a:endParaRPr>
          </a:p>
          <a:p>
            <a:pPr lvl="0">
              <a:spcAft>
                <a:spcPts val="0"/>
              </a:spcAft>
              <a:buClr>
                <a:srgbClr val="000000"/>
              </a:buClr>
              <a:buSzPts val="1400"/>
            </a:pPr>
            <a:r>
              <a:rPr lang="ro-RO" sz="2400" b="1" dirty="0" smtClean="0">
                <a:solidFill>
                  <a:srgbClr val="000000"/>
                </a:solidFill>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La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seminar au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participat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90 de cadre de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conducere</a:t>
            </a:r>
            <a:r>
              <a:rPr lang="ro-RO" sz="24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ru-RU" sz="2400" dirty="0">
              <a:effectLst/>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229246" y="3805343"/>
            <a:ext cx="8615237" cy="119153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spcBef>
                <a:spcPct val="20000"/>
              </a:spcBef>
              <a:buFont typeface="Arial" pitchFamily="34" charset="0"/>
              <a:buChar char="•"/>
            </a:pPr>
            <a:r>
              <a:rPr lang="en-US" sz="2400" b="1" dirty="0">
                <a:solidFill>
                  <a:srgbClr val="000000"/>
                </a:solidFill>
                <a:latin typeface="Times New Roman" panose="02020603050405020304" pitchFamily="18" charset="0"/>
                <a:cs typeface="Times New Roman" panose="02020603050405020304" pitchFamily="18" charset="0"/>
              </a:rPr>
              <a:t>„</a:t>
            </a:r>
            <a:r>
              <a:rPr lang="en-US" sz="2400" b="1" dirty="0" err="1">
                <a:solidFill>
                  <a:srgbClr val="000000"/>
                </a:solidFill>
                <a:latin typeface="Times New Roman" panose="02020603050405020304" pitchFamily="18" charset="0"/>
                <a:cs typeface="Times New Roman" panose="02020603050405020304" pitchFamily="18" charset="0"/>
              </a:rPr>
              <a:t>Tehnologia</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elaborării</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instrumentelor</a:t>
            </a:r>
            <a:r>
              <a:rPr lang="en-US" sz="2400" b="1" dirty="0">
                <a:solidFill>
                  <a:srgbClr val="000000"/>
                </a:solidFill>
                <a:latin typeface="Times New Roman" panose="02020603050405020304" pitchFamily="18" charset="0"/>
                <a:cs typeface="Times New Roman" panose="02020603050405020304" pitchFamily="18" charset="0"/>
              </a:rPr>
              <a:t> de </a:t>
            </a:r>
            <a:r>
              <a:rPr lang="en-US" sz="2400" b="1" dirty="0" err="1">
                <a:solidFill>
                  <a:srgbClr val="000000"/>
                </a:solidFill>
                <a:latin typeface="Times New Roman" panose="02020603050405020304" pitchFamily="18" charset="0"/>
                <a:cs typeface="Times New Roman" panose="02020603050405020304" pitchFamily="18" charset="0"/>
              </a:rPr>
              <a:t>evaluare</a:t>
            </a:r>
            <a:r>
              <a:rPr lang="en-US" sz="2400" b="1" dirty="0">
                <a:solidFill>
                  <a:srgbClr val="000000"/>
                </a:solidFill>
                <a:latin typeface="Times New Roman" panose="02020603050405020304" pitchFamily="18" charset="0"/>
                <a:cs typeface="Times New Roman" panose="02020603050405020304" pitchFamily="18" charset="0"/>
              </a:rPr>
              <a:t> online la </a:t>
            </a:r>
            <a:r>
              <a:rPr lang="en-US" sz="2400" b="1" dirty="0" err="1">
                <a:solidFill>
                  <a:srgbClr val="000000"/>
                </a:solidFill>
                <a:latin typeface="Times New Roman" panose="02020603050405020304" pitchFamily="18" charset="0"/>
                <a:cs typeface="Times New Roman" panose="02020603050405020304" pitchFamily="18" charset="0"/>
              </a:rPr>
              <a:t>disciplina</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Matematica</a:t>
            </a:r>
            <a:r>
              <a:rPr lang="en-US" sz="2400" b="1" dirty="0">
                <a:solidFill>
                  <a:srgbClr val="000000"/>
                </a:solidFill>
                <a:latin typeface="Times New Roman" panose="02020603050405020304" pitchFamily="18" charset="0"/>
                <a:cs typeface="Times New Roman" panose="02020603050405020304" pitchFamily="18" charset="0"/>
              </a:rPr>
              <a:t>.”</a:t>
            </a:r>
            <a:r>
              <a:rPr lang="ro-RO" sz="2400" b="1" dirty="0">
                <a:solidFill>
                  <a:srgbClr val="000000"/>
                </a:solidFill>
                <a:latin typeface="Times New Roman" panose="02020603050405020304" pitchFamily="18" charset="0"/>
                <a:cs typeface="Times New Roman" panose="02020603050405020304" pitchFamily="18" charset="0"/>
              </a:rPr>
              <a:t>   </a:t>
            </a:r>
            <a:r>
              <a:rPr lang="ro-RO" sz="2400" b="1" dirty="0" smtClean="0">
                <a:solidFill>
                  <a:srgbClr val="000000"/>
                </a:solidFill>
                <a:latin typeface="Times New Roman" panose="02020603050405020304" pitchFamily="18" charset="0"/>
                <a:cs typeface="Times New Roman" panose="02020603050405020304" pitchFamily="18" charset="0"/>
              </a:rPr>
              <a:t>                          </a:t>
            </a:r>
            <a:r>
              <a:rPr lang="en-US" sz="2400" b="1" dirty="0" smtClean="0">
                <a:solidFill>
                  <a:srgbClr val="C00000"/>
                </a:solidFill>
                <a:latin typeface="Times New Roman" panose="02020603050405020304" pitchFamily="18" charset="0"/>
                <a:cs typeface="Times New Roman" panose="02020603050405020304" pitchFamily="18" charset="0"/>
              </a:rPr>
              <a:t>12 </a:t>
            </a:r>
            <a:r>
              <a:rPr lang="en-US" sz="2400" b="1" dirty="0" err="1">
                <a:solidFill>
                  <a:srgbClr val="C00000"/>
                </a:solidFill>
                <a:latin typeface="Times New Roman" panose="02020603050405020304" pitchFamily="18" charset="0"/>
                <a:cs typeface="Times New Roman" panose="02020603050405020304" pitchFamily="18" charset="0"/>
              </a:rPr>
              <a:t>decembrie</a:t>
            </a:r>
            <a:r>
              <a:rPr lang="en-US" sz="2400" b="1" dirty="0">
                <a:solidFill>
                  <a:srgbClr val="C00000"/>
                </a:solidFill>
                <a:latin typeface="Times New Roman" panose="02020603050405020304" pitchFamily="18" charset="0"/>
                <a:cs typeface="Times New Roman" panose="02020603050405020304" pitchFamily="18" charset="0"/>
              </a:rPr>
              <a:t> 2020</a:t>
            </a:r>
            <a:endParaRPr lang="ro-RO" sz="2400" b="1" dirty="0">
              <a:solidFill>
                <a:srgbClr val="C00000"/>
              </a:solidFill>
              <a:latin typeface="Times New Roman" panose="02020603050405020304" pitchFamily="18" charset="0"/>
              <a:cs typeface="Times New Roman" panose="02020603050405020304" pitchFamily="18" charset="0"/>
            </a:endParaRPr>
          </a:p>
          <a:p>
            <a:pPr marL="342900" lvl="0" indent="-342900">
              <a:spcBef>
                <a:spcPct val="20000"/>
              </a:spcBef>
              <a:buFont typeface="Arial" pitchFamily="34" charset="0"/>
              <a:buChar char="•"/>
            </a:pPr>
            <a:r>
              <a:rPr lang="en-US" sz="2400" dirty="0">
                <a:solidFill>
                  <a:prstClr val="black"/>
                </a:solidFill>
                <a:latin typeface="Times New Roman" panose="02020603050405020304" pitchFamily="18" charset="0"/>
                <a:ea typeface="Times New Roman" panose="02020603050405020304" pitchFamily="18" charset="0"/>
              </a:rPr>
              <a:t>La seminar au </a:t>
            </a:r>
            <a:r>
              <a:rPr lang="en-US" sz="2400" dirty="0" err="1">
                <a:solidFill>
                  <a:prstClr val="black"/>
                </a:solidFill>
                <a:latin typeface="Times New Roman" panose="02020603050405020304" pitchFamily="18" charset="0"/>
                <a:ea typeface="Times New Roman" panose="02020603050405020304" pitchFamily="18" charset="0"/>
              </a:rPr>
              <a:t>participat</a:t>
            </a:r>
            <a:r>
              <a:rPr lang="en-US" sz="2400" dirty="0">
                <a:solidFill>
                  <a:prstClr val="black"/>
                </a:solidFill>
                <a:latin typeface="Times New Roman" panose="02020603050405020304" pitchFamily="18" charset="0"/>
                <a:ea typeface="Times New Roman" panose="02020603050405020304" pitchFamily="18" charset="0"/>
              </a:rPr>
              <a:t> 141 de </a:t>
            </a:r>
            <a:r>
              <a:rPr lang="en-US" sz="2400" dirty="0" err="1">
                <a:solidFill>
                  <a:prstClr val="black"/>
                </a:solidFill>
                <a:latin typeface="Times New Roman" panose="02020603050405020304" pitchFamily="18" charset="0"/>
                <a:ea typeface="Times New Roman" panose="02020603050405020304" pitchFamily="18" charset="0"/>
              </a:rPr>
              <a:t>profesori</a:t>
            </a:r>
            <a:r>
              <a:rPr lang="en-US" sz="2400" dirty="0">
                <a:solidFill>
                  <a:prstClr val="black"/>
                </a:solidFill>
                <a:latin typeface="Times New Roman" panose="02020603050405020304" pitchFamily="18" charset="0"/>
                <a:ea typeface="Times New Roman" panose="02020603050405020304" pitchFamily="18" charset="0"/>
              </a:rPr>
              <a:t> de </a:t>
            </a:r>
            <a:r>
              <a:rPr lang="en-US" sz="2400" dirty="0" err="1">
                <a:solidFill>
                  <a:prstClr val="black"/>
                </a:solidFill>
                <a:latin typeface="Times New Roman" panose="02020603050405020304" pitchFamily="18" charset="0"/>
                <a:ea typeface="Times New Roman" panose="02020603050405020304" pitchFamily="18" charset="0"/>
              </a:rPr>
              <a:t>matematică</a:t>
            </a:r>
            <a:endParaRPr lang="ru-RU" sz="2400" dirty="0">
              <a:solidFill>
                <a:srgbClr val="C00000"/>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203523" y="5157192"/>
            <a:ext cx="8640960" cy="151216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US" sz="2400" b="1" dirty="0">
                <a:solidFill>
                  <a:srgbClr val="000000"/>
                </a:solidFill>
              </a:rPr>
              <a:t>„</a:t>
            </a:r>
            <a:r>
              <a:rPr lang="en-US" sz="2400" b="1" dirty="0" err="1">
                <a:solidFill>
                  <a:srgbClr val="000000"/>
                </a:solidFill>
              </a:rPr>
              <a:t>Metodologia</a:t>
            </a:r>
            <a:r>
              <a:rPr lang="en-US" sz="2400" b="1" dirty="0">
                <a:solidFill>
                  <a:srgbClr val="000000"/>
                </a:solidFill>
              </a:rPr>
              <a:t> </a:t>
            </a:r>
            <a:r>
              <a:rPr lang="en-US" sz="2400" b="1" dirty="0" err="1">
                <a:solidFill>
                  <a:srgbClr val="000000"/>
                </a:solidFill>
              </a:rPr>
              <a:t>elaborării</a:t>
            </a:r>
            <a:r>
              <a:rPr lang="en-US" sz="2400" b="1" dirty="0">
                <a:solidFill>
                  <a:srgbClr val="000000"/>
                </a:solidFill>
              </a:rPr>
              <a:t> </a:t>
            </a:r>
            <a:r>
              <a:rPr lang="en-US" sz="2400" b="1" dirty="0" err="1">
                <a:solidFill>
                  <a:srgbClr val="000000"/>
                </a:solidFill>
              </a:rPr>
              <a:t>instrumentelor</a:t>
            </a:r>
            <a:r>
              <a:rPr lang="en-US" sz="2400" b="1" dirty="0">
                <a:solidFill>
                  <a:srgbClr val="000000"/>
                </a:solidFill>
              </a:rPr>
              <a:t> de </a:t>
            </a:r>
            <a:r>
              <a:rPr lang="en-US" sz="2400" b="1" dirty="0" err="1">
                <a:solidFill>
                  <a:srgbClr val="000000"/>
                </a:solidFill>
              </a:rPr>
              <a:t>evaluare</a:t>
            </a:r>
            <a:r>
              <a:rPr lang="en-US" sz="2400" b="1" dirty="0">
                <a:solidFill>
                  <a:srgbClr val="000000"/>
                </a:solidFill>
              </a:rPr>
              <a:t> </a:t>
            </a:r>
            <a:r>
              <a:rPr lang="en-US" sz="2400" b="1" dirty="0" err="1">
                <a:solidFill>
                  <a:srgbClr val="000000"/>
                </a:solidFill>
              </a:rPr>
              <a:t>în</a:t>
            </a:r>
            <a:r>
              <a:rPr lang="en-US" sz="2400" b="1" dirty="0">
                <a:solidFill>
                  <a:srgbClr val="000000"/>
                </a:solidFill>
              </a:rPr>
              <a:t> </a:t>
            </a:r>
            <a:r>
              <a:rPr lang="en-US" sz="2400" b="1" dirty="0" err="1">
                <a:solidFill>
                  <a:srgbClr val="000000"/>
                </a:solidFill>
              </a:rPr>
              <a:t>cadrul</a:t>
            </a:r>
            <a:r>
              <a:rPr lang="en-US" sz="2400" b="1" dirty="0">
                <a:solidFill>
                  <a:srgbClr val="000000"/>
                </a:solidFill>
              </a:rPr>
              <a:t> </a:t>
            </a:r>
            <a:r>
              <a:rPr lang="en-US" sz="2400" b="1" dirty="0" err="1">
                <a:solidFill>
                  <a:srgbClr val="000000"/>
                </a:solidFill>
              </a:rPr>
              <a:t>evaluărilor</a:t>
            </a:r>
            <a:r>
              <a:rPr lang="en-US" sz="2400" b="1" dirty="0">
                <a:solidFill>
                  <a:srgbClr val="000000"/>
                </a:solidFill>
              </a:rPr>
              <a:t> </a:t>
            </a:r>
            <a:r>
              <a:rPr lang="en-US" sz="2400" b="1" dirty="0" err="1">
                <a:solidFill>
                  <a:srgbClr val="000000"/>
                </a:solidFill>
              </a:rPr>
              <a:t>sumative</a:t>
            </a:r>
            <a:r>
              <a:rPr lang="en-US" sz="2400" b="1" dirty="0">
                <a:solidFill>
                  <a:srgbClr val="000000"/>
                </a:solidFill>
              </a:rPr>
              <a:t> la </a:t>
            </a:r>
            <a:r>
              <a:rPr lang="en-US" sz="2400" b="1" dirty="0" err="1">
                <a:solidFill>
                  <a:srgbClr val="000000"/>
                </a:solidFill>
              </a:rPr>
              <a:t>Matematică</a:t>
            </a:r>
            <a:r>
              <a:rPr lang="en-US" sz="2400" b="1" dirty="0">
                <a:solidFill>
                  <a:srgbClr val="000000"/>
                </a:solidFill>
              </a:rPr>
              <a:t>. </a:t>
            </a:r>
            <a:r>
              <a:rPr lang="en-US" sz="2400" b="1" dirty="0" err="1">
                <a:solidFill>
                  <a:srgbClr val="000000"/>
                </a:solidFill>
              </a:rPr>
              <a:t>Exemple</a:t>
            </a:r>
            <a:r>
              <a:rPr lang="en-US" sz="2400" b="1" dirty="0">
                <a:solidFill>
                  <a:srgbClr val="000000"/>
                </a:solidFill>
              </a:rPr>
              <a:t> de </a:t>
            </a:r>
            <a:r>
              <a:rPr lang="en-US" sz="2400" b="1" dirty="0" err="1">
                <a:solidFill>
                  <a:srgbClr val="000000"/>
                </a:solidFill>
              </a:rPr>
              <a:t>bune</a:t>
            </a:r>
            <a:r>
              <a:rPr lang="en-US" sz="2400" b="1" dirty="0">
                <a:solidFill>
                  <a:srgbClr val="000000"/>
                </a:solidFill>
              </a:rPr>
              <a:t> </a:t>
            </a:r>
            <a:r>
              <a:rPr lang="en-US" sz="2400" b="1" dirty="0" err="1">
                <a:solidFill>
                  <a:srgbClr val="000000"/>
                </a:solidFill>
              </a:rPr>
              <a:t>practici</a:t>
            </a:r>
            <a:r>
              <a:rPr lang="en-US" sz="2400" b="1" dirty="0" smtClean="0">
                <a:solidFill>
                  <a:srgbClr val="000000"/>
                </a:solidFill>
              </a:rPr>
              <a:t>.”</a:t>
            </a:r>
            <a:r>
              <a:rPr lang="ro-RO" sz="2400" b="1" dirty="0" smtClean="0">
                <a:solidFill>
                  <a:srgbClr val="000000"/>
                </a:solidFill>
              </a:rPr>
              <a:t> </a:t>
            </a:r>
          </a:p>
          <a:p>
            <a:pPr algn="ctr"/>
            <a:r>
              <a:rPr lang="ro-RO" sz="2400" b="1" dirty="0" smtClean="0">
                <a:solidFill>
                  <a:srgbClr val="000000"/>
                </a:solidFill>
                <a:latin typeface="Times New Roman" panose="02020603050405020304" pitchFamily="18" charset="0"/>
                <a:ea typeface="Times New Roman" panose="02020603050405020304" pitchFamily="18" charset="0"/>
              </a:rPr>
              <a:t>                                                                 </a:t>
            </a:r>
            <a:r>
              <a:rPr lang="en-US" sz="2400" b="1" dirty="0">
                <a:solidFill>
                  <a:srgbClr val="C00000"/>
                </a:solidFill>
                <a:latin typeface="Times New Roman" panose="02020603050405020304" pitchFamily="18" charset="0"/>
                <a:ea typeface="Times New Roman" panose="02020603050405020304" pitchFamily="18" charset="0"/>
              </a:rPr>
              <a:t>27 </a:t>
            </a:r>
            <a:r>
              <a:rPr lang="en-US" sz="2400" b="1" dirty="0" err="1">
                <a:solidFill>
                  <a:srgbClr val="C00000"/>
                </a:solidFill>
                <a:latin typeface="Times New Roman" panose="02020603050405020304" pitchFamily="18" charset="0"/>
                <a:ea typeface="Times New Roman" panose="02020603050405020304" pitchFamily="18" charset="0"/>
              </a:rPr>
              <a:t>martie</a:t>
            </a:r>
            <a:r>
              <a:rPr lang="en-US" sz="2400" b="1" dirty="0">
                <a:solidFill>
                  <a:srgbClr val="C00000"/>
                </a:solidFill>
                <a:latin typeface="Times New Roman" panose="02020603050405020304" pitchFamily="18" charset="0"/>
                <a:ea typeface="Times New Roman" panose="02020603050405020304" pitchFamily="18" charset="0"/>
              </a:rPr>
              <a:t> 2021</a:t>
            </a:r>
            <a:endParaRPr lang="ru-RU" sz="2400" b="1" dirty="0">
              <a:solidFill>
                <a:srgbClr val="C00000"/>
              </a:solidFill>
              <a:latin typeface="Times New Roman" panose="02020603050405020304" pitchFamily="18" charset="0"/>
              <a:ea typeface="Times New Roman" panose="02020603050405020304" pitchFamily="18" charset="0"/>
            </a:endParaRPr>
          </a:p>
          <a:p>
            <a:pPr algn="ctr">
              <a:spcAft>
                <a:spcPts val="0"/>
              </a:spcAft>
            </a:pPr>
            <a:r>
              <a:rPr lang="en-US" sz="2400" dirty="0" smtClean="0">
                <a:solidFill>
                  <a:schemeClr val="tx1"/>
                </a:solidFill>
                <a:latin typeface="Times New Roman" panose="02020603050405020304" pitchFamily="18" charset="0"/>
                <a:ea typeface="Times New Roman" panose="02020603050405020304" pitchFamily="18" charset="0"/>
              </a:rPr>
              <a:t>La </a:t>
            </a:r>
            <a:r>
              <a:rPr lang="en-US" sz="2400" dirty="0">
                <a:solidFill>
                  <a:schemeClr val="tx1"/>
                </a:solidFill>
                <a:latin typeface="Times New Roman" panose="02020603050405020304" pitchFamily="18" charset="0"/>
                <a:ea typeface="Times New Roman" panose="02020603050405020304" pitchFamily="18" charset="0"/>
              </a:rPr>
              <a:t>seminar au </a:t>
            </a:r>
            <a:r>
              <a:rPr lang="en-US" sz="2400" dirty="0" err="1">
                <a:solidFill>
                  <a:schemeClr val="tx1"/>
                </a:solidFill>
                <a:latin typeface="Times New Roman" panose="02020603050405020304" pitchFamily="18" charset="0"/>
                <a:ea typeface="Times New Roman" panose="02020603050405020304" pitchFamily="18" charset="0"/>
              </a:rPr>
              <a:t>participat</a:t>
            </a:r>
            <a:r>
              <a:rPr lang="en-US" sz="2400" dirty="0">
                <a:solidFill>
                  <a:schemeClr val="tx1"/>
                </a:solidFill>
                <a:latin typeface="Times New Roman" panose="02020603050405020304" pitchFamily="18" charset="0"/>
                <a:ea typeface="Times New Roman" panose="02020603050405020304" pitchFamily="18" charset="0"/>
              </a:rPr>
              <a:t> 118 </a:t>
            </a:r>
            <a:r>
              <a:rPr lang="en-US" sz="2400" dirty="0" err="1">
                <a:solidFill>
                  <a:schemeClr val="tx1"/>
                </a:solidFill>
                <a:latin typeface="Times New Roman" panose="02020603050405020304" pitchFamily="18" charset="0"/>
                <a:ea typeface="Times New Roman" panose="02020603050405020304" pitchFamily="18" charset="0"/>
              </a:rPr>
              <a:t>profesori</a:t>
            </a:r>
            <a:r>
              <a:rPr lang="en-US" sz="2400" dirty="0">
                <a:solidFill>
                  <a:schemeClr val="tx1"/>
                </a:solidFill>
                <a:latin typeface="Times New Roman" panose="02020603050405020304" pitchFamily="18" charset="0"/>
                <a:ea typeface="Times New Roman" panose="02020603050405020304" pitchFamily="18" charset="0"/>
              </a:rPr>
              <a:t> de </a:t>
            </a:r>
            <a:r>
              <a:rPr lang="en-US" sz="2400" dirty="0" err="1">
                <a:solidFill>
                  <a:schemeClr val="tx1"/>
                </a:solidFill>
                <a:latin typeface="Times New Roman" panose="02020603050405020304" pitchFamily="18" charset="0"/>
                <a:ea typeface="Times New Roman" panose="02020603050405020304" pitchFamily="18" charset="0"/>
              </a:rPr>
              <a:t>matematică</a:t>
            </a:r>
            <a:r>
              <a:rPr lang="en-US" sz="2400" dirty="0">
                <a:solidFill>
                  <a:schemeClr val="tx1"/>
                </a:solidFill>
                <a:latin typeface="Times New Roman" panose="02020603050405020304" pitchFamily="18" charset="0"/>
                <a:ea typeface="Times New Roman" panose="02020603050405020304" pitchFamily="18" charset="0"/>
              </a:rPr>
              <a:t> </a:t>
            </a:r>
            <a:endParaRPr lang="ru-RU" sz="2400" dirty="0">
              <a:solidFill>
                <a:schemeClr val="tx1"/>
              </a:solidFill>
              <a:effectLst/>
            </a:endParaRPr>
          </a:p>
        </p:txBody>
      </p:sp>
      <p:sp>
        <p:nvSpPr>
          <p:cNvPr id="10" name="Прямоугольник 9"/>
          <p:cNvSpPr/>
          <p:nvPr/>
        </p:nvSpPr>
        <p:spPr>
          <a:xfrm>
            <a:off x="229246" y="291262"/>
            <a:ext cx="8653536" cy="72008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400" b="1" dirty="0" smtClean="0">
                <a:solidFill>
                  <a:srgbClr val="002060"/>
                </a:solidFill>
              </a:rPr>
              <a:t>SEMINARE </a:t>
            </a:r>
            <a:r>
              <a:rPr lang="ro-RO" sz="2400" b="1" dirty="0">
                <a:solidFill>
                  <a:srgbClr val="002060"/>
                </a:solidFill>
              </a:rPr>
              <a:t>INSTRUCTIV- METODICE:</a:t>
            </a:r>
            <a:endParaRPr lang="ru-RU" sz="2400" dirty="0">
              <a:solidFill>
                <a:srgbClr val="002060"/>
              </a:solidFill>
              <a:effectLst/>
            </a:endParaRPr>
          </a:p>
        </p:txBody>
      </p:sp>
    </p:spTree>
    <p:extLst>
      <p:ext uri="{BB962C8B-B14F-4D97-AF65-F5344CB8AC3E}">
        <p14:creationId xmlns:p14="http://schemas.microsoft.com/office/powerpoint/2010/main" val="20490398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695534542"/>
              </p:ext>
            </p:extLst>
          </p:nvPr>
        </p:nvGraphicFramePr>
        <p:xfrm>
          <a:off x="1045876" y="1196752"/>
          <a:ext cx="7704859" cy="2160241"/>
        </p:xfrm>
        <a:graphic>
          <a:graphicData uri="http://schemas.openxmlformats.org/drawingml/2006/table">
            <a:tbl>
              <a:tblPr firstRow="1" firstCol="1" bandRow="1"/>
              <a:tblGrid>
                <a:gridCol w="563786"/>
                <a:gridCol w="720136"/>
                <a:gridCol w="563123"/>
                <a:gridCol w="563786"/>
                <a:gridCol w="563786"/>
                <a:gridCol w="469712"/>
                <a:gridCol w="469712"/>
                <a:gridCol w="469712"/>
                <a:gridCol w="469712"/>
                <a:gridCol w="469712"/>
                <a:gridCol w="469712"/>
                <a:gridCol w="377624"/>
                <a:gridCol w="469712"/>
                <a:gridCol w="563123"/>
                <a:gridCol w="501511"/>
              </a:tblGrid>
              <a:tr h="377833">
                <a:tc rowSpan="2">
                  <a:txBody>
                    <a:bodyPr/>
                    <a:lstStyle/>
                    <a:p>
                      <a:pPr algn="ctr">
                        <a:spcAft>
                          <a:spcPts val="0"/>
                        </a:spcAft>
                      </a:pPr>
                      <a:r>
                        <a:rPr lang="ro-RO" sz="1000" b="1" dirty="0">
                          <a:effectLst/>
                          <a:latin typeface="Times New Roman"/>
                          <a:ea typeface="Calibri"/>
                          <a:cs typeface="Times New Roman"/>
                        </a:rPr>
                        <a:t>Clasa, profil</a:t>
                      </a:r>
                      <a:endParaRPr lang="ru-RU"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o-RO" sz="1000" b="1">
                          <a:effectLst/>
                          <a:latin typeface="Times New Roman"/>
                          <a:ea typeface="Calibri"/>
                          <a:cs typeface="Times New Roman"/>
                        </a:rPr>
                        <a:t>Nr. de instituții</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ro-RO" sz="1000" b="1">
                          <a:effectLst/>
                          <a:latin typeface="Times New Roman"/>
                          <a:ea typeface="Calibri"/>
                          <a:cs typeface="Times New Roman"/>
                        </a:rPr>
                        <a:t>Nr. de elevi</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7">
                  <a:txBody>
                    <a:bodyPr/>
                    <a:lstStyle/>
                    <a:p>
                      <a:pPr algn="ctr">
                        <a:spcAft>
                          <a:spcPts val="0"/>
                        </a:spcAft>
                      </a:pPr>
                      <a:r>
                        <a:rPr lang="ro-RO" sz="1000" b="1" dirty="0">
                          <a:effectLst/>
                          <a:latin typeface="Times New Roman"/>
                          <a:ea typeface="Calibri"/>
                          <a:cs typeface="Times New Roman"/>
                        </a:rPr>
                        <a:t>Au luat note de:</a:t>
                      </a:r>
                      <a:endParaRPr lang="ru-RU"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a:spcAft>
                          <a:spcPts val="0"/>
                        </a:spcAft>
                      </a:pPr>
                      <a:r>
                        <a:rPr lang="ro-RO" sz="1000" b="1">
                          <a:effectLst/>
                          <a:latin typeface="Times New Roman"/>
                          <a:ea typeface="Calibri"/>
                          <a:cs typeface="Times New Roman"/>
                        </a:rPr>
                        <a:t>Reușita</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o-RO" sz="1000" b="1">
                          <a:effectLst/>
                          <a:latin typeface="Times New Roman"/>
                          <a:ea typeface="Calibri"/>
                          <a:cs typeface="Times New Roman"/>
                        </a:rPr>
                        <a:t>Nota medie</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o-RO" sz="1000" b="1">
                          <a:effectLst/>
                          <a:latin typeface="Times New Roman"/>
                          <a:ea typeface="Calibri"/>
                          <a:cs typeface="Times New Roman"/>
                        </a:rPr>
                        <a:t>Calita</a:t>
                      </a:r>
                      <a:endParaRPr lang="ru-RU" sz="1100">
                        <a:effectLst/>
                        <a:latin typeface="Calibri"/>
                        <a:ea typeface="Calibri"/>
                        <a:cs typeface="Times New Roman"/>
                      </a:endParaRPr>
                    </a:p>
                    <a:p>
                      <a:pPr algn="ctr">
                        <a:spcAft>
                          <a:spcPts val="0"/>
                        </a:spcAft>
                      </a:pPr>
                      <a:r>
                        <a:rPr lang="ro-RO" sz="1000" b="1">
                          <a:effectLst/>
                          <a:latin typeface="Times New Roman"/>
                          <a:ea typeface="Calibri"/>
                          <a:cs typeface="Times New Roman"/>
                        </a:rPr>
                        <a:t>tea</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602">
                <a:tc vMerge="1">
                  <a:txBody>
                    <a:bodyPr/>
                    <a:lstStyle/>
                    <a:p>
                      <a:endParaRPr lang="ru-RU"/>
                    </a:p>
                  </a:txBody>
                  <a:tcPr/>
                </a:tc>
                <a:tc vMerge="1">
                  <a:txBody>
                    <a:bodyPr/>
                    <a:lstStyle/>
                    <a:p>
                      <a:endParaRPr lang="ru-RU"/>
                    </a:p>
                  </a:txBody>
                  <a:tcPr/>
                </a:tc>
                <a:tc>
                  <a:txBody>
                    <a:bodyPr/>
                    <a:lstStyle/>
                    <a:p>
                      <a:pPr algn="ctr">
                        <a:spcAft>
                          <a:spcPts val="0"/>
                        </a:spcAft>
                      </a:pPr>
                      <a:r>
                        <a:rPr lang="ro-RO" sz="1000" b="1">
                          <a:effectLst/>
                          <a:latin typeface="Times New Roman"/>
                          <a:ea typeface="Calibri"/>
                          <a:cs typeface="Times New Roman"/>
                        </a:rPr>
                        <a:t>pe listă</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000" b="1">
                          <a:effectLst/>
                          <a:latin typeface="Times New Roman"/>
                          <a:ea typeface="Calibri"/>
                          <a:cs typeface="Times New Roman"/>
                        </a:rPr>
                        <a:t>au scris</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000" b="1">
                          <a:effectLst/>
                          <a:latin typeface="Times New Roman"/>
                          <a:ea typeface="Calibri"/>
                          <a:cs typeface="Times New Roman"/>
                        </a:rPr>
                        <a:t>absenți</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000" b="1">
                          <a:effectLst/>
                          <a:latin typeface="Times New Roman"/>
                          <a:ea typeface="Calibri"/>
                          <a:cs typeface="Times New Roman"/>
                        </a:rPr>
                        <a:t>10</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000" b="1">
                          <a:effectLst/>
                          <a:latin typeface="Times New Roman"/>
                          <a:ea typeface="Calibri"/>
                          <a:cs typeface="Times New Roman"/>
                        </a:rPr>
                        <a:t>9</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000" b="1">
                          <a:effectLst/>
                          <a:latin typeface="Times New Roman"/>
                          <a:ea typeface="Calibri"/>
                          <a:cs typeface="Times New Roman"/>
                        </a:rPr>
                        <a:t>8</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000" b="1">
                          <a:effectLst/>
                          <a:latin typeface="Times New Roman"/>
                          <a:ea typeface="Calibri"/>
                          <a:cs typeface="Times New Roman"/>
                        </a:rPr>
                        <a:t>7</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000" b="1">
                          <a:effectLst/>
                          <a:latin typeface="Times New Roman"/>
                          <a:ea typeface="Calibri"/>
                          <a:cs typeface="Times New Roman"/>
                        </a:rPr>
                        <a:t>6</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000" b="1">
                          <a:effectLst/>
                          <a:latin typeface="Times New Roman"/>
                          <a:ea typeface="Calibri"/>
                          <a:cs typeface="Times New Roman"/>
                        </a:rPr>
                        <a:t>5</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000" b="1">
                          <a:effectLst/>
                          <a:latin typeface="Times New Roman"/>
                          <a:ea typeface="Calibri"/>
                          <a:cs typeface="Times New Roman"/>
                        </a:rPr>
                        <a:t>4</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r>
              <a:tr h="445602">
                <a:tc>
                  <a:txBody>
                    <a:bodyPr/>
                    <a:lstStyle/>
                    <a:p>
                      <a:pPr algn="ctr">
                        <a:spcAft>
                          <a:spcPts val="0"/>
                        </a:spcAft>
                      </a:pPr>
                      <a:r>
                        <a:rPr lang="ro-RO" sz="1000">
                          <a:effectLst/>
                          <a:latin typeface="Times New Roman"/>
                          <a:ea typeface="Calibri"/>
                          <a:cs typeface="Times New Roman"/>
                        </a:rPr>
                        <a:t>a X-a, real</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000" b="1" dirty="0" smtClean="0">
                          <a:effectLst/>
                          <a:latin typeface="Times New Roman"/>
                          <a:ea typeface="Calibri"/>
                          <a:cs typeface="Times New Roman"/>
                        </a:rPr>
                        <a:t>65</a:t>
                      </a:r>
                      <a:endParaRPr lang="ru-RU"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000" b="1" dirty="0" smtClean="0">
                          <a:effectLst/>
                          <a:latin typeface="Times New Roman"/>
                          <a:ea typeface="Calibri"/>
                          <a:cs typeface="Times New Roman"/>
                        </a:rPr>
                        <a:t>1927</a:t>
                      </a:r>
                      <a:endParaRPr lang="ro-RO" sz="1000" b="1" dirty="0">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Calibri" panose="020F0502020204030204" pitchFamily="34" charset="0"/>
                        </a:rPr>
                        <a:t>1837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Calibri" panose="020F0502020204030204" pitchFamily="34" charset="0"/>
                        </a:rPr>
                        <a:t>83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a:solidFill>
                            <a:srgbClr val="000000"/>
                          </a:solidFill>
                          <a:effectLst/>
                          <a:latin typeface="Calibri" panose="020F0502020204030204" pitchFamily="34" charset="0"/>
                        </a:rPr>
                        <a:t>162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a:solidFill>
                            <a:srgbClr val="000000"/>
                          </a:solidFill>
                          <a:effectLst/>
                          <a:latin typeface="Calibri" panose="020F0502020204030204" pitchFamily="34" charset="0"/>
                        </a:rPr>
                        <a:t>260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a:solidFill>
                            <a:srgbClr val="000000"/>
                          </a:solidFill>
                          <a:effectLst/>
                          <a:latin typeface="Calibri" panose="020F0502020204030204" pitchFamily="34" charset="0"/>
                        </a:rPr>
                        <a:t>361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a:solidFill>
                            <a:srgbClr val="000000"/>
                          </a:solidFill>
                          <a:effectLst/>
                          <a:latin typeface="Calibri" panose="020F0502020204030204" pitchFamily="34" charset="0"/>
                        </a:rPr>
                        <a:t>359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a:solidFill>
                            <a:srgbClr val="000000"/>
                          </a:solidFill>
                          <a:effectLst/>
                          <a:latin typeface="Calibri" panose="020F0502020204030204" pitchFamily="34" charset="0"/>
                        </a:rPr>
                        <a:t>329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a:solidFill>
                            <a:srgbClr val="000000"/>
                          </a:solidFill>
                          <a:effectLst/>
                          <a:latin typeface="Calibri" panose="020F0502020204030204" pitchFamily="34" charset="0"/>
                        </a:rPr>
                        <a:t>290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a:solidFill>
                            <a:srgbClr val="000000"/>
                          </a:solidFill>
                          <a:effectLst/>
                          <a:latin typeface="Calibri" panose="020F0502020204030204" pitchFamily="34" charset="0"/>
                        </a:rPr>
                        <a:t>76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0000"/>
                          </a:solidFill>
                          <a:effectLst/>
                          <a:latin typeface="Calibri" panose="020F0502020204030204" pitchFamily="34" charset="0"/>
                        </a:rPr>
                        <a:t>93,59</a:t>
                      </a:r>
                      <a:endParaRPr lang="ru-RU" sz="1200" b="1"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Calibri" panose="020F0502020204030204" pitchFamily="34" charset="0"/>
                        </a:rPr>
                        <a:t>6,97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a:solidFill>
                            <a:srgbClr val="000000"/>
                          </a:solidFill>
                          <a:effectLst/>
                          <a:latin typeface="Calibri" panose="020F0502020204030204" pitchFamily="34" charset="0"/>
                        </a:rPr>
                        <a:t>42,5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602">
                <a:tc>
                  <a:txBody>
                    <a:bodyPr/>
                    <a:lstStyle/>
                    <a:p>
                      <a:pPr algn="ctr">
                        <a:spcAft>
                          <a:spcPts val="0"/>
                        </a:spcAft>
                      </a:pPr>
                      <a:r>
                        <a:rPr lang="ro-RO" sz="1000" dirty="0">
                          <a:effectLst/>
                          <a:latin typeface="Times New Roman"/>
                          <a:ea typeface="Calibri"/>
                          <a:cs typeface="Times New Roman"/>
                        </a:rPr>
                        <a:t>a XI-a, real</a:t>
                      </a:r>
                      <a:endParaRPr lang="ru-RU"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000" b="1" dirty="0" smtClean="0">
                          <a:effectLst/>
                          <a:latin typeface="Times New Roman"/>
                          <a:ea typeface="Calibri"/>
                          <a:cs typeface="Times New Roman"/>
                        </a:rPr>
                        <a:t>59</a:t>
                      </a:r>
                      <a:endParaRPr lang="ru-RU"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200" b="1" i="0" u="none" strike="noStrike" dirty="0">
                          <a:solidFill>
                            <a:srgbClr val="000000"/>
                          </a:solidFill>
                          <a:effectLst/>
                          <a:latin typeface="Calibri" panose="020F0502020204030204" pitchFamily="34" charset="0"/>
                        </a:rPr>
                        <a:t>1587</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200" b="1" i="0" u="none" strike="noStrike">
                          <a:solidFill>
                            <a:srgbClr val="000000"/>
                          </a:solidFill>
                          <a:effectLst/>
                          <a:latin typeface="Calibri" panose="020F0502020204030204" pitchFamily="34" charset="0"/>
                        </a:rPr>
                        <a:t>1503</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200" b="1" i="0" u="none" strike="noStrike">
                          <a:solidFill>
                            <a:srgbClr val="000000"/>
                          </a:solidFill>
                          <a:effectLst/>
                          <a:latin typeface="Calibri" panose="020F0502020204030204" pitchFamily="34" charset="0"/>
                        </a:rPr>
                        <a:t>70</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200" b="1" i="0" u="none" strike="noStrike">
                          <a:solidFill>
                            <a:srgbClr val="000000"/>
                          </a:solidFill>
                          <a:effectLst/>
                          <a:latin typeface="Calibri" panose="020F0502020204030204" pitchFamily="34" charset="0"/>
                        </a:rPr>
                        <a:t>132</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200" b="1" i="0" u="none" strike="noStrike">
                          <a:solidFill>
                            <a:srgbClr val="000000"/>
                          </a:solidFill>
                          <a:effectLst/>
                          <a:latin typeface="Calibri" panose="020F0502020204030204" pitchFamily="34" charset="0"/>
                        </a:rPr>
                        <a:t>247</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200" b="1" i="0" u="none" strike="noStrike">
                          <a:solidFill>
                            <a:srgbClr val="000000"/>
                          </a:solidFill>
                          <a:effectLst/>
                          <a:latin typeface="Calibri" panose="020F0502020204030204" pitchFamily="34" charset="0"/>
                        </a:rPr>
                        <a:t>271</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200" b="1" i="0" u="none" strike="noStrike">
                          <a:solidFill>
                            <a:srgbClr val="000000"/>
                          </a:solidFill>
                          <a:effectLst/>
                          <a:latin typeface="Calibri" panose="020F0502020204030204" pitchFamily="34" charset="0"/>
                        </a:rPr>
                        <a:t>308</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200" b="1" i="0" u="none" strike="noStrike">
                          <a:solidFill>
                            <a:srgbClr val="000000"/>
                          </a:solidFill>
                          <a:effectLst/>
                          <a:latin typeface="Calibri" panose="020F0502020204030204" pitchFamily="34" charset="0"/>
                        </a:rPr>
                        <a:t>238</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200" b="1" i="0" u="none" strike="noStrike">
                          <a:solidFill>
                            <a:srgbClr val="000000"/>
                          </a:solidFill>
                          <a:effectLst/>
                          <a:latin typeface="Calibri" panose="020F0502020204030204" pitchFamily="34" charset="0"/>
                        </a:rPr>
                        <a:t>252</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200" b="1" i="0" u="none" strike="noStrike" dirty="0">
                          <a:solidFill>
                            <a:srgbClr val="000000"/>
                          </a:solidFill>
                          <a:effectLst/>
                          <a:latin typeface="Calibri" panose="020F0502020204030204" pitchFamily="34" charset="0"/>
                        </a:rPr>
                        <a:t>55</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000" b="1" dirty="0" smtClean="0">
                          <a:solidFill>
                            <a:srgbClr val="000000"/>
                          </a:solidFill>
                          <a:effectLst/>
                          <a:latin typeface="Times New Roman"/>
                          <a:ea typeface="Calibri"/>
                          <a:cs typeface="Times New Roman"/>
                        </a:rPr>
                        <a:t>96,34</a:t>
                      </a:r>
                      <a:endParaRPr lang="ru-RU"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000" b="1" dirty="0" smtClean="0">
                          <a:solidFill>
                            <a:srgbClr val="000000"/>
                          </a:solidFill>
                          <a:effectLst/>
                          <a:latin typeface="Times New Roman"/>
                          <a:ea typeface="Calibri"/>
                          <a:cs typeface="Times New Roman"/>
                        </a:rPr>
                        <a:t>7,16</a:t>
                      </a:r>
                      <a:endParaRPr lang="ru-RU"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000" b="1" dirty="0" smtClean="0">
                          <a:solidFill>
                            <a:srgbClr val="000000"/>
                          </a:solidFill>
                          <a:effectLst/>
                          <a:latin typeface="Times New Roman"/>
                          <a:ea typeface="Calibri"/>
                          <a:cs typeface="Times New Roman"/>
                        </a:rPr>
                        <a:t>43,24</a:t>
                      </a:r>
                      <a:endParaRPr lang="ru-RU"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602">
                <a:tc>
                  <a:txBody>
                    <a:bodyPr/>
                    <a:lstStyle/>
                    <a:p>
                      <a:pPr algn="ctr">
                        <a:spcAft>
                          <a:spcPts val="0"/>
                        </a:spcAft>
                      </a:pPr>
                      <a:r>
                        <a:rPr lang="ro-RO" sz="1000">
                          <a:effectLst/>
                          <a:latin typeface="Times New Roman"/>
                          <a:ea typeface="Calibri"/>
                          <a:cs typeface="Times New Roman"/>
                        </a:rPr>
                        <a:t>a XII-a, real</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000" b="1" dirty="0" smtClean="0">
                          <a:effectLst/>
                          <a:latin typeface="Times New Roman"/>
                          <a:ea typeface="Calibri"/>
                          <a:cs typeface="Times New Roman"/>
                        </a:rPr>
                        <a:t>54</a:t>
                      </a:r>
                      <a:endParaRPr lang="ru-RU"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a:solidFill>
                            <a:srgbClr val="000000"/>
                          </a:solidFill>
                          <a:effectLst/>
                          <a:latin typeface="Calibri" panose="020F0502020204030204" pitchFamily="34" charset="0"/>
                        </a:rPr>
                        <a:t>1436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Calibri" panose="020F0502020204030204" pitchFamily="34" charset="0"/>
                        </a:rPr>
                        <a:t>1351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Calibri" panose="020F0502020204030204" pitchFamily="34" charset="0"/>
                        </a:rPr>
                        <a:t>71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Calibri" panose="020F0502020204030204" pitchFamily="34" charset="0"/>
                        </a:rPr>
                        <a:t>191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Calibri" panose="020F0502020204030204" pitchFamily="34" charset="0"/>
                        </a:rPr>
                        <a:t>202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Calibri" panose="020F0502020204030204" pitchFamily="34" charset="0"/>
                        </a:rPr>
                        <a:t>266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Calibri" panose="020F0502020204030204" pitchFamily="34" charset="0"/>
                        </a:rPr>
                        <a:t>234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Calibri" panose="020F0502020204030204" pitchFamily="34" charset="0"/>
                        </a:rPr>
                        <a:t>215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Calibri" panose="020F0502020204030204" pitchFamily="34" charset="0"/>
                        </a:rPr>
                        <a:t>198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a:solidFill>
                            <a:srgbClr val="000000"/>
                          </a:solidFill>
                          <a:effectLst/>
                          <a:latin typeface="Calibri" panose="020F0502020204030204" pitchFamily="34" charset="0"/>
                        </a:rPr>
                        <a:t>45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000" b="1" dirty="0" smtClean="0">
                          <a:solidFill>
                            <a:srgbClr val="000000"/>
                          </a:solidFill>
                          <a:effectLst/>
                          <a:latin typeface="Times New Roman"/>
                          <a:ea typeface="Calibri"/>
                          <a:cs typeface="Times New Roman"/>
                        </a:rPr>
                        <a:t>96,66</a:t>
                      </a:r>
                      <a:endParaRPr lang="ru-RU"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000" b="1" dirty="0" smtClean="0">
                          <a:solidFill>
                            <a:srgbClr val="000000"/>
                          </a:solidFill>
                          <a:effectLst/>
                          <a:latin typeface="Times New Roman"/>
                          <a:ea typeface="Calibri"/>
                          <a:cs typeface="Times New Roman"/>
                        </a:rPr>
                        <a:t>7,36</a:t>
                      </a:r>
                      <a:endParaRPr lang="ru-RU"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000" b="1" dirty="0" smtClean="0">
                          <a:solidFill>
                            <a:srgbClr val="000000"/>
                          </a:solidFill>
                          <a:effectLst/>
                          <a:latin typeface="Times New Roman"/>
                          <a:ea typeface="Calibri"/>
                          <a:cs typeface="Times New Roman"/>
                        </a:rPr>
                        <a:t>48,77</a:t>
                      </a:r>
                      <a:endParaRPr lang="ru-RU"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1187624" y="394501"/>
            <a:ext cx="7492990" cy="646331"/>
          </a:xfrm>
          <a:prstGeom prst="rect">
            <a:avLst/>
          </a:prstGeom>
          <a:solidFill>
            <a:schemeClr val="accent5">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indent="449263" algn="ctr" fontAlgn="base">
              <a:spcBef>
                <a:spcPct val="0"/>
              </a:spcBef>
              <a:spcAft>
                <a:spcPct val="0"/>
              </a:spcAft>
            </a:pPr>
            <a:r>
              <a:rPr lang="ro-RO" b="1" dirty="0" smtClean="0">
                <a:solidFill>
                  <a:prstClr val="black"/>
                </a:solidFill>
                <a:latin typeface="Times New Roman" pitchFamily="18" charset="0"/>
                <a:ea typeface="Calibri" pitchFamily="34" charset="0"/>
                <a:cs typeface="Times New Roman" pitchFamily="18" charset="0"/>
              </a:rPr>
              <a:t>Rezultatele statistice la teza semestrială din sesiunea de iarnă 2019-2020 la disciplina  Matematică</a:t>
            </a:r>
            <a:endParaRPr lang="ru-RU" b="1" dirty="0" smtClean="0">
              <a:solidFill>
                <a:prstClr val="black"/>
              </a:solidFill>
              <a:latin typeface="Arial" pitchFamily="34" charset="0"/>
              <a:cs typeface="Arial" pitchFamily="34" charset="0"/>
            </a:endParaRPr>
          </a:p>
        </p:txBody>
      </p:sp>
      <p:graphicFrame>
        <p:nvGraphicFramePr>
          <p:cNvPr id="6" name="Диаграмма 5"/>
          <p:cNvGraphicFramePr/>
          <p:nvPr>
            <p:extLst>
              <p:ext uri="{D42A27DB-BD31-4B8C-83A1-F6EECF244321}">
                <p14:modId xmlns:p14="http://schemas.microsoft.com/office/powerpoint/2010/main" val="4191561076"/>
              </p:ext>
            </p:extLst>
          </p:nvPr>
        </p:nvGraphicFramePr>
        <p:xfrm>
          <a:off x="1067359" y="3356992"/>
          <a:ext cx="7776864" cy="32403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74715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60648"/>
            <a:ext cx="7725544" cy="864096"/>
          </a:xfrm>
        </p:spPr>
        <p:txBody>
          <a:bodyPr>
            <a:normAutofit/>
          </a:bodyPr>
          <a:lstStyle/>
          <a:p>
            <a:pPr lvl="0">
              <a:spcAft>
                <a:spcPts val="0"/>
              </a:spcAft>
            </a:pPr>
            <a:r>
              <a:rPr lang="ro-RO" sz="2400" b="1" dirty="0" smtClean="0">
                <a:solidFill>
                  <a:srgbClr val="C00000"/>
                </a:solidFill>
                <a:latin typeface="Times New Roman"/>
                <a:ea typeface="Calibri"/>
                <a:cs typeface="Times New Roman"/>
              </a:rPr>
              <a:t>Obiective </a:t>
            </a:r>
            <a:r>
              <a:rPr lang="ro-RO" sz="2400" b="1" dirty="0">
                <a:solidFill>
                  <a:srgbClr val="C00000"/>
                </a:solidFill>
                <a:latin typeface="Times New Roman"/>
                <a:ea typeface="Calibri"/>
                <a:cs typeface="Times New Roman"/>
              </a:rPr>
              <a:t>proiectate pentru anul de studii 2021-2022.</a:t>
            </a:r>
            <a:endParaRPr lang="ru-RU" sz="2400" dirty="0">
              <a:solidFill>
                <a:srgbClr val="C00000"/>
              </a:solidFill>
            </a:endParaRPr>
          </a:p>
        </p:txBody>
      </p:sp>
      <p:sp>
        <p:nvSpPr>
          <p:cNvPr id="3" name="Объект 2"/>
          <p:cNvSpPr>
            <a:spLocks noGrp="1"/>
          </p:cNvSpPr>
          <p:nvPr>
            <p:ph idx="1"/>
          </p:nvPr>
        </p:nvSpPr>
        <p:spPr>
          <a:xfrm>
            <a:off x="179512" y="1600200"/>
            <a:ext cx="8784976" cy="4997152"/>
          </a:xfrm>
          <a:solidFill>
            <a:schemeClr val="bg1"/>
          </a:solidFill>
        </p:spPr>
        <p:txBody>
          <a:bodyPr>
            <a:normAutofit fontScale="62500" lnSpcReduction="20000"/>
          </a:bodyPr>
          <a:lstStyle/>
          <a:p>
            <a:pPr marL="514350" lvl="0" indent="-514350">
              <a:lnSpc>
                <a:spcPct val="120000"/>
              </a:lnSpc>
              <a:spcBef>
                <a:spcPts val="0"/>
              </a:spcBef>
              <a:buFont typeface="+mj-lt"/>
              <a:buAutoNum type="arabicPeriod"/>
            </a:pPr>
            <a:r>
              <a:rPr lang="ro-RO" dirty="0">
                <a:latin typeface="Times New Roman" panose="02020603050405020304" pitchFamily="18" charset="0"/>
                <a:cs typeface="Times New Roman" panose="02020603050405020304" pitchFamily="18" charset="0"/>
              </a:rPr>
              <a:t>Monitorizarea realizării politicilor educaționale ale statului prin supravegherea respectării legislaţiei în vigoare și aplicării actelor normative, prin evaluarea și monitorizarea nivelului calității managementului, activității didactice a profesorilor de matematică din instituțiile de învățământ secundar, ciclul I și II din municipiu în procesul de implementare a curriculumului, ediția 2019. </a:t>
            </a:r>
            <a:endParaRPr lang="ru-RU" dirty="0">
              <a:latin typeface="Times New Roman" panose="02020603050405020304" pitchFamily="18" charset="0"/>
              <a:cs typeface="Times New Roman" panose="02020603050405020304" pitchFamily="18" charset="0"/>
            </a:endParaRPr>
          </a:p>
          <a:p>
            <a:pPr marL="514350" lvl="0" indent="-514350">
              <a:lnSpc>
                <a:spcPct val="120000"/>
              </a:lnSpc>
              <a:spcBef>
                <a:spcPts val="0"/>
              </a:spcBef>
              <a:buFont typeface="+mj-lt"/>
              <a:buAutoNum type="arabicPeriod"/>
            </a:pPr>
            <a:r>
              <a:rPr lang="ro-RO" dirty="0">
                <a:latin typeface="Times New Roman" panose="02020603050405020304" pitchFamily="18" charset="0"/>
                <a:cs typeface="Times New Roman" panose="02020603050405020304" pitchFamily="18" charset="0"/>
              </a:rPr>
              <a:t>Evaluarea calităţii managementului educaţional și acordarea asistenţei metodice şi metodologice. </a:t>
            </a:r>
            <a:endParaRPr lang="ru-RU" dirty="0">
              <a:latin typeface="Times New Roman" panose="02020603050405020304" pitchFamily="18" charset="0"/>
              <a:cs typeface="Times New Roman" panose="02020603050405020304" pitchFamily="18" charset="0"/>
            </a:endParaRPr>
          </a:p>
          <a:p>
            <a:pPr marL="514350" lvl="0" indent="-514350">
              <a:lnSpc>
                <a:spcPct val="120000"/>
              </a:lnSpc>
              <a:spcBef>
                <a:spcPts val="0"/>
              </a:spcBef>
              <a:buFont typeface="+mj-lt"/>
              <a:buAutoNum type="arabicPeriod"/>
            </a:pPr>
            <a:r>
              <a:rPr lang="ro-RO" dirty="0">
                <a:latin typeface="Times New Roman" panose="02020603050405020304" pitchFamily="18" charset="0"/>
                <a:cs typeface="Times New Roman" panose="02020603050405020304" pitchFamily="18" charset="0"/>
              </a:rPr>
              <a:t>Implementarea activă în cadrul procesului educaţional la matematică a noilor tehnologii educaţionale, axarea lor pe formarea/dezvoltarea competenţelor elevilor.</a:t>
            </a:r>
            <a:endParaRPr lang="ru-RU" dirty="0">
              <a:latin typeface="Times New Roman" panose="02020603050405020304" pitchFamily="18" charset="0"/>
              <a:cs typeface="Times New Roman" panose="02020603050405020304" pitchFamily="18" charset="0"/>
            </a:endParaRPr>
          </a:p>
          <a:p>
            <a:pPr marL="514350" lvl="0" indent="-514350">
              <a:lnSpc>
                <a:spcPct val="120000"/>
              </a:lnSpc>
              <a:spcBef>
                <a:spcPts val="0"/>
              </a:spcBef>
              <a:buFont typeface="+mj-lt"/>
              <a:buAutoNum type="arabicPeriod"/>
            </a:pPr>
            <a:r>
              <a:rPr lang="ro-RO" dirty="0">
                <a:latin typeface="Times New Roman" panose="02020603050405020304" pitchFamily="18" charset="0"/>
                <a:cs typeface="Times New Roman" panose="02020603050405020304" pitchFamily="18" charset="0"/>
              </a:rPr>
              <a:t>Monitorizarea funcționării sistemului instituțional de evaluare a rezultatelor școlare, a gradului de realizare a standardelor educaţionale la disciplină la nivel municipal prin analiza rezultatelor tezelor semestriale, testărilor naționale, examenului național de absolvire a gimnaziului și cel de BAC.  </a:t>
            </a: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4835060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274638"/>
            <a:ext cx="7643192" cy="994122"/>
          </a:xfrm>
        </p:spPr>
        <p:txBody>
          <a:bodyPr>
            <a:normAutofit fontScale="90000"/>
          </a:bodyPr>
          <a:lstStyle/>
          <a:p>
            <a:r>
              <a:rPr lang="en-US" dirty="0"/>
              <a:t>1.	</a:t>
            </a:r>
            <a:r>
              <a:rPr lang="en-US" sz="3600" b="1" dirty="0" err="1">
                <a:solidFill>
                  <a:srgbClr val="002060"/>
                </a:solidFill>
                <a:latin typeface="Times New Roman" panose="02020603050405020304" pitchFamily="18" charset="0"/>
                <a:cs typeface="Times New Roman" panose="02020603050405020304" pitchFamily="18" charset="0"/>
              </a:rPr>
              <a:t>Obiectivele</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planificate</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pentru</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anul</a:t>
            </a:r>
            <a:r>
              <a:rPr lang="en-US" sz="3600" b="1" dirty="0">
                <a:solidFill>
                  <a:srgbClr val="002060"/>
                </a:solidFill>
                <a:latin typeface="Times New Roman" panose="02020603050405020304" pitchFamily="18" charset="0"/>
                <a:cs typeface="Times New Roman" panose="02020603050405020304" pitchFamily="18" charset="0"/>
              </a:rPr>
              <a:t> de </a:t>
            </a:r>
            <a:r>
              <a:rPr lang="en-US" sz="3600" b="1" dirty="0" err="1">
                <a:solidFill>
                  <a:srgbClr val="002060"/>
                </a:solidFill>
                <a:latin typeface="Times New Roman" panose="02020603050405020304" pitchFamily="18" charset="0"/>
                <a:cs typeface="Times New Roman" panose="02020603050405020304" pitchFamily="18" charset="0"/>
              </a:rPr>
              <a:t>studii</a:t>
            </a:r>
            <a:r>
              <a:rPr lang="en-US" sz="3600" b="1" dirty="0">
                <a:solidFill>
                  <a:srgbClr val="002060"/>
                </a:solidFill>
                <a:latin typeface="Times New Roman" panose="02020603050405020304" pitchFamily="18" charset="0"/>
                <a:cs typeface="Times New Roman" panose="02020603050405020304" pitchFamily="18" charset="0"/>
              </a:rPr>
              <a:t> 2020-2021</a:t>
            </a: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043608" y="1268760"/>
            <a:ext cx="7776864" cy="4857403"/>
          </a:xfrm>
        </p:spPr>
        <p:txBody>
          <a:bodyPr>
            <a:normAutofit lnSpcReduction="10000"/>
          </a:bodyPr>
          <a:lstStyle/>
          <a:p>
            <a:pPr>
              <a:spcBef>
                <a:spcPts val="0"/>
              </a:spcBef>
            </a:pPr>
            <a:r>
              <a:rPr lang="en-US" dirty="0"/>
              <a:t>	</a:t>
            </a:r>
            <a:r>
              <a:rPr lang="en-US" sz="2600" dirty="0" err="1">
                <a:latin typeface="Times New Roman" panose="02020603050405020304" pitchFamily="18" charset="0"/>
                <a:cs typeface="Times New Roman" panose="02020603050405020304" pitchFamily="18" charset="0"/>
              </a:rPr>
              <a:t>Monitorizarea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implementării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calitative</a:t>
            </a:r>
            <a:r>
              <a:rPr lang="en-US" sz="2600" dirty="0">
                <a:latin typeface="Times New Roman" panose="02020603050405020304" pitchFamily="18" charset="0"/>
                <a:cs typeface="Times New Roman" panose="02020603050405020304" pitchFamily="18" charset="0"/>
              </a:rPr>
              <a:t> a </a:t>
            </a:r>
            <a:r>
              <a:rPr lang="en-US" sz="2600" dirty="0" err="1">
                <a:latin typeface="Times New Roman" panose="02020603050405020304" pitchFamily="18" charset="0"/>
                <a:cs typeface="Times New Roman" panose="02020603050405020304" pitchFamily="18" charset="0"/>
              </a:rPr>
              <a:t>curriculei</a:t>
            </a:r>
            <a:r>
              <a:rPr lang="en-US" sz="2600" dirty="0">
                <a:latin typeface="Times New Roman" panose="02020603050405020304" pitchFamily="18" charset="0"/>
                <a:cs typeface="Times New Roman" panose="02020603050405020304" pitchFamily="18" charset="0"/>
              </a:rPr>
              <a:t>  la </a:t>
            </a:r>
            <a:r>
              <a:rPr lang="en-US" sz="2600" dirty="0" err="1">
                <a:latin typeface="Times New Roman" panose="02020603050405020304" pitchFamily="18" charset="0"/>
                <a:cs typeface="Times New Roman" panose="02020603050405020304" pitchFamily="18" charset="0"/>
              </a:rPr>
              <a:t>disciplina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școlară</a:t>
            </a:r>
            <a:r>
              <a:rPr lang="en-US" sz="2600" dirty="0">
                <a:latin typeface="Times New Roman" panose="02020603050405020304" pitchFamily="18" charset="0"/>
                <a:cs typeface="Times New Roman" panose="02020603050405020304" pitchFamily="18" charset="0"/>
              </a:rPr>
              <a:t> ”MATEMATICĂ”, </a:t>
            </a:r>
            <a:r>
              <a:rPr lang="en-US" sz="2600" dirty="0" err="1">
                <a:latin typeface="Times New Roman" panose="02020603050405020304" pitchFamily="18" charset="0"/>
                <a:cs typeface="Times New Roman" panose="02020603050405020304" pitchFamily="18" charset="0"/>
              </a:rPr>
              <a:t>ediția</a:t>
            </a:r>
            <a:r>
              <a:rPr lang="en-US" sz="2600" dirty="0">
                <a:latin typeface="Times New Roman" panose="02020603050405020304" pitchFamily="18" charset="0"/>
                <a:cs typeface="Times New Roman" panose="02020603050405020304" pitchFamily="18" charset="0"/>
              </a:rPr>
              <a:t> 2019 </a:t>
            </a:r>
            <a:r>
              <a:rPr lang="en-US" sz="2600" dirty="0" err="1">
                <a:latin typeface="Times New Roman" panose="02020603050405020304" pitchFamily="18" charset="0"/>
                <a:cs typeface="Times New Roman" panose="02020603050405020304" pitchFamily="18" charset="0"/>
              </a:rPr>
              <a:t>în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clasele</a:t>
            </a:r>
            <a:r>
              <a:rPr lang="en-US" sz="2600" dirty="0">
                <a:latin typeface="Times New Roman" panose="02020603050405020304" pitchFamily="18" charset="0"/>
                <a:cs typeface="Times New Roman" panose="02020603050405020304" pitchFamily="18" charset="0"/>
              </a:rPr>
              <a:t> a V- VI-a </a:t>
            </a:r>
            <a:r>
              <a:rPr lang="en-US" sz="2600" dirty="0" err="1">
                <a:latin typeface="Times New Roman" panose="02020603050405020304" pitchFamily="18" charset="0"/>
                <a:cs typeface="Times New Roman" panose="02020603050405020304" pitchFamily="18" charset="0"/>
              </a:rPr>
              <a:t>și</a:t>
            </a:r>
            <a:r>
              <a:rPr lang="en-US" sz="2600" dirty="0">
                <a:latin typeface="Times New Roman" panose="02020603050405020304" pitchFamily="18" charset="0"/>
                <a:cs typeface="Times New Roman" panose="02020603050405020304" pitchFamily="18" charset="0"/>
              </a:rPr>
              <a:t> a X-XI-a.</a:t>
            </a:r>
          </a:p>
          <a:p>
            <a:pPr>
              <a:spcBef>
                <a:spcPts val="0"/>
              </a:spcBef>
            </a:pPr>
            <a:r>
              <a:rPr lang="en-US" sz="2600" dirty="0" err="1" smtClean="0">
                <a:latin typeface="Times New Roman" panose="02020603050405020304" pitchFamily="18" charset="0"/>
                <a:cs typeface="Times New Roman" panose="02020603050405020304" pitchFamily="18" charset="0"/>
              </a:rPr>
              <a:t>Monitorizarea</a:t>
            </a:r>
            <a:r>
              <a:rPr lang="en-US" sz="2600" dirty="0" smtClean="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implementării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curriculei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modernizate</a:t>
            </a:r>
            <a:r>
              <a:rPr lang="en-US" sz="2600" dirty="0">
                <a:latin typeface="Times New Roman" panose="02020603050405020304" pitchFamily="18" charset="0"/>
                <a:cs typeface="Times New Roman" panose="02020603050405020304" pitchFamily="18" charset="0"/>
              </a:rPr>
              <a:t> (2010) la </a:t>
            </a:r>
            <a:r>
              <a:rPr lang="en-US" sz="2600" dirty="0" err="1">
                <a:latin typeface="Times New Roman" panose="02020603050405020304" pitchFamily="18" charset="0"/>
                <a:cs typeface="Times New Roman" panose="02020603050405020304" pitchFamily="18" charset="0"/>
              </a:rPr>
              <a:t>disciplina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școlară</a:t>
            </a:r>
            <a:r>
              <a:rPr lang="en-US" sz="2600" dirty="0">
                <a:latin typeface="Times New Roman" panose="02020603050405020304" pitchFamily="18" charset="0"/>
                <a:cs typeface="Times New Roman" panose="02020603050405020304" pitchFamily="18" charset="0"/>
              </a:rPr>
              <a:t> ” MATEMATICĂ” </a:t>
            </a:r>
            <a:r>
              <a:rPr lang="en-US" sz="2600" dirty="0" err="1">
                <a:latin typeface="Times New Roman" panose="02020603050405020304" pitchFamily="18" charset="0"/>
                <a:cs typeface="Times New Roman" panose="02020603050405020304" pitchFamily="18" charset="0"/>
              </a:rPr>
              <a:t>pentru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toți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elevii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inclusiv</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pentru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elevii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dotați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dar</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și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pentru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elevii</a:t>
            </a:r>
            <a:r>
              <a:rPr lang="en-US" sz="2600" dirty="0">
                <a:latin typeface="Times New Roman" panose="02020603050405020304" pitchFamily="18" charset="0"/>
                <a:cs typeface="Times New Roman" panose="02020603050405020304" pitchFamily="18" charset="0"/>
              </a:rPr>
              <a:t> cu CES din </a:t>
            </a:r>
            <a:r>
              <a:rPr lang="en-US" sz="2600" dirty="0" err="1">
                <a:latin typeface="Times New Roman" panose="02020603050405020304" pitchFamily="18" charset="0"/>
                <a:cs typeface="Times New Roman" panose="02020603050405020304" pitchFamily="18" charset="0"/>
              </a:rPr>
              <a:t>clasele</a:t>
            </a:r>
            <a:r>
              <a:rPr lang="en-US" sz="2600" dirty="0">
                <a:latin typeface="Times New Roman" panose="02020603050405020304" pitchFamily="18" charset="0"/>
                <a:cs typeface="Times New Roman" panose="02020603050405020304" pitchFamily="18" charset="0"/>
              </a:rPr>
              <a:t> a VII-IX-a </a:t>
            </a:r>
            <a:r>
              <a:rPr lang="en-US" sz="2600" dirty="0" err="1">
                <a:latin typeface="Times New Roman" panose="02020603050405020304" pitchFamily="18" charset="0"/>
                <a:cs typeface="Times New Roman" panose="02020603050405020304" pitchFamily="18" charset="0"/>
              </a:rPr>
              <a:t>și</a:t>
            </a:r>
            <a:r>
              <a:rPr lang="en-US" sz="2600" dirty="0">
                <a:latin typeface="Times New Roman" panose="02020603050405020304" pitchFamily="18" charset="0"/>
                <a:cs typeface="Times New Roman" panose="02020603050405020304" pitchFamily="18" charset="0"/>
              </a:rPr>
              <a:t> a XII-a; </a:t>
            </a:r>
          </a:p>
          <a:p>
            <a:pPr>
              <a:spcBef>
                <a:spcPts val="0"/>
              </a:spcBef>
            </a:pPr>
            <a:r>
              <a:rPr lang="en-US" sz="2600" dirty="0" err="1" smtClean="0">
                <a:latin typeface="Times New Roman" panose="02020603050405020304" pitchFamily="18" charset="0"/>
                <a:cs typeface="Times New Roman" panose="02020603050405020304" pitchFamily="18" charset="0"/>
              </a:rPr>
              <a:t>Implementarea</a:t>
            </a:r>
            <a:r>
              <a:rPr lang="en-US" sz="2600" dirty="0" smtClean="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activă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în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cadrul</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procesului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educaţional</a:t>
            </a:r>
            <a:r>
              <a:rPr lang="en-US" sz="2600" dirty="0">
                <a:latin typeface="Times New Roman" panose="02020603050405020304" pitchFamily="18" charset="0"/>
                <a:cs typeface="Times New Roman" panose="02020603050405020304" pitchFamily="18" charset="0"/>
              </a:rPr>
              <a:t> a </a:t>
            </a:r>
            <a:r>
              <a:rPr lang="en-US" sz="2600" dirty="0" err="1">
                <a:latin typeface="Times New Roman" panose="02020603050405020304" pitchFamily="18" charset="0"/>
                <a:cs typeface="Times New Roman" panose="02020603050405020304" pitchFamily="18" charset="0"/>
              </a:rPr>
              <a:t>noilor</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tehnologii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educaţionale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axarea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lor</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formarea</a:t>
            </a:r>
            <a:r>
              <a:rPr lang="en-US" sz="2600" dirty="0">
                <a:latin typeface="Times New Roman" panose="02020603050405020304" pitchFamily="18" charset="0"/>
                <a:cs typeface="Times New Roman" panose="02020603050405020304" pitchFamily="18" charset="0"/>
              </a:rPr>
              <a:t>/</a:t>
            </a:r>
            <a:r>
              <a:rPr lang="en-US" sz="2600" dirty="0" err="1">
                <a:latin typeface="Times New Roman" panose="02020603050405020304" pitchFamily="18" charset="0"/>
                <a:cs typeface="Times New Roman" panose="02020603050405020304" pitchFamily="18" charset="0"/>
              </a:rPr>
              <a:t>dezvoltarea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competenţelor</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elevilor</a:t>
            </a:r>
            <a:r>
              <a:rPr lang="en-US" sz="2600" dirty="0">
                <a:latin typeface="Times New Roman" panose="02020603050405020304" pitchFamily="18" charset="0"/>
                <a:cs typeface="Times New Roman" panose="02020603050405020304" pitchFamily="18" charset="0"/>
              </a:rPr>
              <a:t>.</a:t>
            </a:r>
          </a:p>
          <a:p>
            <a:pPr>
              <a:spcBef>
                <a:spcPts val="0"/>
              </a:spcBef>
            </a:pPr>
            <a:r>
              <a:rPr lang="en-US" sz="2600" dirty="0" err="1" smtClean="0">
                <a:latin typeface="Times New Roman" panose="02020603050405020304" pitchFamily="18" charset="0"/>
                <a:cs typeface="Times New Roman" panose="02020603050405020304" pitchFamily="18" charset="0"/>
              </a:rPr>
              <a:t>Evaluarea</a:t>
            </a:r>
            <a:r>
              <a:rPr lang="en-US" sz="2600" dirty="0" smtClean="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competențelor</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formate</a:t>
            </a:r>
            <a:r>
              <a:rPr lang="en-US" sz="2600" dirty="0">
                <a:latin typeface="Times New Roman" panose="02020603050405020304" pitchFamily="18" charset="0"/>
                <a:cs typeface="Times New Roman" panose="02020603050405020304" pitchFamily="18" charset="0"/>
              </a:rPr>
              <a:t> la </a:t>
            </a:r>
            <a:r>
              <a:rPr lang="en-US" sz="2600" dirty="0" err="1">
                <a:latin typeface="Times New Roman" panose="02020603050405020304" pitchFamily="18" charset="0"/>
                <a:cs typeface="Times New Roman" panose="02020603050405020304" pitchFamily="18" charset="0"/>
              </a:rPr>
              <a:t>elevi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în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baza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standardelor</a:t>
            </a:r>
            <a:r>
              <a:rPr lang="en-US" sz="2600" dirty="0">
                <a:latin typeface="Times New Roman" panose="02020603050405020304" pitchFamily="18" charset="0"/>
                <a:cs typeface="Times New Roman" panose="02020603050405020304" pitchFamily="18" charset="0"/>
              </a:rPr>
              <a:t> de </a:t>
            </a:r>
            <a:r>
              <a:rPr lang="en-US" sz="2600" dirty="0" err="1">
                <a:latin typeface="Times New Roman" panose="02020603050405020304" pitchFamily="18" charset="0"/>
                <a:cs typeface="Times New Roman" panose="02020603050405020304" pitchFamily="18" charset="0"/>
              </a:rPr>
              <a:t>eficiență</a:t>
            </a:r>
            <a:r>
              <a:rPr lang="en-US" sz="2600"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15588611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87624" y="764704"/>
            <a:ext cx="7632848" cy="4525963"/>
          </a:xfrm>
        </p:spPr>
        <p:txBody>
          <a:bodyPr>
            <a:normAutofit fontScale="77500" lnSpcReduction="20000"/>
          </a:bodyPr>
          <a:lstStyle/>
          <a:p>
            <a:pPr marL="0" lvl="0" indent="0">
              <a:lnSpc>
                <a:spcPct val="120000"/>
              </a:lnSpc>
              <a:spcBef>
                <a:spcPts val="0"/>
              </a:spcBef>
              <a:buNone/>
            </a:pPr>
            <a:r>
              <a:rPr lang="ro-RO" sz="3400" dirty="0" smtClean="0">
                <a:latin typeface="Times New Roman" panose="02020603050405020304" pitchFamily="18" charset="0"/>
                <a:ea typeface="Times New Roman" panose="02020603050405020304" pitchFamily="18" charset="0"/>
              </a:rPr>
              <a:t>  5. Identificarea şi promovarea elevilor capabili de performanţe înalte prin monitorizarea,  organizarea, desfășurarea unor acțiuni competitive la disciplina Matematica (nivel municipal, republican, internațional).</a:t>
            </a:r>
            <a:endParaRPr lang="ru-RU" sz="3400" dirty="0" smtClean="0">
              <a:latin typeface="Times New Roman" panose="02020603050405020304" pitchFamily="18" charset="0"/>
              <a:ea typeface="Times New Roman" panose="02020603050405020304" pitchFamily="18" charset="0"/>
            </a:endParaRPr>
          </a:p>
          <a:p>
            <a:pPr marL="0" lvl="0" indent="0">
              <a:lnSpc>
                <a:spcPct val="120000"/>
              </a:lnSpc>
              <a:spcBef>
                <a:spcPts val="0"/>
              </a:spcBef>
              <a:buNone/>
            </a:pPr>
            <a:r>
              <a:rPr lang="ro-RO" sz="3400" dirty="0" smtClean="0">
                <a:latin typeface="Times New Roman" panose="02020603050405020304" pitchFamily="18" charset="0"/>
                <a:ea typeface="Times New Roman" panose="02020603050405020304" pitchFamily="18" charset="0"/>
              </a:rPr>
              <a:t>  6. Realizarea </a:t>
            </a:r>
            <a:r>
              <a:rPr lang="ro-RO" sz="3400" dirty="0">
                <a:latin typeface="Times New Roman" panose="02020603050405020304" pitchFamily="18" charset="0"/>
                <a:ea typeface="Times New Roman" panose="02020603050405020304" pitchFamily="18" charset="0"/>
              </a:rPr>
              <a:t>în continuare a colectări datelor din instituțiile preuniversitare din mun. Chișinău în format digital şi asigurarea funcţionalităţii sistemului de comunicare la distanţă,  utilizarea de către cadrele didactice a diverselor materiale digitale în cadrul procesului educaţional din şcoală.</a:t>
            </a:r>
            <a:endParaRPr lang="ru-RU" sz="3400" dirty="0">
              <a:latin typeface="Times New Roman" panose="02020603050405020304" pitchFamily="18" charset="0"/>
              <a:ea typeface="Times New Roman" panose="02020603050405020304" pitchFamily="18" charset="0"/>
            </a:endParaRPr>
          </a:p>
          <a:p>
            <a:pPr marL="114300" indent="0">
              <a:lnSpc>
                <a:spcPct val="120000"/>
              </a:lnSpc>
              <a:spcBef>
                <a:spcPts val="0"/>
              </a:spcBef>
              <a:buNone/>
            </a:pPr>
            <a:r>
              <a:rPr lang="ro-RO" sz="3400" b="1" dirty="0">
                <a:latin typeface="Times New Roman" panose="02020603050405020304" pitchFamily="18" charset="0"/>
                <a:ea typeface="Times New Roman" panose="02020603050405020304" pitchFamily="18" charset="0"/>
              </a:rPr>
              <a:t> </a:t>
            </a:r>
            <a:endParaRPr lang="ru-RU" sz="3400" dirty="0">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21323462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404664"/>
            <a:ext cx="7401752"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005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600" y="260648"/>
            <a:ext cx="7643192" cy="6408712"/>
          </a:xfrm>
        </p:spPr>
        <p:txBody>
          <a:bodyPr>
            <a:normAutofit fontScale="40000" lnSpcReduction="20000"/>
          </a:bodyPr>
          <a:lstStyle/>
          <a:p>
            <a:endParaRPr lang="ro-RO" sz="3600" dirty="0" smtClean="0">
              <a:latin typeface="Times New Roman" panose="02020603050405020304" pitchFamily="18" charset="0"/>
              <a:cs typeface="Times New Roman" panose="02020603050405020304" pitchFamily="18" charset="0"/>
            </a:endParaRPr>
          </a:p>
          <a:p>
            <a:pPr>
              <a:lnSpc>
                <a:spcPct val="120000"/>
              </a:lnSpc>
              <a:spcBef>
                <a:spcPts val="0"/>
              </a:spcBef>
            </a:pPr>
            <a:r>
              <a:rPr lang="en-US" sz="4800" dirty="0" err="1" smtClean="0">
                <a:latin typeface="Times New Roman" panose="02020603050405020304" pitchFamily="18" charset="0"/>
                <a:cs typeface="Times New Roman" panose="02020603050405020304" pitchFamily="18" charset="0"/>
              </a:rPr>
              <a:t>Monitorizarea</a:t>
            </a:r>
            <a:r>
              <a:rPr lang="en-US" sz="4800" dirty="0" smtClean="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implementării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cerințelor</a:t>
            </a:r>
            <a:r>
              <a:rPr lang="en-US" sz="4800" dirty="0">
                <a:latin typeface="Times New Roman" panose="02020603050405020304" pitchFamily="18" charset="0"/>
                <a:cs typeface="Times New Roman" panose="02020603050405020304" pitchFamily="18" charset="0"/>
              </a:rPr>
              <a:t> REGLEMENTĂRILOR </a:t>
            </a:r>
            <a:r>
              <a:rPr lang="en-US" sz="4800" dirty="0" err="1">
                <a:latin typeface="Times New Roman" panose="02020603050405020304" pitchFamily="18" charset="0"/>
                <a:cs typeface="Times New Roman" panose="02020603050405020304" pitchFamily="18" charset="0"/>
              </a:rPr>
              <a:t>speciale</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privind</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demararea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anului</a:t>
            </a:r>
            <a:r>
              <a:rPr lang="en-US" sz="4800" dirty="0">
                <a:latin typeface="Times New Roman" panose="02020603050405020304" pitchFamily="18" charset="0"/>
                <a:cs typeface="Times New Roman" panose="02020603050405020304" pitchFamily="18" charset="0"/>
              </a:rPr>
              <a:t> de </a:t>
            </a:r>
            <a:r>
              <a:rPr lang="en-US" sz="4800" dirty="0" err="1">
                <a:latin typeface="Times New Roman" panose="02020603050405020304" pitchFamily="18" charset="0"/>
                <a:cs typeface="Times New Roman" panose="02020603050405020304" pitchFamily="18" charset="0"/>
              </a:rPr>
              <a:t>studii</a:t>
            </a:r>
            <a:r>
              <a:rPr lang="en-US" sz="4800" dirty="0">
                <a:latin typeface="Times New Roman" panose="02020603050405020304" pitchFamily="18" charset="0"/>
                <a:cs typeface="Times New Roman" panose="02020603050405020304" pitchFamily="18" charset="0"/>
              </a:rPr>
              <a:t> 2020-2021,  </a:t>
            </a:r>
            <a:r>
              <a:rPr lang="en-US" sz="4800" dirty="0" err="1">
                <a:latin typeface="Times New Roman" panose="02020603050405020304" pitchFamily="18" charset="0"/>
                <a:cs typeface="Times New Roman" panose="02020603050405020304" pitchFamily="18" charset="0"/>
              </a:rPr>
              <a:t>în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contextul</a:t>
            </a:r>
            <a:r>
              <a:rPr lang="en-US" sz="4800" dirty="0">
                <a:latin typeface="Times New Roman" panose="02020603050405020304" pitchFamily="18" charset="0"/>
                <a:cs typeface="Times New Roman" panose="02020603050405020304" pitchFamily="18" charset="0"/>
              </a:rPr>
              <a:t> epidemiologic de COVID-19, </a:t>
            </a:r>
            <a:r>
              <a:rPr lang="en-US" sz="4800" dirty="0" err="1">
                <a:latin typeface="Times New Roman" panose="02020603050405020304" pitchFamily="18" charset="0"/>
                <a:cs typeface="Times New Roman" panose="02020603050405020304" pitchFamily="18" charset="0"/>
              </a:rPr>
              <a:t>pentru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instituțiile</a:t>
            </a:r>
            <a:r>
              <a:rPr lang="en-US" sz="4800" dirty="0">
                <a:latin typeface="Times New Roman" panose="02020603050405020304" pitchFamily="18" charset="0"/>
                <a:cs typeface="Times New Roman" panose="02020603050405020304" pitchFamily="18" charset="0"/>
              </a:rPr>
              <a:t> de </a:t>
            </a:r>
            <a:r>
              <a:rPr lang="en-US" sz="4800" dirty="0" err="1">
                <a:latin typeface="Times New Roman" panose="02020603050405020304" pitchFamily="18" charset="0"/>
                <a:cs typeface="Times New Roman" panose="02020603050405020304" pitchFamily="18" charset="0"/>
              </a:rPr>
              <a:t>învățământ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primar</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gimnazial</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și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liceal</a:t>
            </a:r>
            <a:r>
              <a:rPr lang="en-US" sz="4800" dirty="0">
                <a:latin typeface="Times New Roman" panose="02020603050405020304" pitchFamily="18" charset="0"/>
                <a:cs typeface="Times New Roman" panose="02020603050405020304" pitchFamily="18" charset="0"/>
              </a:rPr>
              <a:t>.</a:t>
            </a:r>
          </a:p>
          <a:p>
            <a:pPr>
              <a:lnSpc>
                <a:spcPct val="120000"/>
              </a:lnSpc>
              <a:spcBef>
                <a:spcPts val="0"/>
              </a:spcBef>
            </a:pPr>
            <a:r>
              <a:rPr lang="en-US" sz="4800" dirty="0" err="1" smtClean="0">
                <a:latin typeface="Times New Roman" panose="02020603050405020304" pitchFamily="18" charset="0"/>
                <a:cs typeface="Times New Roman" panose="02020603050405020304" pitchFamily="18" charset="0"/>
              </a:rPr>
              <a:t>Monitorizarea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în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fiecare</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instituție</a:t>
            </a:r>
            <a:r>
              <a:rPr lang="en-US" sz="4800" dirty="0">
                <a:latin typeface="Times New Roman" panose="02020603050405020304" pitchFamily="18" charset="0"/>
                <a:cs typeface="Times New Roman" panose="02020603050405020304" pitchFamily="18" charset="0"/>
              </a:rPr>
              <a:t> de </a:t>
            </a:r>
            <a:r>
              <a:rPr lang="en-US" sz="4800" dirty="0" err="1">
                <a:latin typeface="Times New Roman" panose="02020603050405020304" pitchFamily="18" charset="0"/>
                <a:cs typeface="Times New Roman" panose="02020603050405020304" pitchFamily="18" charset="0"/>
              </a:rPr>
              <a:t>învățământ</a:t>
            </a:r>
            <a:r>
              <a:rPr lang="en-US" sz="4800" dirty="0">
                <a:latin typeface="Times New Roman" panose="02020603050405020304" pitchFamily="18" charset="0"/>
                <a:cs typeface="Times New Roman" panose="02020603050405020304" pitchFamily="18" charset="0"/>
              </a:rPr>
              <a:t>, a </a:t>
            </a:r>
            <a:r>
              <a:rPr lang="en-US" sz="4800" dirty="0" err="1">
                <a:latin typeface="Times New Roman" panose="02020603050405020304" pitchFamily="18" charset="0"/>
                <a:cs typeface="Times New Roman" panose="02020603050405020304" pitchFamily="18" charset="0"/>
              </a:rPr>
              <a:t>implementării</a:t>
            </a:r>
            <a:r>
              <a:rPr lang="en-US" sz="4800" dirty="0">
                <a:latin typeface="Times New Roman" panose="02020603050405020304" pitchFamily="18" charset="0"/>
                <a:cs typeface="Times New Roman" panose="02020603050405020304" pitchFamily="18" charset="0"/>
              </a:rPr>
              <a:t>:</a:t>
            </a:r>
          </a:p>
          <a:p>
            <a:pPr>
              <a:lnSpc>
                <a:spcPct val="120000"/>
              </a:lnSpc>
              <a:spcBef>
                <a:spcPts val="0"/>
              </a:spcBef>
            </a:pPr>
            <a:r>
              <a:rPr lang="en-US" sz="4800" dirty="0">
                <a:latin typeface="Times New Roman" panose="02020603050405020304" pitchFamily="18" charset="0"/>
                <a:cs typeface="Times New Roman" panose="02020603050405020304" pitchFamily="18" charset="0"/>
              </a:rPr>
              <a:t>a)	</a:t>
            </a:r>
            <a:r>
              <a:rPr lang="en-US" sz="4800" dirty="0" err="1">
                <a:latin typeface="Times New Roman" panose="02020603050405020304" pitchFamily="18" charset="0"/>
                <a:cs typeface="Times New Roman" panose="02020603050405020304" pitchFamily="18" charset="0"/>
              </a:rPr>
              <a:t>recapitulării</a:t>
            </a:r>
            <a:r>
              <a:rPr lang="en-US" sz="4800" dirty="0">
                <a:latin typeface="Times New Roman" panose="02020603050405020304" pitchFamily="18" charset="0"/>
                <a:cs typeface="Times New Roman" panose="02020603050405020304" pitchFamily="18" charset="0"/>
              </a:rPr>
              <a:t>, care se </a:t>
            </a:r>
            <a:r>
              <a:rPr lang="en-US" sz="4800" dirty="0" err="1">
                <a:latin typeface="Times New Roman" panose="02020603050405020304" pitchFamily="18" charset="0"/>
                <a:cs typeface="Times New Roman" panose="02020603050405020304" pitchFamily="18" charset="0"/>
              </a:rPr>
              <a:t>definitivează</a:t>
            </a:r>
            <a:r>
              <a:rPr lang="en-US" sz="4800" dirty="0">
                <a:latin typeface="Times New Roman" panose="02020603050405020304" pitchFamily="18" charset="0"/>
                <a:cs typeface="Times New Roman" panose="02020603050405020304" pitchFamily="18" charset="0"/>
              </a:rPr>
              <a:t> cu </a:t>
            </a:r>
            <a:r>
              <a:rPr lang="en-US" sz="4800" dirty="0" err="1">
                <a:latin typeface="Times New Roman" panose="02020603050405020304" pitchFamily="18" charset="0"/>
                <a:cs typeface="Times New Roman" panose="02020603050405020304" pitchFamily="18" charset="0"/>
              </a:rPr>
              <a:t>evaluarea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inițială</a:t>
            </a:r>
            <a:r>
              <a:rPr lang="en-US" sz="4800" dirty="0">
                <a:latin typeface="Times New Roman" panose="02020603050405020304" pitchFamily="18" charset="0"/>
                <a:cs typeface="Times New Roman" panose="02020603050405020304" pitchFamily="18" charset="0"/>
              </a:rPr>
              <a:t> (4 – 5 ore) – </a:t>
            </a:r>
            <a:r>
              <a:rPr lang="en-US" sz="4800" dirty="0" err="1">
                <a:latin typeface="Times New Roman" panose="02020603050405020304" pitchFamily="18" charset="0"/>
                <a:cs typeface="Times New Roman" panose="02020603050405020304" pitchFamily="18" charset="0"/>
              </a:rPr>
              <a:t>în</a:t>
            </a:r>
            <a:r>
              <a:rPr lang="en-US" sz="4800" dirty="0">
                <a:latin typeface="Times New Roman" panose="02020603050405020304" pitchFamily="18" charset="0"/>
                <a:cs typeface="Times New Roman" panose="02020603050405020304" pitchFamily="18" charset="0"/>
              </a:rPr>
              <a:t> special, </a:t>
            </a:r>
            <a:r>
              <a:rPr lang="en-US" sz="4800" dirty="0" err="1">
                <a:latin typeface="Times New Roman" panose="02020603050405020304" pitchFamily="18" charset="0"/>
                <a:cs typeface="Times New Roman" panose="02020603050405020304" pitchFamily="18" charset="0"/>
              </a:rPr>
              <a:t>conținuturile</a:t>
            </a:r>
            <a:r>
              <a:rPr lang="en-US" sz="4800" dirty="0">
                <a:latin typeface="Times New Roman" panose="02020603050405020304" pitchFamily="18" charset="0"/>
                <a:cs typeface="Times New Roman" panose="02020603050405020304" pitchFamily="18" charset="0"/>
              </a:rPr>
              <a:t> din </a:t>
            </a:r>
            <a:r>
              <a:rPr lang="en-US" sz="4800" dirty="0" err="1">
                <a:latin typeface="Times New Roman" panose="02020603050405020304" pitchFamily="18" charset="0"/>
                <a:cs typeface="Times New Roman" panose="02020603050405020304" pitchFamily="18" charset="0"/>
              </a:rPr>
              <a:t>clasa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anterioară</a:t>
            </a:r>
            <a:r>
              <a:rPr lang="en-US" sz="4800" dirty="0">
                <a:latin typeface="Times New Roman" panose="02020603050405020304" pitchFamily="18" charset="0"/>
                <a:cs typeface="Times New Roman" panose="02020603050405020304" pitchFamily="18" charset="0"/>
              </a:rPr>
              <a:t> care au </a:t>
            </a:r>
            <a:r>
              <a:rPr lang="en-US" sz="4800" dirty="0" err="1">
                <a:latin typeface="Times New Roman" panose="02020603050405020304" pitchFamily="18" charset="0"/>
                <a:cs typeface="Times New Roman" panose="02020603050405020304" pitchFamily="18" charset="0"/>
              </a:rPr>
              <a:t>fost</a:t>
            </a:r>
            <a:r>
              <a:rPr lang="en-US" sz="4800" dirty="0">
                <a:latin typeface="Times New Roman" panose="02020603050405020304" pitchFamily="18" charset="0"/>
                <a:cs typeface="Times New Roman" panose="02020603050405020304" pitchFamily="18" charset="0"/>
              </a:rPr>
              <a:t> predate </a:t>
            </a:r>
            <a:r>
              <a:rPr lang="en-US" sz="4800" dirty="0" err="1">
                <a:latin typeface="Times New Roman" panose="02020603050405020304" pitchFamily="18" charset="0"/>
                <a:cs typeface="Times New Roman" panose="02020603050405020304" pitchFamily="18" charset="0"/>
              </a:rPr>
              <a:t>în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perioada</a:t>
            </a:r>
            <a:r>
              <a:rPr lang="en-US" sz="4800" dirty="0">
                <a:latin typeface="Times New Roman" panose="02020603050405020304" pitchFamily="18" charset="0"/>
                <a:cs typeface="Times New Roman" panose="02020603050405020304" pitchFamily="18" charset="0"/>
              </a:rPr>
              <a:t> 11 </a:t>
            </a:r>
            <a:r>
              <a:rPr lang="en-US" sz="4800" dirty="0" err="1">
                <a:latin typeface="Times New Roman" panose="02020603050405020304" pitchFamily="18" charset="0"/>
                <a:cs typeface="Times New Roman" panose="02020603050405020304" pitchFamily="18" charset="0"/>
              </a:rPr>
              <a:t>martie</a:t>
            </a:r>
            <a:r>
              <a:rPr lang="en-US" sz="4800" dirty="0">
                <a:latin typeface="Times New Roman" panose="02020603050405020304" pitchFamily="18" charset="0"/>
                <a:cs typeface="Times New Roman" panose="02020603050405020304" pitchFamily="18" charset="0"/>
              </a:rPr>
              <a:t> – 29 </a:t>
            </a:r>
            <a:r>
              <a:rPr lang="en-US" sz="4800" dirty="0" err="1">
                <a:latin typeface="Times New Roman" panose="02020603050405020304" pitchFamily="18" charset="0"/>
                <a:cs typeface="Times New Roman" panose="02020603050405020304" pitchFamily="18" charset="0"/>
              </a:rPr>
              <a:t>mai</a:t>
            </a:r>
            <a:r>
              <a:rPr lang="en-US" sz="4800" dirty="0">
                <a:latin typeface="Times New Roman" panose="02020603050405020304" pitchFamily="18" charset="0"/>
                <a:cs typeface="Times New Roman" panose="02020603050405020304" pitchFamily="18" charset="0"/>
              </a:rPr>
              <a:t> 2020;</a:t>
            </a:r>
          </a:p>
          <a:p>
            <a:pPr>
              <a:lnSpc>
                <a:spcPct val="120000"/>
              </a:lnSpc>
              <a:spcBef>
                <a:spcPts val="0"/>
              </a:spcBef>
            </a:pPr>
            <a:r>
              <a:rPr lang="en-US" sz="4800" dirty="0">
                <a:latin typeface="Times New Roman" panose="02020603050405020304" pitchFamily="18" charset="0"/>
                <a:cs typeface="Times New Roman" panose="02020603050405020304" pitchFamily="18" charset="0"/>
              </a:rPr>
              <a:t>b)	</a:t>
            </a:r>
            <a:r>
              <a:rPr lang="en-US" sz="4800" dirty="0" err="1">
                <a:latin typeface="Times New Roman" panose="02020603050405020304" pitchFamily="18" charset="0"/>
                <a:cs typeface="Times New Roman" panose="02020603050405020304" pitchFamily="18" charset="0"/>
              </a:rPr>
              <a:t>elaborării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unui</a:t>
            </a:r>
            <a:r>
              <a:rPr lang="en-US" sz="4800" dirty="0">
                <a:latin typeface="Times New Roman" panose="02020603050405020304" pitchFamily="18" charset="0"/>
                <a:cs typeface="Times New Roman" panose="02020603050405020304" pitchFamily="18" charset="0"/>
              </a:rPr>
              <a:t> Plan de </a:t>
            </a:r>
            <a:r>
              <a:rPr lang="en-US" sz="4800" dirty="0" err="1">
                <a:latin typeface="Times New Roman" panose="02020603050405020304" pitchFamily="18" charset="0"/>
                <a:cs typeface="Times New Roman" panose="02020603050405020304" pitchFamily="18" charset="0"/>
              </a:rPr>
              <a:t>recuperare</a:t>
            </a:r>
            <a:r>
              <a:rPr lang="en-US" sz="4800" dirty="0">
                <a:latin typeface="Times New Roman" panose="02020603050405020304" pitchFamily="18" charset="0"/>
                <a:cs typeface="Times New Roman" panose="02020603050405020304" pitchFamily="18" charset="0"/>
              </a:rPr>
              <a:t> / </a:t>
            </a:r>
            <a:r>
              <a:rPr lang="en-US" sz="4800" dirty="0" err="1">
                <a:latin typeface="Times New Roman" panose="02020603050405020304" pitchFamily="18" charset="0"/>
                <a:cs typeface="Times New Roman" panose="02020603050405020304" pitchFamily="18" charset="0"/>
              </a:rPr>
              <a:t>consolidare</a:t>
            </a:r>
            <a:r>
              <a:rPr lang="en-US" sz="4800" dirty="0">
                <a:latin typeface="Times New Roman" panose="02020603050405020304" pitchFamily="18" charset="0"/>
                <a:cs typeface="Times New Roman" panose="02020603050405020304" pitchFamily="18" charset="0"/>
              </a:rPr>
              <a:t> cu </a:t>
            </a:r>
            <a:r>
              <a:rPr lang="en-US" sz="4800" dirty="0" err="1">
                <a:latin typeface="Times New Roman" panose="02020603050405020304" pitchFamily="18" charset="0"/>
                <a:cs typeface="Times New Roman" panose="02020603050405020304" pitchFamily="18" charset="0"/>
              </a:rPr>
              <a:t>conținuturile</a:t>
            </a:r>
            <a:r>
              <a:rPr lang="en-US" sz="4800" dirty="0">
                <a:latin typeface="Times New Roman" panose="02020603050405020304" pitchFamily="18" charset="0"/>
                <a:cs typeface="Times New Roman" panose="02020603050405020304" pitchFamily="18" charset="0"/>
              </a:rPr>
              <a:t> din </a:t>
            </a:r>
            <a:r>
              <a:rPr lang="en-US" sz="4800" dirty="0" err="1">
                <a:latin typeface="Times New Roman" panose="02020603050405020304" pitchFamily="18" charset="0"/>
                <a:cs typeface="Times New Roman" panose="02020603050405020304" pitchFamily="18" charset="0"/>
              </a:rPr>
              <a:t>clasa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anterioară</a:t>
            </a:r>
            <a:r>
              <a:rPr lang="en-US" sz="4800" dirty="0">
                <a:latin typeface="Times New Roman" panose="02020603050405020304" pitchFamily="18" charset="0"/>
                <a:cs typeface="Times New Roman" panose="02020603050405020304" pitchFamily="18" charset="0"/>
              </a:rPr>
              <a:t> (care se </a:t>
            </a:r>
            <a:r>
              <a:rPr lang="en-US" sz="4800" dirty="0" err="1">
                <a:latin typeface="Times New Roman" panose="02020603050405020304" pitchFamily="18" charset="0"/>
                <a:cs typeface="Times New Roman" panose="02020603050405020304" pitchFamily="18" charset="0"/>
              </a:rPr>
              <a:t>elaborează</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în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baza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rezultatelor</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evaluării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inițiale</a:t>
            </a:r>
            <a:r>
              <a:rPr lang="en-US" sz="4800" dirty="0">
                <a:latin typeface="Times New Roman" panose="02020603050405020304" pitchFamily="18" charset="0"/>
                <a:cs typeface="Times New Roman" panose="02020603050405020304" pitchFamily="18" charset="0"/>
              </a:rPr>
              <a:t>).</a:t>
            </a:r>
          </a:p>
          <a:p>
            <a:pPr>
              <a:lnSpc>
                <a:spcPct val="120000"/>
              </a:lnSpc>
              <a:spcBef>
                <a:spcPts val="0"/>
              </a:spcBef>
            </a:pPr>
            <a:r>
              <a:rPr lang="en-US" sz="4800" dirty="0" err="1" smtClean="0">
                <a:latin typeface="Times New Roman" panose="02020603050405020304" pitchFamily="18" charset="0"/>
                <a:cs typeface="Times New Roman" panose="02020603050405020304" pitchFamily="18" charset="0"/>
              </a:rPr>
              <a:t>Monitorizarea</a:t>
            </a:r>
            <a:r>
              <a:rPr lang="en-US" sz="4800" dirty="0" smtClean="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funcționării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sistemului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instituțional</a:t>
            </a:r>
            <a:r>
              <a:rPr lang="en-US" sz="4800" dirty="0">
                <a:latin typeface="Times New Roman" panose="02020603050405020304" pitchFamily="18" charset="0"/>
                <a:cs typeface="Times New Roman" panose="02020603050405020304" pitchFamily="18" charset="0"/>
              </a:rPr>
              <a:t> de </a:t>
            </a:r>
            <a:r>
              <a:rPr lang="en-US" sz="4800" dirty="0" err="1">
                <a:latin typeface="Times New Roman" panose="02020603050405020304" pitchFamily="18" charset="0"/>
                <a:cs typeface="Times New Roman" panose="02020603050405020304" pitchFamily="18" charset="0"/>
              </a:rPr>
              <a:t>evaluare</a:t>
            </a:r>
            <a:r>
              <a:rPr lang="en-US" sz="4800" dirty="0">
                <a:latin typeface="Times New Roman" panose="02020603050405020304" pitchFamily="18" charset="0"/>
                <a:cs typeface="Times New Roman" panose="02020603050405020304" pitchFamily="18" charset="0"/>
              </a:rPr>
              <a:t> a </a:t>
            </a:r>
            <a:r>
              <a:rPr lang="en-US" sz="4800" dirty="0" err="1">
                <a:latin typeface="Times New Roman" panose="02020603050405020304" pitchFamily="18" charset="0"/>
                <a:cs typeface="Times New Roman" panose="02020603050405020304" pitchFamily="18" charset="0"/>
              </a:rPr>
              <a:t>rezultatelor</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școlare</a:t>
            </a:r>
            <a:r>
              <a:rPr lang="en-US" sz="4800" dirty="0">
                <a:latin typeface="Times New Roman" panose="02020603050405020304" pitchFamily="18" charset="0"/>
                <a:cs typeface="Times New Roman" panose="02020603050405020304" pitchFamily="18" charset="0"/>
              </a:rPr>
              <a:t>, a </a:t>
            </a:r>
            <a:r>
              <a:rPr lang="en-US" sz="4800" dirty="0" err="1">
                <a:latin typeface="Times New Roman" panose="02020603050405020304" pitchFamily="18" charset="0"/>
                <a:cs typeface="Times New Roman" panose="02020603050405020304" pitchFamily="18" charset="0"/>
              </a:rPr>
              <a:t>gradului</a:t>
            </a:r>
            <a:r>
              <a:rPr lang="en-US" sz="4800" dirty="0">
                <a:latin typeface="Times New Roman" panose="02020603050405020304" pitchFamily="18" charset="0"/>
                <a:cs typeface="Times New Roman" panose="02020603050405020304" pitchFamily="18" charset="0"/>
              </a:rPr>
              <a:t> de </a:t>
            </a:r>
            <a:r>
              <a:rPr lang="en-US" sz="4800" dirty="0" err="1">
                <a:latin typeface="Times New Roman" panose="02020603050405020304" pitchFamily="18" charset="0"/>
                <a:cs typeface="Times New Roman" panose="02020603050405020304" pitchFamily="18" charset="0"/>
              </a:rPr>
              <a:t>realizare</a:t>
            </a:r>
            <a:r>
              <a:rPr lang="en-US" sz="4800" dirty="0">
                <a:latin typeface="Times New Roman" panose="02020603050405020304" pitchFamily="18" charset="0"/>
                <a:cs typeface="Times New Roman" panose="02020603050405020304" pitchFamily="18" charset="0"/>
              </a:rPr>
              <a:t> a </a:t>
            </a:r>
            <a:r>
              <a:rPr lang="en-US" sz="4800" dirty="0" err="1">
                <a:latin typeface="Times New Roman" panose="02020603050405020304" pitchFamily="18" charset="0"/>
                <a:cs typeface="Times New Roman" panose="02020603050405020304" pitchFamily="18" charset="0"/>
              </a:rPr>
              <a:t>standardelor</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educaţionale</a:t>
            </a:r>
            <a:r>
              <a:rPr lang="en-US" sz="4800" dirty="0">
                <a:latin typeface="Times New Roman" panose="02020603050405020304" pitchFamily="18" charset="0"/>
                <a:cs typeface="Times New Roman" panose="02020603050405020304" pitchFamily="18" charset="0"/>
              </a:rPr>
              <a:t> la </a:t>
            </a:r>
            <a:r>
              <a:rPr lang="en-US" sz="4800" dirty="0" err="1">
                <a:latin typeface="Times New Roman" panose="02020603050405020304" pitchFamily="18" charset="0"/>
                <a:cs typeface="Times New Roman" panose="02020603050405020304" pitchFamily="18" charset="0"/>
              </a:rPr>
              <a:t>disciplina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matematică</a:t>
            </a:r>
            <a:r>
              <a:rPr lang="en-US" sz="4800" dirty="0">
                <a:latin typeface="Times New Roman" panose="02020603050405020304" pitchFamily="18" charset="0"/>
                <a:cs typeface="Times New Roman" panose="02020603050405020304" pitchFamily="18" charset="0"/>
              </a:rPr>
              <a:t> la </a:t>
            </a:r>
            <a:r>
              <a:rPr lang="en-US" sz="4800" dirty="0" err="1">
                <a:latin typeface="Times New Roman" panose="02020603050405020304" pitchFamily="18" charset="0"/>
                <a:cs typeface="Times New Roman" panose="02020603050405020304" pitchFamily="18" charset="0"/>
              </a:rPr>
              <a:t>nivel</a:t>
            </a:r>
            <a:r>
              <a:rPr lang="en-US" sz="4800" dirty="0">
                <a:latin typeface="Times New Roman" panose="02020603050405020304" pitchFamily="18" charset="0"/>
                <a:cs typeface="Times New Roman" panose="02020603050405020304" pitchFamily="18" charset="0"/>
              </a:rPr>
              <a:t> municipal </a:t>
            </a:r>
            <a:r>
              <a:rPr lang="en-US" sz="4800" dirty="0" err="1">
                <a:latin typeface="Times New Roman" panose="02020603050405020304" pitchFamily="18" charset="0"/>
                <a:cs typeface="Times New Roman" panose="02020603050405020304" pitchFamily="18" charset="0"/>
              </a:rPr>
              <a:t>prin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analiza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rezultatelor</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tezelor</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semestriale</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testărilor</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naționale</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examenului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național</a:t>
            </a:r>
            <a:r>
              <a:rPr lang="en-US" sz="4800" dirty="0">
                <a:latin typeface="Times New Roman" panose="02020603050405020304" pitchFamily="18" charset="0"/>
                <a:cs typeface="Times New Roman" panose="02020603050405020304" pitchFamily="18" charset="0"/>
              </a:rPr>
              <a:t> de </a:t>
            </a:r>
            <a:r>
              <a:rPr lang="en-US" sz="4800" dirty="0" err="1">
                <a:latin typeface="Times New Roman" panose="02020603050405020304" pitchFamily="18" charset="0"/>
                <a:cs typeface="Times New Roman" panose="02020603050405020304" pitchFamily="18" charset="0"/>
              </a:rPr>
              <a:t>absolvire</a:t>
            </a:r>
            <a:r>
              <a:rPr lang="en-US" sz="4800" dirty="0">
                <a:latin typeface="Times New Roman" panose="02020603050405020304" pitchFamily="18" charset="0"/>
                <a:cs typeface="Times New Roman" panose="02020603050405020304" pitchFamily="18" charset="0"/>
              </a:rPr>
              <a:t> a </a:t>
            </a:r>
            <a:r>
              <a:rPr lang="en-US" sz="4800" dirty="0" err="1">
                <a:latin typeface="Times New Roman" panose="02020603050405020304" pitchFamily="18" charset="0"/>
                <a:cs typeface="Times New Roman" panose="02020603050405020304" pitchFamily="18" charset="0"/>
              </a:rPr>
              <a:t>gimnaziului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și</a:t>
            </a:r>
            <a:r>
              <a:rPr lang="en-US" sz="4800" dirty="0">
                <a:latin typeface="Times New Roman" panose="02020603050405020304" pitchFamily="18" charset="0"/>
                <a:cs typeface="Times New Roman" panose="02020603050405020304" pitchFamily="18" charset="0"/>
              </a:rPr>
              <a:t>  a </a:t>
            </a:r>
            <a:r>
              <a:rPr lang="en-US" sz="4800" dirty="0" err="1">
                <a:latin typeface="Times New Roman" panose="02020603050405020304" pitchFamily="18" charset="0"/>
                <a:cs typeface="Times New Roman" panose="02020603050405020304" pitchFamily="18" charset="0"/>
              </a:rPr>
              <a:t>examenului</a:t>
            </a:r>
            <a:r>
              <a:rPr lang="en-US" sz="4800" dirty="0">
                <a:latin typeface="Times New Roman" panose="02020603050405020304" pitchFamily="18" charset="0"/>
                <a:cs typeface="Times New Roman" panose="02020603050405020304" pitchFamily="18" charset="0"/>
              </a:rPr>
              <a:t> de  BAC.  </a:t>
            </a:r>
          </a:p>
          <a:p>
            <a:pPr>
              <a:lnSpc>
                <a:spcPct val="120000"/>
              </a:lnSpc>
              <a:spcBef>
                <a:spcPts val="0"/>
              </a:spcBef>
            </a:pPr>
            <a:r>
              <a:rPr lang="en-US" sz="4800" dirty="0" err="1" smtClean="0">
                <a:latin typeface="Times New Roman" panose="02020603050405020304" pitchFamily="18" charset="0"/>
                <a:cs typeface="Times New Roman" panose="02020603050405020304" pitchFamily="18" charset="0"/>
              </a:rPr>
              <a:t>Identificarea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susţinerea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şi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promovarea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elevilor</a:t>
            </a:r>
            <a:r>
              <a:rPr lang="en-US" sz="4800" dirty="0">
                <a:latin typeface="Times New Roman" panose="02020603050405020304" pitchFamily="18" charset="0"/>
                <a:cs typeface="Times New Roman" panose="02020603050405020304" pitchFamily="18" charset="0"/>
              </a:rPr>
              <a:t> cu </a:t>
            </a:r>
            <a:r>
              <a:rPr lang="en-US" sz="4800" dirty="0" err="1">
                <a:latin typeface="Times New Roman" panose="02020603050405020304" pitchFamily="18" charset="0"/>
                <a:cs typeface="Times New Roman" panose="02020603050405020304" pitchFamily="18" charset="0"/>
              </a:rPr>
              <a:t>reuşite</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deosebite</a:t>
            </a:r>
            <a:r>
              <a:rPr lang="en-US" sz="4800" dirty="0">
                <a:latin typeface="Times New Roman" panose="02020603050405020304" pitchFamily="18" charset="0"/>
                <a:cs typeface="Times New Roman" panose="02020603050405020304" pitchFamily="18" charset="0"/>
              </a:rPr>
              <a:t> la </a:t>
            </a:r>
            <a:r>
              <a:rPr lang="en-US" sz="4800" dirty="0" err="1">
                <a:latin typeface="Times New Roman" panose="02020603050405020304" pitchFamily="18" charset="0"/>
                <a:cs typeface="Times New Roman" panose="02020603050405020304" pitchFamily="18" charset="0"/>
              </a:rPr>
              <a:t>olimpiade</a:t>
            </a:r>
            <a:r>
              <a:rPr lang="en-US" sz="4800" dirty="0">
                <a:latin typeface="Times New Roman" panose="02020603050405020304" pitchFamily="18" charset="0"/>
                <a:cs typeface="Times New Roman" panose="02020603050405020304" pitchFamily="18" charset="0"/>
              </a:rPr>
              <a:t>/</a:t>
            </a:r>
            <a:r>
              <a:rPr lang="en-US" sz="4800" dirty="0" err="1">
                <a:latin typeface="Times New Roman" panose="02020603050405020304" pitchFamily="18" charset="0"/>
                <a:cs typeface="Times New Roman" panose="02020603050405020304" pitchFamily="18" charset="0"/>
              </a:rPr>
              <a:t>concursuri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şcolare</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municipale</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republicane</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şi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internaţionale</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prin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desfăşurarea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unor</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acţiuni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speciale</a:t>
            </a:r>
            <a:r>
              <a:rPr lang="en-US" sz="4800" dirty="0">
                <a:latin typeface="Times New Roman" panose="02020603050405020304" pitchFamily="18" charset="0"/>
                <a:cs typeface="Times New Roman" panose="02020603050405020304" pitchFamily="18" charset="0"/>
              </a:rPr>
              <a:t>.</a:t>
            </a:r>
          </a:p>
          <a:p>
            <a:endParaRPr lang="en-US" dirty="0"/>
          </a:p>
          <a:p>
            <a:endParaRPr lang="ru-RU" dirty="0"/>
          </a:p>
        </p:txBody>
      </p:sp>
    </p:spTree>
    <p:extLst>
      <p:ext uri="{BB962C8B-B14F-4D97-AF65-F5344CB8AC3E}">
        <p14:creationId xmlns:p14="http://schemas.microsoft.com/office/powerpoint/2010/main" val="3896390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o-RO" b="1" dirty="0">
                <a:latin typeface="Times New Roman"/>
                <a:ea typeface="Calibri"/>
              </a:rPr>
              <a:t>Informație despre cadre </a:t>
            </a:r>
            <a:r>
              <a:rPr lang="ro-RO" b="1" dirty="0" smtClean="0">
                <a:latin typeface="Times New Roman"/>
                <a:ea typeface="Calibri"/>
              </a:rPr>
              <a:t>didactice</a:t>
            </a:r>
            <a:endParaRPr lang="ru-RU" dirty="0"/>
          </a:p>
        </p:txBody>
      </p:sp>
      <p:sp>
        <p:nvSpPr>
          <p:cNvPr id="3" name="Объект 2"/>
          <p:cNvSpPr>
            <a:spLocks noGrp="1"/>
          </p:cNvSpPr>
          <p:nvPr>
            <p:ph idx="1"/>
          </p:nvPr>
        </p:nvSpPr>
        <p:spPr/>
        <p:txBody>
          <a:bodyPr/>
          <a:lstStyle/>
          <a:p>
            <a:r>
              <a:rPr lang="ro-RO" dirty="0" smtClean="0">
                <a:latin typeface="Times New Roman" pitchFamily="18" charset="0"/>
                <a:cs typeface="Times New Roman" pitchFamily="18" charset="0"/>
              </a:rPr>
              <a:t>Licee teoretice: 425 cadre didactice</a:t>
            </a:r>
          </a:p>
          <a:p>
            <a:pPr lvl="0"/>
            <a:r>
              <a:rPr lang="ro-RO" dirty="0" smtClean="0">
                <a:latin typeface="Times New Roman" pitchFamily="18" charset="0"/>
                <a:cs typeface="Times New Roman" pitchFamily="18" charset="0"/>
              </a:rPr>
              <a:t>Gimnazii: 56 </a:t>
            </a:r>
            <a:r>
              <a:rPr lang="ro-RO" dirty="0" smtClean="0">
                <a:solidFill>
                  <a:prstClr val="black"/>
                </a:solidFill>
                <a:latin typeface="Times New Roman" pitchFamily="18" charset="0"/>
                <a:cs typeface="Times New Roman" pitchFamily="18" charset="0"/>
              </a:rPr>
              <a:t>cadre didactice</a:t>
            </a:r>
          </a:p>
          <a:p>
            <a:pPr lvl="0"/>
            <a:r>
              <a:rPr lang="ro-RO" dirty="0" smtClean="0">
                <a:latin typeface="Times New Roman" pitchFamily="18" charset="0"/>
                <a:ea typeface="Calibri"/>
                <a:cs typeface="Times New Roman" pitchFamily="18" charset="0"/>
              </a:rPr>
              <a:t>Școli speciale: 2 </a:t>
            </a:r>
            <a:r>
              <a:rPr lang="ro-RO" dirty="0" smtClean="0">
                <a:solidFill>
                  <a:prstClr val="black"/>
                </a:solidFill>
                <a:latin typeface="Times New Roman" pitchFamily="18" charset="0"/>
                <a:cs typeface="Times New Roman" pitchFamily="18" charset="0"/>
              </a:rPr>
              <a:t>cadre </a:t>
            </a:r>
            <a:r>
              <a:rPr lang="ro-RO" dirty="0">
                <a:solidFill>
                  <a:prstClr val="black"/>
                </a:solidFill>
                <a:latin typeface="Times New Roman" pitchFamily="18" charset="0"/>
                <a:cs typeface="Times New Roman" pitchFamily="18" charset="0"/>
              </a:rPr>
              <a:t>didactice</a:t>
            </a:r>
          </a:p>
          <a:p>
            <a:endParaRPr lang="ru-RU" dirty="0"/>
          </a:p>
        </p:txBody>
      </p:sp>
      <p:graphicFrame>
        <p:nvGraphicFramePr>
          <p:cNvPr id="4" name="Схема 3"/>
          <p:cNvGraphicFramePr/>
          <p:nvPr>
            <p:extLst>
              <p:ext uri="{D42A27DB-BD31-4B8C-83A1-F6EECF244321}">
                <p14:modId xmlns:p14="http://schemas.microsoft.com/office/powerpoint/2010/main" val="2163187782"/>
              </p:ext>
            </p:extLst>
          </p:nvPr>
        </p:nvGraphicFramePr>
        <p:xfrm>
          <a:off x="2411760" y="4005064"/>
          <a:ext cx="5256584" cy="2248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2972168" y="3356992"/>
            <a:ext cx="367240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o-RO" sz="3200" b="1" dirty="0">
                <a:latin typeface="Times New Roman" pitchFamily="18" charset="0"/>
                <a:ea typeface="Calibri"/>
                <a:cs typeface="Times New Roman" pitchFamily="18" charset="0"/>
              </a:rPr>
              <a:t>Grad didactic</a:t>
            </a:r>
            <a:endParaRPr lang="ru-RU"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1808762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640960" cy="1224136"/>
          </a:xfrm>
          <a:solidFill>
            <a:schemeClr val="accent6">
              <a:lumMod val="20000"/>
              <a:lumOff val="80000"/>
            </a:schemeClr>
          </a:solidFill>
        </p:spPr>
        <p:txBody>
          <a:bodyPr>
            <a:normAutofit fontScale="90000"/>
          </a:bodyPr>
          <a:lstStyle/>
          <a:p>
            <a:r>
              <a:rPr lang="ro-RO" sz="2500" b="1" dirty="0" smtClean="0">
                <a:solidFill>
                  <a:srgbClr val="002060"/>
                </a:solidFill>
                <a:latin typeface="Times New Roman" pitchFamily="18" charset="0"/>
                <a:cs typeface="Times New Roman" pitchFamily="18" charset="0"/>
              </a:rPr>
              <a:t/>
            </a:r>
            <a:br>
              <a:rPr lang="ro-RO" sz="2500" b="1" dirty="0" smtClean="0">
                <a:solidFill>
                  <a:srgbClr val="002060"/>
                </a:solidFill>
                <a:latin typeface="Times New Roman" pitchFamily="18" charset="0"/>
                <a:cs typeface="Times New Roman" pitchFamily="18" charset="0"/>
              </a:rPr>
            </a:br>
            <a:r>
              <a:rPr lang="ro-RO" sz="2500" b="1" dirty="0">
                <a:solidFill>
                  <a:srgbClr val="002060"/>
                </a:solidFill>
                <a:latin typeface="Times New Roman" pitchFamily="18" charset="0"/>
                <a:cs typeface="Times New Roman" pitchFamily="18" charset="0"/>
              </a:rPr>
              <a:t/>
            </a:r>
            <a:br>
              <a:rPr lang="ro-RO" sz="2500" b="1" dirty="0">
                <a:solidFill>
                  <a:srgbClr val="002060"/>
                </a:solidFill>
                <a:latin typeface="Times New Roman" pitchFamily="18" charset="0"/>
                <a:cs typeface="Times New Roman" pitchFamily="18" charset="0"/>
              </a:rPr>
            </a:br>
            <a:r>
              <a:rPr lang="ro-RO" sz="2500" b="1" dirty="0" smtClean="0">
                <a:solidFill>
                  <a:srgbClr val="002060"/>
                </a:solidFill>
                <a:latin typeface="Times New Roman" pitchFamily="18" charset="0"/>
                <a:cs typeface="Times New Roman" pitchFamily="18" charset="0"/>
              </a:rPr>
              <a:t>Controlul  </a:t>
            </a:r>
            <a:r>
              <a:rPr lang="ro-RO" sz="2500" b="1" dirty="0">
                <a:solidFill>
                  <a:srgbClr val="002060"/>
                </a:solidFill>
                <a:latin typeface="Times New Roman" pitchFamily="18" charset="0"/>
                <a:cs typeface="Times New Roman" pitchFamily="18" charset="0"/>
              </a:rPr>
              <a:t>inopinat:</a:t>
            </a:r>
            <a:br>
              <a:rPr lang="ro-RO" sz="2500" b="1" dirty="0">
                <a:solidFill>
                  <a:srgbClr val="002060"/>
                </a:solidFill>
                <a:latin typeface="Times New Roman" pitchFamily="18" charset="0"/>
                <a:cs typeface="Times New Roman" pitchFamily="18" charset="0"/>
              </a:rPr>
            </a:br>
            <a:r>
              <a:rPr lang="ro-RO" sz="2000" b="1" dirty="0">
                <a:latin typeface="Times New Roman" panose="02020603050405020304" pitchFamily="18" charset="0"/>
                <a:ea typeface="Times New Roman" panose="02020603050405020304" pitchFamily="18" charset="0"/>
              </a:rPr>
              <a:t> „Monitorizarea asigurării calității procesului educațional în instituțiile de</a:t>
            </a:r>
            <a:r>
              <a:rPr lang="ru-RU" sz="1400" dirty="0">
                <a:latin typeface="Times New Roman" panose="02020603050405020304" pitchFamily="18" charset="0"/>
                <a:ea typeface="Times New Roman" panose="02020603050405020304" pitchFamily="18" charset="0"/>
              </a:rPr>
              <a:t/>
            </a:r>
            <a:br>
              <a:rPr lang="ru-RU" sz="1400" dirty="0">
                <a:latin typeface="Times New Roman" panose="02020603050405020304" pitchFamily="18" charset="0"/>
                <a:ea typeface="Times New Roman" panose="02020603050405020304" pitchFamily="18" charset="0"/>
              </a:rPr>
            </a:br>
            <a:r>
              <a:rPr lang="ro-RO" sz="2000" b="1" dirty="0">
                <a:latin typeface="Times New Roman" panose="02020603050405020304" pitchFamily="18" charset="0"/>
                <a:ea typeface="Times New Roman" panose="02020603050405020304" pitchFamily="18" charset="0"/>
              </a:rPr>
              <a:t> învățământ primar, secundar”</a:t>
            </a:r>
            <a:r>
              <a:rPr lang="en-US" sz="2000" b="1" i="1" dirty="0" smtClean="0">
                <a:solidFill>
                  <a:prstClr val="black"/>
                </a:solidFill>
              </a:rPr>
              <a:t>.</a:t>
            </a:r>
            <a:r>
              <a:rPr lang="ru-RU" sz="2000" dirty="0">
                <a:solidFill>
                  <a:prstClr val="black"/>
                </a:solidFill>
              </a:rPr>
              <a:t/>
            </a:r>
            <a:br>
              <a:rPr lang="ru-RU" sz="2000" dirty="0">
                <a:solidFill>
                  <a:prstClr val="black"/>
                </a:solidFill>
              </a:rPr>
            </a:br>
            <a:endParaRPr lang="ru-RU" dirty="0"/>
          </a:p>
        </p:txBody>
      </p:sp>
      <p:sp>
        <p:nvSpPr>
          <p:cNvPr id="3" name="Объект 2"/>
          <p:cNvSpPr>
            <a:spLocks noGrp="1"/>
          </p:cNvSpPr>
          <p:nvPr>
            <p:ph idx="1"/>
          </p:nvPr>
        </p:nvSpPr>
        <p:spPr>
          <a:xfrm>
            <a:off x="323528" y="1600200"/>
            <a:ext cx="8640960" cy="4781128"/>
          </a:xfrm>
          <a:solidFill>
            <a:schemeClr val="bg1"/>
          </a:solidFill>
        </p:spPr>
        <p:txBody>
          <a:bodyPr>
            <a:noAutofit/>
          </a:bodyPr>
          <a:lstStyle/>
          <a:p>
            <a:pPr algn="ctr">
              <a:spcBef>
                <a:spcPts val="0"/>
              </a:spcBef>
            </a:pPr>
            <a:r>
              <a:rPr lang="ro-RO" sz="2000" dirty="0">
                <a:latin typeface="Times New Roman" panose="02020603050405020304" pitchFamily="18" charset="0"/>
                <a:ea typeface="Times New Roman" panose="02020603050405020304" pitchFamily="18" charset="0"/>
                <a:cs typeface="Times New Roman" panose="02020603050405020304" pitchFamily="18" charset="0"/>
              </a:rPr>
              <a:t>Perioada desfăşurării controlului 20-21 octombrie 2020</a:t>
            </a:r>
            <a:endParaRPr lang="ru-RU"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0"/>
              </a:spcBef>
            </a:pPr>
            <a:r>
              <a:rPr lang="ro-RO" sz="2000" dirty="0">
                <a:latin typeface="Times New Roman" panose="02020603050405020304" pitchFamily="18" charset="0"/>
                <a:ea typeface="Times New Roman" panose="02020603050405020304" pitchFamily="18" charset="0"/>
                <a:cs typeface="Times New Roman" panose="02020603050405020304" pitchFamily="18" charset="0"/>
              </a:rPr>
              <a:t>Instituţia: Liceul Teoretic </a:t>
            </a:r>
            <a:r>
              <a:rPr lang="ro-RO" sz="2000" u="sng" dirty="0">
                <a:latin typeface="Times New Roman" panose="02020603050405020304" pitchFamily="18" charset="0"/>
                <a:ea typeface="Times New Roman" panose="02020603050405020304" pitchFamily="18" charset="0"/>
                <a:cs typeface="Times New Roman" panose="02020603050405020304" pitchFamily="18" charset="0"/>
              </a:rPr>
              <a:t>„ Mihail Sadoveanu”</a:t>
            </a:r>
            <a:r>
              <a:rPr lang="ro-RO" sz="2000" dirty="0">
                <a:latin typeface="Times New Roman" panose="02020603050405020304" pitchFamily="18" charset="0"/>
                <a:ea typeface="Times New Roman" panose="02020603050405020304" pitchFamily="18" charset="0"/>
                <a:cs typeface="Times New Roman" panose="02020603050405020304" pitchFamily="18" charset="0"/>
              </a:rPr>
              <a:t>     </a:t>
            </a:r>
            <a:endParaRPr lang="ro-RO" sz="20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0"/>
              </a:spcBef>
            </a:pPr>
            <a:r>
              <a:rPr lang="ro-RO" sz="2000" dirty="0" smtClean="0">
                <a:latin typeface="Times New Roman" panose="02020603050405020304" pitchFamily="18" charset="0"/>
                <a:ea typeface="Times New Roman" panose="02020603050405020304" pitchFamily="18" charset="0"/>
                <a:cs typeface="Times New Roman" panose="02020603050405020304" pitchFamily="18" charset="0"/>
              </a:rPr>
              <a:t>Data </a:t>
            </a:r>
            <a:r>
              <a:rPr lang="ro-RO" sz="2000" dirty="0">
                <a:latin typeface="Times New Roman" panose="02020603050405020304" pitchFamily="18" charset="0"/>
                <a:ea typeface="Times New Roman" panose="02020603050405020304" pitchFamily="18" charset="0"/>
                <a:cs typeface="Times New Roman" panose="02020603050405020304" pitchFamily="18" charset="0"/>
              </a:rPr>
              <a:t>efectuării controlului: </a:t>
            </a:r>
            <a:r>
              <a:rPr lang="ro-RO" sz="2000" u="sng" dirty="0" smtClean="0">
                <a:latin typeface="Times New Roman" panose="02020603050405020304" pitchFamily="18" charset="0"/>
                <a:ea typeface="Times New Roman" panose="02020603050405020304" pitchFamily="18" charset="0"/>
                <a:cs typeface="Times New Roman" panose="02020603050405020304" pitchFamily="18" charset="0"/>
              </a:rPr>
              <a:t>20.10.2020</a:t>
            </a:r>
          </a:p>
          <a:p>
            <a:pPr marL="0" indent="0">
              <a:spcBef>
                <a:spcPts val="0"/>
              </a:spcBef>
              <a:buNone/>
            </a:pP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Activează</a:t>
            </a:r>
            <a:r>
              <a:rPr lang="en-US" sz="2000" dirty="0">
                <a:latin typeface="Times New Roman" panose="02020603050405020304" pitchFamily="18" charset="0"/>
                <a:cs typeface="Times New Roman" panose="02020603050405020304" pitchFamily="18" charset="0"/>
              </a:rPr>
              <a:t> 5 </a:t>
            </a:r>
            <a:r>
              <a:rPr lang="en-US" sz="2000" dirty="0" err="1">
                <a:latin typeface="Times New Roman" panose="02020603050405020304" pitchFamily="18" charset="0"/>
                <a:cs typeface="Times New Roman" panose="02020603050405020304" pitchFamily="18" charset="0"/>
              </a:rPr>
              <a:t>profesori</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matematică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Proiectele</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lungă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durată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corespund</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cerinţelor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actelor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reglatorii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În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fiecare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proiect</a:t>
            </a:r>
            <a:r>
              <a:rPr lang="en-US" sz="2000" dirty="0">
                <a:latin typeface="Times New Roman" panose="02020603050405020304" pitchFamily="18" charset="0"/>
                <a:cs typeface="Times New Roman" panose="02020603050405020304" pitchFamily="18" charset="0"/>
              </a:rPr>
              <a:t> didactic de </a:t>
            </a:r>
            <a:r>
              <a:rPr lang="en-US" sz="2000" dirty="0" err="1">
                <a:latin typeface="Times New Roman" panose="02020603050405020304" pitchFamily="18" charset="0"/>
                <a:cs typeface="Times New Roman" panose="02020603050405020304" pitchFamily="18" charset="0"/>
              </a:rPr>
              <a:t>lungă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durată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este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integrat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Planul</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recuperare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consolidare</a:t>
            </a:r>
            <a:r>
              <a:rPr lang="en-US" sz="2000" dirty="0">
                <a:latin typeface="Times New Roman" panose="02020603050405020304" pitchFamily="18" charset="0"/>
                <a:cs typeface="Times New Roman" panose="02020603050405020304" pitchFamily="18" charset="0"/>
              </a:rPr>
              <a:t> a </a:t>
            </a:r>
            <a:r>
              <a:rPr lang="en-US" sz="2000" dirty="0" err="1">
                <a:latin typeface="Times New Roman" panose="02020603050405020304" pitchFamily="18" charset="0"/>
                <a:cs typeface="Times New Roman" panose="02020603050405020304" pitchFamily="18" charset="0"/>
              </a:rPr>
              <a:t>unităţilor</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conţinut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studiate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în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perioada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martie</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mai</a:t>
            </a:r>
            <a:r>
              <a:rPr lang="en-US" sz="2000" dirty="0">
                <a:latin typeface="Times New Roman" panose="02020603050405020304" pitchFamily="18" charset="0"/>
                <a:cs typeface="Times New Roman" panose="02020603050405020304" pitchFamily="18" charset="0"/>
              </a:rPr>
              <a:t> 2020. </a:t>
            </a:r>
            <a:r>
              <a:rPr lang="en-US" sz="2000" dirty="0" err="1">
                <a:latin typeface="Times New Roman" panose="02020603050405020304" pitchFamily="18" charset="0"/>
                <a:cs typeface="Times New Roman" panose="02020603050405020304" pitchFamily="18" charset="0"/>
              </a:rPr>
              <a:t>Proiectele</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lungă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durată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sunt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coordonate</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către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directorul</a:t>
            </a:r>
            <a:r>
              <a:rPr lang="en-US" sz="2000" dirty="0">
                <a:latin typeface="Times New Roman" panose="02020603050405020304" pitchFamily="18" charset="0"/>
                <a:cs typeface="Times New Roman" panose="02020603050405020304" pitchFamily="18" charset="0"/>
              </a:rPr>
              <a:t> adjunct </a:t>
            </a:r>
            <a:r>
              <a:rPr lang="en-US" sz="2000" dirty="0" err="1">
                <a:latin typeface="Times New Roman" panose="02020603050405020304" pitchFamily="18" charset="0"/>
                <a:cs typeface="Times New Roman" panose="02020603050405020304" pitchFamily="18" charset="0"/>
              </a:rPr>
              <a:t>responsabil</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disciplină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şi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aprobat</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către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directorul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instituţiei</a:t>
            </a:r>
            <a:r>
              <a:rPr lang="en-US" sz="2000" dirty="0">
                <a:latin typeface="Times New Roman" panose="02020603050405020304" pitchFamily="18" charset="0"/>
                <a:cs typeface="Times New Roman" panose="02020603050405020304" pitchFamily="18" charset="0"/>
              </a:rPr>
              <a:t>. Nota </a:t>
            </a:r>
            <a:r>
              <a:rPr lang="en-US" sz="2000" dirty="0" err="1">
                <a:latin typeface="Times New Roman" panose="02020603050405020304" pitchFamily="18" charset="0"/>
                <a:cs typeface="Times New Roman" panose="02020603050405020304" pitchFamily="18" charset="0"/>
              </a:rPr>
              <a:t>informativă</a:t>
            </a:r>
            <a:r>
              <a:rPr lang="en-US" sz="2000" dirty="0">
                <a:latin typeface="Times New Roman" panose="02020603050405020304" pitchFamily="18" charset="0"/>
                <a:cs typeface="Times New Roman" panose="02020603050405020304" pitchFamily="18" charset="0"/>
              </a:rPr>
              <a:t> cu </a:t>
            </a:r>
            <a:r>
              <a:rPr lang="en-US" sz="2000" dirty="0" err="1">
                <a:latin typeface="Times New Roman" panose="02020603050405020304" pitchFamily="18" charset="0"/>
                <a:cs typeface="Times New Roman" panose="02020603050405020304" pitchFamily="18" charset="0"/>
              </a:rPr>
              <a:t>referire</a:t>
            </a:r>
            <a:r>
              <a:rPr lang="en-US" sz="2000" dirty="0">
                <a:latin typeface="Times New Roman" panose="02020603050405020304" pitchFamily="18" charset="0"/>
                <a:cs typeface="Times New Roman" panose="02020603050405020304" pitchFamily="18" charset="0"/>
              </a:rPr>
              <a:t> la </a:t>
            </a:r>
            <a:r>
              <a:rPr lang="en-US" sz="2000" dirty="0" err="1">
                <a:latin typeface="Times New Roman" panose="02020603050405020304" pitchFamily="18" charset="0"/>
                <a:cs typeface="Times New Roman" panose="02020603050405020304" pitchFamily="18" charset="0"/>
              </a:rPr>
              <a:t>controlul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proiectelor</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lungă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durată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este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întocmită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în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conformitate</a:t>
            </a:r>
            <a:r>
              <a:rPr lang="en-US" sz="2000" dirty="0">
                <a:latin typeface="Times New Roman" panose="02020603050405020304" pitchFamily="18" charset="0"/>
                <a:cs typeface="Times New Roman" panose="02020603050405020304" pitchFamily="18" charset="0"/>
              </a:rPr>
              <a:t> cu </a:t>
            </a:r>
            <a:r>
              <a:rPr lang="en-US" sz="2000" dirty="0" err="1">
                <a:latin typeface="Times New Roman" panose="02020603050405020304" pitchFamily="18" charset="0"/>
                <a:cs typeface="Times New Roman" panose="02020603050405020304" pitchFamily="18" charset="0"/>
              </a:rPr>
              <a:t>cerinţele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documentelor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reglatorii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Ordinul</a:t>
            </a:r>
            <a:r>
              <a:rPr lang="en-US" sz="2000" dirty="0">
                <a:latin typeface="Times New Roman" panose="02020603050405020304" pitchFamily="18" charset="0"/>
                <a:cs typeface="Times New Roman" panose="02020603050405020304" pitchFamily="18" charset="0"/>
              </a:rPr>
              <a:t> nr. 99  din 24.09.2020. </a:t>
            </a:r>
            <a:r>
              <a:rPr lang="en-US" sz="2000" dirty="0" err="1">
                <a:latin typeface="Times New Roman" panose="02020603050405020304" pitchFamily="18" charset="0"/>
                <a:cs typeface="Times New Roman" panose="02020603050405020304" pitchFamily="18" charset="0"/>
              </a:rPr>
              <a:t>Notele</a:t>
            </a:r>
            <a:r>
              <a:rPr lang="en-US" sz="2000" dirty="0">
                <a:latin typeface="Times New Roman" panose="02020603050405020304" pitchFamily="18" charset="0"/>
                <a:cs typeface="Times New Roman" panose="02020603050405020304" pitchFamily="18" charset="0"/>
              </a:rPr>
              <a:t> informative au </a:t>
            </a:r>
            <a:r>
              <a:rPr lang="en-US" sz="2000" dirty="0" err="1">
                <a:latin typeface="Times New Roman" panose="02020603050405020304" pitchFamily="18" charset="0"/>
                <a:cs typeface="Times New Roman" panose="02020603050405020304" pitchFamily="18" charset="0"/>
              </a:rPr>
              <a:t>fost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ascultate</a:t>
            </a:r>
            <a:r>
              <a:rPr lang="en-US" sz="2000" dirty="0">
                <a:latin typeface="Times New Roman" panose="02020603050405020304" pitchFamily="18" charset="0"/>
                <a:cs typeface="Times New Roman" panose="02020603050405020304" pitchFamily="18" charset="0"/>
              </a:rPr>
              <a:t> la </a:t>
            </a:r>
            <a:r>
              <a:rPr lang="en-US" sz="2000" dirty="0" err="1">
                <a:latin typeface="Times New Roman" panose="02020603050405020304" pitchFamily="18" charset="0"/>
                <a:cs typeface="Times New Roman" panose="02020603050405020304" pitchFamily="18" charset="0"/>
              </a:rPr>
              <a:t>şedinţa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Consiliului</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Administraţie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proces</a:t>
            </a:r>
            <a:r>
              <a:rPr lang="en-US" sz="2000" dirty="0">
                <a:latin typeface="Times New Roman" panose="02020603050405020304" pitchFamily="18" charset="0"/>
                <a:cs typeface="Times New Roman" panose="02020603050405020304" pitchFamily="18" charset="0"/>
              </a:rPr>
              <a:t> verbal nr. 2 din 25.09. </a:t>
            </a:r>
            <a:r>
              <a:rPr lang="en-US" sz="2000" dirty="0" smtClean="0">
                <a:latin typeface="Times New Roman" panose="02020603050405020304" pitchFamily="18" charset="0"/>
                <a:cs typeface="Times New Roman" panose="02020603050405020304" pitchFamily="18" charset="0"/>
              </a:rPr>
              <a:t>20120.</a:t>
            </a:r>
            <a:endParaRPr lang="ro-RO" sz="2000" dirty="0" smtClean="0">
              <a:latin typeface="Times New Roman" panose="02020603050405020304" pitchFamily="18" charset="0"/>
              <a:cs typeface="Times New Roman" panose="02020603050405020304" pitchFamily="18" charset="0"/>
            </a:endParaRPr>
          </a:p>
          <a:p>
            <a:pPr marL="0" indent="0">
              <a:spcBef>
                <a:spcPts val="0"/>
              </a:spcBef>
              <a:buNone/>
            </a:pPr>
            <a:r>
              <a:rPr lang="en-US" sz="2000" dirty="0" err="1" smtClean="0">
                <a:latin typeface="Times New Roman" panose="02020603050405020304" pitchFamily="18" charset="0"/>
                <a:cs typeface="Times New Roman" panose="02020603050405020304" pitchFamily="18" charset="0"/>
              </a:rPr>
              <a:t>Evaluările</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iniţiale</a:t>
            </a:r>
            <a:r>
              <a:rPr lang="en-US" sz="2000" dirty="0">
                <a:latin typeface="Times New Roman" panose="02020603050405020304" pitchFamily="18" charset="0"/>
                <a:cs typeface="Times New Roman" panose="02020603050405020304" pitchFamily="18" charset="0"/>
              </a:rPr>
              <a:t> la </a:t>
            </a:r>
            <a:r>
              <a:rPr lang="en-US" sz="2000" dirty="0" err="1">
                <a:latin typeface="Times New Roman" panose="02020603050405020304" pitchFamily="18" charset="0"/>
                <a:cs typeface="Times New Roman" panose="02020603050405020304" pitchFamily="18" charset="0"/>
              </a:rPr>
              <a:t>matematică</a:t>
            </a:r>
            <a:r>
              <a:rPr lang="en-US" sz="2000" dirty="0">
                <a:latin typeface="Times New Roman" panose="02020603050405020304" pitchFamily="18" charset="0"/>
                <a:cs typeface="Times New Roman" panose="02020603050405020304" pitchFamily="18" charset="0"/>
              </a:rPr>
              <a:t> au </a:t>
            </a:r>
            <a:r>
              <a:rPr lang="en-US" sz="2000" dirty="0" err="1">
                <a:latin typeface="Times New Roman" panose="02020603050405020304" pitchFamily="18" charset="0"/>
                <a:cs typeface="Times New Roman" panose="02020603050405020304" pitchFamily="18" charset="0"/>
              </a:rPr>
              <a:t>fost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realizate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în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fiecare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clasă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Notele</a:t>
            </a:r>
            <a:r>
              <a:rPr lang="en-US" sz="2000" dirty="0">
                <a:latin typeface="Times New Roman" panose="02020603050405020304" pitchFamily="18" charset="0"/>
                <a:cs typeface="Times New Roman" panose="02020603050405020304" pitchFamily="18" charset="0"/>
              </a:rPr>
              <a:t> informative ale </a:t>
            </a:r>
            <a:r>
              <a:rPr lang="en-US" sz="2000" dirty="0" err="1">
                <a:latin typeface="Times New Roman" panose="02020603050405020304" pitchFamily="18" charset="0"/>
                <a:cs typeface="Times New Roman" panose="02020603050405020304" pitchFamily="18" charset="0"/>
              </a:rPr>
              <a:t>cadrelor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didactice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şi</a:t>
            </a:r>
            <a:r>
              <a:rPr lang="en-US" sz="2000" dirty="0">
                <a:latin typeface="Times New Roman" panose="02020603050405020304" pitchFamily="18" charset="0"/>
                <a:cs typeface="Times New Roman" panose="02020603050405020304" pitchFamily="18" charset="0"/>
              </a:rPr>
              <a:t> nota </a:t>
            </a:r>
            <a:r>
              <a:rPr lang="en-US" sz="2000" dirty="0" err="1">
                <a:latin typeface="Times New Roman" panose="02020603050405020304" pitchFamily="18" charset="0"/>
                <a:cs typeface="Times New Roman" panose="02020603050405020304" pitchFamily="18" charset="0"/>
              </a:rPr>
              <a:t>informativă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generalizată</a:t>
            </a:r>
            <a:r>
              <a:rPr lang="en-US" sz="2000" dirty="0">
                <a:latin typeface="Times New Roman" panose="02020603050405020304" pitchFamily="18" charset="0"/>
                <a:cs typeface="Times New Roman" panose="02020603050405020304" pitchFamily="18" charset="0"/>
              </a:rPr>
              <a:t> </a:t>
            </a:r>
            <a:r>
              <a:rPr lang="ro-RO" sz="2000" dirty="0" smtClean="0">
                <a:latin typeface="Times New Roman" panose="02020603050405020304" pitchFamily="18" charset="0"/>
                <a:cs typeface="Times New Roman" panose="02020603050405020304" pitchFamily="18" charset="0"/>
              </a:rPr>
              <a:t>a fost</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în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proces</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finalizare</a:t>
            </a:r>
            <a:r>
              <a:rPr lang="en-US" sz="2000" dirty="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6945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600" y="404664"/>
            <a:ext cx="7643192" cy="6453336"/>
          </a:xfrm>
        </p:spPr>
        <p:txBody>
          <a:bodyPr>
            <a:normAutofit fontScale="85000" lnSpcReduction="10000"/>
          </a:bodyPr>
          <a:lstStyle/>
          <a:p>
            <a:pPr>
              <a:lnSpc>
                <a:spcPct val="120000"/>
              </a:lnSpc>
              <a:spcBef>
                <a:spcPts val="0"/>
              </a:spcBef>
            </a:pPr>
            <a:r>
              <a:rPr lang="en-US" sz="3100" b="1" dirty="0" err="1">
                <a:latin typeface="Times New Roman" panose="02020603050405020304" pitchFamily="18" charset="0"/>
                <a:cs typeface="Times New Roman" panose="02020603050405020304" pitchFamily="18" charset="0"/>
              </a:rPr>
              <a:t>Aprecieri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Procesul</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educaţional</a:t>
            </a:r>
            <a:r>
              <a:rPr lang="en-US" sz="3100" dirty="0">
                <a:latin typeface="Times New Roman" panose="02020603050405020304" pitchFamily="18" charset="0"/>
                <a:cs typeface="Times New Roman" panose="02020603050405020304" pitchFamily="18" charset="0"/>
              </a:rPr>
              <a:t> la </a:t>
            </a:r>
            <a:r>
              <a:rPr lang="en-US" sz="3100" dirty="0" err="1">
                <a:latin typeface="Times New Roman" panose="02020603050405020304" pitchFamily="18" charset="0"/>
                <a:cs typeface="Times New Roman" panose="02020603050405020304" pitchFamily="18" charset="0"/>
              </a:rPr>
              <a:t>Liceul</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Teoretic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Mihail</a:t>
            </a:r>
            <a:r>
              <a:rPr lang="en-US" sz="3100" dirty="0">
                <a:latin typeface="Times New Roman" panose="02020603050405020304" pitchFamily="18" charset="0"/>
                <a:cs typeface="Times New Roman" panose="02020603050405020304" pitchFamily="18" charset="0"/>
              </a:rPr>
              <a:t> </a:t>
            </a:r>
            <a:r>
              <a:rPr lang="en-US" sz="3100" dirty="0" err="1" smtClean="0">
                <a:latin typeface="Times New Roman" panose="02020603050405020304" pitchFamily="18" charset="0"/>
                <a:cs typeface="Times New Roman" panose="02020603050405020304" pitchFamily="18" charset="0"/>
              </a:rPr>
              <a:t>Sadoveanu</a:t>
            </a:r>
            <a:r>
              <a:rPr lang="en-US" sz="3100" dirty="0" smtClean="0">
                <a:latin typeface="Times New Roman" panose="02020603050405020304" pitchFamily="18" charset="0"/>
                <a:cs typeface="Times New Roman" panose="02020603050405020304" pitchFamily="18" charset="0"/>
              </a:rPr>
              <a:t> </a:t>
            </a:r>
            <a:r>
              <a:rPr lang="en-US" sz="3100" dirty="0">
                <a:latin typeface="Times New Roman" panose="02020603050405020304" pitchFamily="18" charset="0"/>
                <a:cs typeface="Times New Roman" panose="02020603050405020304" pitchFamily="18" charset="0"/>
              </a:rPr>
              <a:t>se </a:t>
            </a:r>
            <a:r>
              <a:rPr lang="en-US" sz="3100" dirty="0" err="1">
                <a:latin typeface="Times New Roman" panose="02020603050405020304" pitchFamily="18" charset="0"/>
                <a:cs typeface="Times New Roman" panose="02020603050405020304" pitchFamily="18" charset="0"/>
              </a:rPr>
              <a:t>desfăşoară</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în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conformitate</a:t>
            </a:r>
            <a:r>
              <a:rPr lang="en-US" sz="3100" dirty="0">
                <a:latin typeface="Times New Roman" panose="02020603050405020304" pitchFamily="18" charset="0"/>
                <a:cs typeface="Times New Roman" panose="02020603050405020304" pitchFamily="18" charset="0"/>
              </a:rPr>
              <a:t> cu </a:t>
            </a:r>
            <a:r>
              <a:rPr lang="en-US" sz="3100" dirty="0" err="1">
                <a:latin typeface="Times New Roman" panose="02020603050405020304" pitchFamily="18" charset="0"/>
                <a:cs typeface="Times New Roman" panose="02020603050405020304" pitchFamily="18" charset="0"/>
              </a:rPr>
              <a:t>cerinţele</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actelor</a:t>
            </a:r>
            <a:r>
              <a:rPr lang="en-US" sz="3100" dirty="0">
                <a:latin typeface="Times New Roman" panose="02020603050405020304" pitchFamily="18" charset="0"/>
                <a:cs typeface="Times New Roman" panose="02020603050405020304" pitchFamily="18" charset="0"/>
              </a:rPr>
              <a:t> normative. Se </a:t>
            </a:r>
            <a:r>
              <a:rPr lang="en-US" sz="3100" dirty="0" err="1">
                <a:latin typeface="Times New Roman" panose="02020603050405020304" pitchFamily="18" charset="0"/>
                <a:cs typeface="Times New Roman" panose="02020603050405020304" pitchFamily="18" charset="0"/>
              </a:rPr>
              <a:t>respectă</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Reglementările</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speciale</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privind</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demararea</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anului</a:t>
            </a:r>
            <a:r>
              <a:rPr lang="en-US" sz="3100" dirty="0">
                <a:latin typeface="Times New Roman" panose="02020603050405020304" pitchFamily="18" charset="0"/>
                <a:cs typeface="Times New Roman" panose="02020603050405020304" pitchFamily="18" charset="0"/>
              </a:rPr>
              <a:t> de </a:t>
            </a:r>
            <a:r>
              <a:rPr lang="en-US" sz="3100" dirty="0" err="1">
                <a:latin typeface="Times New Roman" panose="02020603050405020304" pitchFamily="18" charset="0"/>
                <a:cs typeface="Times New Roman" panose="02020603050405020304" pitchFamily="18" charset="0"/>
              </a:rPr>
              <a:t>studii</a:t>
            </a:r>
            <a:r>
              <a:rPr lang="en-US" sz="3100" dirty="0">
                <a:latin typeface="Times New Roman" panose="02020603050405020304" pitchFamily="18" charset="0"/>
                <a:cs typeface="Times New Roman" panose="02020603050405020304" pitchFamily="18" charset="0"/>
              </a:rPr>
              <a:t> 2020- 2021, </a:t>
            </a:r>
            <a:r>
              <a:rPr lang="en-US" sz="3100" dirty="0" err="1">
                <a:latin typeface="Times New Roman" panose="02020603050405020304" pitchFamily="18" charset="0"/>
                <a:cs typeface="Times New Roman" panose="02020603050405020304" pitchFamily="18" charset="0"/>
              </a:rPr>
              <a:t>în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contextul</a:t>
            </a:r>
            <a:r>
              <a:rPr lang="en-US" sz="3100" dirty="0">
                <a:latin typeface="Times New Roman" panose="02020603050405020304" pitchFamily="18" charset="0"/>
                <a:cs typeface="Times New Roman" panose="02020603050405020304" pitchFamily="18" charset="0"/>
              </a:rPr>
              <a:t> epidemiologic de COVID- 19, </a:t>
            </a:r>
            <a:r>
              <a:rPr lang="en-US" sz="3100" dirty="0" err="1">
                <a:latin typeface="Times New Roman" panose="02020603050405020304" pitchFamily="18" charset="0"/>
                <a:cs typeface="Times New Roman" panose="02020603050405020304" pitchFamily="18" charset="0"/>
              </a:rPr>
              <a:t>pentru</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instituţiile</a:t>
            </a:r>
            <a:r>
              <a:rPr lang="en-US" sz="3100" dirty="0">
                <a:latin typeface="Times New Roman" panose="02020603050405020304" pitchFamily="18" charset="0"/>
                <a:cs typeface="Times New Roman" panose="02020603050405020304" pitchFamily="18" charset="0"/>
              </a:rPr>
              <a:t> de </a:t>
            </a:r>
            <a:r>
              <a:rPr lang="en-US" sz="3100" dirty="0" err="1">
                <a:latin typeface="Times New Roman" panose="02020603050405020304" pitchFamily="18" charset="0"/>
                <a:cs typeface="Times New Roman" panose="02020603050405020304" pitchFamily="18" charset="0"/>
              </a:rPr>
              <a:t>învăţământ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primar</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gimnazial</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şi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liceal</a:t>
            </a:r>
            <a:r>
              <a:rPr lang="en-US" sz="3100" dirty="0">
                <a:latin typeface="Times New Roman" panose="02020603050405020304" pitchFamily="18" charset="0"/>
                <a:cs typeface="Times New Roman" panose="02020603050405020304" pitchFamily="18" charset="0"/>
              </a:rPr>
              <a:t>. </a:t>
            </a:r>
          </a:p>
          <a:p>
            <a:pPr>
              <a:lnSpc>
                <a:spcPct val="120000"/>
              </a:lnSpc>
              <a:spcBef>
                <a:spcPts val="0"/>
              </a:spcBef>
            </a:pPr>
            <a:r>
              <a:rPr lang="en-US" sz="3100" dirty="0" err="1">
                <a:latin typeface="Times New Roman" panose="02020603050405020304" pitchFamily="18" charset="0"/>
                <a:cs typeface="Times New Roman" panose="02020603050405020304" pitchFamily="18" charset="0"/>
              </a:rPr>
              <a:t>Toate</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proiectele</a:t>
            </a:r>
            <a:r>
              <a:rPr lang="en-US" sz="3100" dirty="0">
                <a:latin typeface="Times New Roman" panose="02020603050405020304" pitchFamily="18" charset="0"/>
                <a:cs typeface="Times New Roman" panose="02020603050405020304" pitchFamily="18" charset="0"/>
              </a:rPr>
              <a:t> de </a:t>
            </a:r>
            <a:r>
              <a:rPr lang="en-US" sz="3100" dirty="0" err="1">
                <a:latin typeface="Times New Roman" panose="02020603050405020304" pitchFamily="18" charset="0"/>
                <a:cs typeface="Times New Roman" panose="02020603050405020304" pitchFamily="18" charset="0"/>
              </a:rPr>
              <a:t>lungă</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durată</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conțin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elementele</a:t>
            </a:r>
            <a:r>
              <a:rPr lang="en-US" sz="3100" dirty="0">
                <a:latin typeface="Times New Roman" panose="02020603050405020304" pitchFamily="18" charset="0"/>
                <a:cs typeface="Times New Roman" panose="02020603050405020304" pitchFamily="18" charset="0"/>
              </a:rPr>
              <a:t> de </a:t>
            </a:r>
            <a:r>
              <a:rPr lang="en-US" sz="3100" dirty="0" err="1">
                <a:latin typeface="Times New Roman" panose="02020603050405020304" pitchFamily="18" charset="0"/>
                <a:cs typeface="Times New Roman" panose="02020603050405020304" pitchFamily="18" charset="0"/>
              </a:rPr>
              <a:t>structură</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impuse</a:t>
            </a:r>
            <a:r>
              <a:rPr lang="en-US" sz="3100" dirty="0">
                <a:latin typeface="Times New Roman" panose="02020603050405020304" pitchFamily="18" charset="0"/>
                <a:cs typeface="Times New Roman" panose="02020603050405020304" pitchFamily="18" charset="0"/>
              </a:rPr>
              <a:t> de </a:t>
            </a:r>
            <a:r>
              <a:rPr lang="en-US" sz="3100" dirty="0" err="1">
                <a:latin typeface="Times New Roman" panose="02020603050405020304" pitchFamily="18" charset="0"/>
                <a:cs typeface="Times New Roman" panose="02020603050405020304" pitchFamily="18" charset="0"/>
              </a:rPr>
              <a:t>actele</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reglatorii</a:t>
            </a:r>
            <a:r>
              <a:rPr lang="en-US" sz="3100" dirty="0">
                <a:latin typeface="Times New Roman" panose="02020603050405020304" pitchFamily="18" charset="0"/>
                <a:cs typeface="Times New Roman" panose="02020603050405020304" pitchFamily="18" charset="0"/>
              </a:rPr>
              <a:t>. </a:t>
            </a:r>
          </a:p>
          <a:p>
            <a:pPr>
              <a:lnSpc>
                <a:spcPct val="120000"/>
              </a:lnSpc>
              <a:spcBef>
                <a:spcPts val="0"/>
              </a:spcBef>
            </a:pPr>
            <a:r>
              <a:rPr lang="en-US" sz="3100" dirty="0" err="1">
                <a:latin typeface="Times New Roman" panose="02020603050405020304" pitchFamily="18" charset="0"/>
                <a:cs typeface="Times New Roman" panose="02020603050405020304" pitchFamily="18" charset="0"/>
              </a:rPr>
              <a:t>În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proiectarea</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evaluărilor</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sumative</a:t>
            </a:r>
            <a:r>
              <a:rPr lang="en-US" sz="3100" dirty="0">
                <a:latin typeface="Times New Roman" panose="02020603050405020304" pitchFamily="18" charset="0"/>
                <a:cs typeface="Times New Roman" panose="02020603050405020304" pitchFamily="18" charset="0"/>
              </a:rPr>
              <a:t> </a:t>
            </a:r>
            <a:r>
              <a:rPr lang="en-US" sz="3100" dirty="0" smtClean="0">
                <a:latin typeface="Times New Roman" panose="02020603050405020304" pitchFamily="18" charset="0"/>
                <a:cs typeface="Times New Roman" panose="02020603050405020304" pitchFamily="18" charset="0"/>
              </a:rPr>
              <a:t>s-a</a:t>
            </a:r>
            <a:endParaRPr lang="ro-RO" sz="3100" dirty="0" smtClean="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sz="3100" dirty="0" smtClean="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ținut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cont</a:t>
            </a:r>
            <a:r>
              <a:rPr lang="en-US" sz="3100" dirty="0">
                <a:latin typeface="Times New Roman" panose="02020603050405020304" pitchFamily="18" charset="0"/>
                <a:cs typeface="Times New Roman" panose="02020603050405020304" pitchFamily="18" charset="0"/>
              </a:rPr>
              <a:t> de </a:t>
            </a:r>
            <a:r>
              <a:rPr lang="en-US" sz="3100" dirty="0" err="1">
                <a:latin typeface="Times New Roman" panose="02020603050405020304" pitchFamily="18" charset="0"/>
                <a:cs typeface="Times New Roman" panose="02020603050405020304" pitchFamily="18" charset="0"/>
              </a:rPr>
              <a:t>numărul</a:t>
            </a:r>
            <a:r>
              <a:rPr lang="en-US" sz="3100" dirty="0">
                <a:latin typeface="Times New Roman" panose="02020603050405020304" pitchFamily="18" charset="0"/>
                <a:cs typeface="Times New Roman" panose="02020603050405020304" pitchFamily="18" charset="0"/>
              </a:rPr>
              <a:t> minim de </a:t>
            </a:r>
            <a:r>
              <a:rPr lang="en-US" sz="3100" dirty="0" err="1" smtClean="0">
                <a:latin typeface="Times New Roman" panose="02020603050405020304" pitchFamily="18" charset="0"/>
                <a:cs typeface="Times New Roman" panose="02020603050405020304" pitchFamily="18" charset="0"/>
              </a:rPr>
              <a:t>evaluări</a:t>
            </a:r>
            <a:endParaRPr lang="ro-RO" sz="3100" dirty="0" smtClean="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sz="3100" dirty="0" smtClean="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sumative</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însă</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numărul</a:t>
            </a:r>
            <a:r>
              <a:rPr lang="en-US" sz="3100" dirty="0">
                <a:latin typeface="Times New Roman" panose="02020603050405020304" pitchFamily="18" charset="0"/>
                <a:cs typeface="Times New Roman" panose="02020603050405020304" pitchFamily="18" charset="0"/>
              </a:rPr>
              <a:t> maxim nu </a:t>
            </a:r>
            <a:r>
              <a:rPr lang="en-US" sz="3100" dirty="0" smtClean="0">
                <a:latin typeface="Times New Roman" panose="02020603050405020304" pitchFamily="18" charset="0"/>
                <a:cs typeface="Times New Roman" panose="02020603050405020304" pitchFamily="18" charset="0"/>
              </a:rPr>
              <a:t>a</a:t>
            </a:r>
            <a:endParaRPr lang="ro-RO" sz="3100" dirty="0" smtClean="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sz="3100" dirty="0" smtClean="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depășit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numărul</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unităților</a:t>
            </a:r>
            <a:r>
              <a:rPr lang="en-US" sz="3100" dirty="0">
                <a:latin typeface="Times New Roman" panose="02020603050405020304" pitchFamily="18" charset="0"/>
                <a:cs typeface="Times New Roman" panose="02020603050405020304" pitchFamily="18" charset="0"/>
              </a:rPr>
              <a:t> de </a:t>
            </a:r>
            <a:r>
              <a:rPr lang="en-US" sz="3100" dirty="0" err="1" smtClean="0">
                <a:latin typeface="Times New Roman" panose="02020603050405020304" pitchFamily="18" charset="0"/>
                <a:cs typeface="Times New Roman" panose="02020603050405020304" pitchFamily="18" charset="0"/>
              </a:rPr>
              <a:t>învățare</a:t>
            </a:r>
            <a:endParaRPr lang="ro-RO" sz="3100" dirty="0" smtClean="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sz="3100" dirty="0" smtClean="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proiectate</a:t>
            </a:r>
            <a:r>
              <a:rPr lang="en-US" sz="3100" dirty="0">
                <a:latin typeface="Times New Roman" panose="02020603050405020304" pitchFamily="18" charset="0"/>
                <a:cs typeface="Times New Roman" panose="02020603050405020304" pitchFamily="18" charset="0"/>
              </a:rPr>
              <a:t>.</a:t>
            </a:r>
          </a:p>
          <a:p>
            <a:endParaRPr lang="ru-RU" dirty="0"/>
          </a:p>
        </p:txBody>
      </p:sp>
      <p:pic>
        <p:nvPicPr>
          <p:cNvPr id="4" name="Рисунок 3"/>
          <p:cNvPicPr>
            <a:picLocks noChangeAspect="1"/>
          </p:cNvPicPr>
          <p:nvPr/>
        </p:nvPicPr>
        <p:blipFill>
          <a:blip r:embed="rId2"/>
          <a:stretch>
            <a:fillRect/>
          </a:stretch>
        </p:blipFill>
        <p:spPr>
          <a:xfrm>
            <a:off x="6876256" y="4005064"/>
            <a:ext cx="1954560" cy="2613073"/>
          </a:xfrm>
          <a:prstGeom prst="rect">
            <a:avLst/>
          </a:prstGeom>
        </p:spPr>
      </p:pic>
    </p:spTree>
    <p:extLst>
      <p:ext uri="{BB962C8B-B14F-4D97-AF65-F5344CB8AC3E}">
        <p14:creationId xmlns:p14="http://schemas.microsoft.com/office/powerpoint/2010/main" val="1423725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008" y="260648"/>
            <a:ext cx="8677472" cy="1440160"/>
          </a:xfrm>
          <a:solidFill>
            <a:srgbClr val="FF99FF"/>
          </a:solidFill>
        </p:spPr>
        <p:txBody>
          <a:bodyPr>
            <a:normAutofit fontScale="90000"/>
          </a:bodyPr>
          <a:lstStyle/>
          <a:p>
            <a:r>
              <a:rPr lang="ro-RO" sz="2800" b="1" dirty="0" smtClean="0">
                <a:solidFill>
                  <a:srgbClr val="002060"/>
                </a:solidFill>
                <a:latin typeface="Times New Roman" pitchFamily="18" charset="0"/>
                <a:cs typeface="Times New Roman" pitchFamily="18" charset="0"/>
              </a:rPr>
              <a:t> </a:t>
            </a:r>
            <a:br>
              <a:rPr lang="ro-RO" sz="2800" b="1" dirty="0" smtClean="0">
                <a:solidFill>
                  <a:srgbClr val="002060"/>
                </a:solidFill>
                <a:latin typeface="Times New Roman" pitchFamily="18" charset="0"/>
                <a:cs typeface="Times New Roman" pitchFamily="18" charset="0"/>
              </a:rPr>
            </a:br>
            <a:r>
              <a:rPr lang="ro-RO" sz="2800" b="1" dirty="0" smtClean="0">
                <a:solidFill>
                  <a:srgbClr val="002060"/>
                </a:solidFill>
                <a:latin typeface="Times New Roman" pitchFamily="18" charset="0"/>
                <a:cs typeface="Times New Roman" pitchFamily="18" charset="0"/>
              </a:rPr>
              <a:t/>
            </a:r>
            <a:br>
              <a:rPr lang="ro-RO" sz="2800" b="1" dirty="0" smtClean="0">
                <a:solidFill>
                  <a:srgbClr val="002060"/>
                </a:solidFill>
                <a:latin typeface="Times New Roman" pitchFamily="18" charset="0"/>
                <a:cs typeface="Times New Roman" pitchFamily="18" charset="0"/>
              </a:rPr>
            </a:br>
            <a:r>
              <a:rPr lang="ro-RO" sz="2800" b="1" dirty="0" smtClean="0">
                <a:solidFill>
                  <a:srgbClr val="002060"/>
                </a:solidFill>
                <a:latin typeface="Times New Roman" pitchFamily="18" charset="0"/>
                <a:cs typeface="Times New Roman" pitchFamily="18" charset="0"/>
              </a:rPr>
              <a:t>II</a:t>
            </a:r>
            <a:r>
              <a:rPr lang="ro-RO" sz="2800" b="1" dirty="0">
                <a:solidFill>
                  <a:srgbClr val="002060"/>
                </a:solidFill>
                <a:latin typeface="Times New Roman" pitchFamily="18" charset="0"/>
                <a:cs typeface="Times New Roman" pitchFamily="18" charset="0"/>
              </a:rPr>
              <a:t>.	Vizite de monitorizare online:</a:t>
            </a:r>
            <a:br>
              <a:rPr lang="ro-RO" sz="2800" b="1" dirty="0">
                <a:solidFill>
                  <a:srgbClr val="002060"/>
                </a:solidFill>
                <a:latin typeface="Times New Roman" pitchFamily="18" charset="0"/>
                <a:cs typeface="Times New Roman" pitchFamily="18" charset="0"/>
              </a:rPr>
            </a:br>
            <a:r>
              <a:rPr lang="ro-RO" sz="2000" b="1" dirty="0">
                <a:solidFill>
                  <a:srgbClr val="002060"/>
                </a:solidFill>
                <a:latin typeface="Times New Roman" pitchFamily="18" charset="0"/>
                <a:cs typeface="Times New Roman" pitchFamily="18" charset="0"/>
              </a:rPr>
              <a:t>Monitorizarea cadrului regulamentar de organizare a tezelor semestriale în învățământul liceal, sesiunea de iarnă, în contextul epidemiologic de COVID-19</a:t>
            </a:r>
            <a:br>
              <a:rPr lang="ro-RO" sz="2000" b="1" dirty="0">
                <a:solidFill>
                  <a:srgbClr val="002060"/>
                </a:solidFill>
                <a:latin typeface="Times New Roman" pitchFamily="18" charset="0"/>
                <a:cs typeface="Times New Roman" pitchFamily="18" charset="0"/>
              </a:rPr>
            </a:br>
            <a:r>
              <a:rPr lang="ro-RO" sz="2000" b="1" dirty="0">
                <a:solidFill>
                  <a:srgbClr val="002060"/>
                </a:solidFill>
                <a:latin typeface="Times New Roman" pitchFamily="18" charset="0"/>
                <a:cs typeface="Times New Roman" pitchFamily="18" charset="0"/>
              </a:rPr>
              <a:t>Obiectivele controlului au fost:</a:t>
            </a:r>
            <a:br>
              <a:rPr lang="ro-RO" sz="2000" b="1" dirty="0">
                <a:solidFill>
                  <a:srgbClr val="002060"/>
                </a:solidFill>
                <a:latin typeface="Times New Roman" pitchFamily="18" charset="0"/>
                <a:cs typeface="Times New Roman" pitchFamily="18" charset="0"/>
              </a:rPr>
            </a:br>
            <a:r>
              <a:rPr lang="ru-RU" sz="2800" dirty="0">
                <a:solidFill>
                  <a:srgbClr val="002060"/>
                </a:solidFill>
                <a:latin typeface="Times New Roman" pitchFamily="18" charset="0"/>
                <a:cs typeface="Times New Roman" pitchFamily="18" charset="0"/>
              </a:rPr>
              <a:t/>
            </a:r>
            <a:br>
              <a:rPr lang="ru-RU" sz="2800" dirty="0">
                <a:solidFill>
                  <a:srgbClr val="002060"/>
                </a:solidFill>
                <a:latin typeface="Times New Roman" pitchFamily="18" charset="0"/>
                <a:cs typeface="Times New Roman" pitchFamily="18" charset="0"/>
              </a:rPr>
            </a:br>
            <a:endParaRPr lang="ru-RU" sz="2800" dirty="0">
              <a:solidFill>
                <a:srgbClr val="002060"/>
              </a:solidFill>
              <a:latin typeface="Times New Roman" pitchFamily="18" charset="0"/>
              <a:cs typeface="Times New Roman" pitchFamily="18" charset="0"/>
            </a:endParaRPr>
          </a:p>
        </p:txBody>
      </p:sp>
      <p:sp>
        <p:nvSpPr>
          <p:cNvPr id="3" name="Объект 2"/>
          <p:cNvSpPr>
            <a:spLocks noGrp="1"/>
          </p:cNvSpPr>
          <p:nvPr>
            <p:ph idx="1"/>
          </p:nvPr>
        </p:nvSpPr>
        <p:spPr>
          <a:xfrm>
            <a:off x="215008" y="1700808"/>
            <a:ext cx="8677472" cy="5040560"/>
          </a:xfrm>
          <a:solidFill>
            <a:schemeClr val="bg1"/>
          </a:solidFill>
        </p:spPr>
        <p:txBody>
          <a:bodyPr>
            <a:normAutofit fontScale="62500" lnSpcReduction="20000"/>
          </a:bodyPr>
          <a:lstStyle/>
          <a:p>
            <a:pPr marL="0" indent="0">
              <a:lnSpc>
                <a:spcPct val="120000"/>
              </a:lnSpc>
              <a:spcBef>
                <a:spcPts val="0"/>
              </a:spcBef>
              <a:buNone/>
            </a:pPr>
            <a:r>
              <a:rPr lang="ro-RO" dirty="0">
                <a:latin typeface="Times New Roman" panose="02020603050405020304" pitchFamily="18" charset="0"/>
                <a:cs typeface="Times New Roman" panose="02020603050405020304" pitchFamily="18" charset="0"/>
              </a:rPr>
              <a:t> </a:t>
            </a:r>
            <a:r>
              <a:rPr lang="ro-RO"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Au </a:t>
            </a:r>
            <a:r>
              <a:rPr lang="en-US" dirty="0" err="1">
                <a:latin typeface="Times New Roman" panose="02020603050405020304" pitchFamily="18" charset="0"/>
                <a:cs typeface="Times New Roman" panose="02020603050405020304" pitchFamily="18" charset="0"/>
              </a:rPr>
              <a:t>fost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studiate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minuțios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instrumentele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evaluare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necesare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organizarea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desfășurarea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tezelor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semestriale</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Matematică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clasele</a:t>
            </a:r>
            <a:r>
              <a:rPr lang="en-US" dirty="0">
                <a:latin typeface="Times New Roman" panose="02020603050405020304" pitchFamily="18" charset="0"/>
                <a:cs typeface="Times New Roman" panose="02020603050405020304" pitchFamily="18" charset="0"/>
              </a:rPr>
              <a:t> a X -XII-a de la </a:t>
            </a:r>
            <a:r>
              <a:rPr lang="en-US" dirty="0" err="1">
                <a:latin typeface="Times New Roman" panose="02020603050405020304" pitchFamily="18" charset="0"/>
                <a:cs typeface="Times New Roman" panose="02020603050405020304" pitchFamily="18" charset="0"/>
              </a:rPr>
              <a:t>instituțiile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învățământ</a:t>
            </a:r>
            <a:r>
              <a:rPr lang="en-US" dirty="0">
                <a:latin typeface="Times New Roman" panose="02020603050405020304" pitchFamily="18" charset="0"/>
                <a:cs typeface="Times New Roman" panose="02020603050405020304" pitchFamily="18" charset="0"/>
              </a:rPr>
              <a:t>: LCI „</a:t>
            </a:r>
            <a:r>
              <a:rPr lang="en-US" dirty="0" err="1">
                <a:latin typeface="Times New Roman" panose="02020603050405020304" pitchFamily="18" charset="0"/>
                <a:cs typeface="Times New Roman" panose="02020603050405020304" pitchFamily="18" charset="0"/>
              </a:rPr>
              <a:t>Prometeu</a:t>
            </a:r>
            <a:r>
              <a:rPr lang="en-US" dirty="0">
                <a:latin typeface="Times New Roman" panose="02020603050405020304" pitchFamily="18" charset="0"/>
                <a:cs typeface="Times New Roman" panose="02020603050405020304" pitchFamily="18" charset="0"/>
              </a:rPr>
              <a:t> –Prim”, IPLT „</a:t>
            </a:r>
            <a:r>
              <a:rPr lang="en-US" dirty="0" err="1">
                <a:latin typeface="Times New Roman" panose="02020603050405020304" pitchFamily="18" charset="0"/>
                <a:cs typeface="Times New Roman" panose="02020603050405020304" pitchFamily="18" charset="0"/>
              </a:rPr>
              <a:t>O.Ghibu</a:t>
            </a:r>
            <a:r>
              <a:rPr lang="en-US" dirty="0">
                <a:latin typeface="Times New Roman" panose="02020603050405020304" pitchFamily="18" charset="0"/>
                <a:cs typeface="Times New Roman" panose="02020603050405020304" pitchFamily="18" charset="0"/>
              </a:rPr>
              <a:t>”, IPLT „D. </a:t>
            </a:r>
            <a:r>
              <a:rPr lang="en-US" dirty="0" err="1">
                <a:latin typeface="Times New Roman" panose="02020603050405020304" pitchFamily="18" charset="0"/>
                <a:cs typeface="Times New Roman" panose="02020603050405020304" pitchFamily="18" charset="0"/>
              </a:rPr>
              <a:t>Cantemir</a:t>
            </a:r>
            <a:r>
              <a:rPr lang="en-US" dirty="0">
                <a:latin typeface="Times New Roman" panose="02020603050405020304" pitchFamily="18" charset="0"/>
                <a:cs typeface="Times New Roman" panose="02020603050405020304" pitchFamily="18" charset="0"/>
              </a:rPr>
              <a:t>”,  LIMPS,  LTPS nr.2, IPLT „Minerva”, I P Î LT „</a:t>
            </a:r>
            <a:r>
              <a:rPr lang="en-US" dirty="0" err="1">
                <a:latin typeface="Times New Roman" panose="02020603050405020304" pitchFamily="18" charset="0"/>
                <a:cs typeface="Times New Roman" panose="02020603050405020304" pitchFamily="18" charset="0"/>
              </a:rPr>
              <a:t>Orizont</a:t>
            </a:r>
            <a:r>
              <a:rPr lang="en-US" dirty="0">
                <a:latin typeface="Times New Roman" panose="02020603050405020304" pitchFamily="18" charset="0"/>
                <a:cs typeface="Times New Roman" panose="02020603050405020304" pitchFamily="18" charset="0"/>
              </a:rPr>
              <a:t>”(D), IPLT „</a:t>
            </a:r>
            <a:r>
              <a:rPr lang="en-US" dirty="0" err="1">
                <a:latin typeface="Times New Roman" panose="02020603050405020304" pitchFamily="18" charset="0"/>
                <a:cs typeface="Times New Roman" panose="02020603050405020304" pitchFamily="18" charset="0"/>
              </a:rPr>
              <a:t>Mircea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Eliade</a:t>
            </a:r>
            <a:r>
              <a:rPr lang="en-US" dirty="0">
                <a:latin typeface="Times New Roman" panose="02020603050405020304" pitchFamily="18" charset="0"/>
                <a:cs typeface="Times New Roman" panose="02020603050405020304" pitchFamily="18" charset="0"/>
              </a:rPr>
              <a:t>”, LT „</a:t>
            </a:r>
            <a:r>
              <a:rPr lang="en-US" dirty="0" err="1">
                <a:latin typeface="Times New Roman" panose="02020603050405020304" pitchFamily="18" charset="0"/>
                <a:cs typeface="Times New Roman" panose="02020603050405020304" pitchFamily="18" charset="0"/>
              </a:rPr>
              <a:t>Eminescu</a:t>
            </a:r>
            <a:r>
              <a:rPr lang="en-US" dirty="0">
                <a:latin typeface="Times New Roman" panose="02020603050405020304" pitchFamily="18" charset="0"/>
                <a:cs typeface="Times New Roman" panose="02020603050405020304" pitchFamily="18" charset="0"/>
              </a:rPr>
              <a:t>”, LT„ A.C. </a:t>
            </a:r>
            <a:r>
              <a:rPr lang="en-US" dirty="0" err="1">
                <a:latin typeface="Times New Roman" panose="02020603050405020304" pitchFamily="18" charset="0"/>
                <a:cs typeface="Times New Roman" panose="02020603050405020304" pitchFamily="18" charset="0"/>
              </a:rPr>
              <a:t>Sibirschi</a:t>
            </a:r>
            <a:r>
              <a:rPr lang="en-US" dirty="0">
                <a:latin typeface="Times New Roman" panose="02020603050405020304" pitchFamily="18" charset="0"/>
                <a:cs typeface="Times New Roman" panose="02020603050405020304" pitchFamily="18" charset="0"/>
              </a:rPr>
              <a:t>”, LLMM, IPLT „</a:t>
            </a:r>
            <a:r>
              <a:rPr lang="en-US" dirty="0" err="1">
                <a:latin typeface="Times New Roman" panose="02020603050405020304" pitchFamily="18" charset="0"/>
                <a:cs typeface="Times New Roman" panose="02020603050405020304" pitchFamily="18" charset="0"/>
              </a:rPr>
              <a:t>Olimp</a:t>
            </a:r>
            <a:r>
              <a:rPr lang="en-US" dirty="0">
                <a:latin typeface="Times New Roman" panose="02020603050405020304" pitchFamily="18" charset="0"/>
                <a:cs typeface="Times New Roman" panose="02020603050405020304" pitchFamily="18" charset="0"/>
              </a:rPr>
              <a:t>”, LT„ G. </a:t>
            </a:r>
            <a:r>
              <a:rPr lang="en-US" dirty="0" err="1">
                <a:latin typeface="Times New Roman" panose="02020603050405020304" pitchFamily="18" charset="0"/>
                <a:cs typeface="Times New Roman" panose="02020603050405020304" pitchFamily="18" charset="0"/>
              </a:rPr>
              <a:t>Călinescu</a:t>
            </a:r>
            <a:r>
              <a:rPr lang="en-US" dirty="0">
                <a:latin typeface="Times New Roman" panose="02020603050405020304" pitchFamily="18" charset="0"/>
                <a:cs typeface="Times New Roman" panose="02020603050405020304" pitchFamily="18" charset="0"/>
              </a:rPr>
              <a:t>”</a:t>
            </a:r>
          </a:p>
          <a:p>
            <a:pPr marL="0" indent="0">
              <a:lnSpc>
                <a:spcPct val="120000"/>
              </a:lnSpc>
              <a:spcBef>
                <a:spcPts val="0"/>
              </a:spcBef>
              <a:buNone/>
            </a:pPr>
            <a:r>
              <a:rPr lang="ro-RO" dirty="0">
                <a:latin typeface="Times New Roman" panose="02020603050405020304" pitchFamily="18" charset="0"/>
                <a:cs typeface="Times New Roman" panose="02020603050405020304" pitchFamily="18" charset="0"/>
              </a:rPr>
              <a:t> </a:t>
            </a:r>
            <a:r>
              <a:rPr lang="ro-RO"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În</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instituțiile</a:t>
            </a:r>
            <a:r>
              <a:rPr lang="en-US" dirty="0">
                <a:latin typeface="Times New Roman" panose="02020603050405020304" pitchFamily="18" charset="0"/>
                <a:cs typeface="Times New Roman" panose="02020603050405020304" pitchFamily="18" charset="0"/>
              </a:rPr>
              <a:t> se </a:t>
            </a:r>
            <a:r>
              <a:rPr lang="en-US" dirty="0" err="1">
                <a:latin typeface="Times New Roman" panose="02020603050405020304" pitchFamily="18" charset="0"/>
                <a:cs typeface="Times New Roman" panose="02020603050405020304" pitchFamily="18" charset="0"/>
              </a:rPr>
              <a:t>respectă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actele</a:t>
            </a:r>
            <a:r>
              <a:rPr lang="en-US" dirty="0">
                <a:latin typeface="Times New Roman" panose="02020603050405020304" pitchFamily="18" charset="0"/>
                <a:cs typeface="Times New Roman" panose="02020603050405020304" pitchFamily="18" charset="0"/>
              </a:rPr>
              <a:t> normative </a:t>
            </a:r>
            <a:r>
              <a:rPr lang="en-US" dirty="0" err="1">
                <a:latin typeface="Times New Roman" panose="02020603050405020304" pitchFamily="18" charset="0"/>
                <a:cs typeface="Times New Roman" panose="02020603050405020304" pitchFamily="18" charset="0"/>
              </a:rPr>
              <a:t>reglatorii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Regulamentul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privind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evaluarea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şi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notarea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rezultatelor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şcolare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promovarea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absolvirea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învățământul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primar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secundar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Ordinul</a:t>
            </a:r>
            <a:r>
              <a:rPr lang="en-US" dirty="0">
                <a:latin typeface="Times New Roman" panose="02020603050405020304" pitchFamily="18" charset="0"/>
                <a:cs typeface="Times New Roman" panose="02020603050405020304" pitchFamily="18" charset="0"/>
              </a:rPr>
              <a:t> DGETS nr. 1008 din 05.11.2020 „ Cu </a:t>
            </a:r>
            <a:r>
              <a:rPr lang="en-US" dirty="0" err="1">
                <a:latin typeface="Times New Roman" panose="02020603050405020304" pitchFamily="18" charset="0"/>
                <a:cs typeface="Times New Roman" panose="02020603050405020304" pitchFamily="18" charset="0"/>
              </a:rPr>
              <a:t>privire</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tezele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semestriale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școlar</a:t>
            </a:r>
            <a:r>
              <a:rPr lang="en-US" dirty="0">
                <a:latin typeface="Times New Roman" panose="02020603050405020304" pitchFamily="18" charset="0"/>
                <a:cs typeface="Times New Roman" panose="02020603050405020304" pitchFamily="18" charset="0"/>
              </a:rPr>
              <a:t> 2020-2021”</a:t>
            </a:r>
          </a:p>
          <a:p>
            <a:pPr marL="0" indent="0">
              <a:lnSpc>
                <a:spcPct val="120000"/>
              </a:lnSpc>
              <a:spcBef>
                <a:spcPts val="0"/>
              </a:spcBef>
              <a:buNone/>
            </a:pPr>
            <a:r>
              <a:rPr lang="ro-RO" dirty="0">
                <a:latin typeface="Times New Roman" panose="02020603050405020304" pitchFamily="18" charset="0"/>
                <a:cs typeface="Times New Roman" panose="02020603050405020304" pitchFamily="18" charset="0"/>
              </a:rPr>
              <a:t> </a:t>
            </a:r>
            <a:r>
              <a:rPr lang="ro-RO"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În</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instituțiile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supuse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controlului</a:t>
            </a:r>
            <a:r>
              <a:rPr lang="en-US" dirty="0">
                <a:latin typeface="Times New Roman" panose="02020603050405020304" pitchFamily="18" charset="0"/>
                <a:cs typeface="Times New Roman" panose="02020603050405020304" pitchFamily="18" charset="0"/>
              </a:rPr>
              <a:t> s-au </a:t>
            </a:r>
            <a:r>
              <a:rPr lang="en-US" dirty="0" err="1">
                <a:latin typeface="Times New Roman" panose="02020603050405020304" pitchFamily="18" charset="0"/>
                <a:cs typeface="Times New Roman" panose="02020603050405020304" pitchFamily="18" charset="0"/>
              </a:rPr>
              <a:t>petrecut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consiliile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profesorale</a:t>
            </a:r>
            <a:r>
              <a:rPr lang="en-US" dirty="0">
                <a:latin typeface="Times New Roman" panose="02020603050405020304" pitchFamily="18" charset="0"/>
                <a:cs typeface="Times New Roman" panose="02020603050405020304" pitchFamily="18" charset="0"/>
              </a:rPr>
              <a:t>, s-au </a:t>
            </a:r>
            <a:r>
              <a:rPr lang="en-US" dirty="0" err="1">
                <a:latin typeface="Times New Roman" panose="02020603050405020304" pitchFamily="18" charset="0"/>
                <a:cs typeface="Times New Roman" panose="02020603050405020304" pitchFamily="18" charset="0"/>
              </a:rPr>
              <a:t>întocmit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procese-verbale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au </a:t>
            </a:r>
            <a:r>
              <a:rPr lang="en-US" dirty="0" err="1">
                <a:latin typeface="Times New Roman" panose="02020603050405020304" pitchFamily="18" charset="0"/>
                <a:cs typeface="Times New Roman" panose="02020603050405020304" pitchFamily="18" charset="0"/>
              </a:rPr>
              <a:t>fost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aprobate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listele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clase</a:t>
            </a:r>
            <a:r>
              <a:rPr lang="en-US" dirty="0">
                <a:latin typeface="Times New Roman" panose="02020603050405020304" pitchFamily="18" charset="0"/>
                <a:cs typeface="Times New Roman" panose="02020603050405020304" pitchFamily="18" charset="0"/>
              </a:rPr>
              <a:t>, cu media </a:t>
            </a:r>
            <a:r>
              <a:rPr lang="en-US" dirty="0" err="1">
                <a:latin typeface="Times New Roman" panose="02020603050405020304" pitchFamily="18" charset="0"/>
                <a:cs typeface="Times New Roman" panose="02020603050405020304" pitchFamily="18" charset="0"/>
              </a:rPr>
              <a:t>notelor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curente</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Matematică</a:t>
            </a:r>
            <a:r>
              <a:rPr lang="en-US" dirty="0">
                <a:latin typeface="Times New Roman" panose="02020603050405020304" pitchFamily="18" charset="0"/>
                <a:cs typeface="Times New Roman" panose="02020603050405020304" pitchFamily="18" charset="0"/>
              </a:rPr>
              <a:t>.</a:t>
            </a:r>
          </a:p>
          <a:p>
            <a:pPr marL="0" indent="0">
              <a:lnSpc>
                <a:spcPct val="120000"/>
              </a:lnSpc>
              <a:spcBef>
                <a:spcPts val="0"/>
              </a:spcBef>
              <a:buNone/>
            </a:pPr>
            <a:r>
              <a:rPr lang="ro-RO"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Instrumentele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de </a:t>
            </a:r>
            <a:r>
              <a:rPr lang="en-US" dirty="0" err="1">
                <a:latin typeface="Times New Roman" panose="02020603050405020304" pitchFamily="18" charset="0"/>
                <a:cs typeface="Times New Roman" panose="02020603050405020304" pitchFamily="18" charset="0"/>
              </a:rPr>
              <a:t>evaluare</a:t>
            </a:r>
            <a:r>
              <a:rPr lang="en-US" dirty="0">
                <a:latin typeface="Times New Roman" panose="02020603050405020304" pitchFamily="18" charset="0"/>
                <a:cs typeface="Times New Roman" panose="02020603050405020304" pitchFamily="18" charset="0"/>
              </a:rPr>
              <a:t> au </a:t>
            </a:r>
            <a:r>
              <a:rPr lang="en-US" dirty="0" err="1">
                <a:latin typeface="Times New Roman" panose="02020603050405020304" pitchFamily="18" charset="0"/>
                <a:cs typeface="Times New Roman" panose="02020603050405020304" pitchFamily="18" charset="0"/>
              </a:rPr>
              <a:t>fost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discutate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analizate</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Ședințele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Comisiilor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metodice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au </a:t>
            </a:r>
            <a:r>
              <a:rPr lang="en-US" dirty="0" err="1">
                <a:latin typeface="Times New Roman" panose="02020603050405020304" pitchFamily="18" charset="0"/>
                <a:cs typeface="Times New Roman" panose="02020603050405020304" pitchFamily="18" charset="0"/>
              </a:rPr>
              <a:t>fost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propuse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câte</a:t>
            </a:r>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variante</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clasă</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Matematică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Instrumentele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evaluare</a:t>
            </a:r>
            <a:r>
              <a:rPr lang="en-US" dirty="0">
                <a:latin typeface="Times New Roman" panose="02020603050405020304" pitchFamily="18" charset="0"/>
                <a:cs typeface="Times New Roman" panose="02020603050405020304" pitchFamily="18" charset="0"/>
              </a:rPr>
              <a:t> au </a:t>
            </a:r>
            <a:r>
              <a:rPr lang="en-US" dirty="0" err="1">
                <a:latin typeface="Times New Roman" panose="02020603050405020304" pitchFamily="18" charset="0"/>
                <a:cs typeface="Times New Roman" panose="02020603050405020304" pitchFamily="18" charset="0"/>
              </a:rPr>
              <a:t>fost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aprobate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către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directorii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instituțiilor</a:t>
            </a:r>
            <a:r>
              <a:rPr lang="en-US" dirty="0">
                <a:latin typeface="Times New Roman" panose="02020603050405020304" pitchFamily="18" charset="0"/>
                <a:cs typeface="Times New Roman" panose="02020603050405020304" pitchFamily="18" charset="0"/>
              </a:rPr>
              <a:t>.</a:t>
            </a:r>
          </a:p>
          <a:p>
            <a:pPr marL="0" indent="0">
              <a:buNone/>
            </a:pPr>
            <a:endParaRPr lang="ru-RU" dirty="0"/>
          </a:p>
        </p:txBody>
      </p:sp>
    </p:spTree>
    <p:extLst>
      <p:ext uri="{BB962C8B-B14F-4D97-AF65-F5344CB8AC3E}">
        <p14:creationId xmlns:p14="http://schemas.microsoft.com/office/powerpoint/2010/main" val="790669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74638"/>
            <a:ext cx="8640960" cy="778098"/>
          </a:xfrm>
          <a:solidFill>
            <a:schemeClr val="accent6">
              <a:lumMod val="20000"/>
              <a:lumOff val="80000"/>
            </a:schemeClr>
          </a:solidFill>
        </p:spPr>
        <p:txBody>
          <a:bodyPr>
            <a:normAutofit/>
          </a:bodyPr>
          <a:lstStyle/>
          <a:p>
            <a:r>
              <a:rPr lang="en-US" sz="2800" b="1" dirty="0" err="1">
                <a:solidFill>
                  <a:srgbClr val="002060"/>
                </a:solidFill>
                <a:latin typeface="Times New Roman" panose="02020603050405020304" pitchFamily="18" charset="0"/>
                <a:cs typeface="Times New Roman" panose="02020603050405020304" pitchFamily="18" charset="0"/>
              </a:rPr>
              <a:t>Concluzii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și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recomandări</a:t>
            </a:r>
            <a:r>
              <a:rPr lang="en-US" sz="2800" dirty="0">
                <a:solidFill>
                  <a:srgbClr val="002060"/>
                </a:solidFill>
                <a:latin typeface="Times New Roman" panose="02020603050405020304" pitchFamily="18" charset="0"/>
                <a:cs typeface="Times New Roman" panose="02020603050405020304" pitchFamily="18" charset="0"/>
              </a:rPr>
              <a:t>:</a:t>
            </a:r>
            <a:endParaRPr lang="ru-RU" sz="2800"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23528" y="1052736"/>
            <a:ext cx="8640960" cy="5544616"/>
          </a:xfrm>
          <a:solidFill>
            <a:schemeClr val="bg1"/>
          </a:solidFill>
        </p:spPr>
        <p:txBody>
          <a:bodyPr>
            <a:normAutofit fontScale="70000" lnSpcReduction="20000"/>
          </a:bodyPr>
          <a:lstStyle/>
          <a:p>
            <a:pPr>
              <a:lnSpc>
                <a:spcPct val="120000"/>
              </a:lnSpc>
              <a:spcBef>
                <a:spcPts val="0"/>
              </a:spcBef>
            </a:pPr>
            <a:r>
              <a:rPr lang="en-US" dirty="0"/>
              <a:t>-	</a:t>
            </a:r>
            <a:r>
              <a:rPr lang="en-US" sz="3800" dirty="0">
                <a:latin typeface="Times New Roman" panose="02020603050405020304" pitchFamily="18" charset="0"/>
                <a:cs typeface="Times New Roman" panose="02020603050405020304" pitchFamily="18" charset="0"/>
              </a:rPr>
              <a:t>Se </a:t>
            </a:r>
            <a:r>
              <a:rPr lang="en-US" sz="3800" dirty="0" err="1">
                <a:latin typeface="Times New Roman" panose="02020603050405020304" pitchFamily="18" charset="0"/>
                <a:cs typeface="Times New Roman" panose="02020603050405020304" pitchFamily="18" charset="0"/>
              </a:rPr>
              <a:t>respectă</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actele</a:t>
            </a:r>
            <a:r>
              <a:rPr lang="en-US" sz="3800" dirty="0">
                <a:latin typeface="Times New Roman" panose="02020603050405020304" pitchFamily="18" charset="0"/>
                <a:cs typeface="Times New Roman" panose="02020603050405020304" pitchFamily="18" charset="0"/>
              </a:rPr>
              <a:t> normative </a:t>
            </a:r>
            <a:r>
              <a:rPr lang="en-US" sz="3800" dirty="0" err="1">
                <a:latin typeface="Times New Roman" panose="02020603050405020304" pitchFamily="18" charset="0"/>
                <a:cs typeface="Times New Roman" panose="02020603050405020304" pitchFamily="18" charset="0"/>
              </a:rPr>
              <a:t>reglatorii</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și</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metodologia</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în</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desfășurarea</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tezelor</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semestriale</a:t>
            </a:r>
            <a:r>
              <a:rPr lang="en-US" sz="3800" dirty="0">
                <a:latin typeface="Times New Roman" panose="02020603050405020304" pitchFamily="18" charset="0"/>
                <a:cs typeface="Times New Roman" panose="02020603050405020304" pitchFamily="18" charset="0"/>
              </a:rPr>
              <a:t> la </a:t>
            </a:r>
            <a:r>
              <a:rPr lang="en-US" sz="3800" dirty="0" err="1">
                <a:latin typeface="Times New Roman" panose="02020603050405020304" pitchFamily="18" charset="0"/>
                <a:cs typeface="Times New Roman" panose="02020603050405020304" pitchFamily="18" charset="0"/>
              </a:rPr>
              <a:t>Matematică</a:t>
            </a:r>
            <a:r>
              <a:rPr lang="en-US" sz="3800" dirty="0">
                <a:latin typeface="Times New Roman" panose="02020603050405020304" pitchFamily="18" charset="0"/>
                <a:cs typeface="Times New Roman" panose="02020603050405020304" pitchFamily="18" charset="0"/>
              </a:rPr>
              <a:t>;</a:t>
            </a:r>
          </a:p>
          <a:p>
            <a:pPr>
              <a:lnSpc>
                <a:spcPct val="120000"/>
              </a:lnSpc>
              <a:spcBef>
                <a:spcPts val="0"/>
              </a:spcBef>
            </a:pP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Instrumentele</a:t>
            </a:r>
            <a:r>
              <a:rPr lang="en-US" sz="3800" dirty="0">
                <a:latin typeface="Times New Roman" panose="02020603050405020304" pitchFamily="18" charset="0"/>
                <a:cs typeface="Times New Roman" panose="02020603050405020304" pitchFamily="18" charset="0"/>
              </a:rPr>
              <a:t> de </a:t>
            </a:r>
            <a:r>
              <a:rPr lang="en-US" sz="3800" dirty="0" err="1">
                <a:latin typeface="Times New Roman" panose="02020603050405020304" pitchFamily="18" charset="0"/>
                <a:cs typeface="Times New Roman" panose="02020603050405020304" pitchFamily="18" charset="0"/>
              </a:rPr>
              <a:t>evaluare</a:t>
            </a:r>
            <a:r>
              <a:rPr lang="en-US" sz="3800" dirty="0">
                <a:latin typeface="Times New Roman" panose="02020603050405020304" pitchFamily="18" charset="0"/>
                <a:cs typeface="Times New Roman" panose="02020603050405020304" pitchFamily="18" charset="0"/>
              </a:rPr>
              <a:t> elaborate </a:t>
            </a:r>
            <a:r>
              <a:rPr lang="en-US" sz="3800" dirty="0" err="1">
                <a:latin typeface="Times New Roman" panose="02020603050405020304" pitchFamily="18" charset="0"/>
                <a:cs typeface="Times New Roman" panose="02020603050405020304" pitchFamily="18" charset="0"/>
              </a:rPr>
              <a:t>sunt</a:t>
            </a:r>
            <a:r>
              <a:rPr lang="en-US" sz="3800" dirty="0">
                <a:latin typeface="Times New Roman" panose="02020603050405020304" pitchFamily="18" charset="0"/>
                <a:cs typeface="Times New Roman" panose="02020603050405020304" pitchFamily="18" charset="0"/>
              </a:rPr>
              <a:t> practice, </a:t>
            </a:r>
            <a:r>
              <a:rPr lang="en-US" sz="3800" dirty="0" err="1">
                <a:latin typeface="Times New Roman" panose="02020603050405020304" pitchFamily="18" charset="0"/>
                <a:cs typeface="Times New Roman" panose="02020603050405020304" pitchFamily="18" charset="0"/>
              </a:rPr>
              <a:t>aplicabile</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și</a:t>
            </a:r>
            <a:r>
              <a:rPr lang="en-US" sz="3800" dirty="0">
                <a:latin typeface="Times New Roman" panose="02020603050405020304" pitchFamily="18" charset="0"/>
                <a:cs typeface="Times New Roman" panose="02020603050405020304" pitchFamily="18" charset="0"/>
              </a:rPr>
              <a:t> permit </a:t>
            </a:r>
            <a:r>
              <a:rPr lang="en-US" sz="3800" dirty="0" err="1">
                <a:latin typeface="Times New Roman" panose="02020603050405020304" pitchFamily="18" charset="0"/>
                <a:cs typeface="Times New Roman" panose="02020603050405020304" pitchFamily="18" charset="0"/>
              </a:rPr>
              <a:t>valorificarea</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potențialului</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creativ</a:t>
            </a:r>
            <a:r>
              <a:rPr lang="en-US" sz="3800" dirty="0">
                <a:latin typeface="Times New Roman" panose="02020603050405020304" pitchFamily="18" charset="0"/>
                <a:cs typeface="Times New Roman" panose="02020603050405020304" pitchFamily="18" charset="0"/>
              </a:rPr>
              <a:t> al </a:t>
            </a:r>
            <a:r>
              <a:rPr lang="en-US" sz="3800" dirty="0" err="1">
                <a:latin typeface="Times New Roman" panose="02020603050405020304" pitchFamily="18" charset="0"/>
                <a:cs typeface="Times New Roman" panose="02020603050405020304" pitchFamily="18" charset="0"/>
              </a:rPr>
              <a:t>elevilor</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Ele</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sunt</a:t>
            </a:r>
            <a:r>
              <a:rPr lang="en-US" sz="3800" dirty="0">
                <a:latin typeface="Times New Roman" panose="02020603050405020304" pitchFamily="18" charset="0"/>
                <a:cs typeface="Times New Roman" panose="02020603050405020304" pitchFamily="18" charset="0"/>
              </a:rPr>
              <a:t> elaborate conform </a:t>
            </a:r>
            <a:r>
              <a:rPr lang="en-US" sz="3800" dirty="0" err="1">
                <a:latin typeface="Times New Roman" panose="02020603050405020304" pitchFamily="18" charset="0"/>
                <a:cs typeface="Times New Roman" panose="02020603050405020304" pitchFamily="18" charset="0"/>
              </a:rPr>
              <a:t>cerințelor</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curriculare</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și</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Metodologiei</a:t>
            </a:r>
            <a:r>
              <a:rPr lang="en-US" sz="3800" dirty="0">
                <a:latin typeface="Times New Roman" panose="02020603050405020304" pitchFamily="18" charset="0"/>
                <a:cs typeface="Times New Roman" panose="02020603050405020304" pitchFamily="18" charset="0"/>
              </a:rPr>
              <a:t>;</a:t>
            </a:r>
          </a:p>
          <a:p>
            <a:pPr>
              <a:lnSpc>
                <a:spcPct val="120000"/>
              </a:lnSpc>
              <a:spcBef>
                <a:spcPts val="0"/>
              </a:spcBef>
            </a:pPr>
            <a:r>
              <a:rPr lang="en-US" sz="3800" dirty="0">
                <a:latin typeface="Times New Roman" panose="02020603050405020304" pitchFamily="18" charset="0"/>
                <a:cs typeface="Times New Roman" panose="02020603050405020304" pitchFamily="18" charset="0"/>
              </a:rPr>
              <a:t>-	De </a:t>
            </a:r>
            <a:r>
              <a:rPr lang="en-US" sz="3800" dirty="0" err="1">
                <a:latin typeface="Times New Roman" panose="02020603050405020304" pitchFamily="18" charset="0"/>
                <a:cs typeface="Times New Roman" panose="02020603050405020304" pitchFamily="18" charset="0"/>
              </a:rPr>
              <a:t>organizat</a:t>
            </a:r>
            <a:r>
              <a:rPr lang="en-US" sz="3800" dirty="0">
                <a:latin typeface="Times New Roman" panose="02020603050405020304" pitchFamily="18" charset="0"/>
                <a:cs typeface="Times New Roman" panose="02020603050405020304" pitchFamily="18" charset="0"/>
              </a:rPr>
              <a:t> un seminar </a:t>
            </a:r>
            <a:r>
              <a:rPr lang="en-US" sz="3800" dirty="0" err="1">
                <a:latin typeface="Times New Roman" panose="02020603050405020304" pitchFamily="18" charset="0"/>
                <a:cs typeface="Times New Roman" panose="02020603050405020304" pitchFamily="18" charset="0"/>
              </a:rPr>
              <a:t>instructiv</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metodic</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pentru</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cadrele</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didactice</a:t>
            </a:r>
            <a:r>
              <a:rPr lang="en-US" sz="3800" dirty="0">
                <a:latin typeface="Times New Roman" panose="02020603050405020304" pitchFamily="18" charset="0"/>
                <a:cs typeface="Times New Roman" panose="02020603050405020304" pitchFamily="18" charset="0"/>
              </a:rPr>
              <a:t> la </a:t>
            </a:r>
            <a:r>
              <a:rPr lang="en-US" sz="3800" dirty="0" err="1">
                <a:latin typeface="Times New Roman" panose="02020603050405020304" pitchFamily="18" charset="0"/>
                <a:cs typeface="Times New Roman" panose="02020603050405020304" pitchFamily="18" charset="0"/>
              </a:rPr>
              <a:t>Matematică</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pentru</a:t>
            </a:r>
            <a:r>
              <a:rPr lang="en-US" sz="3800" dirty="0">
                <a:latin typeface="Times New Roman" panose="02020603050405020304" pitchFamily="18" charset="0"/>
                <a:cs typeface="Times New Roman" panose="02020603050405020304" pitchFamily="18" charset="0"/>
              </a:rPr>
              <a:t> a </a:t>
            </a:r>
            <a:r>
              <a:rPr lang="en-US" sz="3800" dirty="0" err="1">
                <a:latin typeface="Times New Roman" panose="02020603050405020304" pitchFamily="18" charset="0"/>
                <a:cs typeface="Times New Roman" panose="02020603050405020304" pitchFamily="18" charset="0"/>
              </a:rPr>
              <a:t>alege</a:t>
            </a:r>
            <a:r>
              <a:rPr lang="en-US" sz="3800" dirty="0">
                <a:latin typeface="Times New Roman" panose="02020603050405020304" pitchFamily="18" charset="0"/>
                <a:cs typeface="Times New Roman" panose="02020603050405020304" pitchFamily="18" charset="0"/>
              </a:rPr>
              <a:t> un model </a:t>
            </a:r>
            <a:r>
              <a:rPr lang="en-US" sz="3800" dirty="0" err="1">
                <a:latin typeface="Times New Roman" panose="02020603050405020304" pitchFamily="18" charset="0"/>
                <a:cs typeface="Times New Roman" panose="02020603050405020304" pitchFamily="18" charset="0"/>
              </a:rPr>
              <a:t>unic</a:t>
            </a:r>
            <a:r>
              <a:rPr lang="en-US" sz="3800" dirty="0">
                <a:latin typeface="Times New Roman" panose="02020603050405020304" pitchFamily="18" charset="0"/>
                <a:cs typeface="Times New Roman" panose="02020603050405020304" pitchFamily="18" charset="0"/>
              </a:rPr>
              <a:t> de </a:t>
            </a:r>
            <a:r>
              <a:rPr lang="en-US" sz="3800" dirty="0" err="1">
                <a:latin typeface="Times New Roman" panose="02020603050405020304" pitchFamily="18" charset="0"/>
                <a:cs typeface="Times New Roman" panose="02020603050405020304" pitchFamily="18" charset="0"/>
              </a:rPr>
              <a:t>matrice</a:t>
            </a:r>
            <a:r>
              <a:rPr lang="en-US" sz="3800" dirty="0">
                <a:latin typeface="Times New Roman" panose="02020603050405020304" pitchFamily="18" charset="0"/>
                <a:cs typeface="Times New Roman" panose="02020603050405020304" pitchFamily="18" charset="0"/>
              </a:rPr>
              <a:t> de </a:t>
            </a:r>
            <a:r>
              <a:rPr lang="en-US" sz="3800" dirty="0" err="1">
                <a:latin typeface="Times New Roman" panose="02020603050405020304" pitchFamily="18" charset="0"/>
                <a:cs typeface="Times New Roman" panose="02020603050405020304" pitchFamily="18" charset="0"/>
              </a:rPr>
              <a:t>specificații</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și</a:t>
            </a:r>
            <a:r>
              <a:rPr lang="en-US" sz="3800" dirty="0">
                <a:latin typeface="Times New Roman" panose="02020603050405020304" pitchFamily="18" charset="0"/>
                <a:cs typeface="Times New Roman" panose="02020603050405020304" pitchFamily="18" charset="0"/>
              </a:rPr>
              <a:t> schema de </a:t>
            </a:r>
            <a:r>
              <a:rPr lang="en-US" sz="3800" dirty="0" err="1">
                <a:latin typeface="Times New Roman" panose="02020603050405020304" pitchFamily="18" charset="0"/>
                <a:cs typeface="Times New Roman" panose="02020603050405020304" pitchFamily="18" charset="0"/>
              </a:rPr>
              <a:t>convertire</a:t>
            </a:r>
            <a:r>
              <a:rPr lang="en-US" sz="3800" dirty="0">
                <a:latin typeface="Times New Roman" panose="02020603050405020304" pitchFamily="18" charset="0"/>
                <a:cs typeface="Times New Roman" panose="02020603050405020304" pitchFamily="18" charset="0"/>
              </a:rPr>
              <a:t> a </a:t>
            </a:r>
            <a:r>
              <a:rPr lang="en-US" sz="3800" dirty="0" err="1">
                <a:latin typeface="Times New Roman" panose="02020603050405020304" pitchFamily="18" charset="0"/>
                <a:cs typeface="Times New Roman" panose="02020603050405020304" pitchFamily="18" charset="0"/>
              </a:rPr>
              <a:t>punctelor</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în</a:t>
            </a:r>
            <a:r>
              <a:rPr lang="en-US" sz="3800" dirty="0">
                <a:latin typeface="Times New Roman" panose="02020603050405020304" pitchFamily="18" charset="0"/>
                <a:cs typeface="Times New Roman" panose="02020603050405020304" pitchFamily="18" charset="0"/>
              </a:rPr>
              <a:t> note;</a:t>
            </a:r>
          </a:p>
          <a:p>
            <a:pPr>
              <a:lnSpc>
                <a:spcPct val="120000"/>
              </a:lnSpc>
              <a:spcBef>
                <a:spcPts val="0"/>
              </a:spcBef>
            </a:pPr>
            <a:r>
              <a:rPr lang="en-US" sz="3800" dirty="0">
                <a:latin typeface="Times New Roman" panose="02020603050405020304" pitchFamily="18" charset="0"/>
                <a:cs typeface="Times New Roman" panose="02020603050405020304" pitchFamily="18" charset="0"/>
              </a:rPr>
              <a:t>-	De </a:t>
            </a:r>
            <a:r>
              <a:rPr lang="en-US" sz="3800" dirty="0" err="1">
                <a:latin typeface="Times New Roman" panose="02020603050405020304" pitchFamily="18" charset="0"/>
                <a:cs typeface="Times New Roman" panose="02020603050405020304" pitchFamily="18" charset="0"/>
              </a:rPr>
              <a:t>respectat</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Instrucțiunea</a:t>
            </a:r>
            <a:r>
              <a:rPr lang="en-US" sz="3800" dirty="0">
                <a:latin typeface="Times New Roman" panose="02020603050405020304" pitchFamily="18" charset="0"/>
                <a:cs typeface="Times New Roman" panose="02020603050405020304" pitchFamily="18" charset="0"/>
              </a:rPr>
              <a:t> cu </a:t>
            </a:r>
            <a:r>
              <a:rPr lang="en-US" sz="3800" dirty="0" err="1">
                <a:latin typeface="Times New Roman" panose="02020603050405020304" pitchFamily="18" charset="0"/>
                <a:cs typeface="Times New Roman" panose="02020603050405020304" pitchFamily="18" charset="0"/>
              </a:rPr>
              <a:t>privire</a:t>
            </a:r>
            <a:r>
              <a:rPr lang="en-US" sz="3800" dirty="0">
                <a:latin typeface="Times New Roman" panose="02020603050405020304" pitchFamily="18" charset="0"/>
                <a:cs typeface="Times New Roman" panose="02020603050405020304" pitchFamily="18" charset="0"/>
              </a:rPr>
              <a:t> la </a:t>
            </a:r>
            <a:r>
              <a:rPr lang="en-US" sz="3800" dirty="0" err="1">
                <a:latin typeface="Times New Roman" panose="02020603050405020304" pitchFamily="18" charset="0"/>
                <a:cs typeface="Times New Roman" panose="02020603050405020304" pitchFamily="18" charset="0"/>
              </a:rPr>
              <a:t>completarea</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catalogului</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școlar</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și</a:t>
            </a:r>
            <a:r>
              <a:rPr lang="en-US" sz="3800" dirty="0">
                <a:latin typeface="Times New Roman" panose="02020603050405020304" pitchFamily="18" charset="0"/>
                <a:cs typeface="Times New Roman" panose="02020603050405020304" pitchFamily="18" charset="0"/>
              </a:rPr>
              <a:t> a </a:t>
            </a:r>
            <a:r>
              <a:rPr lang="en-US" sz="3800" dirty="0" err="1">
                <a:latin typeface="Times New Roman" panose="02020603050405020304" pitchFamily="18" charset="0"/>
                <a:cs typeface="Times New Roman" panose="02020603050405020304" pitchFamily="18" charset="0"/>
              </a:rPr>
              <a:t>Regulamentului</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în</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caz</a:t>
            </a:r>
            <a:r>
              <a:rPr lang="en-US" sz="3800" dirty="0">
                <a:latin typeface="Times New Roman" panose="02020603050405020304" pitchFamily="18" charset="0"/>
                <a:cs typeface="Times New Roman" panose="02020603050405020304" pitchFamily="18" charset="0"/>
              </a:rPr>
              <a:t> de </a:t>
            </a:r>
            <a:r>
              <a:rPr lang="en-US" sz="3800" dirty="0" err="1">
                <a:latin typeface="Times New Roman" panose="02020603050405020304" pitchFamily="18" charset="0"/>
                <a:cs typeface="Times New Roman" panose="02020603050405020304" pitchFamily="18" charset="0"/>
              </a:rPr>
              <a:t>corigență</a:t>
            </a:r>
            <a:r>
              <a:rPr lang="en-US" sz="3800" dirty="0">
                <a:latin typeface="Times New Roman" panose="02020603050405020304" pitchFamily="18" charset="0"/>
                <a:cs typeface="Times New Roman" panose="02020603050405020304" pitchFamily="18" charset="0"/>
              </a:rPr>
              <a:t> la </a:t>
            </a:r>
            <a:r>
              <a:rPr lang="en-US" sz="3800" dirty="0" err="1">
                <a:latin typeface="Times New Roman" panose="02020603050405020304" pitchFamily="18" charset="0"/>
                <a:cs typeface="Times New Roman" panose="02020603050405020304" pitchFamily="18" charset="0"/>
              </a:rPr>
              <a:t>teza</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semestrială</a:t>
            </a:r>
            <a:r>
              <a:rPr lang="en-US" sz="3800" dirty="0">
                <a:latin typeface="Times New Roman" panose="02020603050405020304" pitchFamily="18" charset="0"/>
                <a:cs typeface="Times New Roman" panose="02020603050405020304" pitchFamily="18" charset="0"/>
              </a:rPr>
              <a:t>.</a:t>
            </a:r>
          </a:p>
          <a:p>
            <a:endParaRPr lang="en-US" dirty="0"/>
          </a:p>
          <a:p>
            <a:endParaRPr lang="ru-RU" dirty="0"/>
          </a:p>
        </p:txBody>
      </p:sp>
    </p:spTree>
    <p:extLst>
      <p:ext uri="{BB962C8B-B14F-4D97-AF65-F5344CB8AC3E}">
        <p14:creationId xmlns:p14="http://schemas.microsoft.com/office/powerpoint/2010/main" val="1062572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712968" cy="1143000"/>
          </a:xfrm>
          <a:solidFill>
            <a:schemeClr val="accent6">
              <a:lumMod val="20000"/>
              <a:lumOff val="80000"/>
            </a:schemeClr>
          </a:solidFill>
        </p:spPr>
        <p:txBody>
          <a:bodyPr>
            <a:normAutofit fontScale="90000"/>
          </a:bodyPr>
          <a:lstStyle/>
          <a:p>
            <a:r>
              <a:rPr lang="en-US" dirty="0"/>
              <a:t>	</a:t>
            </a:r>
            <a:r>
              <a:rPr lang="en-US" sz="2700" b="1" dirty="0" err="1">
                <a:solidFill>
                  <a:srgbClr val="002060"/>
                </a:solidFill>
                <a:latin typeface="Times New Roman" panose="02020603050405020304" pitchFamily="18" charset="0"/>
                <a:cs typeface="Times New Roman" panose="02020603050405020304" pitchFamily="18" charset="0"/>
              </a:rPr>
              <a:t>Vizite</a:t>
            </a:r>
            <a:r>
              <a:rPr lang="en-US" sz="2700" b="1" dirty="0">
                <a:solidFill>
                  <a:srgbClr val="002060"/>
                </a:solidFill>
                <a:latin typeface="Times New Roman" panose="02020603050405020304" pitchFamily="18" charset="0"/>
                <a:cs typeface="Times New Roman" panose="02020603050405020304" pitchFamily="18" charset="0"/>
              </a:rPr>
              <a:t> de </a:t>
            </a:r>
            <a:r>
              <a:rPr lang="en-US" sz="2700" b="1" dirty="0" err="1">
                <a:solidFill>
                  <a:srgbClr val="002060"/>
                </a:solidFill>
                <a:latin typeface="Times New Roman" panose="02020603050405020304" pitchFamily="18" charset="0"/>
                <a:cs typeface="Times New Roman" panose="02020603050405020304" pitchFamily="18" charset="0"/>
              </a:rPr>
              <a:t>monitorizare</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smtClean="0">
                <a:solidFill>
                  <a:srgbClr val="002060"/>
                </a:solidFill>
                <a:latin typeface="Times New Roman" panose="02020603050405020304" pitchFamily="18" charset="0"/>
                <a:cs typeface="Times New Roman" panose="02020603050405020304" pitchFamily="18" charset="0"/>
              </a:rPr>
              <a:t>online</a:t>
            </a:r>
            <a:r>
              <a:rPr lang="ro-RO" sz="2700" b="1" dirty="0">
                <a:solidFill>
                  <a:srgbClr val="002060"/>
                </a:solidFill>
                <a:latin typeface="Times New Roman" panose="02020603050405020304" pitchFamily="18" charset="0"/>
                <a:cs typeface="Times New Roman" panose="02020603050405020304" pitchFamily="18" charset="0"/>
              </a:rPr>
              <a:t/>
            </a:r>
            <a:br>
              <a:rPr lang="ro-RO" sz="2700" b="1" dirty="0">
                <a:solidFill>
                  <a:srgbClr val="002060"/>
                </a:solidFill>
                <a:latin typeface="Times New Roman" panose="02020603050405020304" pitchFamily="18" charset="0"/>
                <a:cs typeface="Times New Roman" panose="02020603050405020304" pitchFamily="18" charset="0"/>
              </a:rPr>
            </a:br>
            <a:r>
              <a:rPr lang="ro-RO" sz="2700" b="1" dirty="0">
                <a:solidFill>
                  <a:srgbClr val="002060"/>
                </a:solidFill>
                <a:latin typeface="Times New Roman" panose="02020603050405020304" pitchFamily="18" charset="0"/>
                <a:cs typeface="Times New Roman" panose="02020603050405020304" pitchFamily="18" charset="0"/>
              </a:rPr>
              <a:t>Monitorizarea ședințelor Consiliilor Profesorale cu privire la procesul de atestare.</a:t>
            </a:r>
            <a:r>
              <a:rPr lang="en-US" sz="2700" b="1" dirty="0" smtClean="0">
                <a:solidFill>
                  <a:srgbClr val="002060"/>
                </a:solidFill>
                <a:latin typeface="Times New Roman" panose="02020603050405020304" pitchFamily="18" charset="0"/>
                <a:cs typeface="Times New Roman" panose="02020603050405020304" pitchFamily="18" charset="0"/>
              </a:rPr>
              <a:t> </a:t>
            </a:r>
            <a:endParaRPr lang="ru-RU" sz="2700" b="1"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51520" y="1600200"/>
            <a:ext cx="8712968" cy="5069160"/>
          </a:xfrm>
          <a:solidFill>
            <a:schemeClr val="bg1"/>
          </a:solidFill>
        </p:spPr>
        <p:txBody>
          <a:bodyPr>
            <a:normAutofit fontScale="70000" lnSpcReduction="20000"/>
          </a:bodyPr>
          <a:lstStyle/>
          <a:p>
            <a:pPr>
              <a:lnSpc>
                <a:spcPct val="120000"/>
              </a:lnSpc>
              <a:spcBef>
                <a:spcPts val="0"/>
              </a:spcBef>
            </a:pPr>
            <a:r>
              <a:rPr lang="en-US" sz="3000" dirty="0">
                <a:latin typeface="Times New Roman" panose="02020603050405020304" pitchFamily="18" charset="0"/>
                <a:cs typeface="Times New Roman" panose="02020603050405020304" pitchFamily="18" charset="0"/>
              </a:rPr>
              <a:t>De la </a:t>
            </a:r>
            <a:r>
              <a:rPr lang="en-US" sz="3000" dirty="0" err="1">
                <a:latin typeface="Times New Roman" panose="02020603050405020304" pitchFamily="18" charset="0"/>
                <a:cs typeface="Times New Roman" panose="02020603050405020304" pitchFamily="18" charset="0"/>
              </a:rPr>
              <a:t>distanță</a:t>
            </a:r>
            <a:r>
              <a:rPr lang="en-US" sz="3000" dirty="0">
                <a:latin typeface="Times New Roman" panose="02020603050405020304" pitchFamily="18" charset="0"/>
                <a:cs typeface="Times New Roman" panose="02020603050405020304" pitchFamily="18" charset="0"/>
              </a:rPr>
              <a:t> am </a:t>
            </a:r>
            <a:r>
              <a:rPr lang="en-US" sz="3000" dirty="0" err="1">
                <a:latin typeface="Times New Roman" panose="02020603050405020304" pitchFamily="18" charset="0"/>
                <a:cs typeface="Times New Roman" panose="02020603050405020304" pitchFamily="18" charset="0"/>
              </a:rPr>
              <a:t>asistat</a:t>
            </a:r>
            <a:r>
              <a:rPr lang="en-US" sz="3000" dirty="0">
                <a:latin typeface="Times New Roman" panose="02020603050405020304" pitchFamily="18" charset="0"/>
                <a:cs typeface="Times New Roman" panose="02020603050405020304" pitchFamily="18" charset="0"/>
              </a:rPr>
              <a:t> la </a:t>
            </a:r>
            <a:r>
              <a:rPr lang="en-US" sz="3000" dirty="0" err="1">
                <a:latin typeface="Times New Roman" panose="02020603050405020304" pitchFamily="18" charset="0"/>
                <a:cs typeface="Times New Roman" panose="02020603050405020304" pitchFamily="18" charset="0"/>
              </a:rPr>
              <a:t>ședințele</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Consiliilor</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Profesorale</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în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instituțiile</a:t>
            </a:r>
            <a:r>
              <a:rPr lang="en-US" sz="3000" dirty="0">
                <a:latin typeface="Times New Roman" panose="02020603050405020304" pitchFamily="18" charset="0"/>
                <a:cs typeface="Times New Roman" panose="02020603050405020304" pitchFamily="18" charset="0"/>
              </a:rPr>
              <a:t>:</a:t>
            </a:r>
          </a:p>
          <a:p>
            <a:pPr>
              <a:lnSpc>
                <a:spcPct val="120000"/>
              </a:lnSpc>
              <a:spcBef>
                <a:spcPts val="0"/>
              </a:spcBef>
            </a:pPr>
            <a:r>
              <a:rPr lang="en-US" sz="3000" dirty="0">
                <a:latin typeface="Times New Roman" panose="02020603050405020304" pitchFamily="18" charset="0"/>
                <a:cs typeface="Times New Roman" panose="02020603050405020304" pitchFamily="18" charset="0"/>
              </a:rPr>
              <a:t>15.02.2021, IPLT „</a:t>
            </a:r>
            <a:r>
              <a:rPr lang="en-US" sz="3000" dirty="0" err="1">
                <a:latin typeface="Times New Roman" panose="02020603050405020304" pitchFamily="18" charset="0"/>
                <a:cs typeface="Times New Roman" panose="02020603050405020304" pitchFamily="18" charset="0"/>
              </a:rPr>
              <a:t>Onisifor</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Ghibu</a:t>
            </a:r>
            <a:r>
              <a:rPr lang="en-US" sz="3000" dirty="0">
                <a:latin typeface="Times New Roman" panose="02020603050405020304" pitchFamily="18" charset="0"/>
                <a:cs typeface="Times New Roman" panose="02020603050405020304" pitchFamily="18" charset="0"/>
              </a:rPr>
              <a:t>”, 6 </a:t>
            </a:r>
            <a:r>
              <a:rPr lang="en-US" sz="3000" dirty="0" err="1">
                <a:latin typeface="Times New Roman" panose="02020603050405020304" pitchFamily="18" charset="0"/>
                <a:cs typeface="Times New Roman" panose="02020603050405020304" pitchFamily="18" charset="0"/>
              </a:rPr>
              <a:t>profesori</a:t>
            </a:r>
            <a:endParaRPr lang="en-US" sz="3000" dirty="0">
              <a:latin typeface="Times New Roman" panose="02020603050405020304" pitchFamily="18" charset="0"/>
              <a:cs typeface="Times New Roman" panose="02020603050405020304" pitchFamily="18" charset="0"/>
            </a:endParaRPr>
          </a:p>
          <a:p>
            <a:pPr>
              <a:lnSpc>
                <a:spcPct val="120000"/>
              </a:lnSpc>
              <a:spcBef>
                <a:spcPts val="0"/>
              </a:spcBef>
            </a:pPr>
            <a:r>
              <a:rPr lang="en-US" sz="3000" dirty="0">
                <a:latin typeface="Times New Roman" panose="02020603050405020304" pitchFamily="18" charset="0"/>
                <a:cs typeface="Times New Roman" panose="02020603050405020304" pitchFamily="18" charset="0"/>
              </a:rPr>
              <a:t>17.02.2021 LT „</a:t>
            </a:r>
            <a:r>
              <a:rPr lang="en-US" sz="3000" dirty="0" err="1">
                <a:latin typeface="Times New Roman" panose="02020603050405020304" pitchFamily="18" charset="0"/>
                <a:cs typeface="Times New Roman" panose="02020603050405020304" pitchFamily="18" charset="0"/>
              </a:rPr>
              <a:t>Grătiești</a:t>
            </a:r>
            <a:r>
              <a:rPr lang="en-US" sz="3000" dirty="0">
                <a:latin typeface="Times New Roman" panose="02020603050405020304" pitchFamily="18" charset="0"/>
                <a:cs typeface="Times New Roman" panose="02020603050405020304" pitchFamily="18" charset="0"/>
              </a:rPr>
              <a:t>”, 4 </a:t>
            </a:r>
            <a:r>
              <a:rPr lang="en-US" sz="3000" dirty="0" err="1">
                <a:latin typeface="Times New Roman" panose="02020603050405020304" pitchFamily="18" charset="0"/>
                <a:cs typeface="Times New Roman" panose="02020603050405020304" pitchFamily="18" charset="0"/>
              </a:rPr>
              <a:t>profesori</a:t>
            </a:r>
            <a:endParaRPr lang="en-US" sz="3000" dirty="0">
              <a:latin typeface="Times New Roman" panose="02020603050405020304" pitchFamily="18" charset="0"/>
              <a:cs typeface="Times New Roman" panose="02020603050405020304" pitchFamily="18" charset="0"/>
            </a:endParaRPr>
          </a:p>
          <a:p>
            <a:pPr>
              <a:lnSpc>
                <a:spcPct val="120000"/>
              </a:lnSpc>
              <a:spcBef>
                <a:spcPts val="0"/>
              </a:spcBef>
            </a:pPr>
            <a:r>
              <a:rPr lang="en-US" sz="3000" dirty="0">
                <a:latin typeface="Times New Roman" panose="02020603050405020304" pitchFamily="18" charset="0"/>
                <a:cs typeface="Times New Roman" panose="02020603050405020304" pitchFamily="18" charset="0"/>
              </a:rPr>
              <a:t>18.02.2021 IPLT„ </a:t>
            </a:r>
            <a:r>
              <a:rPr lang="en-US" sz="3000" dirty="0" err="1">
                <a:latin typeface="Times New Roman" panose="02020603050405020304" pitchFamily="18" charset="0"/>
                <a:cs typeface="Times New Roman" panose="02020603050405020304" pitchFamily="18" charset="0"/>
              </a:rPr>
              <a:t>Petru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Rareș</a:t>
            </a:r>
            <a:r>
              <a:rPr lang="en-US" sz="3000" dirty="0">
                <a:latin typeface="Times New Roman" panose="02020603050405020304" pitchFamily="18" charset="0"/>
                <a:cs typeface="Times New Roman" panose="02020603050405020304" pitchFamily="18" charset="0"/>
              </a:rPr>
              <a:t>”, 12 </a:t>
            </a:r>
            <a:r>
              <a:rPr lang="en-US" sz="3000" dirty="0" err="1">
                <a:latin typeface="Times New Roman" panose="02020603050405020304" pitchFamily="18" charset="0"/>
                <a:cs typeface="Times New Roman" panose="02020603050405020304" pitchFamily="18" charset="0"/>
              </a:rPr>
              <a:t>profesori</a:t>
            </a:r>
            <a:endParaRPr lang="en-US" sz="3000" dirty="0">
              <a:latin typeface="Times New Roman" panose="02020603050405020304" pitchFamily="18" charset="0"/>
              <a:cs typeface="Times New Roman" panose="02020603050405020304" pitchFamily="18" charset="0"/>
            </a:endParaRPr>
          </a:p>
          <a:p>
            <a:pPr>
              <a:lnSpc>
                <a:spcPct val="120000"/>
              </a:lnSpc>
              <a:spcBef>
                <a:spcPts val="0"/>
              </a:spcBef>
            </a:pPr>
            <a:r>
              <a:rPr lang="en-US" sz="3000" dirty="0">
                <a:latin typeface="Times New Roman" panose="02020603050405020304" pitchFamily="18" charset="0"/>
                <a:cs typeface="Times New Roman" panose="02020603050405020304" pitchFamily="18" charset="0"/>
              </a:rPr>
              <a:t>24. 02.2021 IPLT „</a:t>
            </a:r>
            <a:r>
              <a:rPr lang="en-US" sz="3000" dirty="0" err="1">
                <a:latin typeface="Times New Roman" panose="02020603050405020304" pitchFamily="18" charset="0"/>
                <a:cs typeface="Times New Roman" panose="02020603050405020304" pitchFamily="18" charset="0"/>
              </a:rPr>
              <a:t>Olimp</a:t>
            </a:r>
            <a:r>
              <a:rPr lang="en-US" sz="3000" dirty="0">
                <a:latin typeface="Times New Roman" panose="02020603050405020304" pitchFamily="18" charset="0"/>
                <a:cs typeface="Times New Roman" panose="02020603050405020304" pitchFamily="18" charset="0"/>
              </a:rPr>
              <a:t>”,  4 </a:t>
            </a:r>
            <a:r>
              <a:rPr lang="en-US" sz="3000" dirty="0" err="1">
                <a:latin typeface="Times New Roman" panose="02020603050405020304" pitchFamily="18" charset="0"/>
                <a:cs typeface="Times New Roman" panose="02020603050405020304" pitchFamily="18" charset="0"/>
              </a:rPr>
              <a:t>profesori</a:t>
            </a:r>
            <a:endParaRPr lang="en-US" sz="3000" dirty="0">
              <a:latin typeface="Times New Roman" panose="02020603050405020304" pitchFamily="18" charset="0"/>
              <a:cs typeface="Times New Roman" panose="02020603050405020304" pitchFamily="18" charset="0"/>
            </a:endParaRPr>
          </a:p>
          <a:p>
            <a:pPr>
              <a:lnSpc>
                <a:spcPct val="120000"/>
              </a:lnSpc>
              <a:spcBef>
                <a:spcPts val="0"/>
              </a:spcBef>
            </a:pPr>
            <a:r>
              <a:rPr lang="en-US" sz="3000" dirty="0">
                <a:latin typeface="Times New Roman" panose="02020603050405020304" pitchFamily="18" charset="0"/>
                <a:cs typeface="Times New Roman" panose="02020603050405020304" pitchFamily="18" charset="0"/>
              </a:rPr>
              <a:t>25.02.2021 LT „Pro </a:t>
            </a:r>
            <a:r>
              <a:rPr lang="en-US" sz="3000" dirty="0" err="1">
                <a:latin typeface="Times New Roman" panose="02020603050405020304" pitchFamily="18" charset="0"/>
                <a:cs typeface="Times New Roman" panose="02020603050405020304" pitchFamily="18" charset="0"/>
              </a:rPr>
              <a:t>Succes</a:t>
            </a:r>
            <a:r>
              <a:rPr lang="en-US" sz="3000" dirty="0">
                <a:latin typeface="Times New Roman" panose="02020603050405020304" pitchFamily="18" charset="0"/>
                <a:cs typeface="Times New Roman" panose="02020603050405020304" pitchFamily="18" charset="0"/>
              </a:rPr>
              <a:t>”, 9 </a:t>
            </a:r>
            <a:r>
              <a:rPr lang="en-US" sz="3000" dirty="0" err="1">
                <a:latin typeface="Times New Roman" panose="02020603050405020304" pitchFamily="18" charset="0"/>
                <a:cs typeface="Times New Roman" panose="02020603050405020304" pitchFamily="18" charset="0"/>
              </a:rPr>
              <a:t>profesori</a:t>
            </a:r>
            <a:endParaRPr lang="en-US" sz="3000" dirty="0">
              <a:latin typeface="Times New Roman" panose="02020603050405020304" pitchFamily="18" charset="0"/>
              <a:cs typeface="Times New Roman" panose="02020603050405020304" pitchFamily="18" charset="0"/>
            </a:endParaRPr>
          </a:p>
          <a:p>
            <a:pPr indent="449580">
              <a:lnSpc>
                <a:spcPct val="120000"/>
              </a:lnSpc>
              <a:spcBef>
                <a:spcPts val="0"/>
              </a:spcBef>
            </a:pPr>
            <a:r>
              <a:rPr lang="ro-RO" sz="3000" dirty="0">
                <a:latin typeface="Times New Roman" panose="02020603050405020304" pitchFamily="18" charset="0"/>
                <a:ea typeface="SimSun" panose="02010600030101010101" pitchFamily="2" charset="-122"/>
              </a:rPr>
              <a:t>În toate instituțiile cadrele didactice au fost bine pregătite, au prezentat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rezultatele</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evaluării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activităților</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realizate</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în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baza</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Hărții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creditare</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și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metodologiei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cuantifice</a:t>
            </a:r>
            <a:r>
              <a:rPr lang="ro-RO" sz="3000" dirty="0">
                <a:latin typeface="Times New Roman" panose="02020603050405020304" pitchFamily="18" charset="0"/>
                <a:ea typeface="SimSun" panose="02010600030101010101" pitchFamily="2" charset="-122"/>
              </a:rPr>
              <a:t> . Candidații la confirmarea gradului didactic Doi au </a:t>
            </a:r>
            <a:r>
              <a:rPr lang="en-US" sz="3000" dirty="0" err="1">
                <a:latin typeface="Times New Roman" panose="02020603050405020304" pitchFamily="18" charset="0"/>
                <a:ea typeface="Times New Roman" panose="02020603050405020304" pitchFamily="18" charset="0"/>
              </a:rPr>
              <a:t>susținut</a:t>
            </a:r>
            <a:r>
              <a:rPr lang="en-US" sz="3000" dirty="0">
                <a:latin typeface="Times New Roman" panose="02020603050405020304" pitchFamily="18" charset="0"/>
                <a:ea typeface="Times New Roman" panose="02020603050405020304" pitchFamily="18" charset="0"/>
              </a:rPr>
              <a:t> oral </a:t>
            </a:r>
            <a:r>
              <a:rPr lang="en-US" sz="3000" dirty="0" err="1">
                <a:latin typeface="Times New Roman" panose="02020603050405020304" pitchFamily="18" charset="0"/>
                <a:ea typeface="Times New Roman" panose="02020603050405020304" pitchFamily="18" charset="0"/>
              </a:rPr>
              <a:t>proba</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Studiu</a:t>
            </a:r>
            <a:r>
              <a:rPr lang="en-US" sz="3000" dirty="0">
                <a:latin typeface="Times New Roman" panose="02020603050405020304" pitchFamily="18" charset="0"/>
                <a:ea typeface="Times New Roman" panose="02020603050405020304" pitchFamily="18" charset="0"/>
              </a:rPr>
              <a:t> de </a:t>
            </a:r>
            <a:r>
              <a:rPr lang="en-US" sz="3000" dirty="0" err="1">
                <a:latin typeface="Times New Roman" panose="02020603050405020304" pitchFamily="18" charset="0"/>
                <a:ea typeface="Times New Roman" panose="02020603050405020304" pitchFamily="18" charset="0"/>
              </a:rPr>
              <a:t>caz</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Soluțiile</a:t>
            </a:r>
            <a:r>
              <a:rPr lang="en-US" sz="3000" dirty="0">
                <a:latin typeface="Times New Roman" panose="02020603050405020304" pitchFamily="18" charset="0"/>
                <a:ea typeface="Times New Roman" panose="02020603050405020304" pitchFamily="18" charset="0"/>
              </a:rPr>
              <a:t> la </a:t>
            </a:r>
            <a:r>
              <a:rPr lang="en-US" sz="3000" dirty="0" err="1">
                <a:latin typeface="Times New Roman" panose="02020603050405020304" pitchFamily="18" charset="0"/>
                <a:ea typeface="Times New Roman" panose="02020603050405020304" pitchFamily="18" charset="0"/>
              </a:rPr>
              <a:t>Studil</a:t>
            </a:r>
            <a:r>
              <a:rPr lang="en-US" sz="3000" dirty="0">
                <a:latin typeface="Times New Roman" panose="02020603050405020304" pitchFamily="18" charset="0"/>
                <a:ea typeface="Times New Roman" panose="02020603050405020304" pitchFamily="18" charset="0"/>
              </a:rPr>
              <a:t> de </a:t>
            </a:r>
            <a:r>
              <a:rPr lang="en-US" sz="3000" dirty="0" err="1">
                <a:latin typeface="Times New Roman" panose="02020603050405020304" pitchFamily="18" charset="0"/>
                <a:ea typeface="Times New Roman" panose="02020603050405020304" pitchFamily="18" charset="0"/>
              </a:rPr>
              <a:t>caz</a:t>
            </a:r>
            <a:r>
              <a:rPr lang="en-US" sz="3000" dirty="0">
                <a:latin typeface="Times New Roman" panose="02020603050405020304" pitchFamily="18" charset="0"/>
                <a:ea typeface="Times New Roman" panose="02020603050405020304" pitchFamily="18" charset="0"/>
              </a:rPr>
              <a:t> au </a:t>
            </a:r>
            <a:r>
              <a:rPr lang="en-US" sz="3000" dirty="0" err="1">
                <a:latin typeface="Times New Roman" panose="02020603050405020304" pitchFamily="18" charset="0"/>
                <a:ea typeface="Times New Roman" panose="02020603050405020304" pitchFamily="18" charset="0"/>
              </a:rPr>
              <a:t>fost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originale</a:t>
            </a:r>
            <a:r>
              <a:rPr lang="en-US" sz="3000" dirty="0">
                <a:latin typeface="Times New Roman" panose="02020603050405020304" pitchFamily="18" charset="0"/>
                <a:ea typeface="Times New Roman" panose="02020603050405020304" pitchFamily="18" charset="0"/>
              </a:rPr>
              <a:t>, creative, </a:t>
            </a:r>
            <a:r>
              <a:rPr lang="en-US" sz="3000" dirty="0" err="1">
                <a:latin typeface="Times New Roman" panose="02020603050405020304" pitchFamily="18" charset="0"/>
                <a:ea typeface="Times New Roman" panose="02020603050405020304" pitchFamily="18" charset="0"/>
              </a:rPr>
              <a:t>relevante</a:t>
            </a:r>
            <a:r>
              <a:rPr lang="en-US" sz="3000" dirty="0">
                <a:latin typeface="Times New Roman" panose="02020603050405020304" pitchFamily="18" charset="0"/>
                <a:ea typeface="Times New Roman" panose="02020603050405020304" pitchFamily="18" charset="0"/>
              </a:rPr>
              <a:t>. La </a:t>
            </a:r>
            <a:r>
              <a:rPr lang="en-US" sz="3000" dirty="0" err="1">
                <a:latin typeface="Times New Roman" panose="02020603050405020304" pitchFamily="18" charset="0"/>
                <a:ea typeface="Times New Roman" panose="02020603050405020304" pitchFamily="18" charset="0"/>
              </a:rPr>
              <a:t>toate</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instituțiile</a:t>
            </a:r>
            <a:r>
              <a:rPr lang="en-US" sz="3000" dirty="0">
                <a:latin typeface="Times New Roman" panose="02020603050405020304" pitchFamily="18" charset="0"/>
                <a:ea typeface="Times New Roman" panose="02020603050405020304" pitchFamily="18" charset="0"/>
              </a:rPr>
              <a:t> de </a:t>
            </a:r>
            <a:r>
              <a:rPr lang="en-US" sz="3000" dirty="0" err="1">
                <a:latin typeface="Times New Roman" panose="02020603050405020304" pitchFamily="18" charset="0"/>
                <a:ea typeface="Times New Roman" panose="02020603050405020304" pitchFamily="18" charset="0"/>
              </a:rPr>
              <a:t>învățământ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mai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sus</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menționate</a:t>
            </a:r>
            <a:r>
              <a:rPr lang="en-US" sz="3000" dirty="0">
                <a:latin typeface="Times New Roman" panose="02020603050405020304" pitchFamily="18" charset="0"/>
                <a:ea typeface="Times New Roman" panose="02020603050405020304" pitchFamily="18" charset="0"/>
              </a:rPr>
              <a:t> s-a </a:t>
            </a:r>
            <a:r>
              <a:rPr lang="en-US" sz="3000" dirty="0" err="1">
                <a:latin typeface="Times New Roman" panose="02020603050405020304" pitchFamily="18" charset="0"/>
                <a:ea typeface="Times New Roman" panose="02020603050405020304" pitchFamily="18" charset="0"/>
              </a:rPr>
              <a:t>respectat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timpul</a:t>
            </a:r>
            <a:r>
              <a:rPr lang="en-US" sz="3000" dirty="0">
                <a:latin typeface="Times New Roman" panose="02020603050405020304" pitchFamily="18" charset="0"/>
                <a:ea typeface="Times New Roman" panose="02020603050405020304" pitchFamily="18" charset="0"/>
              </a:rPr>
              <a:t> de </a:t>
            </a:r>
            <a:r>
              <a:rPr lang="en-US" sz="3000" dirty="0" err="1">
                <a:latin typeface="Times New Roman" panose="02020603050405020304" pitchFamily="18" charset="0"/>
                <a:ea typeface="Times New Roman" panose="02020603050405020304" pitchFamily="18" charset="0"/>
              </a:rPr>
              <a:t>prezentare</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candidații</a:t>
            </a:r>
            <a:r>
              <a:rPr lang="en-US" sz="3000" dirty="0">
                <a:latin typeface="Times New Roman" panose="02020603050405020304" pitchFamily="18" charset="0"/>
                <a:ea typeface="Times New Roman" panose="02020603050405020304" pitchFamily="18" charset="0"/>
              </a:rPr>
              <a:t> au </a:t>
            </a:r>
            <a:r>
              <a:rPr lang="en-US" sz="3000" dirty="0" err="1">
                <a:latin typeface="Times New Roman" panose="02020603050405020304" pitchFamily="18" charset="0"/>
                <a:ea typeface="Times New Roman" panose="02020603050405020304" pitchFamily="18" charset="0"/>
              </a:rPr>
              <a:t>prezentat</a:t>
            </a:r>
            <a:r>
              <a:rPr lang="en-US" sz="3000" dirty="0">
                <a:latin typeface="Times New Roman" panose="02020603050405020304" pitchFamily="18" charset="0"/>
                <a:ea typeface="Times New Roman" panose="02020603050405020304" pitchFamily="18" charset="0"/>
              </a:rPr>
              <a:t> PPT, au </a:t>
            </a:r>
            <a:r>
              <a:rPr lang="en-US" sz="3000" dirty="0" err="1">
                <a:latin typeface="Times New Roman" panose="02020603050405020304" pitchFamily="18" charset="0"/>
                <a:ea typeface="Times New Roman" panose="02020603050405020304" pitchFamily="18" charset="0"/>
              </a:rPr>
              <a:t>primit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Studiul</a:t>
            </a:r>
            <a:r>
              <a:rPr lang="en-US" sz="3000" dirty="0">
                <a:latin typeface="Times New Roman" panose="02020603050405020304" pitchFamily="18" charset="0"/>
                <a:ea typeface="Times New Roman" panose="02020603050405020304" pitchFamily="18" charset="0"/>
              </a:rPr>
              <a:t> de </a:t>
            </a:r>
            <a:r>
              <a:rPr lang="en-US" sz="3000" dirty="0" err="1">
                <a:latin typeface="Times New Roman" panose="02020603050405020304" pitchFamily="18" charset="0"/>
                <a:ea typeface="Times New Roman" panose="02020603050405020304" pitchFamily="18" charset="0"/>
              </a:rPr>
              <a:t>caz</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în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fața</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camerelor</a:t>
            </a:r>
            <a:r>
              <a:rPr lang="en-US" sz="3000" dirty="0">
                <a:latin typeface="Times New Roman" panose="02020603050405020304" pitchFamily="18" charset="0"/>
                <a:ea typeface="Times New Roman" panose="02020603050405020304" pitchFamily="18" charset="0"/>
              </a:rPr>
              <a:t> video </a:t>
            </a:r>
            <a:r>
              <a:rPr lang="en-US" sz="3000" dirty="0" err="1">
                <a:latin typeface="Times New Roman" panose="02020603050405020304" pitchFamily="18" charset="0"/>
                <a:ea typeface="Times New Roman" panose="02020603050405020304" pitchFamily="18" charset="0"/>
              </a:rPr>
              <a:t>și</a:t>
            </a:r>
            <a:r>
              <a:rPr lang="en-US" sz="3000" dirty="0">
                <a:latin typeface="Times New Roman" panose="02020603050405020304" pitchFamily="18" charset="0"/>
                <a:ea typeface="Times New Roman" panose="02020603050405020304" pitchFamily="18" charset="0"/>
              </a:rPr>
              <a:t> au </a:t>
            </a:r>
            <a:r>
              <a:rPr lang="en-US" sz="3000" dirty="0" err="1">
                <a:latin typeface="Times New Roman" panose="02020603050405020304" pitchFamily="18" charset="0"/>
                <a:ea typeface="Times New Roman" panose="02020603050405020304" pitchFamily="18" charset="0"/>
              </a:rPr>
              <a:t>fost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permanenet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în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vizorul</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Comisiilor</a:t>
            </a:r>
            <a:r>
              <a:rPr lang="en-US" sz="3000" dirty="0">
                <a:latin typeface="Times New Roman" panose="02020603050405020304" pitchFamily="18" charset="0"/>
                <a:ea typeface="Times New Roman" panose="02020603050405020304" pitchFamily="18" charset="0"/>
              </a:rPr>
              <a:t> de </a:t>
            </a:r>
            <a:r>
              <a:rPr lang="en-US" sz="3000" dirty="0" err="1">
                <a:latin typeface="Times New Roman" panose="02020603050405020304" pitchFamily="18" charset="0"/>
                <a:ea typeface="Times New Roman" panose="02020603050405020304" pitchFamily="18" charset="0"/>
              </a:rPr>
              <a:t>atestare</a:t>
            </a:r>
            <a:r>
              <a:rPr lang="en-US" sz="3000" dirty="0">
                <a:latin typeface="Times New Roman" panose="02020603050405020304" pitchFamily="18" charset="0"/>
                <a:ea typeface="Times New Roman" panose="02020603050405020304" pitchFamily="18" charset="0"/>
              </a:rPr>
              <a:t> la </a:t>
            </a:r>
            <a:r>
              <a:rPr lang="en-US" sz="3000" dirty="0" err="1">
                <a:latin typeface="Times New Roman" panose="02020603050405020304" pitchFamily="18" charset="0"/>
                <a:ea typeface="Times New Roman" panose="02020603050405020304" pitchFamily="18" charset="0"/>
              </a:rPr>
              <a:t>nivel</a:t>
            </a:r>
            <a:r>
              <a:rPr lang="en-US" sz="3000" dirty="0">
                <a:latin typeface="Times New Roman" panose="02020603050405020304" pitchFamily="18" charset="0"/>
                <a:ea typeface="Times New Roman" panose="02020603050405020304" pitchFamily="18" charset="0"/>
              </a:rPr>
              <a:t> institutional.</a:t>
            </a:r>
            <a:endParaRPr lang="ru-RU" sz="3000" dirty="0">
              <a:latin typeface="Times New Roman" panose="02020603050405020304" pitchFamily="18" charset="0"/>
              <a:ea typeface="Times New Roman" panose="02020603050405020304" pitchFamily="18" charset="0"/>
            </a:endParaRPr>
          </a:p>
          <a:p>
            <a:endParaRPr lang="ru-RU" sz="2900" dirty="0"/>
          </a:p>
        </p:txBody>
      </p:sp>
    </p:spTree>
    <p:extLst>
      <p:ext uri="{BB962C8B-B14F-4D97-AF65-F5344CB8AC3E}">
        <p14:creationId xmlns:p14="http://schemas.microsoft.com/office/powerpoint/2010/main" val="3011868603"/>
      </p:ext>
    </p:extLst>
  </p:cSld>
  <p:clrMapOvr>
    <a:masterClrMapping/>
  </p:clrMapOvr>
  <p:timing>
    <p:tnLst>
      <p:par>
        <p:cTn id="1" dur="indefinite" restart="never" nodeType="tmRoot"/>
      </p:par>
    </p:tnLst>
  </p:timing>
</p:sld>
</file>

<file path=ppt/theme/theme1.xml><?xml version="1.0" encoding="utf-8"?>
<a:theme xmlns:a="http://schemas.openxmlformats.org/drawingml/2006/main" name="GreenAbstrakt">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317</TotalTime>
  <Words>1966</Words>
  <Application>Microsoft Office PowerPoint</Application>
  <PresentationFormat>Экран (4:3)</PresentationFormat>
  <Paragraphs>187</Paragraphs>
  <Slides>21</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21</vt:i4>
      </vt:variant>
    </vt:vector>
  </HeadingPairs>
  <TitlesOfParts>
    <vt:vector size="27" baseType="lpstr">
      <vt:lpstr>SimSun</vt:lpstr>
      <vt:lpstr>Arial</vt:lpstr>
      <vt:lpstr>Calibri</vt:lpstr>
      <vt:lpstr>Symbol</vt:lpstr>
      <vt:lpstr>Times New Roman</vt:lpstr>
      <vt:lpstr>GreenAbstrakt</vt:lpstr>
      <vt:lpstr>Analiza activității cu privire la organizarea și desfășurarea procesului educațional la disciplina Matematica în anul de studii 2020-2021 la nivel municipal, inclusiv organizarea instruirii la distanță în perioada pandemică COVID-19.</vt:lpstr>
      <vt:lpstr>1. Obiectivele planificate pentru anul de studii 2020-2021</vt:lpstr>
      <vt:lpstr>Презентация PowerPoint</vt:lpstr>
      <vt:lpstr>Informație despre cadre didactice</vt:lpstr>
      <vt:lpstr>  Controlul  inopinat:  „Monitorizarea asigurării calității procesului educațional în instituțiile de  învățământ primar, secundar”. </vt:lpstr>
      <vt:lpstr>Презентация PowerPoint</vt:lpstr>
      <vt:lpstr>   II. Vizite de monitorizare online: Monitorizarea cadrului regulamentar de organizare a tezelor semestriale în învățământul liceal, sesiunea de iarnă, în contextul epidemiologic de COVID-19 Obiectivele controlului au fost:  </vt:lpstr>
      <vt:lpstr>Concluzii și recomandări:</vt:lpstr>
      <vt:lpstr> Vizite de monitorizare online Monitorizarea ședințelor Consiliilor Profesorale cu privire la procesul de atestare. </vt:lpstr>
      <vt:lpstr> Control tematic: „Monitorizarea calității desfășurării procesului educațional la distanță, în condiții de carantină, la disciplinele şcolare”. </vt:lpstr>
      <vt:lpstr> Concluzii și recomandări: </vt:lpstr>
      <vt:lpstr>Презентация PowerPoint</vt:lpstr>
      <vt:lpstr>Презентация PowerPoint</vt:lpstr>
      <vt:lpstr> Control de o zi efectuat în  Gimnaziul nr.7 -la  disciplina Fizica și Matematica  data  17-21.05.2021 </vt:lpstr>
      <vt:lpstr> Control de o zi efectuat în  Gimnaziul nr.68 -la disciplina Fizica și Matematica  data  25.05.2021 </vt:lpstr>
      <vt:lpstr>Презентация PowerPoint</vt:lpstr>
      <vt:lpstr>Презентация PowerPoint</vt:lpstr>
      <vt:lpstr>Презентация PowerPoint</vt:lpstr>
      <vt:lpstr>Obiective proiectate pentru anul de studii 2021-2022.</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Analiza activității cu privire la organizarea și desfășurarea procesului educațional la disciplina Matematica în anul de studii 2019-2020 la nivel municipal, inclusiv organizarea instruirii la distanță în perioada pandemică COVID-19 (martie/mai 2020).</dc:title>
  <dc:subject>Абстрактный</dc:subject>
  <dc:creator>Ludmila</dc:creator>
  <dc:description>http://freeppt.ru - Презентации по культуре и искусству. Шаблоны PowerPoint</dc:description>
  <cp:lastModifiedBy>Ludmila</cp:lastModifiedBy>
  <cp:revision>28</cp:revision>
  <dcterms:created xsi:type="dcterms:W3CDTF">2020-08-23T10:57:19Z</dcterms:created>
  <dcterms:modified xsi:type="dcterms:W3CDTF">2021-08-31T07:32:55Z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129625</vt:lpwstr>
  </property>
  <property fmtid="{D5CDD505-2E9C-101B-9397-08002B2CF9AE}" pid="3" name="NXPowerLiteSettings">
    <vt:lpwstr>F6000400038000</vt:lpwstr>
  </property>
  <property fmtid="{D5CDD505-2E9C-101B-9397-08002B2CF9AE}" pid="4" name="NXPowerLiteVersion">
    <vt:lpwstr>D4.3.1</vt:lpwstr>
  </property>
</Properties>
</file>