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4660"/>
  </p:normalViewPr>
  <p:slideViewPr>
    <p:cSldViewPr snapToGrid="0">
      <p:cViewPr varScale="1">
        <p:scale>
          <a:sx n="33" d="100"/>
          <a:sy n="33" d="100"/>
        </p:scale>
        <p:origin x="58" y="715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141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31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59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96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158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243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09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1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6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381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553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3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998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0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530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Если </a:t>
            </a:r>
            <a:r>
              <a:rPr lang="ru-RU" sz="7200" dirty="0">
                <a:latin typeface="Corbel" panose="020B0503020204020204" pitchFamily="34" charset="0"/>
              </a:rPr>
              <a:t>вы будете оплачивать счета онлайн, то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сэкономите </a:t>
            </a:r>
            <a:r>
              <a:rPr lang="ru-RU" sz="7200" dirty="0">
                <a:latin typeface="Corbel" panose="020B0503020204020204" pitchFamily="34" charset="0"/>
              </a:rPr>
              <a:t>то, что придумали в Китае в 105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году </a:t>
            </a:r>
            <a:r>
              <a:rPr lang="ru-RU" sz="7200" dirty="0">
                <a:latin typeface="Corbel" panose="020B0503020204020204" pitchFamily="34" charset="0"/>
              </a:rPr>
              <a:t>нашей эры. </a:t>
            </a:r>
            <a:r>
              <a:rPr lang="ru-RU" sz="7200" b="1" dirty="0">
                <a:latin typeface="Corbel" panose="020B0503020204020204" pitchFamily="34" charset="0"/>
              </a:rPr>
              <a:t>Что именно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Dacă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veți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achita</a:t>
            </a:r>
            <a:r>
              <a:rPr lang="en-US" sz="7200" dirty="0">
                <a:latin typeface="Corbel" panose="020B0503020204020204" pitchFamily="34" charset="0"/>
              </a:rPr>
              <a:t> online, </a:t>
            </a:r>
            <a:r>
              <a:rPr lang="en-US" sz="7200" dirty="0" err="1">
                <a:latin typeface="Corbel" panose="020B0503020204020204" pitchFamily="34" charset="0"/>
              </a:rPr>
              <a:t>veți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economisi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fost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inventat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China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anul</a:t>
            </a:r>
            <a:r>
              <a:rPr lang="en-US" sz="7200" dirty="0">
                <a:latin typeface="Corbel" panose="020B0503020204020204" pitchFamily="34" charset="0"/>
              </a:rPr>
              <a:t> 105 </a:t>
            </a:r>
            <a:r>
              <a:rPr lang="en-US" sz="7200" dirty="0" err="1">
                <a:latin typeface="Corbel" panose="020B0503020204020204" pitchFamily="34" charset="0"/>
              </a:rPr>
              <a:t>d.Hr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anume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71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79399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/>
          </p:cNvSpPr>
          <p:nvPr/>
        </p:nvSpPr>
        <p:spPr>
          <a:xfrm>
            <a:off x="472932" y="6758609"/>
            <a:ext cx="19631168" cy="34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Экологи выбрали 10 самых страшных животных на планете: </a:t>
            </a:r>
            <a:r>
              <a:rPr lang="ru-RU" sz="3600" dirty="0" err="1" smtClean="0">
                <a:latin typeface="Corbel" panose="020B0503020204020204" pitchFamily="34" charset="0"/>
              </a:rPr>
              <a:t>саблезуб</a:t>
            </a:r>
            <a:r>
              <a:rPr lang="ru-RU" sz="3600" dirty="0" smtClean="0">
                <a:latin typeface="Corbel" panose="020B0503020204020204" pitchFamily="34" charset="0"/>
              </a:rPr>
              <a:t>, рыба-ведьма, </a:t>
            </a:r>
            <a:r>
              <a:rPr lang="ru-RU" sz="3600" dirty="0" err="1" smtClean="0">
                <a:latin typeface="Corbel" panose="020B0503020204020204" pitchFamily="34" charset="0"/>
              </a:rPr>
              <a:t>айе-айе</a:t>
            </a:r>
            <a:r>
              <a:rPr lang="ru-RU" sz="3600" dirty="0" smtClean="0">
                <a:latin typeface="Corbel" panose="020B0503020204020204" pitchFamily="34" charset="0"/>
              </a:rPr>
              <a:t>,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гигантский кальмар, </a:t>
            </a:r>
            <a:r>
              <a:rPr lang="ru-RU" sz="3600" dirty="0" err="1" smtClean="0">
                <a:latin typeface="Corbel" panose="020B0503020204020204" pitchFamily="34" charset="0"/>
              </a:rPr>
              <a:t>идиакант</a:t>
            </a:r>
            <a:r>
              <a:rPr lang="ru-RU" sz="3600" dirty="0" smtClean="0">
                <a:latin typeface="Corbel" panose="020B0503020204020204" pitchFamily="34" charset="0"/>
              </a:rPr>
              <a:t>, вампир, анаконда, волк, тасманийский дьявол. </a:t>
            </a:r>
            <a:r>
              <a:rPr lang="ru-RU" sz="3600" b="1" dirty="0" smtClean="0">
                <a:latin typeface="Corbel" panose="020B0503020204020204" pitchFamily="34" charset="0"/>
              </a:rPr>
              <a:t>А кому экологи </a:t>
            </a:r>
            <a:endParaRPr lang="ro-MD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присудили 1 место?</a:t>
            </a:r>
            <a:endParaRPr lang="ro-MD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Ecologiștii</a:t>
            </a:r>
            <a:r>
              <a:rPr lang="en-US" sz="4000" dirty="0" smtClean="0">
                <a:latin typeface="Corbel" panose="020B0503020204020204" pitchFamily="34" charset="0"/>
              </a:rPr>
              <a:t> au ales un top 10 al </a:t>
            </a:r>
            <a:r>
              <a:rPr lang="en-US" sz="4000" dirty="0" err="1" smtClean="0">
                <a:latin typeface="Corbel" panose="020B0503020204020204" pitchFamily="34" charset="0"/>
              </a:rPr>
              <a:t>celor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mai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groaznice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animale</a:t>
            </a:r>
            <a:r>
              <a:rPr lang="en-US" sz="4000" dirty="0" smtClean="0">
                <a:latin typeface="Corbel" panose="020B0503020204020204" pitchFamily="34" charset="0"/>
              </a:rPr>
              <a:t> de </a:t>
            </a:r>
            <a:r>
              <a:rPr lang="en-US" sz="4000" dirty="0" err="1" smtClean="0">
                <a:latin typeface="Corbel" panose="020B0503020204020204" pitchFamily="34" charset="0"/>
              </a:rPr>
              <a:t>pe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planetă</a:t>
            </a:r>
            <a:r>
              <a:rPr lang="en-US" sz="4000" dirty="0" smtClean="0">
                <a:latin typeface="Corbel" panose="020B0503020204020204" pitchFamily="34" charset="0"/>
              </a:rPr>
              <a:t>: </a:t>
            </a:r>
            <a:r>
              <a:rPr lang="en-US" sz="4000" dirty="0" err="1" smtClean="0">
                <a:latin typeface="Corbel" panose="020B0503020204020204" pitchFamily="34" charset="0"/>
              </a:rPr>
              <a:t>cornuta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anoplogaster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mixina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ai-ai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calmarul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uriaș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idiacanthus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liliacul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vampir</a:t>
            </a:r>
            <a:r>
              <a:rPr lang="en-US" sz="4000" dirty="0" smtClean="0">
                <a:latin typeface="Corbel" panose="020B0503020204020204" pitchFamily="34" charset="0"/>
              </a:rPr>
              <a:t>, anaconda, </a:t>
            </a:r>
            <a:r>
              <a:rPr lang="en-US" sz="4000" dirty="0" err="1" smtClean="0">
                <a:latin typeface="Corbel" panose="020B0503020204020204" pitchFamily="34" charset="0"/>
              </a:rPr>
              <a:t>lupul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diavolul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tasmanian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r>
              <a:rPr lang="en-US" sz="4000" b="1" dirty="0" smtClean="0">
                <a:latin typeface="Corbel" panose="020B0503020204020204" pitchFamily="34" charset="0"/>
              </a:rPr>
              <a:t>C</a:t>
            </a:r>
            <a:r>
              <a:rPr lang="ro-MD" sz="4000" b="1" dirty="0">
                <a:latin typeface="Corbel" panose="020B0503020204020204" pitchFamily="34" charset="0"/>
              </a:rPr>
              <a:t>i</a:t>
            </a:r>
            <a:r>
              <a:rPr lang="en-US" sz="4000" b="1" dirty="0" smtClean="0">
                <a:latin typeface="Corbel" panose="020B0503020204020204" pitchFamily="34" charset="0"/>
              </a:rPr>
              <a:t>ne a </a:t>
            </a:r>
            <a:r>
              <a:rPr lang="en-US" sz="4000" b="1" dirty="0" err="1" smtClean="0">
                <a:latin typeface="Corbel" panose="020B0503020204020204" pitchFamily="34" charset="0"/>
              </a:rPr>
              <a:t>fost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plasat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primul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loc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în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acest</a:t>
            </a:r>
            <a:r>
              <a:rPr lang="en-US" sz="4000" b="1" dirty="0" smtClean="0">
                <a:latin typeface="Corbel" panose="020B0503020204020204" pitchFamily="34" charset="0"/>
              </a:rPr>
              <a:t> top?</a:t>
            </a:r>
            <a:endParaRPr lang="ru-RU" sz="44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Picture 2" descr="https://lh5.googleusercontent.com/m71Jr3lEBkI9_cniLSjZd9px1WY3q4sdt5I4dvYHmZeZk0JWPxq4haJVlRCYfdv5NMEU_20L3JoyTbUS94HQmoosZFJhltc-mRy68nn2kPkxdDhr_55l2M3NuwktSTTcmllBo2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37" y="1522352"/>
            <a:ext cx="16156596" cy="523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79399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/>
          </p:cNvSpPr>
          <p:nvPr/>
        </p:nvSpPr>
        <p:spPr>
          <a:xfrm>
            <a:off x="472932" y="6758609"/>
            <a:ext cx="19631168" cy="343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Экологи выбрали 10 самых страшных животных на планете: </a:t>
            </a:r>
            <a:r>
              <a:rPr lang="ru-RU" sz="3600" dirty="0" err="1" smtClean="0">
                <a:latin typeface="Corbel" panose="020B0503020204020204" pitchFamily="34" charset="0"/>
              </a:rPr>
              <a:t>саблезуб</a:t>
            </a:r>
            <a:r>
              <a:rPr lang="ru-RU" sz="3600" dirty="0" smtClean="0">
                <a:latin typeface="Corbel" panose="020B0503020204020204" pitchFamily="34" charset="0"/>
              </a:rPr>
              <a:t>, рыба-ведьма, </a:t>
            </a:r>
            <a:r>
              <a:rPr lang="ru-RU" sz="3600" dirty="0" err="1" smtClean="0">
                <a:latin typeface="Corbel" panose="020B0503020204020204" pitchFamily="34" charset="0"/>
              </a:rPr>
              <a:t>айе-айе</a:t>
            </a:r>
            <a:r>
              <a:rPr lang="ru-RU" sz="3600" dirty="0" smtClean="0">
                <a:latin typeface="Corbel" panose="020B0503020204020204" pitchFamily="34" charset="0"/>
              </a:rPr>
              <a:t>, </a:t>
            </a:r>
            <a:endParaRPr lang="ro-MD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гигантский кальмар, </a:t>
            </a:r>
            <a:r>
              <a:rPr lang="ru-RU" sz="3600" dirty="0" err="1" smtClean="0">
                <a:latin typeface="Corbel" panose="020B0503020204020204" pitchFamily="34" charset="0"/>
              </a:rPr>
              <a:t>идиакант</a:t>
            </a:r>
            <a:r>
              <a:rPr lang="ru-RU" sz="3600" dirty="0" smtClean="0">
                <a:latin typeface="Corbel" panose="020B0503020204020204" pitchFamily="34" charset="0"/>
              </a:rPr>
              <a:t>, вампир, анаконда, волк, тасманийский дьявол. </a:t>
            </a:r>
            <a:r>
              <a:rPr lang="ru-RU" sz="3600" b="1" dirty="0" smtClean="0">
                <a:latin typeface="Corbel" panose="020B0503020204020204" pitchFamily="34" charset="0"/>
              </a:rPr>
              <a:t>А кому экологи </a:t>
            </a:r>
            <a:endParaRPr lang="ro-MD" sz="3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b="1" dirty="0" smtClean="0">
                <a:latin typeface="Corbel" panose="020B0503020204020204" pitchFamily="34" charset="0"/>
              </a:rPr>
              <a:t>присудили 1 место?</a:t>
            </a:r>
            <a:endParaRPr lang="ro-MD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Ecologiștii</a:t>
            </a:r>
            <a:r>
              <a:rPr lang="en-US" sz="4000" dirty="0" smtClean="0">
                <a:latin typeface="Corbel" panose="020B0503020204020204" pitchFamily="34" charset="0"/>
              </a:rPr>
              <a:t> au ales un top 10 al </a:t>
            </a:r>
            <a:r>
              <a:rPr lang="en-US" sz="4000" dirty="0" err="1" smtClean="0">
                <a:latin typeface="Corbel" panose="020B0503020204020204" pitchFamily="34" charset="0"/>
              </a:rPr>
              <a:t>celor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mai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groaznice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animale</a:t>
            </a:r>
            <a:r>
              <a:rPr lang="en-US" sz="4000" dirty="0" smtClean="0">
                <a:latin typeface="Corbel" panose="020B0503020204020204" pitchFamily="34" charset="0"/>
              </a:rPr>
              <a:t> de </a:t>
            </a:r>
            <a:r>
              <a:rPr lang="en-US" sz="4000" dirty="0" err="1" smtClean="0">
                <a:latin typeface="Corbel" panose="020B0503020204020204" pitchFamily="34" charset="0"/>
              </a:rPr>
              <a:t>pe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planetă</a:t>
            </a:r>
            <a:r>
              <a:rPr lang="en-US" sz="4000" dirty="0" smtClean="0">
                <a:latin typeface="Corbel" panose="020B0503020204020204" pitchFamily="34" charset="0"/>
              </a:rPr>
              <a:t>: </a:t>
            </a:r>
            <a:r>
              <a:rPr lang="en-US" sz="4000" dirty="0" err="1" smtClean="0">
                <a:latin typeface="Corbel" panose="020B0503020204020204" pitchFamily="34" charset="0"/>
              </a:rPr>
              <a:t>cornuta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anoplogaster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mixina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ai-ai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calmarul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uriaș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idiacanthus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r>
              <a:rPr lang="en-US" sz="4000" dirty="0" err="1" smtClean="0">
                <a:latin typeface="Corbel" panose="020B0503020204020204" pitchFamily="34" charset="0"/>
              </a:rPr>
              <a:t>liliacul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vampir</a:t>
            </a:r>
            <a:r>
              <a:rPr lang="en-US" sz="4000" dirty="0" smtClean="0">
                <a:latin typeface="Corbel" panose="020B0503020204020204" pitchFamily="34" charset="0"/>
              </a:rPr>
              <a:t>, anaconda, </a:t>
            </a:r>
            <a:r>
              <a:rPr lang="en-US" sz="4000" dirty="0" err="1" smtClean="0">
                <a:latin typeface="Corbel" panose="020B0503020204020204" pitchFamily="34" charset="0"/>
              </a:rPr>
              <a:t>lupul</a:t>
            </a:r>
            <a:r>
              <a:rPr lang="en-US" sz="4000" dirty="0" smtClean="0">
                <a:latin typeface="Corbel" panose="020B0503020204020204" pitchFamily="34" charset="0"/>
              </a:rPr>
              <a:t>,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diavolul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tasmanian</a:t>
            </a:r>
            <a:r>
              <a:rPr lang="en-US" sz="4000" dirty="0" smtClean="0">
                <a:latin typeface="Corbel" panose="020B0503020204020204" pitchFamily="34" charset="0"/>
              </a:rPr>
              <a:t>. </a:t>
            </a:r>
            <a:r>
              <a:rPr lang="en-US" sz="4000" b="1" dirty="0" smtClean="0">
                <a:latin typeface="Corbel" panose="020B0503020204020204" pitchFamily="34" charset="0"/>
              </a:rPr>
              <a:t>C</a:t>
            </a:r>
            <a:r>
              <a:rPr lang="ro-MD" sz="4000" b="1" dirty="0">
                <a:latin typeface="Corbel" panose="020B0503020204020204" pitchFamily="34" charset="0"/>
              </a:rPr>
              <a:t>i</a:t>
            </a:r>
            <a:r>
              <a:rPr lang="en-US" sz="4000" b="1" dirty="0" smtClean="0">
                <a:latin typeface="Corbel" panose="020B0503020204020204" pitchFamily="34" charset="0"/>
              </a:rPr>
              <a:t>ne a </a:t>
            </a:r>
            <a:r>
              <a:rPr lang="en-US" sz="4000" b="1" dirty="0" err="1" smtClean="0">
                <a:latin typeface="Corbel" panose="020B0503020204020204" pitchFamily="34" charset="0"/>
              </a:rPr>
              <a:t>fost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plasat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primul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loc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în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 smtClean="0">
                <a:latin typeface="Corbel" panose="020B0503020204020204" pitchFamily="34" charset="0"/>
              </a:rPr>
              <a:t>acest</a:t>
            </a:r>
            <a:r>
              <a:rPr lang="en-US" sz="4000" b="1" dirty="0" smtClean="0">
                <a:latin typeface="Corbel" panose="020B0503020204020204" pitchFamily="34" charset="0"/>
              </a:rPr>
              <a:t> top?</a:t>
            </a:r>
            <a:endParaRPr lang="ru-RU" sz="44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Picture 2" descr="https://lh5.googleusercontent.com/m71Jr3lEBkI9_cniLSjZd9px1WY3q4sdt5I4dvYHmZeZk0JWPxq4haJVlRCYfdv5NMEU_20L3JoyTbUS94HQmoosZFJhltc-mRy68nn2kPkxdDhr_55l2M3NuwktSTTcmllBo2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37" y="1522352"/>
            <a:ext cx="16156596" cy="523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778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590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Датский ресторан </a:t>
            </a:r>
            <a:r>
              <a:rPr lang="ru-RU" sz="6000" dirty="0" err="1">
                <a:latin typeface="Corbel" panose="020B0503020204020204" pitchFamily="34" charset="0"/>
              </a:rPr>
              <a:t>Rub&amp;Stub</a:t>
            </a:r>
            <a:r>
              <a:rPr lang="ru-RU" sz="6000" dirty="0">
                <a:latin typeface="Corbel" panose="020B0503020204020204" pitchFamily="34" charset="0"/>
              </a:rPr>
              <a:t> работает только по вечерам.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Его меню ежедневно обновляется в зависимости от того,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что поставят супермаркеты и другие рестораны.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таким образом сокращает этот ресторан? </a:t>
            </a:r>
            <a:endParaRPr lang="x-none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Restaurantul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danez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Rub&amp;Stub</a:t>
            </a:r>
            <a:r>
              <a:rPr lang="en-US" sz="6000" dirty="0">
                <a:latin typeface="Corbel" panose="020B0503020204020204" pitchFamily="34" charset="0"/>
              </a:rPr>
              <a:t>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deschis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seara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Meniul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o-MD" sz="6000" dirty="0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actualizat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zilnic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funcție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ceea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furnizează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supermarketurile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restaurante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Astfel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restaurantul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ajută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>
                <a:latin typeface="Corbel" panose="020B0503020204020204" pitchFamily="34" charset="0"/>
              </a:rPr>
              <a:t>reducerea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r>
              <a:rPr lang="en-US" sz="6000" b="1" dirty="0" err="1">
                <a:latin typeface="Corbel" panose="020B0503020204020204" pitchFamily="34" charset="0"/>
              </a:rPr>
              <a:t>Finisați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propoziția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câteva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cuvinte</a:t>
            </a:r>
            <a:r>
              <a:rPr lang="en-US" sz="6000" b="1" dirty="0">
                <a:latin typeface="Corbel" panose="020B0503020204020204" pitchFamily="34" charset="0"/>
              </a:rPr>
              <a:t>.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04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590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Датский ресторан </a:t>
            </a:r>
            <a:r>
              <a:rPr lang="ru-RU" sz="6000" dirty="0" err="1">
                <a:latin typeface="Corbel" panose="020B0503020204020204" pitchFamily="34" charset="0"/>
              </a:rPr>
              <a:t>Rub&amp;Stub</a:t>
            </a:r>
            <a:r>
              <a:rPr lang="ru-RU" sz="6000" dirty="0">
                <a:latin typeface="Corbel" panose="020B0503020204020204" pitchFamily="34" charset="0"/>
              </a:rPr>
              <a:t> работает только по вечерам.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Его меню ежедневно обновляется в зависимости от того,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что поставят супермаркеты и другие рестораны.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таким образом сокращает этот ресторан? </a:t>
            </a:r>
            <a:endParaRPr lang="x-none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Restaurantul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danez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Rub&amp;Stub</a:t>
            </a:r>
            <a:r>
              <a:rPr lang="en-US" sz="6000" dirty="0">
                <a:latin typeface="Corbel" panose="020B0503020204020204" pitchFamily="34" charset="0"/>
              </a:rPr>
              <a:t>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deschis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seara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Meniul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o-MD" sz="6000" dirty="0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actualizat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zilnic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funcție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ceea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furnizează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supermarketurile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restaurante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Astfel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restaurantul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ajută</a:t>
            </a:r>
            <a:r>
              <a:rPr lang="en-US" sz="6000" dirty="0">
                <a:latin typeface="Corbel" panose="020B0503020204020204" pitchFamily="34" charset="0"/>
              </a:rPr>
              <a:t> la </a:t>
            </a:r>
            <a:r>
              <a:rPr lang="en-US" sz="6000" dirty="0" err="1">
                <a:latin typeface="Corbel" panose="020B0503020204020204" pitchFamily="34" charset="0"/>
              </a:rPr>
              <a:t>reducerea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r>
              <a:rPr lang="en-US" sz="6000" b="1" dirty="0" err="1">
                <a:latin typeface="Corbel" panose="020B0503020204020204" pitchFamily="34" charset="0"/>
              </a:rPr>
              <a:t>Finisați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propoziția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câteva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cuvinte</a:t>
            </a:r>
            <a:r>
              <a:rPr lang="en-US" sz="6000" b="1">
                <a:latin typeface="Corbel" panose="020B0503020204020204" pitchFamily="34" charset="0"/>
              </a:rPr>
              <a:t>.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934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78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Чтобы привыкнуть к экономии воды, советуют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использовать </a:t>
            </a:r>
            <a:r>
              <a:rPr lang="ru-RU" sz="7200" dirty="0">
                <a:latin typeface="Corbel" panose="020B0503020204020204" pitchFamily="34" charset="0"/>
              </a:rPr>
              <a:t>пробку для … </a:t>
            </a:r>
            <a:r>
              <a:rPr lang="ru-RU" sz="7200" b="1" dirty="0">
                <a:latin typeface="Corbel" panose="020B0503020204020204" pitchFamily="34" charset="0"/>
              </a:rPr>
              <a:t>Чего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Ca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obișnuiți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economisiți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se </a:t>
            </a:r>
            <a:r>
              <a:rPr lang="en-US" sz="7200" dirty="0" err="1">
                <a:latin typeface="Corbel" panose="020B0503020204020204" pitchFamily="34" charset="0"/>
              </a:rPr>
              <a:t>recomandă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utilizarea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dopului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atunci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când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folosiți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3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78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Чтобы привыкнуть к экономии воды, советуют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использовать </a:t>
            </a:r>
            <a:r>
              <a:rPr lang="ru-RU" sz="7200" dirty="0">
                <a:latin typeface="Corbel" panose="020B0503020204020204" pitchFamily="34" charset="0"/>
              </a:rPr>
              <a:t>пробку для … </a:t>
            </a:r>
            <a:r>
              <a:rPr lang="ru-RU" sz="7200" b="1" dirty="0">
                <a:latin typeface="Corbel" panose="020B0503020204020204" pitchFamily="34" charset="0"/>
              </a:rPr>
              <a:t>Чего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Ca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obișnuiți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economisiți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se </a:t>
            </a:r>
            <a:r>
              <a:rPr lang="en-US" sz="7200" dirty="0" err="1">
                <a:latin typeface="Corbel" panose="020B0503020204020204" pitchFamily="34" charset="0"/>
              </a:rPr>
              <a:t>recomandă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utilizarea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dopului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atunci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când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folosiți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5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78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Чтобы привыкнуть к экономии воды, советуют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использовать </a:t>
            </a:r>
            <a:r>
              <a:rPr lang="ru-RU" sz="7200" dirty="0">
                <a:latin typeface="Corbel" panose="020B0503020204020204" pitchFamily="34" charset="0"/>
              </a:rPr>
              <a:t>пробку для … </a:t>
            </a:r>
            <a:r>
              <a:rPr lang="ru-RU" sz="7200" b="1" dirty="0">
                <a:latin typeface="Corbel" panose="020B0503020204020204" pitchFamily="34" charset="0"/>
              </a:rPr>
              <a:t>Чего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Ca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obișnuiți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economisiți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se </a:t>
            </a:r>
            <a:r>
              <a:rPr lang="en-US" sz="7200" dirty="0" err="1">
                <a:latin typeface="Corbel" panose="020B0503020204020204" pitchFamily="34" charset="0"/>
              </a:rPr>
              <a:t>recomandă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utilizarea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dopului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atunci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când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folosiți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238500"/>
            <a:ext cx="20125206" cy="50292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237091"/>
            <a:ext cx="20110500" cy="503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88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330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2" y="10374500"/>
            <a:ext cx="112140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500" b="1" dirty="0">
                <a:latin typeface="Corbel" panose="020B0503020204020204" pitchFamily="34" charset="0"/>
              </a:rPr>
              <a:t>слова, в которых мы убрали все </a:t>
            </a:r>
            <a:r>
              <a:rPr lang="ru-RU" sz="4500" b="1" dirty="0" smtClean="0">
                <a:latin typeface="Corbel" panose="020B0503020204020204" pitchFamily="34" charset="0"/>
              </a:rPr>
              <a:t>согласные.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и – Персонаж мультфильма, который любил собирать </a:t>
            </a:r>
            <a:r>
              <a:rPr lang="ru-RU" sz="4500" dirty="0" smtClean="0">
                <a:latin typeface="Corbel" panose="020B0503020204020204" pitchFamily="34" charset="0"/>
              </a:rPr>
              <a:t>мусор.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е – Чтобы сохранить природу, магазины предлагают покупателю их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</a:t>
            </a:r>
            <a:r>
              <a:rPr lang="ru-RU" sz="4500" dirty="0" smtClean="0">
                <a:latin typeface="Corbel" panose="020B0503020204020204" pitchFamily="34" charset="0"/>
              </a:rPr>
              <a:t>бумажные </a:t>
            </a:r>
            <a:r>
              <a:rPr lang="ru-RU" sz="4500" dirty="0">
                <a:latin typeface="Corbel" panose="020B0503020204020204" pitchFamily="34" charset="0"/>
              </a:rPr>
              <a:t>варианты.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 </a:t>
            </a:r>
            <a:r>
              <a:rPr lang="ru-RU" sz="4500" dirty="0">
                <a:latin typeface="Corbel" panose="020B0503020204020204" pitchFamily="34" charset="0"/>
              </a:rPr>
              <a:t>ы е о – Группа предприятий, занятых добычей и производством </a:t>
            </a:r>
            <a:r>
              <a:rPr lang="ru-RU" sz="4500" dirty="0" smtClean="0">
                <a:latin typeface="Corbel" panose="020B0503020204020204" pitchFamily="34" charset="0"/>
              </a:rPr>
              <a:t>чего-либо.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e – </a:t>
            </a:r>
            <a:r>
              <a:rPr lang="en-US" sz="4500" dirty="0" err="1">
                <a:latin typeface="Corbel" panose="020B0503020204020204" pitchFamily="34" charset="0"/>
              </a:rPr>
              <a:t>Personaj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desen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animat</a:t>
            </a:r>
            <a:r>
              <a:rPr lang="en-US" sz="4500" dirty="0">
                <a:latin typeface="Corbel" panose="020B0503020204020204" pitchFamily="34" charset="0"/>
              </a:rPr>
              <a:t>, care </a:t>
            </a:r>
            <a:r>
              <a:rPr lang="en-US" sz="4500" dirty="0" err="1">
                <a:latin typeface="Corbel" panose="020B0503020204020204" pitchFamily="34" charset="0"/>
              </a:rPr>
              <a:t>iubea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strângă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gunoiul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e – </a:t>
            </a:r>
            <a:r>
              <a:rPr lang="en-US" sz="4500" dirty="0" err="1">
                <a:latin typeface="Corbel" panose="020B0503020204020204" pitchFamily="34" charset="0"/>
              </a:rPr>
              <a:t>Pentru</a:t>
            </a:r>
            <a:r>
              <a:rPr lang="en-US" sz="4500" dirty="0">
                <a:latin typeface="Corbel" panose="020B0503020204020204" pitchFamily="34" charset="0"/>
              </a:rPr>
              <a:t> a nu </a:t>
            </a:r>
            <a:r>
              <a:rPr lang="en-US" sz="4500" dirty="0" err="1">
                <a:latin typeface="Corbel" panose="020B0503020204020204" pitchFamily="34" charset="0"/>
              </a:rPr>
              <a:t>dăuna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naturii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magazinele</a:t>
            </a:r>
            <a:r>
              <a:rPr lang="en-US" sz="4500" dirty="0">
                <a:latin typeface="Corbel" panose="020B0503020204020204" pitchFamily="34" charset="0"/>
              </a:rPr>
              <a:t> ne </a:t>
            </a:r>
            <a:r>
              <a:rPr lang="en-US" sz="4500" dirty="0" err="1">
                <a:latin typeface="Corbel" panose="020B0503020204020204" pitchFamily="34" charset="0"/>
              </a:rPr>
              <a:t>propun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varianta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hârtie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lor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u </a:t>
            </a:r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e </a:t>
            </a:r>
            <a:r>
              <a:rPr lang="en-US" sz="4500" dirty="0">
                <a:latin typeface="Corbel" panose="020B0503020204020204" pitchFamily="34" charset="0"/>
              </a:rPr>
              <a:t>– </a:t>
            </a:r>
            <a:r>
              <a:rPr lang="en-US" sz="4500" dirty="0" err="1">
                <a:latin typeface="Corbel" panose="020B0503020204020204" pitchFamily="34" charset="0"/>
              </a:rPr>
              <a:t>Ramură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producției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materiale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economiei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naționale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cadrul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căreia</a:t>
            </a:r>
            <a:r>
              <a:rPr lang="en-US" sz="4500" dirty="0">
                <a:latin typeface="Corbel" panose="020B0503020204020204" pitchFamily="34" charset="0"/>
              </a:rPr>
              <a:t> au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    </a:t>
            </a:r>
            <a:r>
              <a:rPr lang="en-US" sz="4500" dirty="0" err="1" smtClean="0">
                <a:latin typeface="Corbel" panose="020B0503020204020204" pitchFamily="34" charset="0"/>
              </a:rPr>
              <a:t>loc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pe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scară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largă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activitățile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exploatare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bunurilor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naturale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    </a:t>
            </a:r>
            <a:r>
              <a:rPr lang="en-US" sz="4500" dirty="0" err="1" smtClean="0">
                <a:latin typeface="Corbel" panose="020B0503020204020204" pitchFamily="34" charset="0"/>
              </a:rPr>
              <a:t>transformarea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acestora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mijloace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producție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bunuri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consum</a:t>
            </a:r>
            <a:r>
              <a:rPr lang="en-US" sz="4500" dirty="0">
                <a:latin typeface="Corbel" panose="020B0503020204020204" pitchFamily="34" charset="0"/>
              </a:rPr>
              <a:t>.</a:t>
            </a:r>
            <a:br>
              <a:rPr lang="en-US" sz="4500" dirty="0">
                <a:latin typeface="Corbel" panose="020B0503020204020204" pitchFamily="34" charset="0"/>
              </a:rPr>
            </a:b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330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2" y="10374500"/>
            <a:ext cx="112140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500" b="1" dirty="0">
                <a:latin typeface="Corbel" panose="020B0503020204020204" pitchFamily="34" charset="0"/>
              </a:rPr>
              <a:t>слова, в которых мы убрали все </a:t>
            </a:r>
            <a:r>
              <a:rPr lang="ru-RU" sz="4500" b="1" dirty="0" smtClean="0">
                <a:latin typeface="Corbel" panose="020B0503020204020204" pitchFamily="34" charset="0"/>
              </a:rPr>
              <a:t>согласные.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и – Персонаж мультфильма, который любил собирать </a:t>
            </a:r>
            <a:r>
              <a:rPr lang="ru-RU" sz="4500" dirty="0" smtClean="0">
                <a:latin typeface="Corbel" panose="020B0503020204020204" pitchFamily="34" charset="0"/>
              </a:rPr>
              <a:t>мусор.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е – Чтобы сохранить природу, магазины предлагают покупателю их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</a:t>
            </a:r>
            <a:r>
              <a:rPr lang="ru-RU" sz="4500" dirty="0" smtClean="0">
                <a:latin typeface="Corbel" panose="020B0503020204020204" pitchFamily="34" charset="0"/>
              </a:rPr>
              <a:t>бумажные </a:t>
            </a:r>
            <a:r>
              <a:rPr lang="ru-RU" sz="4500" dirty="0">
                <a:latin typeface="Corbel" panose="020B0503020204020204" pitchFamily="34" charset="0"/>
              </a:rPr>
              <a:t>варианты.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 </a:t>
            </a:r>
            <a:r>
              <a:rPr lang="ru-RU" sz="4500" dirty="0">
                <a:latin typeface="Corbel" panose="020B0503020204020204" pitchFamily="34" charset="0"/>
              </a:rPr>
              <a:t>ы е о – Группа предприятий, занятых добычей и производством </a:t>
            </a:r>
            <a:r>
              <a:rPr lang="ru-RU" sz="4500" dirty="0" smtClean="0">
                <a:latin typeface="Corbel" panose="020B0503020204020204" pitchFamily="34" charset="0"/>
              </a:rPr>
              <a:t>чего-либо.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ro-MD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e – </a:t>
            </a:r>
            <a:r>
              <a:rPr lang="en-US" sz="4500" dirty="0" err="1">
                <a:latin typeface="Corbel" panose="020B0503020204020204" pitchFamily="34" charset="0"/>
              </a:rPr>
              <a:t>Personaj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desen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animat</a:t>
            </a:r>
            <a:r>
              <a:rPr lang="en-US" sz="4500" dirty="0">
                <a:latin typeface="Corbel" panose="020B0503020204020204" pitchFamily="34" charset="0"/>
              </a:rPr>
              <a:t>, care </a:t>
            </a:r>
            <a:r>
              <a:rPr lang="en-US" sz="4500" dirty="0" err="1">
                <a:latin typeface="Corbel" panose="020B0503020204020204" pitchFamily="34" charset="0"/>
              </a:rPr>
              <a:t>iubea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strângă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gunoiul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e – </a:t>
            </a:r>
            <a:r>
              <a:rPr lang="en-US" sz="4500" dirty="0" err="1">
                <a:latin typeface="Corbel" panose="020B0503020204020204" pitchFamily="34" charset="0"/>
              </a:rPr>
              <a:t>Pentru</a:t>
            </a:r>
            <a:r>
              <a:rPr lang="en-US" sz="4500" dirty="0">
                <a:latin typeface="Corbel" panose="020B0503020204020204" pitchFamily="34" charset="0"/>
              </a:rPr>
              <a:t> a nu </a:t>
            </a:r>
            <a:r>
              <a:rPr lang="en-US" sz="4500" dirty="0" err="1">
                <a:latin typeface="Corbel" panose="020B0503020204020204" pitchFamily="34" charset="0"/>
              </a:rPr>
              <a:t>dăuna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naturii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magazinele</a:t>
            </a:r>
            <a:r>
              <a:rPr lang="en-US" sz="4500" dirty="0">
                <a:latin typeface="Corbel" panose="020B0503020204020204" pitchFamily="34" charset="0"/>
              </a:rPr>
              <a:t> ne </a:t>
            </a:r>
            <a:r>
              <a:rPr lang="en-US" sz="4500" dirty="0" err="1">
                <a:latin typeface="Corbel" panose="020B0503020204020204" pitchFamily="34" charset="0"/>
              </a:rPr>
              <a:t>propun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varianta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hârtie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lor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u </a:t>
            </a:r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e </a:t>
            </a:r>
            <a:r>
              <a:rPr lang="en-US" sz="4500" dirty="0">
                <a:latin typeface="Corbel" panose="020B0503020204020204" pitchFamily="34" charset="0"/>
              </a:rPr>
              <a:t>– </a:t>
            </a:r>
            <a:r>
              <a:rPr lang="en-US" sz="4500" dirty="0" err="1">
                <a:latin typeface="Corbel" panose="020B0503020204020204" pitchFamily="34" charset="0"/>
              </a:rPr>
              <a:t>Ramură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producției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materiale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economiei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naționale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cadrul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căreia</a:t>
            </a:r>
            <a:r>
              <a:rPr lang="en-US" sz="4500" dirty="0">
                <a:latin typeface="Corbel" panose="020B0503020204020204" pitchFamily="34" charset="0"/>
              </a:rPr>
              <a:t> au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    </a:t>
            </a:r>
            <a:r>
              <a:rPr lang="en-US" sz="4500" dirty="0" err="1" smtClean="0">
                <a:latin typeface="Corbel" panose="020B0503020204020204" pitchFamily="34" charset="0"/>
              </a:rPr>
              <a:t>loc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pe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scară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largă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activitățile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exploatare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bunurilor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naturale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 </a:t>
            </a:r>
            <a:r>
              <a:rPr lang="ro-MD" sz="4500" dirty="0" smtClean="0">
                <a:latin typeface="Corbel" panose="020B0503020204020204" pitchFamily="34" charset="0"/>
              </a:rPr>
              <a:t>              </a:t>
            </a:r>
            <a:r>
              <a:rPr lang="en-US" sz="4500" dirty="0" err="1" smtClean="0">
                <a:latin typeface="Corbel" panose="020B0503020204020204" pitchFamily="34" charset="0"/>
              </a:rPr>
              <a:t>transformarea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acestora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mijloace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producție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bunuri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consum</a:t>
            </a:r>
            <a:r>
              <a:rPr lang="en-US" sz="4500" dirty="0">
                <a:latin typeface="Corbel" panose="020B0503020204020204" pitchFamily="34" charset="0"/>
              </a:rPr>
              <a:t>.</a:t>
            </a:r>
            <a:br>
              <a:rPr lang="en-US" sz="4500" dirty="0">
                <a:latin typeface="Corbel" panose="020B0503020204020204" pitchFamily="34" charset="0"/>
              </a:rPr>
            </a:b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814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949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2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Пресная </a:t>
            </a:r>
            <a:r>
              <a:rPr lang="ru-RU" sz="7200" b="1" dirty="0">
                <a:latin typeface="Corbel" panose="020B0503020204020204" pitchFamily="34" charset="0"/>
              </a:rPr>
              <a:t>вода составляет менее или более 3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процентов </a:t>
            </a:r>
            <a:r>
              <a:rPr lang="ru-RU" sz="7200" b="1" dirty="0">
                <a:latin typeface="Corbel" panose="020B0503020204020204" pitchFamily="34" charset="0"/>
              </a:rPr>
              <a:t>мировых водных ресурсов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Apa </a:t>
            </a:r>
            <a:r>
              <a:rPr lang="fr-FR" sz="7200" b="1" dirty="0">
                <a:latin typeface="Corbel" panose="020B0503020204020204" pitchFamily="34" charset="0"/>
              </a:rPr>
              <a:t>dulce reprezintă mai mult sau mai puțin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de </a:t>
            </a:r>
            <a:r>
              <a:rPr lang="fr-FR" sz="7200" b="1" dirty="0">
                <a:latin typeface="Corbel" panose="020B0503020204020204" pitchFamily="34" charset="0"/>
              </a:rPr>
              <a:t>3% din resursele de apă din lume?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1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9496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2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Пресная </a:t>
            </a:r>
            <a:r>
              <a:rPr lang="ru-RU" sz="7200" b="1" dirty="0">
                <a:latin typeface="Corbel" panose="020B0503020204020204" pitchFamily="34" charset="0"/>
              </a:rPr>
              <a:t>вода составляет менее или более 3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процентов </a:t>
            </a:r>
            <a:r>
              <a:rPr lang="ru-RU" sz="7200" b="1" dirty="0">
                <a:latin typeface="Corbel" panose="020B0503020204020204" pitchFamily="34" charset="0"/>
              </a:rPr>
              <a:t>мировых водных ресурсов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Apa </a:t>
            </a:r>
            <a:r>
              <a:rPr lang="fr-FR" sz="7200" b="1" dirty="0">
                <a:latin typeface="Corbel" panose="020B0503020204020204" pitchFamily="34" charset="0"/>
              </a:rPr>
              <a:t>dulce reprezintă mai mult sau mai puțin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de </a:t>
            </a:r>
            <a:r>
              <a:rPr lang="fr-FR" sz="7200" b="1" dirty="0">
                <a:latin typeface="Corbel" panose="020B0503020204020204" pitchFamily="34" charset="0"/>
              </a:rPr>
              <a:t>3% din resursele de apă din lume?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1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425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Верите </a:t>
            </a:r>
            <a:r>
              <a:rPr lang="ru-RU" sz="6000" b="1" dirty="0">
                <a:latin typeface="Corbel" panose="020B0503020204020204" pitchFamily="34" charset="0"/>
              </a:rPr>
              <a:t>ли вы, что, по подсчётам экспертов, если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население </a:t>
            </a:r>
            <a:r>
              <a:rPr lang="ru-RU" sz="6000" b="1" dirty="0">
                <a:latin typeface="Corbel" panose="020B0503020204020204" pitchFamily="34" charset="0"/>
              </a:rPr>
              <a:t>Земли к 2050 году достигнет 9,6 миллиардов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человек</a:t>
            </a:r>
            <a:r>
              <a:rPr lang="ru-RU" sz="6000" b="1" dirty="0">
                <a:latin typeface="Corbel" panose="020B0503020204020204" pitchFamily="34" charset="0"/>
              </a:rPr>
              <a:t>, потребуются ресурсы трёх планет Земля,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обеспечить всех необходимыми </a:t>
            </a:r>
            <a:r>
              <a:rPr lang="ru-RU" sz="6000" b="1" dirty="0" smtClean="0">
                <a:latin typeface="Corbel" panose="020B0503020204020204" pitchFamily="34" charset="0"/>
              </a:rPr>
              <a:t>продуктами?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endParaRPr lang="ru-RU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E </a:t>
            </a:r>
            <a:r>
              <a:rPr lang="en-US" sz="6000" b="1" dirty="0" err="1">
                <a:latin typeface="Corbel" panose="020B0503020204020204" pitchFamily="34" charset="0"/>
              </a:rPr>
              <a:t>adevărat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fals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că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potrivit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experților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cazul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care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populația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Terrei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va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atinge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cifra</a:t>
            </a:r>
            <a:r>
              <a:rPr lang="en-US" sz="6000" b="1" dirty="0">
                <a:latin typeface="Corbel" panose="020B0503020204020204" pitchFamily="34" charset="0"/>
              </a:rPr>
              <a:t> de 9,6 </a:t>
            </a:r>
            <a:r>
              <a:rPr lang="en-US" sz="6000" b="1" dirty="0" err="1">
                <a:latin typeface="Corbel" panose="020B0503020204020204" pitchFamily="34" charset="0"/>
              </a:rPr>
              <a:t>miliarde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anul</a:t>
            </a:r>
            <a:r>
              <a:rPr lang="en-US" sz="6000" b="1" dirty="0">
                <a:latin typeface="Corbel" panose="020B0503020204020204" pitchFamily="34" charset="0"/>
              </a:rPr>
              <a:t> 2050,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va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fi </a:t>
            </a:r>
            <a:r>
              <a:rPr lang="en-US" sz="6000" b="1" dirty="0" err="1">
                <a:latin typeface="Corbel" panose="020B0503020204020204" pitchFamily="34" charset="0"/>
              </a:rPr>
              <a:t>nevoie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resursele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trei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planete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identice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pentru</a:t>
            </a:r>
            <a:r>
              <a:rPr lang="en-US" sz="6000" b="1" dirty="0">
                <a:latin typeface="Corbel" panose="020B0503020204020204" pitchFamily="34" charset="0"/>
              </a:rPr>
              <a:t> a le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oferi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tuturor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hrana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necesară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34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425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Верите </a:t>
            </a:r>
            <a:r>
              <a:rPr lang="ru-RU" sz="6000" b="1" dirty="0">
                <a:latin typeface="Corbel" panose="020B0503020204020204" pitchFamily="34" charset="0"/>
              </a:rPr>
              <a:t>ли вы, что, по подсчётам экспертов, если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население </a:t>
            </a:r>
            <a:r>
              <a:rPr lang="ru-RU" sz="6000" b="1" dirty="0">
                <a:latin typeface="Corbel" panose="020B0503020204020204" pitchFamily="34" charset="0"/>
              </a:rPr>
              <a:t>Земли к 2050 году достигнет 9,6 миллиардов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человек</a:t>
            </a:r>
            <a:r>
              <a:rPr lang="ru-RU" sz="6000" b="1" dirty="0">
                <a:latin typeface="Corbel" panose="020B0503020204020204" pitchFamily="34" charset="0"/>
              </a:rPr>
              <a:t>, потребуются ресурсы трёх планет Земля,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обеспечить всех необходимыми </a:t>
            </a:r>
            <a:r>
              <a:rPr lang="ru-RU" sz="6000" b="1" dirty="0" smtClean="0">
                <a:latin typeface="Corbel" panose="020B0503020204020204" pitchFamily="34" charset="0"/>
              </a:rPr>
              <a:t>продуктами?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endParaRPr lang="ru-RU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E </a:t>
            </a:r>
            <a:r>
              <a:rPr lang="en-US" sz="6000" b="1" dirty="0" err="1">
                <a:latin typeface="Corbel" panose="020B0503020204020204" pitchFamily="34" charset="0"/>
              </a:rPr>
              <a:t>adevărat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fals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că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potrivit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experților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cazul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care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populația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Terrei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va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atinge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cifra</a:t>
            </a:r>
            <a:r>
              <a:rPr lang="en-US" sz="6000" b="1" dirty="0">
                <a:latin typeface="Corbel" panose="020B0503020204020204" pitchFamily="34" charset="0"/>
              </a:rPr>
              <a:t> de 9,6 </a:t>
            </a:r>
            <a:r>
              <a:rPr lang="en-US" sz="6000" b="1" dirty="0" err="1">
                <a:latin typeface="Corbel" panose="020B0503020204020204" pitchFamily="34" charset="0"/>
              </a:rPr>
              <a:t>miliarde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anul</a:t>
            </a:r>
            <a:r>
              <a:rPr lang="en-US" sz="6000" b="1" dirty="0">
                <a:latin typeface="Corbel" panose="020B0503020204020204" pitchFamily="34" charset="0"/>
              </a:rPr>
              <a:t> 2050,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va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fi </a:t>
            </a:r>
            <a:r>
              <a:rPr lang="en-US" sz="6000" b="1" dirty="0" err="1">
                <a:latin typeface="Corbel" panose="020B0503020204020204" pitchFamily="34" charset="0"/>
              </a:rPr>
              <a:t>nevoie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resursele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trei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planete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identice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r>
              <a:rPr lang="en-US" sz="6000" b="1" dirty="0" err="1">
                <a:latin typeface="Corbel" panose="020B0503020204020204" pitchFamily="34" charset="0"/>
              </a:rPr>
              <a:t>pentru</a:t>
            </a:r>
            <a:r>
              <a:rPr lang="en-US" sz="6000" b="1" dirty="0">
                <a:latin typeface="Corbel" panose="020B0503020204020204" pitchFamily="34" charset="0"/>
              </a:rPr>
              <a:t> a le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oferi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tuturor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hrana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necesară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674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530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Если </a:t>
            </a:r>
            <a:r>
              <a:rPr lang="ru-RU" sz="7200" dirty="0">
                <a:latin typeface="Corbel" panose="020B0503020204020204" pitchFamily="34" charset="0"/>
              </a:rPr>
              <a:t>вы будете оплачивать счета онлайн, то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сэкономите </a:t>
            </a:r>
            <a:r>
              <a:rPr lang="ru-RU" sz="7200" dirty="0">
                <a:latin typeface="Corbel" panose="020B0503020204020204" pitchFamily="34" charset="0"/>
              </a:rPr>
              <a:t>то, что придумали в Китае в 105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году </a:t>
            </a:r>
            <a:r>
              <a:rPr lang="ru-RU" sz="7200" dirty="0">
                <a:latin typeface="Corbel" panose="020B0503020204020204" pitchFamily="34" charset="0"/>
              </a:rPr>
              <a:t>нашей эры. </a:t>
            </a:r>
            <a:r>
              <a:rPr lang="ru-RU" sz="7200" b="1" dirty="0">
                <a:latin typeface="Corbel" panose="020B0503020204020204" pitchFamily="34" charset="0"/>
              </a:rPr>
              <a:t>Что именно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Dacă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veți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achita</a:t>
            </a:r>
            <a:r>
              <a:rPr lang="en-US" sz="7200" dirty="0">
                <a:latin typeface="Corbel" panose="020B0503020204020204" pitchFamily="34" charset="0"/>
              </a:rPr>
              <a:t> online, </a:t>
            </a:r>
            <a:r>
              <a:rPr lang="en-US" sz="7200" dirty="0" err="1">
                <a:latin typeface="Corbel" panose="020B0503020204020204" pitchFamily="34" charset="0"/>
              </a:rPr>
              <a:t>veți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economisi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fost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inventat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China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anul</a:t>
            </a:r>
            <a:r>
              <a:rPr lang="en-US" sz="7200" dirty="0">
                <a:latin typeface="Corbel" panose="020B0503020204020204" pitchFamily="34" charset="0"/>
              </a:rPr>
              <a:t> 105 </a:t>
            </a:r>
            <a:r>
              <a:rPr lang="en-US" sz="7200" dirty="0" err="1">
                <a:latin typeface="Corbel" panose="020B0503020204020204" pitchFamily="34" charset="0"/>
              </a:rPr>
              <a:t>d.Hr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anume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05900" y="1201855"/>
            <a:ext cx="10998200" cy="66936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07758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56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989</Words>
  <Application>Microsoft Office PowerPoint</Application>
  <PresentationFormat>Произвольный</PresentationFormat>
  <Paragraphs>131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ВОПРОС/ÎNTREBARE</vt:lpstr>
      <vt:lpstr>1  ВОПРОС/ÎNTREBARE</vt:lpstr>
      <vt:lpstr>2  ВОПРОС/ÎNTREBARE</vt:lpstr>
      <vt:lpstr>2  ВОПРОС/ÎNTREBARE</vt:lpstr>
      <vt:lpstr>3  ВОПРОС/ÎNTREBARE</vt:lpstr>
      <vt:lpstr>3  ВОПРОС/ÎNTREBARE</vt:lpstr>
      <vt:lpstr>4  ВОПРОС/ÎNTREBARE</vt:lpstr>
      <vt:lpstr>4  ВОПРОС/ÎNTREBARE</vt:lpstr>
      <vt:lpstr>5  ВОПРОС/ÎNTREBARE</vt:lpstr>
      <vt:lpstr>5  ВОПРОС/ÎNTREBARE</vt:lpstr>
      <vt:lpstr>6  ВОПРОС/ÎNTREBARE</vt:lpstr>
      <vt:lpstr>6  ВОПРОС/ÎNTREBARE</vt:lpstr>
      <vt:lpstr>7  ВОПРОС/ÎNTREBARE</vt:lpstr>
      <vt:lpstr>7  ВОПРОС/ÎNTREBARE</vt:lpstr>
      <vt:lpstr>7  ВОПРОС/ÎNTREBARE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417</cp:revision>
  <dcterms:modified xsi:type="dcterms:W3CDTF">2021-01-13T10:19:23Z</dcterms:modified>
</cp:coreProperties>
</file>