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3" r:id="rId20"/>
    <p:sldId id="275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5D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0F5069C-B9C6-4738-8A75-F9057207FDB4}" v="572" dt="2023-05-22T19:34:37.9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2" autoAdjust="0"/>
    <p:restoredTop sz="94660"/>
  </p:normalViewPr>
  <p:slideViewPr>
    <p:cSldViewPr snapToGrid="0">
      <p:cViewPr varScale="1">
        <p:scale>
          <a:sx n="89" d="100"/>
          <a:sy n="89" d="100"/>
        </p:scale>
        <p:origin x="8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22F66-727D-4150-ADA5-49CF3A0F68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9829800" cy="2387600"/>
          </a:xfrm>
        </p:spPr>
        <p:txBody>
          <a:bodyPr anchor="b">
            <a:normAutofit/>
          </a:bodyPr>
          <a:lstStyle>
            <a:lvl1pPr algn="l"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D9A1FE-C39F-4D7C-B93D-F8C203A1D6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9829800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008AAC-7D41-4304-8D59-EF34B23268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136525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9549D6DC-E1CB-4874-BF52-C3407230D20E}" type="datetime1">
              <a:rPr lang="en-US" smtClean="0"/>
              <a:t>5/22/2023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4D078-DE22-4F23-8B48-21FB1415C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411480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4C1F5-608B-4335-9F2A-17F63D5FA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601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F2C5-A3FC-44EF-BA15-CEC83C83D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5040D3-67DB-455C-AD79-49E185DB63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B2B07A-258E-42DD-9A68-2C76F7D54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1D81-C4B9-4A87-89A7-22E29E6C9200}" type="datetime1">
              <a:rPr lang="en-US" smtClean="0"/>
              <a:t>5/22/2023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01E9BC-3BB8-40CD-9294-59A2E59E1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13979D-5589-4770-9D29-046F2B506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336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6693CD-CB65-4F37-A6DA-F300B93C14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731520"/>
            <a:ext cx="2628900" cy="537807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48D117-7AE6-4831-9867-5145F64A0C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731520"/>
            <a:ext cx="7734300" cy="537807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988CF8-397F-485E-8081-AFA4DADD4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07718-69F7-427E-95A3-C1246AF46913}" type="datetime1">
              <a:rPr lang="en-US" smtClean="0"/>
              <a:t>5/22/2023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CE4773-4660-4F21-83CF-1A449395B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B59537-EB47-40FA-893E-785D6FE00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9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7B4A7-C566-48F4-B4B8-3A5E7B6C5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3B93F5-BC8B-452C-ACE2-C7E01D1B80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9A49B3-A57D-46C5-8462-0C52509F8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13E51-B7F7-4C24-B8E3-5471755DC0E0}" type="datetime1">
              <a:rPr lang="en-US" smtClean="0"/>
              <a:t>5/22/2023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C8C810-EAF4-4D86-84DD-2E574122D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87E738-8574-490B-974B-9AD3B2AAE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472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9764E-4B3D-4B6A-A210-B50E4F60E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30AEC2-B6E6-4C09-A16F-5E2A1C9A0D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A37CAB-B545-4E42-BB5A-F1DAA9335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1A59F-D956-4598-A3C1-AE72A5387751}" type="datetime1">
              <a:rPr lang="en-US" smtClean="0"/>
              <a:t>5/22/2023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6D720B-7E58-43F4-9659-ADB2403A5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95F53F-2FA5-4B5C-A151-F07BBC002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489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473D3-0F03-4BF4-831F-34E80BAC5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C09409-59F2-486F-A6D0-FAEE8FFF25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95847"/>
            <a:ext cx="5181600" cy="3981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087241-B390-47A6-8070-C3D4652F88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95847"/>
            <a:ext cx="5181600" cy="3981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80B360-2ACA-4B93-9439-591B6D3FB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BBD69-7BD3-4731-8064-242619E92CBE}" type="datetime1">
              <a:rPr lang="en-US" smtClean="0"/>
              <a:t>5/22/2023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4A73E2-CF78-404C-A86F-E70A284AE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A8F42A-11E1-42A0-8ECF-A5BBA3B8C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078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ECA31-EE14-41DD-9914-DA7138220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3152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B22AB6-1657-4AE2-8607-2C77A25D79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149131"/>
            <a:ext cx="5157787" cy="693696"/>
          </a:xfrm>
        </p:spPr>
        <p:txBody>
          <a:bodyPr anchor="b">
            <a:normAutofit/>
          </a:bodyPr>
          <a:lstStyle>
            <a:lvl1pPr marL="0" indent="0">
              <a:buNone/>
              <a:defRPr sz="20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AA6DC0-D4D5-4164-A3FD-6BB5CBB2BB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10625"/>
            <a:ext cx="5157787" cy="310056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9B35F8-95F3-43D1-8917-5836BAA904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149131"/>
            <a:ext cx="5183188" cy="693696"/>
          </a:xfrm>
        </p:spPr>
        <p:txBody>
          <a:bodyPr anchor="b">
            <a:normAutofit/>
          </a:bodyPr>
          <a:lstStyle>
            <a:lvl1pPr marL="0" indent="0">
              <a:buNone/>
              <a:defRPr sz="20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B639E7-F4A3-4ADE-B290-0A4F9761B9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10625"/>
            <a:ext cx="5183188" cy="310056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6F296B-429F-4DFC-ABC3-0A078EA99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D77D9-239F-488B-9358-023C46BC7084}" type="datetime1">
              <a:rPr lang="en-US" smtClean="0"/>
              <a:t>5/22/2023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7103B9-D521-4910-AC15-F12F25CB9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73A6D9-123D-492C-B5CE-294EF2559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339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92A22-4B4D-4F58-9783-A0469DA4D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152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5EE610-5457-4E8C-B568-B8D560773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61C24-7140-4FDE-92F3-654C6E2D3C1C}" type="datetime1">
              <a:rPr lang="en-US" smtClean="0"/>
              <a:t>5/22/2023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BA57BB-288A-4A30-A4EC-FF0537BC2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414C89-B968-4A85-A035-E2997A5F8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037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7A339C-4093-4B40-8C90-52F005CA9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D6ACF-ECB9-4B5F-A429-08B8AC75E8EF}" type="datetime1">
              <a:rPr lang="en-US" smtClean="0"/>
              <a:t>5/22/2023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A33F04-8E0A-4165-930C-527D781A7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62F57B-BEB6-4973-A362-38F638E0D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810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FAC90-C2CA-44DD-8EF8-20BDD6724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31520"/>
            <a:ext cx="3932237" cy="2346326"/>
          </a:xfrm>
        </p:spPr>
        <p:txBody>
          <a:bodyPr anchor="b">
            <a:no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E915FB-D5F4-4CAD-AE70-3644E81802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731521"/>
            <a:ext cx="6172200" cy="512953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374DA3-3BAC-4045-825F-B3C27B8973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429000"/>
            <a:ext cx="3932237" cy="24399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5A0D65-0423-4E45-947A-E08C8569F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B429B-EE2A-486A-BDB9-0C848B4FAFDD}" type="datetime1">
              <a:rPr lang="en-US" smtClean="0"/>
              <a:t>5/22/2023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E6FBD0-E49F-4DE6-9264-CEDB9BAA0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16B246-A768-4B2D-96C6-9F4178526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661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CB0C8-915E-4BF2-976E-B8D7EDC59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31520"/>
            <a:ext cx="3932237" cy="2341564"/>
          </a:xfrm>
        </p:spPr>
        <p:txBody>
          <a:bodyPr anchor="b">
            <a:no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0714E6-8E50-4B50-A2E0-F9D20155EB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687257"/>
            <a:ext cx="6172200" cy="517379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D67A6C-5CA5-4EF0-B1C4-ED85FF255A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429000"/>
            <a:ext cx="3932237" cy="243998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C76474-31D4-4567-B4EC-B6AF24488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5FE4A-CB8D-40AB-BFFC-AAF37EA071CB}" type="datetime1">
              <a:rPr lang="en-US" smtClean="0"/>
              <a:t>5/22/2023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902DE0-33F5-4372-8EB5-F5746D344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C5C2EF-849D-4B2C-8ED6-D26553657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598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293296F-4C3A-4530-98F5-F83646ACE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89" y="0"/>
            <a:ext cx="12192000" cy="685799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914D2BD-3C47-433D-81FE-DC6C39595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72" y="-1"/>
            <a:ext cx="12192000" cy="6857996"/>
            <a:chOff x="572" y="-1"/>
            <a:chExt cx="12192000" cy="6857996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3DD55E4-EA4F-4874-8B5B-6E0EAF4BBFC4}"/>
                </a:ext>
              </a:extLst>
            </p:cNvPr>
            <p:cNvCxnSpPr>
              <a:cxnSpLocks/>
            </p:cNvCxnSpPr>
            <p:nvPr/>
          </p:nvCxnSpPr>
          <p:spPr>
            <a:xfrm>
              <a:off x="1667" y="6276706"/>
              <a:ext cx="12189811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32950BAF-7673-4138-AEA2-DE7D368CC357}"/>
                </a:ext>
              </a:extLst>
            </p:cNvPr>
            <p:cNvCxnSpPr>
              <a:cxnSpLocks/>
            </p:cNvCxnSpPr>
            <p:nvPr/>
          </p:nvCxnSpPr>
          <p:spPr>
            <a:xfrm>
              <a:off x="572" y="580876"/>
              <a:ext cx="12192000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BE3E2B5-EA1C-415A-941A-843C7EA148E1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8134324" y="3428956"/>
              <a:ext cx="6857912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087FA3A6-E398-4576-B6B8-3328028D84B2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-2794261" y="3428956"/>
              <a:ext cx="6857912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Graphic 33">
              <a:extLst>
                <a:ext uri="{FF2B5EF4-FFF2-40B4-BE49-F238E27FC236}">
                  <a16:creationId xmlns:a16="http://schemas.microsoft.com/office/drawing/2014/main" id="{EFB597D7-65E0-476A-B9EB-3AA6ED33884C}"/>
                </a:ext>
              </a:extLst>
            </p:cNvPr>
            <p:cNvSpPr/>
            <p:nvPr/>
          </p:nvSpPr>
          <p:spPr>
            <a:xfrm>
              <a:off x="4277016" y="-1"/>
              <a:ext cx="3637968" cy="580875"/>
            </a:xfrm>
            <a:custGeom>
              <a:avLst/>
              <a:gdLst>
                <a:gd name="connsiteX0" fmla="*/ 0 w 2679858"/>
                <a:gd name="connsiteY0" fmla="*/ 4953 h 434911"/>
                <a:gd name="connsiteX1" fmla="*/ 1336548 w 2679858"/>
                <a:gd name="connsiteY1" fmla="*/ 434912 h 434911"/>
                <a:gd name="connsiteX2" fmla="*/ 2679859 w 2679858"/>
                <a:gd name="connsiteY2" fmla="*/ 0 h 434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79858" h="434911">
                  <a:moveTo>
                    <a:pt x="0" y="4953"/>
                  </a:moveTo>
                  <a:cubicBezTo>
                    <a:pt x="370427" y="274606"/>
                    <a:pt x="833723" y="434912"/>
                    <a:pt x="1336548" y="434912"/>
                  </a:cubicBezTo>
                  <a:cubicBezTo>
                    <a:pt x="1842326" y="434912"/>
                    <a:pt x="2308289" y="272701"/>
                    <a:pt x="2679859" y="0"/>
                  </a:cubicBezTo>
                </a:path>
              </a:pathLst>
            </a:custGeom>
            <a:noFill/>
            <a:ln w="1270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Graphic 33">
              <a:extLst>
                <a:ext uri="{FF2B5EF4-FFF2-40B4-BE49-F238E27FC236}">
                  <a16:creationId xmlns:a16="http://schemas.microsoft.com/office/drawing/2014/main" id="{11AA060A-BE0E-4687-8F9E-0E2955D9796D}"/>
                </a:ext>
              </a:extLst>
            </p:cNvPr>
            <p:cNvSpPr/>
            <p:nvPr/>
          </p:nvSpPr>
          <p:spPr>
            <a:xfrm rot="10800000">
              <a:off x="4305089" y="6276705"/>
              <a:ext cx="3581824" cy="581290"/>
            </a:xfrm>
            <a:custGeom>
              <a:avLst/>
              <a:gdLst>
                <a:gd name="connsiteX0" fmla="*/ 0 w 2679858"/>
                <a:gd name="connsiteY0" fmla="*/ 4953 h 434911"/>
                <a:gd name="connsiteX1" fmla="*/ 1336548 w 2679858"/>
                <a:gd name="connsiteY1" fmla="*/ 434912 h 434911"/>
                <a:gd name="connsiteX2" fmla="*/ 2679859 w 2679858"/>
                <a:gd name="connsiteY2" fmla="*/ 0 h 434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79858" h="434911">
                  <a:moveTo>
                    <a:pt x="0" y="4953"/>
                  </a:moveTo>
                  <a:cubicBezTo>
                    <a:pt x="370427" y="274606"/>
                    <a:pt x="833723" y="434912"/>
                    <a:pt x="1336548" y="434912"/>
                  </a:cubicBezTo>
                  <a:cubicBezTo>
                    <a:pt x="1842326" y="434912"/>
                    <a:pt x="2308289" y="272701"/>
                    <a:pt x="2679859" y="0"/>
                  </a:cubicBezTo>
                </a:path>
              </a:pathLst>
            </a:custGeom>
            <a:noFill/>
            <a:ln w="1270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78318D-FE3E-41D7-9A8C-2065A2C46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2732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B06718-79E7-4159-A003-F86FE7B3D8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89408"/>
            <a:ext cx="10515600" cy="38217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1F99FF-FFE2-431D-A0C8-A46C21712A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1365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spc="15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C0517C94-3B1E-4991-BED3-41F8B0158A00}" type="datetime1">
              <a:rPr lang="en-US" smtClean="0"/>
              <a:t>5/22/2023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C3547E-668D-4191-847C-7424F75496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34506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spc="15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BB6E6E-8527-4F63-A0C7-84CD44A2B0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3467" y="3246434"/>
            <a:ext cx="628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cap="all" spc="15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273BAE12-D270-459D-897B-6833652BB1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376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66" r:id="rId6"/>
    <p:sldLayoutId id="2147483662" r:id="rId7"/>
    <p:sldLayoutId id="2147483663" r:id="rId8"/>
    <p:sldLayoutId id="2147483664" r:id="rId9"/>
    <p:sldLayoutId id="2147483665" r:id="rId10"/>
    <p:sldLayoutId id="2147483667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2">
              <a:lumMod val="60000"/>
              <a:lumOff val="4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72EA9F9-0F99-4784-8BF9-4EBD02346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89" y="0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55BDD2-D926-41CD-AC8C-E6EB04935C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47725" y="581337"/>
            <a:ext cx="6034433" cy="2928626"/>
          </a:xfrm>
        </p:spPr>
        <p:txBody>
          <a:bodyPr>
            <a:normAutofit/>
          </a:bodyPr>
          <a:lstStyle/>
          <a:p>
            <a:r>
              <a:rPr lang="ru-RU" dirty="0">
                <a:cs typeface="Calibri Light"/>
              </a:rPr>
              <a:t>Что такое симметрия?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47725" y="3602038"/>
            <a:ext cx="6034433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>
                <a:ea typeface="+mn-lt"/>
                <a:cs typeface="+mn-lt"/>
              </a:rPr>
              <a:t>«Симметрия…есть идея, с помощью </a:t>
            </a:r>
            <a:endParaRPr lang="ru-RU"/>
          </a:p>
          <a:p>
            <a:r>
              <a:rPr lang="ru-RU" dirty="0">
                <a:ea typeface="+mn-lt"/>
                <a:cs typeface="+mn-lt"/>
              </a:rPr>
              <a:t>которой человек веками пытался </a:t>
            </a:r>
            <a:endParaRPr lang="ru-RU"/>
          </a:p>
          <a:p>
            <a:r>
              <a:rPr lang="ru-RU" dirty="0">
                <a:ea typeface="+mn-lt"/>
                <a:cs typeface="+mn-lt"/>
              </a:rPr>
              <a:t>объяснять и создавать порядок, </a:t>
            </a:r>
            <a:endParaRPr lang="ru-RU"/>
          </a:p>
          <a:p>
            <a:r>
              <a:rPr lang="ru-RU" dirty="0">
                <a:ea typeface="+mn-lt"/>
                <a:cs typeface="+mn-lt"/>
              </a:rPr>
              <a:t>красоту и  совершенство»  </a:t>
            </a:r>
            <a:endParaRPr lang="ru-RU"/>
          </a:p>
          <a:p>
            <a:r>
              <a:rPr lang="ru-RU" dirty="0">
                <a:ea typeface="+mn-lt"/>
                <a:cs typeface="+mn-lt"/>
              </a:rPr>
              <a:t>(Герман Вейль)</a:t>
            </a:r>
            <a:endParaRPr lang="ru-RU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C90EEE4-3D64-4239-BA3C-1F26DB520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33816" y="-2"/>
            <a:ext cx="4133553" cy="6864437"/>
            <a:chOff x="7433816" y="-6437"/>
            <a:chExt cx="4133553" cy="686443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8BCCBF4F-7562-4D0E-8E1E-9C4C9F1A03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V="1">
              <a:off x="9498848" y="581337"/>
              <a:ext cx="0" cy="5695397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BB71257-AC16-4845-A044-15B9B3AA57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7753567" y="1425553"/>
              <a:ext cx="3512149" cy="3952919"/>
            </a:xfrm>
            <a:custGeom>
              <a:avLst/>
              <a:gdLst>
                <a:gd name="connsiteX0" fmla="*/ 1939325 w 3878650"/>
                <a:gd name="connsiteY0" fmla="*/ 4363426 h 4363426"/>
                <a:gd name="connsiteX1" fmla="*/ 0 w 3878650"/>
                <a:gd name="connsiteY1" fmla="*/ 2424101 h 4363426"/>
                <a:gd name="connsiteX2" fmla="*/ 0 w 3878650"/>
                <a:gd name="connsiteY2" fmla="*/ 1734201 h 4363426"/>
                <a:gd name="connsiteX3" fmla="*/ 0 w 3878650"/>
                <a:gd name="connsiteY3" fmla="*/ 0 h 4363426"/>
                <a:gd name="connsiteX4" fmla="*/ 3878650 w 3878650"/>
                <a:gd name="connsiteY4" fmla="*/ 0 h 4363426"/>
                <a:gd name="connsiteX5" fmla="*/ 3878650 w 3878650"/>
                <a:gd name="connsiteY5" fmla="*/ 330044 h 4363426"/>
                <a:gd name="connsiteX6" fmla="*/ 3878650 w 3878650"/>
                <a:gd name="connsiteY6" fmla="*/ 2424101 h 4363426"/>
                <a:gd name="connsiteX7" fmla="*/ 1939325 w 3878650"/>
                <a:gd name="connsiteY7" fmla="*/ 4363426 h 4363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78650" h="4363426">
                  <a:moveTo>
                    <a:pt x="1939325" y="4363426"/>
                  </a:moveTo>
                  <a:cubicBezTo>
                    <a:pt x="868265" y="4363426"/>
                    <a:pt x="0" y="3495161"/>
                    <a:pt x="0" y="2424101"/>
                  </a:cubicBezTo>
                  <a:lnTo>
                    <a:pt x="0" y="1734201"/>
                  </a:lnTo>
                  <a:lnTo>
                    <a:pt x="0" y="0"/>
                  </a:lnTo>
                  <a:lnTo>
                    <a:pt x="3878650" y="0"/>
                  </a:lnTo>
                  <a:lnTo>
                    <a:pt x="3878650" y="330044"/>
                  </a:lnTo>
                  <a:lnTo>
                    <a:pt x="3878650" y="2424101"/>
                  </a:lnTo>
                  <a:cubicBezTo>
                    <a:pt x="3878650" y="3495161"/>
                    <a:pt x="3010385" y="4363426"/>
                    <a:pt x="1939325" y="4363426"/>
                  </a:cubicBezTo>
                  <a:close/>
                </a:path>
              </a:pathLst>
            </a:custGeom>
            <a:noFill/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1A2F9755-1611-41F4-997F-6EB934312F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434228" y="3435437"/>
              <a:ext cx="319339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74199E6-8C28-4770-9ACC-1916BFF068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265716" y="3435437"/>
              <a:ext cx="301653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4B6487F-8512-43C5-9D45-EA29CBB8B1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433816" y="0"/>
              <a:ext cx="5783" cy="685800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34790E1-3096-4285-AF56-23562D7603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60990" y="-6437"/>
              <a:ext cx="5783" cy="685800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9BB75CF3-4EBC-4297-9B27-E56EAE587D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434228" y="581337"/>
              <a:ext cx="4133088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511A49E5-7189-40AB-BD61-A648A80DCF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434228" y="6276734"/>
              <a:ext cx="4133088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59AD101-BC08-433A-AD99-409B66C2D2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89" y="0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E788242-4E16-4277-AC99-8601B722B5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6871FC-DB68-E585-A388-32FA94360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27323"/>
            <a:ext cx="3798436" cy="1914277"/>
          </a:xfrm>
        </p:spPr>
        <p:txBody>
          <a:bodyPr anchor="b">
            <a:normAutofit/>
          </a:bodyPr>
          <a:lstStyle/>
          <a:p>
            <a:r>
              <a:rPr lang="ru-RU" dirty="0"/>
              <a:t>Икосаэдр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696E774-B39F-98A9-F614-8A3BE35273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88920"/>
            <a:ext cx="3798436" cy="338804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ru-RU" dirty="0">
                <a:ea typeface="+mn-lt"/>
                <a:cs typeface="+mn-lt"/>
              </a:rPr>
              <a:t>Икосаэдр имеет центр симметрии - центр икосаэдра, 15 осей симметрии и 15 плоскостей симметрии.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7CB8D36-9DE0-44D4-B67A-16D4F21213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167689" y="-6437"/>
            <a:ext cx="6399627" cy="6864437"/>
            <a:chOff x="5167689" y="-6437"/>
            <a:chExt cx="6399627" cy="6864437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3B47A15-9292-4357-AA25-E187AC1662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67689" y="0"/>
              <a:ext cx="5783" cy="685800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1266E215-42AC-4D6A-A37F-B0C2E2FB99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60990" y="-6437"/>
              <a:ext cx="5783" cy="685800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DC49225-8670-4B30-BEA8-3CDE3C6DD4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67689" y="581337"/>
              <a:ext cx="6399627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12D652B-23A7-429E-A3E1-62ABA17B8B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67689" y="6276734"/>
              <a:ext cx="6399627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51CAF5B6-69B4-C873-D74E-CA7BFFD591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3287" y="914436"/>
            <a:ext cx="50292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8304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F10C978-51B5-420C-9A05-C8F194EACA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03" y="-597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8D34D1C-4E49-4D32-96F1-E49CEBBF86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89" y="0"/>
            <a:ext cx="12192000" cy="685799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EDBC9C2-2A39-44A2-9D95-D1DE9E2B12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72" y="0"/>
            <a:ext cx="12192000" cy="6857912"/>
            <a:chOff x="572" y="0"/>
            <a:chExt cx="12192000" cy="6857912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93379BC-3088-4AE8-8EF7-59370D7EB9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7" y="6276706"/>
              <a:ext cx="12189811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141DE74C-25AE-4959-99D5-0A77F1DFC8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72" y="580876"/>
              <a:ext cx="12192000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D9235EF-4E81-496D-ADA8-13EED901E9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0">
              <a:off x="8134324" y="3428956"/>
              <a:ext cx="6857912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7241A77-6415-454C-B86E-F42A280267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0">
              <a:off x="-2794261" y="3428956"/>
              <a:ext cx="6857912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B55B0F-92F9-3F09-0916-20370371A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27323"/>
            <a:ext cx="4933950" cy="1596291"/>
          </a:xfrm>
        </p:spPr>
        <p:txBody>
          <a:bodyPr>
            <a:normAutofit/>
          </a:bodyPr>
          <a:lstStyle/>
          <a:p>
            <a:r>
              <a:rPr lang="ru-RU" dirty="0"/>
              <a:t>Додекаэдр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677513A-7AED-DFAE-5E1B-88657DFCC5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196"/>
            <a:ext cx="4933950" cy="343057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ru-RU" dirty="0">
                <a:ea typeface="+mn-lt"/>
                <a:cs typeface="+mn-lt"/>
              </a:rPr>
              <a:t>Додекаэдр имеет центр симметрии - центр додекаэдра, 15 осей симметрии и 15 плоскостей симметрии</a:t>
            </a:r>
            <a:endParaRPr lang="ru-RU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32B0B7D-C67A-4103-B2F0-ACE40BD56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6091410" y="574154"/>
            <a:ext cx="4590" cy="5693884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B63CC40D-B716-6896-14E8-19C762D91C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5260" y="1016317"/>
            <a:ext cx="4824168" cy="482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9831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293296F-4C3A-4530-98F5-F83646ACE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89" y="0"/>
            <a:ext cx="12192000" cy="685799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914D2BD-3C47-433D-81FE-DC6C39595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72" y="-1"/>
            <a:ext cx="12192000" cy="6857996"/>
            <a:chOff x="572" y="-1"/>
            <a:chExt cx="12192000" cy="6857996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3DD55E4-EA4F-4874-8B5B-6E0EAF4BBF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7" y="6276706"/>
              <a:ext cx="12189811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2950BAF-7673-4138-AEA2-DE7D368CC3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72" y="580876"/>
              <a:ext cx="12192000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BE3E2B5-EA1C-415A-941A-843C7EA148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0">
              <a:off x="8134324" y="3428956"/>
              <a:ext cx="6857912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087FA3A6-E398-4576-B6B8-3328028D84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0">
              <a:off x="-2794261" y="3428956"/>
              <a:ext cx="6857912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Graphic 33">
              <a:extLst>
                <a:ext uri="{FF2B5EF4-FFF2-40B4-BE49-F238E27FC236}">
                  <a16:creationId xmlns:a16="http://schemas.microsoft.com/office/drawing/2014/main" id="{EFB597D7-65E0-476A-B9EB-3AA6ED3388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77016" y="-1"/>
              <a:ext cx="3637968" cy="580875"/>
            </a:xfrm>
            <a:custGeom>
              <a:avLst/>
              <a:gdLst>
                <a:gd name="connsiteX0" fmla="*/ 0 w 2679858"/>
                <a:gd name="connsiteY0" fmla="*/ 4953 h 434911"/>
                <a:gd name="connsiteX1" fmla="*/ 1336548 w 2679858"/>
                <a:gd name="connsiteY1" fmla="*/ 434912 h 434911"/>
                <a:gd name="connsiteX2" fmla="*/ 2679859 w 2679858"/>
                <a:gd name="connsiteY2" fmla="*/ 0 h 434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79858" h="434911">
                  <a:moveTo>
                    <a:pt x="0" y="4953"/>
                  </a:moveTo>
                  <a:cubicBezTo>
                    <a:pt x="370427" y="274606"/>
                    <a:pt x="833723" y="434912"/>
                    <a:pt x="1336548" y="434912"/>
                  </a:cubicBezTo>
                  <a:cubicBezTo>
                    <a:pt x="1842326" y="434912"/>
                    <a:pt x="2308289" y="272701"/>
                    <a:pt x="2679859" y="0"/>
                  </a:cubicBezTo>
                </a:path>
              </a:pathLst>
            </a:custGeom>
            <a:noFill/>
            <a:ln w="1270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" name="Graphic 33">
              <a:extLst>
                <a:ext uri="{FF2B5EF4-FFF2-40B4-BE49-F238E27FC236}">
                  <a16:creationId xmlns:a16="http://schemas.microsoft.com/office/drawing/2014/main" id="{11AA060A-BE0E-4687-8F9E-0E2955D979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4305089" y="6276705"/>
              <a:ext cx="3581824" cy="581290"/>
            </a:xfrm>
            <a:custGeom>
              <a:avLst/>
              <a:gdLst>
                <a:gd name="connsiteX0" fmla="*/ 0 w 2679858"/>
                <a:gd name="connsiteY0" fmla="*/ 4953 h 434911"/>
                <a:gd name="connsiteX1" fmla="*/ 1336548 w 2679858"/>
                <a:gd name="connsiteY1" fmla="*/ 434912 h 434911"/>
                <a:gd name="connsiteX2" fmla="*/ 2679859 w 2679858"/>
                <a:gd name="connsiteY2" fmla="*/ 0 h 434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79858" h="434911">
                  <a:moveTo>
                    <a:pt x="0" y="4953"/>
                  </a:moveTo>
                  <a:cubicBezTo>
                    <a:pt x="370427" y="274606"/>
                    <a:pt x="833723" y="434912"/>
                    <a:pt x="1336548" y="434912"/>
                  </a:cubicBezTo>
                  <a:cubicBezTo>
                    <a:pt x="1842326" y="434912"/>
                    <a:pt x="2308289" y="272701"/>
                    <a:pt x="2679859" y="0"/>
                  </a:cubicBezTo>
                </a:path>
              </a:pathLst>
            </a:custGeom>
            <a:noFill/>
            <a:ln w="1270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6896F022-319F-41B3-9726-F2F3E5D2B2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89" y="0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BE74794-0573-40B0-9B0C-8A1A9C3593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D1EA65-284F-B3B3-0EED-4F825B3EE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6095" y="711978"/>
            <a:ext cx="6025443" cy="245001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endParaRPr lang="en-US" sz="3300"/>
          </a:p>
          <a:p>
            <a:pPr algn="ctr">
              <a:lnSpc>
                <a:spcPct val="90000"/>
              </a:lnSpc>
            </a:pPr>
            <a:r>
              <a:rPr lang="en-US" sz="3300" dirty="0" err="1"/>
              <a:t>Симметрия</a:t>
            </a:r>
            <a:r>
              <a:rPr lang="en-US" sz="3300" dirty="0"/>
              <a:t> </a:t>
            </a:r>
            <a:r>
              <a:rPr lang="en-US" sz="3300" dirty="0" err="1"/>
              <a:t>встречается</a:t>
            </a:r>
            <a:r>
              <a:rPr lang="en-US" sz="3300" dirty="0"/>
              <a:t> в </a:t>
            </a:r>
            <a:r>
              <a:rPr lang="en-US" sz="3300" dirty="0" err="1"/>
              <a:t>физике</a:t>
            </a:r>
            <a:r>
              <a:rPr lang="en-US" sz="3300" dirty="0"/>
              <a:t>, </a:t>
            </a:r>
            <a:r>
              <a:rPr lang="en-US" sz="3300" dirty="0" err="1"/>
              <a:t>биологии</a:t>
            </a:r>
            <a:r>
              <a:rPr lang="en-US" sz="3300" dirty="0"/>
              <a:t>, в </a:t>
            </a:r>
            <a:r>
              <a:rPr lang="en-US" sz="3300" dirty="0" err="1"/>
              <a:t>архитектуре</a:t>
            </a:r>
            <a:r>
              <a:rPr lang="en-US" sz="3300" dirty="0"/>
              <a:t>, в </a:t>
            </a:r>
            <a:r>
              <a:rPr lang="en-US" sz="3300" dirty="0" err="1"/>
              <a:t>религии</a:t>
            </a:r>
            <a:r>
              <a:rPr lang="en-US" sz="3300" dirty="0"/>
              <a:t> и </a:t>
            </a:r>
            <a:r>
              <a:rPr lang="en-US" sz="3300" dirty="0" err="1"/>
              <a:t>искусстве</a:t>
            </a:r>
            <a:r>
              <a:rPr lang="en-US" sz="3300" dirty="0"/>
              <a:t> и </a:t>
            </a:r>
            <a:r>
              <a:rPr lang="en-US" sz="3300" dirty="0" err="1"/>
              <a:t>много</a:t>
            </a:r>
            <a:r>
              <a:rPr lang="en-US" sz="3300" dirty="0"/>
              <a:t> </a:t>
            </a:r>
            <a:r>
              <a:rPr lang="en-US" sz="3300" dirty="0" err="1"/>
              <a:t>ещё</a:t>
            </a:r>
            <a:r>
              <a:rPr lang="en-US" sz="3300" dirty="0"/>
              <a:t> </a:t>
            </a:r>
            <a:r>
              <a:rPr lang="en-US" sz="3300" dirty="0" err="1"/>
              <a:t>где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A057BF6-0F85-4330-8FC0-EC61193AB6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77" y="3722607"/>
            <a:ext cx="12192000" cy="3135490"/>
            <a:chOff x="4377" y="3722607"/>
            <a:chExt cx="12192000" cy="3135490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71E50DF9-97AD-43C0-9A8F-EFF7604437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310675" y="5270375"/>
              <a:ext cx="1005092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33199BF4-0F76-475A-B38D-EF73BEC91B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377" y="3723254"/>
              <a:ext cx="12192000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Graphic 13">
              <a:extLst>
                <a:ext uri="{FF2B5EF4-FFF2-40B4-BE49-F238E27FC236}">
                  <a16:creationId xmlns:a16="http://schemas.microsoft.com/office/drawing/2014/main" id="{2C456C3B-D150-4AC5-B0E5-67C51FD783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8881325" y="3722607"/>
              <a:ext cx="2681207" cy="3135441"/>
            </a:xfrm>
            <a:custGeom>
              <a:avLst/>
              <a:gdLst>
                <a:gd name="connsiteX0" fmla="*/ 0 w 2010537"/>
                <a:gd name="connsiteY0" fmla="*/ 2351151 h 2351150"/>
                <a:gd name="connsiteX1" fmla="*/ 0 w 2010537"/>
                <a:gd name="connsiteY1" fmla="*/ 0 h 2351150"/>
                <a:gd name="connsiteX2" fmla="*/ 840105 w 2010537"/>
                <a:gd name="connsiteY2" fmla="*/ 0 h 2351150"/>
                <a:gd name="connsiteX3" fmla="*/ 2010537 w 2010537"/>
                <a:gd name="connsiteY3" fmla="*/ 1175576 h 2351150"/>
                <a:gd name="connsiteX4" fmla="*/ 2010537 w 2010537"/>
                <a:gd name="connsiteY4" fmla="*/ 1175576 h 2351150"/>
                <a:gd name="connsiteX5" fmla="*/ 840105 w 2010537"/>
                <a:gd name="connsiteY5" fmla="*/ 2351151 h 2351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10537" h="2351150">
                  <a:moveTo>
                    <a:pt x="0" y="2351151"/>
                  </a:moveTo>
                  <a:lnTo>
                    <a:pt x="0" y="0"/>
                  </a:lnTo>
                  <a:lnTo>
                    <a:pt x="840105" y="0"/>
                  </a:lnTo>
                  <a:cubicBezTo>
                    <a:pt x="1486567" y="0"/>
                    <a:pt x="2010537" y="526352"/>
                    <a:pt x="2010537" y="1175576"/>
                  </a:cubicBezTo>
                  <a:lnTo>
                    <a:pt x="2010537" y="1175576"/>
                  </a:lnTo>
                  <a:cubicBezTo>
                    <a:pt x="2010537" y="1824800"/>
                    <a:pt x="1486472" y="2351151"/>
                    <a:pt x="840105" y="2351151"/>
                  </a:cubicBezTo>
                </a:path>
              </a:pathLst>
            </a:custGeom>
            <a:noFill/>
            <a:ln w="1270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Graphic 18">
              <a:extLst>
                <a:ext uri="{FF2B5EF4-FFF2-40B4-BE49-F238E27FC236}">
                  <a16:creationId xmlns:a16="http://schemas.microsoft.com/office/drawing/2014/main" id="{4B8E01E4-7A86-4C1E-9620-209902BC90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79400" y="3728504"/>
              <a:ext cx="3643725" cy="3129496"/>
            </a:xfrm>
            <a:custGeom>
              <a:avLst/>
              <a:gdLst>
                <a:gd name="connsiteX0" fmla="*/ 0 w 2737484"/>
                <a:gd name="connsiteY0" fmla="*/ 2351151 h 2351150"/>
                <a:gd name="connsiteX1" fmla="*/ 0 w 2737484"/>
                <a:gd name="connsiteY1" fmla="*/ 1368743 h 2351150"/>
                <a:gd name="connsiteX2" fmla="*/ 1368743 w 2737484"/>
                <a:gd name="connsiteY2" fmla="*/ 0 h 2351150"/>
                <a:gd name="connsiteX3" fmla="*/ 1368743 w 2737484"/>
                <a:gd name="connsiteY3" fmla="*/ 0 h 2351150"/>
                <a:gd name="connsiteX4" fmla="*/ 2737485 w 2737484"/>
                <a:gd name="connsiteY4" fmla="*/ 1368743 h 2351150"/>
                <a:gd name="connsiteX5" fmla="*/ 2737485 w 2737484"/>
                <a:gd name="connsiteY5" fmla="*/ 1855661 h 2351150"/>
                <a:gd name="connsiteX6" fmla="*/ 2737485 w 2737484"/>
                <a:gd name="connsiteY6" fmla="*/ 2351151 h 2351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37484" h="2351150">
                  <a:moveTo>
                    <a:pt x="0" y="2351151"/>
                  </a:moveTo>
                  <a:lnTo>
                    <a:pt x="0" y="1368743"/>
                  </a:lnTo>
                  <a:cubicBezTo>
                    <a:pt x="0" y="612838"/>
                    <a:pt x="612838" y="0"/>
                    <a:pt x="1368743" y="0"/>
                  </a:cubicBezTo>
                  <a:lnTo>
                    <a:pt x="1368743" y="0"/>
                  </a:lnTo>
                  <a:cubicBezTo>
                    <a:pt x="2124647" y="0"/>
                    <a:pt x="2737485" y="612838"/>
                    <a:pt x="2737485" y="1368743"/>
                  </a:cubicBezTo>
                  <a:lnTo>
                    <a:pt x="2737485" y="1855661"/>
                  </a:lnTo>
                  <a:lnTo>
                    <a:pt x="2737485" y="2351151"/>
                  </a:lnTo>
                </a:path>
              </a:pathLst>
            </a:custGeom>
            <a:noFill/>
            <a:ln w="1270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Graphic 13">
              <a:extLst>
                <a:ext uri="{FF2B5EF4-FFF2-40B4-BE49-F238E27FC236}">
                  <a16:creationId xmlns:a16="http://schemas.microsoft.com/office/drawing/2014/main" id="{2E1F9729-4F60-49C6-B8A7-B0D2C6304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9468" y="3722656"/>
              <a:ext cx="2681207" cy="3135441"/>
            </a:xfrm>
            <a:custGeom>
              <a:avLst/>
              <a:gdLst>
                <a:gd name="connsiteX0" fmla="*/ 0 w 2010537"/>
                <a:gd name="connsiteY0" fmla="*/ 2351151 h 2351150"/>
                <a:gd name="connsiteX1" fmla="*/ 0 w 2010537"/>
                <a:gd name="connsiteY1" fmla="*/ 0 h 2351150"/>
                <a:gd name="connsiteX2" fmla="*/ 840105 w 2010537"/>
                <a:gd name="connsiteY2" fmla="*/ 0 h 2351150"/>
                <a:gd name="connsiteX3" fmla="*/ 2010537 w 2010537"/>
                <a:gd name="connsiteY3" fmla="*/ 1175576 h 2351150"/>
                <a:gd name="connsiteX4" fmla="*/ 2010537 w 2010537"/>
                <a:gd name="connsiteY4" fmla="*/ 1175576 h 2351150"/>
                <a:gd name="connsiteX5" fmla="*/ 840105 w 2010537"/>
                <a:gd name="connsiteY5" fmla="*/ 2351151 h 2351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10537" h="2351150">
                  <a:moveTo>
                    <a:pt x="0" y="2351151"/>
                  </a:moveTo>
                  <a:lnTo>
                    <a:pt x="0" y="0"/>
                  </a:lnTo>
                  <a:lnTo>
                    <a:pt x="840105" y="0"/>
                  </a:lnTo>
                  <a:cubicBezTo>
                    <a:pt x="1486567" y="0"/>
                    <a:pt x="2010537" y="526352"/>
                    <a:pt x="2010537" y="1175576"/>
                  </a:cubicBezTo>
                  <a:lnTo>
                    <a:pt x="2010537" y="1175576"/>
                  </a:lnTo>
                  <a:cubicBezTo>
                    <a:pt x="2010537" y="1824800"/>
                    <a:pt x="1486472" y="2351151"/>
                    <a:pt x="840105" y="2351151"/>
                  </a:cubicBezTo>
                </a:path>
              </a:pathLst>
            </a:custGeom>
            <a:noFill/>
            <a:ln w="1270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BB274593-EE3E-42AC-BACF-114B0D30DA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894461" y="5270375"/>
              <a:ext cx="986864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6A5502D8-0FFA-FA45-BF25-175EA025FC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4570" y="4261106"/>
            <a:ext cx="1954638" cy="1954638"/>
          </a:xfrm>
          <a:prstGeom prst="rect">
            <a:avLst/>
          </a:prstGeom>
        </p:spPr>
      </p:pic>
      <p:pic>
        <p:nvPicPr>
          <p:cNvPr id="7" name="Рисунок 7">
            <a:extLst>
              <a:ext uri="{FF2B5EF4-FFF2-40B4-BE49-F238E27FC236}">
                <a16:creationId xmlns:a16="http://schemas.microsoft.com/office/drawing/2014/main" id="{3E8A3D58-B372-AFE2-FC33-43F7D36143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53000" y="4459353"/>
            <a:ext cx="2312775" cy="2095196"/>
          </a:xfrm>
          <a:prstGeom prst="rect">
            <a:avLst/>
          </a:prstGeom>
        </p:spPr>
      </p:pic>
      <p:pic>
        <p:nvPicPr>
          <p:cNvPr id="6" name="Рисунок 6" descr="Изображение выглядит как диаграмма&#10;&#10;Автоматически созданное описание">
            <a:extLst>
              <a:ext uri="{FF2B5EF4-FFF2-40B4-BE49-F238E27FC236}">
                <a16:creationId xmlns:a16="http://schemas.microsoft.com/office/drawing/2014/main" id="{A0B83008-ACD3-AFA6-7691-3C4CDA4054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39660" y="4261106"/>
            <a:ext cx="1954638" cy="1954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5717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62857F-6797-0BF4-8AA3-CF94A9217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Примеры симметрии в природе</a:t>
            </a:r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3D4725B8-8343-E894-6726-DD9374CCE4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363" y="2207918"/>
            <a:ext cx="2799644" cy="27996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2250923-542B-724F-9AAE-5B722F3608BF}"/>
              </a:ext>
            </a:extLst>
          </p:cNvPr>
          <p:cNvSpPr txBox="1"/>
          <p:nvPr/>
        </p:nvSpPr>
        <p:spPr>
          <a:xfrm>
            <a:off x="1185332" y="5042370"/>
            <a:ext cx="3668888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3200" dirty="0">
                <a:solidFill>
                  <a:srgbClr val="C25D5D"/>
                </a:solidFill>
              </a:rPr>
              <a:t>Кленовый лист</a:t>
            </a:r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2D13B1A3-E432-D745-2EEE-702DC110AA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8474" y="3166983"/>
            <a:ext cx="2009423" cy="280062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F30E865-C076-DE71-058A-78D25348369E}"/>
              </a:ext>
            </a:extLst>
          </p:cNvPr>
          <p:cNvSpPr txBox="1"/>
          <p:nvPr/>
        </p:nvSpPr>
        <p:spPr>
          <a:xfrm>
            <a:off x="4383851" y="2370666"/>
            <a:ext cx="3160889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3200" dirty="0">
                <a:solidFill>
                  <a:srgbClr val="C25D5D"/>
                </a:solidFill>
              </a:rPr>
              <a:t>Божья коровка</a:t>
            </a:r>
          </a:p>
        </p:txBody>
      </p:sp>
      <p:pic>
        <p:nvPicPr>
          <p:cNvPr id="8" name="Рисунок 8" descr="Изображение выглядит как черный">
            <a:extLst>
              <a:ext uri="{FF2B5EF4-FFF2-40B4-BE49-F238E27FC236}">
                <a16:creationId xmlns:a16="http://schemas.microsoft.com/office/drawing/2014/main" id="{B23F0E4F-110E-1BEF-E770-E75BF9DE19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1437" y="1959563"/>
            <a:ext cx="4737569" cy="328694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A94C7BA-CA8F-D4D0-2D4E-6C2B0DD666BD}"/>
              </a:ext>
            </a:extLst>
          </p:cNvPr>
          <p:cNvSpPr txBox="1"/>
          <p:nvPr/>
        </p:nvSpPr>
        <p:spPr>
          <a:xfrm>
            <a:off x="8748889" y="5070592"/>
            <a:ext cx="1862666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sz="3200" dirty="0">
                <a:solidFill>
                  <a:srgbClr val="C25D5D"/>
                </a:solidFill>
              </a:rPr>
              <a:t>Бабочка</a:t>
            </a:r>
          </a:p>
        </p:txBody>
      </p:sp>
    </p:spTree>
    <p:extLst>
      <p:ext uri="{BB962C8B-B14F-4D97-AF65-F5344CB8AC3E}">
        <p14:creationId xmlns:p14="http://schemas.microsoft.com/office/powerpoint/2010/main" val="11355738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59AD101-BC08-433A-AD99-409B66C2D2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89" y="0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E788242-4E16-4277-AC99-8601B722B5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840490-F937-0368-DBC6-B995E748F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27323"/>
            <a:ext cx="10722577" cy="2810727"/>
          </a:xfrm>
        </p:spPr>
        <p:txBody>
          <a:bodyPr anchor="t">
            <a:normAutofit/>
          </a:bodyPr>
          <a:lstStyle/>
          <a:p>
            <a:pPr algn="ctr"/>
            <a:r>
              <a:rPr lang="ru-RU" dirty="0"/>
              <a:t>Примеры симметрии в архитектуре</a:t>
            </a:r>
            <a:endParaRPr lang="ru-RU"/>
          </a:p>
        </p:txBody>
      </p:sp>
      <p:pic>
        <p:nvPicPr>
          <p:cNvPr id="4" name="Рисунок 4" descr="Изображение выглядит как небо, трава, зонтик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A83209C9-2D72-54D4-EF8C-5F8D9508D2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353" r="19931" b="-2"/>
          <a:stretch/>
        </p:blipFill>
        <p:spPr>
          <a:xfrm>
            <a:off x="633845" y="3720695"/>
            <a:ext cx="2665618" cy="3137305"/>
          </a:xfrm>
          <a:custGeom>
            <a:avLst/>
            <a:gdLst/>
            <a:ahLst/>
            <a:cxnLst/>
            <a:rect l="l" t="t" r="r" b="b"/>
            <a:pathLst>
              <a:path w="1076038" h="1252836">
                <a:moveTo>
                  <a:pt x="0" y="0"/>
                </a:moveTo>
                <a:lnTo>
                  <a:pt x="449620" y="0"/>
                </a:lnTo>
                <a:cubicBezTo>
                  <a:pt x="795581" y="0"/>
                  <a:pt x="1076038" y="280457"/>
                  <a:pt x="1076038" y="626418"/>
                </a:cubicBezTo>
                <a:cubicBezTo>
                  <a:pt x="1076038" y="972379"/>
                  <a:pt x="795581" y="1252836"/>
                  <a:pt x="449620" y="1252836"/>
                </a:cubicBezTo>
                <a:lnTo>
                  <a:pt x="226777" y="1252836"/>
                </a:lnTo>
                <a:lnTo>
                  <a:pt x="0" y="1252836"/>
                </a:lnTo>
                <a:close/>
              </a:path>
            </a:pathLst>
          </a:custGeom>
          <a:ln w="12700">
            <a:noFill/>
          </a:ln>
        </p:spPr>
      </p:pic>
      <p:pic>
        <p:nvPicPr>
          <p:cNvPr id="5" name="Рисунок 5" descr="Изображение выглядит как строительство, крыша&#10;&#10;Автоматически созданное описание">
            <a:extLst>
              <a:ext uri="{FF2B5EF4-FFF2-40B4-BE49-F238E27FC236}">
                <a16:creationId xmlns:a16="http://schemas.microsoft.com/office/drawing/2014/main" id="{D9017E18-6D87-57AB-FF47-EAA5006624A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709" r="11018" b="4"/>
          <a:stretch/>
        </p:blipFill>
        <p:spPr>
          <a:xfrm>
            <a:off x="4281632" y="3720722"/>
            <a:ext cx="3636683" cy="3137167"/>
          </a:xfrm>
          <a:custGeom>
            <a:avLst/>
            <a:gdLst/>
            <a:ahLst/>
            <a:cxnLst/>
            <a:rect l="l" t="t" r="r" b="b"/>
            <a:pathLst>
              <a:path w="4148838" h="3563363">
                <a:moveTo>
                  <a:pt x="2074419" y="0"/>
                </a:moveTo>
                <a:cubicBezTo>
                  <a:pt x="3220090" y="0"/>
                  <a:pt x="4148838" y="928749"/>
                  <a:pt x="4148838" y="2074419"/>
                </a:cubicBezTo>
                <a:lnTo>
                  <a:pt x="4148838" y="2812377"/>
                </a:lnTo>
                <a:lnTo>
                  <a:pt x="4148838" y="3563363"/>
                </a:lnTo>
                <a:lnTo>
                  <a:pt x="0" y="3563363"/>
                </a:lnTo>
                <a:lnTo>
                  <a:pt x="0" y="2074419"/>
                </a:lnTo>
                <a:cubicBezTo>
                  <a:pt x="0" y="928749"/>
                  <a:pt x="928749" y="0"/>
                  <a:pt x="2074419" y="0"/>
                </a:cubicBezTo>
                <a:close/>
              </a:path>
            </a:pathLst>
          </a:custGeom>
          <a:ln w="12700">
            <a:noFill/>
          </a:ln>
        </p:spPr>
      </p:pic>
      <p:pic>
        <p:nvPicPr>
          <p:cNvPr id="6" name="Рисунок 6" descr="Изображение выглядит как строительство, мечеть, на открытом воздухе, место поклонения&#10;&#10;Автоматически созданное описание">
            <a:extLst>
              <a:ext uri="{FF2B5EF4-FFF2-40B4-BE49-F238E27FC236}">
                <a16:creationId xmlns:a16="http://schemas.microsoft.com/office/drawing/2014/main" id="{B09B17BA-DDDE-2FC5-46D7-7CE79DD90C9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893" r="18888" b="-2"/>
          <a:stretch/>
        </p:blipFill>
        <p:spPr>
          <a:xfrm>
            <a:off x="8868176" y="3720722"/>
            <a:ext cx="2692373" cy="3137278"/>
          </a:xfrm>
          <a:custGeom>
            <a:avLst/>
            <a:gdLst/>
            <a:ahLst/>
            <a:cxnLst/>
            <a:rect l="l" t="t" r="r" b="b"/>
            <a:pathLst>
              <a:path w="1076038" h="1252836">
                <a:moveTo>
                  <a:pt x="626418" y="0"/>
                </a:moveTo>
                <a:lnTo>
                  <a:pt x="849261" y="0"/>
                </a:lnTo>
                <a:lnTo>
                  <a:pt x="1076038" y="0"/>
                </a:lnTo>
                <a:lnTo>
                  <a:pt x="1076038" y="1252836"/>
                </a:lnTo>
                <a:lnTo>
                  <a:pt x="626418" y="1252836"/>
                </a:lnTo>
                <a:cubicBezTo>
                  <a:pt x="280457" y="1252836"/>
                  <a:pt x="0" y="972379"/>
                  <a:pt x="0" y="626418"/>
                </a:cubicBezTo>
                <a:cubicBezTo>
                  <a:pt x="0" y="280457"/>
                  <a:pt x="280457" y="0"/>
                  <a:pt x="626418" y="0"/>
                </a:cubicBezTo>
                <a:close/>
              </a:path>
            </a:pathLst>
          </a:custGeom>
          <a:ln w="12700">
            <a:noFill/>
          </a:ln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D3BA5B12-468C-4CC8-8F52-7E2C8C5BFA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722507"/>
            <a:ext cx="12192000" cy="3135490"/>
            <a:chOff x="4377" y="3722607"/>
            <a:chExt cx="12192000" cy="3135490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EB67BA5-7590-4C85-9775-B6113103E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310675" y="5270375"/>
              <a:ext cx="982561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6155201-13CF-498A-B99C-F401C6F11B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377" y="3723254"/>
              <a:ext cx="12192000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Graphic 13">
              <a:extLst>
                <a:ext uri="{FF2B5EF4-FFF2-40B4-BE49-F238E27FC236}">
                  <a16:creationId xmlns:a16="http://schemas.microsoft.com/office/drawing/2014/main" id="{7497D0E2-64FA-4391-A8D2-6DD280B551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8881325" y="3722607"/>
              <a:ext cx="2681207" cy="3135441"/>
            </a:xfrm>
            <a:custGeom>
              <a:avLst/>
              <a:gdLst>
                <a:gd name="connsiteX0" fmla="*/ 0 w 2010537"/>
                <a:gd name="connsiteY0" fmla="*/ 2351151 h 2351150"/>
                <a:gd name="connsiteX1" fmla="*/ 0 w 2010537"/>
                <a:gd name="connsiteY1" fmla="*/ 0 h 2351150"/>
                <a:gd name="connsiteX2" fmla="*/ 840105 w 2010537"/>
                <a:gd name="connsiteY2" fmla="*/ 0 h 2351150"/>
                <a:gd name="connsiteX3" fmla="*/ 2010537 w 2010537"/>
                <a:gd name="connsiteY3" fmla="*/ 1175576 h 2351150"/>
                <a:gd name="connsiteX4" fmla="*/ 2010537 w 2010537"/>
                <a:gd name="connsiteY4" fmla="*/ 1175576 h 2351150"/>
                <a:gd name="connsiteX5" fmla="*/ 840105 w 2010537"/>
                <a:gd name="connsiteY5" fmla="*/ 2351151 h 2351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10537" h="2351150">
                  <a:moveTo>
                    <a:pt x="0" y="2351151"/>
                  </a:moveTo>
                  <a:lnTo>
                    <a:pt x="0" y="0"/>
                  </a:lnTo>
                  <a:lnTo>
                    <a:pt x="840105" y="0"/>
                  </a:lnTo>
                  <a:cubicBezTo>
                    <a:pt x="1486567" y="0"/>
                    <a:pt x="2010537" y="526352"/>
                    <a:pt x="2010537" y="1175576"/>
                  </a:cubicBezTo>
                  <a:lnTo>
                    <a:pt x="2010537" y="1175576"/>
                  </a:lnTo>
                  <a:cubicBezTo>
                    <a:pt x="2010537" y="1824800"/>
                    <a:pt x="1486472" y="2351151"/>
                    <a:pt x="840105" y="2351151"/>
                  </a:cubicBezTo>
                </a:path>
              </a:pathLst>
            </a:custGeom>
            <a:noFill/>
            <a:ln w="1270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1" name="Graphic 18">
              <a:extLst>
                <a:ext uri="{FF2B5EF4-FFF2-40B4-BE49-F238E27FC236}">
                  <a16:creationId xmlns:a16="http://schemas.microsoft.com/office/drawing/2014/main" id="{BF6C3718-981D-4713-BAA1-BFEE7519BA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79400" y="3728504"/>
              <a:ext cx="3643725" cy="3129496"/>
            </a:xfrm>
            <a:custGeom>
              <a:avLst/>
              <a:gdLst>
                <a:gd name="connsiteX0" fmla="*/ 0 w 2737484"/>
                <a:gd name="connsiteY0" fmla="*/ 2351151 h 2351150"/>
                <a:gd name="connsiteX1" fmla="*/ 0 w 2737484"/>
                <a:gd name="connsiteY1" fmla="*/ 1368743 h 2351150"/>
                <a:gd name="connsiteX2" fmla="*/ 1368743 w 2737484"/>
                <a:gd name="connsiteY2" fmla="*/ 0 h 2351150"/>
                <a:gd name="connsiteX3" fmla="*/ 1368743 w 2737484"/>
                <a:gd name="connsiteY3" fmla="*/ 0 h 2351150"/>
                <a:gd name="connsiteX4" fmla="*/ 2737485 w 2737484"/>
                <a:gd name="connsiteY4" fmla="*/ 1368743 h 2351150"/>
                <a:gd name="connsiteX5" fmla="*/ 2737485 w 2737484"/>
                <a:gd name="connsiteY5" fmla="*/ 1855661 h 2351150"/>
                <a:gd name="connsiteX6" fmla="*/ 2737485 w 2737484"/>
                <a:gd name="connsiteY6" fmla="*/ 2351151 h 2351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37484" h="2351150">
                  <a:moveTo>
                    <a:pt x="0" y="2351151"/>
                  </a:moveTo>
                  <a:lnTo>
                    <a:pt x="0" y="1368743"/>
                  </a:lnTo>
                  <a:cubicBezTo>
                    <a:pt x="0" y="612838"/>
                    <a:pt x="612838" y="0"/>
                    <a:pt x="1368743" y="0"/>
                  </a:cubicBezTo>
                  <a:lnTo>
                    <a:pt x="1368743" y="0"/>
                  </a:lnTo>
                  <a:cubicBezTo>
                    <a:pt x="2124647" y="0"/>
                    <a:pt x="2737485" y="612838"/>
                    <a:pt x="2737485" y="1368743"/>
                  </a:cubicBezTo>
                  <a:lnTo>
                    <a:pt x="2737485" y="1855661"/>
                  </a:lnTo>
                  <a:lnTo>
                    <a:pt x="2737485" y="2351151"/>
                  </a:lnTo>
                </a:path>
              </a:pathLst>
            </a:custGeom>
            <a:noFill/>
            <a:ln w="1270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2" name="Graphic 13">
              <a:extLst>
                <a:ext uri="{FF2B5EF4-FFF2-40B4-BE49-F238E27FC236}">
                  <a16:creationId xmlns:a16="http://schemas.microsoft.com/office/drawing/2014/main" id="{4F236AC9-537D-483A-850D-6EF3C604A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9468" y="3722656"/>
              <a:ext cx="2681207" cy="3135441"/>
            </a:xfrm>
            <a:custGeom>
              <a:avLst/>
              <a:gdLst>
                <a:gd name="connsiteX0" fmla="*/ 0 w 2010537"/>
                <a:gd name="connsiteY0" fmla="*/ 2351151 h 2351150"/>
                <a:gd name="connsiteX1" fmla="*/ 0 w 2010537"/>
                <a:gd name="connsiteY1" fmla="*/ 0 h 2351150"/>
                <a:gd name="connsiteX2" fmla="*/ 840105 w 2010537"/>
                <a:gd name="connsiteY2" fmla="*/ 0 h 2351150"/>
                <a:gd name="connsiteX3" fmla="*/ 2010537 w 2010537"/>
                <a:gd name="connsiteY3" fmla="*/ 1175576 h 2351150"/>
                <a:gd name="connsiteX4" fmla="*/ 2010537 w 2010537"/>
                <a:gd name="connsiteY4" fmla="*/ 1175576 h 2351150"/>
                <a:gd name="connsiteX5" fmla="*/ 840105 w 2010537"/>
                <a:gd name="connsiteY5" fmla="*/ 2351151 h 2351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10537" h="2351150">
                  <a:moveTo>
                    <a:pt x="0" y="2351151"/>
                  </a:moveTo>
                  <a:lnTo>
                    <a:pt x="0" y="0"/>
                  </a:lnTo>
                  <a:lnTo>
                    <a:pt x="840105" y="0"/>
                  </a:lnTo>
                  <a:cubicBezTo>
                    <a:pt x="1486567" y="0"/>
                    <a:pt x="2010537" y="526352"/>
                    <a:pt x="2010537" y="1175576"/>
                  </a:cubicBezTo>
                  <a:lnTo>
                    <a:pt x="2010537" y="1175576"/>
                  </a:lnTo>
                  <a:cubicBezTo>
                    <a:pt x="2010537" y="1824800"/>
                    <a:pt x="1486472" y="2351151"/>
                    <a:pt x="840105" y="2351151"/>
                  </a:cubicBezTo>
                </a:path>
              </a:pathLst>
            </a:custGeom>
            <a:noFill/>
            <a:ln w="1270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AE963BB2-60BB-41E2-A78E-DB1AA15B40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894461" y="5270375"/>
              <a:ext cx="986864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FFDBCF73-EFDE-1ECB-5F91-6CAED670FA2F}"/>
              </a:ext>
            </a:extLst>
          </p:cNvPr>
          <p:cNvSpPr txBox="1"/>
          <p:nvPr/>
        </p:nvSpPr>
        <p:spPr>
          <a:xfrm>
            <a:off x="-76200" y="3305174"/>
            <a:ext cx="3667125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sz="2400" dirty="0">
                <a:solidFill>
                  <a:srgbClr val="C25D5D"/>
                </a:solidFill>
                <a:latin typeface="Open Sans"/>
                <a:ea typeface="Open Sans"/>
                <a:cs typeface="Open Sans"/>
              </a:rPr>
              <a:t>Храм лотоса Нью-Дели</a:t>
            </a:r>
            <a:endParaRPr lang="ru-RU" sz="2400" dirty="0">
              <a:solidFill>
                <a:srgbClr val="C25D5D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CB3DB6-B1D9-E09A-5F2F-2AC142C6E723}"/>
              </a:ext>
            </a:extLst>
          </p:cNvPr>
          <p:cNvSpPr txBox="1"/>
          <p:nvPr/>
        </p:nvSpPr>
        <p:spPr>
          <a:xfrm>
            <a:off x="3857625" y="3200400"/>
            <a:ext cx="468630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400" dirty="0">
                <a:solidFill>
                  <a:srgbClr val="C25D5D"/>
                </a:solidFill>
                <a:ea typeface="+mn-lt"/>
                <a:cs typeface="+mn-lt"/>
              </a:rPr>
              <a:t>Небоскреб Петронас Кристалл</a:t>
            </a:r>
            <a:endParaRPr lang="ru-RU" sz="2400">
              <a:solidFill>
                <a:srgbClr val="C25D5D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A31C71E-9DF3-2EDE-9339-53FE19866A45}"/>
              </a:ext>
            </a:extLst>
          </p:cNvPr>
          <p:cNvSpPr txBox="1"/>
          <p:nvPr/>
        </p:nvSpPr>
        <p:spPr>
          <a:xfrm>
            <a:off x="8705850" y="3352799"/>
            <a:ext cx="4086225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400" dirty="0">
                <a:solidFill>
                  <a:srgbClr val="C25D5D"/>
                </a:solidFill>
                <a:ea typeface="+mn-lt"/>
                <a:cs typeface="+mn-lt"/>
              </a:rPr>
              <a:t>Италия соборы фасады</a:t>
            </a:r>
            <a:endParaRPr lang="ru-RU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7192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293296F-4C3A-4530-98F5-F83646ACE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89" y="0"/>
            <a:ext cx="12192000" cy="685799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914D2BD-3C47-433D-81FE-DC6C39595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72" y="-1"/>
            <a:ext cx="12192000" cy="6857996"/>
            <a:chOff x="572" y="-1"/>
            <a:chExt cx="12192000" cy="6857996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D3DD55E4-EA4F-4874-8B5B-6E0EAF4BBF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7" y="6276706"/>
              <a:ext cx="12189811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32950BAF-7673-4138-AEA2-DE7D368CC3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72" y="580876"/>
              <a:ext cx="12192000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BE3E2B5-EA1C-415A-941A-843C7EA148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0">
              <a:off x="8134324" y="3428956"/>
              <a:ext cx="6857912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087FA3A6-E398-4576-B6B8-3328028D84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0">
              <a:off x="-2794261" y="3428956"/>
              <a:ext cx="6857912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Graphic 33">
              <a:extLst>
                <a:ext uri="{FF2B5EF4-FFF2-40B4-BE49-F238E27FC236}">
                  <a16:creationId xmlns:a16="http://schemas.microsoft.com/office/drawing/2014/main" id="{EFB597D7-65E0-476A-B9EB-3AA6ED3388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77016" y="-1"/>
              <a:ext cx="3637968" cy="580875"/>
            </a:xfrm>
            <a:custGeom>
              <a:avLst/>
              <a:gdLst>
                <a:gd name="connsiteX0" fmla="*/ 0 w 2679858"/>
                <a:gd name="connsiteY0" fmla="*/ 4953 h 434911"/>
                <a:gd name="connsiteX1" fmla="*/ 1336548 w 2679858"/>
                <a:gd name="connsiteY1" fmla="*/ 434912 h 434911"/>
                <a:gd name="connsiteX2" fmla="*/ 2679859 w 2679858"/>
                <a:gd name="connsiteY2" fmla="*/ 0 h 434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79858" h="434911">
                  <a:moveTo>
                    <a:pt x="0" y="4953"/>
                  </a:moveTo>
                  <a:cubicBezTo>
                    <a:pt x="370427" y="274606"/>
                    <a:pt x="833723" y="434912"/>
                    <a:pt x="1336548" y="434912"/>
                  </a:cubicBezTo>
                  <a:cubicBezTo>
                    <a:pt x="1842326" y="434912"/>
                    <a:pt x="2308289" y="272701"/>
                    <a:pt x="2679859" y="0"/>
                  </a:cubicBezTo>
                </a:path>
              </a:pathLst>
            </a:custGeom>
            <a:noFill/>
            <a:ln w="1270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Graphic 33">
              <a:extLst>
                <a:ext uri="{FF2B5EF4-FFF2-40B4-BE49-F238E27FC236}">
                  <a16:creationId xmlns:a16="http://schemas.microsoft.com/office/drawing/2014/main" id="{11AA060A-BE0E-4687-8F9E-0E2955D979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4305089" y="6276705"/>
              <a:ext cx="3581824" cy="581290"/>
            </a:xfrm>
            <a:custGeom>
              <a:avLst/>
              <a:gdLst>
                <a:gd name="connsiteX0" fmla="*/ 0 w 2679858"/>
                <a:gd name="connsiteY0" fmla="*/ 4953 h 434911"/>
                <a:gd name="connsiteX1" fmla="*/ 1336548 w 2679858"/>
                <a:gd name="connsiteY1" fmla="*/ 434912 h 434911"/>
                <a:gd name="connsiteX2" fmla="*/ 2679859 w 2679858"/>
                <a:gd name="connsiteY2" fmla="*/ 0 h 434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79858" h="434911">
                  <a:moveTo>
                    <a:pt x="0" y="4953"/>
                  </a:moveTo>
                  <a:cubicBezTo>
                    <a:pt x="370427" y="274606"/>
                    <a:pt x="833723" y="434912"/>
                    <a:pt x="1336548" y="434912"/>
                  </a:cubicBezTo>
                  <a:cubicBezTo>
                    <a:pt x="1842326" y="434912"/>
                    <a:pt x="2308289" y="272701"/>
                    <a:pt x="2679859" y="0"/>
                  </a:cubicBezTo>
                </a:path>
              </a:pathLst>
            </a:custGeom>
            <a:noFill/>
            <a:ln w="1270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6896F022-319F-41B3-9726-F2F3E5D2B2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89" y="0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BE74794-0573-40B0-9B0C-8A1A9C3593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7" y="0"/>
            <a:ext cx="12192000" cy="687346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64276B-CAF1-3496-DEF3-5C1DCF712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08495"/>
            <a:ext cx="10929723" cy="263793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dirty="0" err="1"/>
              <a:t>Примеры</a:t>
            </a:r>
            <a:r>
              <a:rPr lang="en-US" sz="4800" dirty="0"/>
              <a:t> </a:t>
            </a:r>
            <a:r>
              <a:rPr lang="en-US" sz="4800" dirty="0" err="1"/>
              <a:t>симметрии</a:t>
            </a:r>
            <a:r>
              <a:rPr lang="en-US" sz="4800" dirty="0"/>
              <a:t> в </a:t>
            </a:r>
            <a:r>
              <a:rPr lang="en-US" sz="4800" dirty="0" err="1"/>
              <a:t>зданиях</a:t>
            </a:r>
            <a:r>
              <a:rPr lang="en-US" sz="4800" dirty="0"/>
              <a:t> </a:t>
            </a:r>
            <a:r>
              <a:rPr lang="en-US" sz="4800" dirty="0" err="1"/>
              <a:t>Кишинёва</a:t>
            </a:r>
            <a:endParaRPr lang="ru-RU" dirty="0" err="1"/>
          </a:p>
        </p:txBody>
      </p:sp>
      <p:pic>
        <p:nvPicPr>
          <p:cNvPr id="6" name="Рисунок 6" descr="Изображение выглядит как небо, на открытом воздухе, город, башня&#10;&#10;Автоматически созданное описание">
            <a:extLst>
              <a:ext uri="{FF2B5EF4-FFF2-40B4-BE49-F238E27FC236}">
                <a16:creationId xmlns:a16="http://schemas.microsoft.com/office/drawing/2014/main" id="{57C90629-DDF0-6AB2-7C23-AFD30250D9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444" r="16958" b="-3"/>
          <a:stretch/>
        </p:blipFill>
        <p:spPr>
          <a:xfrm>
            <a:off x="631167" y="3730965"/>
            <a:ext cx="2677319" cy="3129495"/>
          </a:xfrm>
          <a:custGeom>
            <a:avLst/>
            <a:gdLst/>
            <a:ahLst/>
            <a:cxnLst/>
            <a:rect l="l" t="t" r="r" b="b"/>
            <a:pathLst>
              <a:path w="1076038" h="1252836">
                <a:moveTo>
                  <a:pt x="0" y="0"/>
                </a:moveTo>
                <a:lnTo>
                  <a:pt x="449620" y="0"/>
                </a:lnTo>
                <a:cubicBezTo>
                  <a:pt x="795581" y="0"/>
                  <a:pt x="1076038" y="280457"/>
                  <a:pt x="1076038" y="626418"/>
                </a:cubicBezTo>
                <a:cubicBezTo>
                  <a:pt x="1076038" y="972379"/>
                  <a:pt x="795581" y="1252836"/>
                  <a:pt x="449620" y="1252836"/>
                </a:cubicBezTo>
                <a:lnTo>
                  <a:pt x="226777" y="1252836"/>
                </a:lnTo>
                <a:lnTo>
                  <a:pt x="0" y="1252836"/>
                </a:lnTo>
                <a:close/>
              </a:path>
            </a:pathLst>
          </a:custGeom>
          <a:ln w="12700">
            <a:noFill/>
          </a:ln>
        </p:spPr>
      </p:pic>
      <p:pic>
        <p:nvPicPr>
          <p:cNvPr id="7" name="Рисунок 7" descr="Изображение выглядит как дерево, на открытом воздухе, путь, сцена&#10;&#10;Автоматически созданное описание">
            <a:extLst>
              <a:ext uri="{FF2B5EF4-FFF2-40B4-BE49-F238E27FC236}">
                <a16:creationId xmlns:a16="http://schemas.microsoft.com/office/drawing/2014/main" id="{439F03E4-1608-9EF3-5EE0-B4546DAA2A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103" r="13839" b="3"/>
          <a:stretch/>
        </p:blipFill>
        <p:spPr>
          <a:xfrm>
            <a:off x="4291361" y="3720722"/>
            <a:ext cx="3621745" cy="3137167"/>
          </a:xfrm>
          <a:custGeom>
            <a:avLst/>
            <a:gdLst/>
            <a:ahLst/>
            <a:cxnLst/>
            <a:rect l="l" t="t" r="r" b="b"/>
            <a:pathLst>
              <a:path w="4148838" h="3563363">
                <a:moveTo>
                  <a:pt x="2074419" y="0"/>
                </a:moveTo>
                <a:cubicBezTo>
                  <a:pt x="3220090" y="0"/>
                  <a:pt x="4148838" y="928749"/>
                  <a:pt x="4148838" y="2074419"/>
                </a:cubicBezTo>
                <a:lnTo>
                  <a:pt x="4148838" y="2812377"/>
                </a:lnTo>
                <a:lnTo>
                  <a:pt x="4148838" y="3563363"/>
                </a:lnTo>
                <a:lnTo>
                  <a:pt x="0" y="3563363"/>
                </a:lnTo>
                <a:lnTo>
                  <a:pt x="0" y="2074419"/>
                </a:lnTo>
                <a:cubicBezTo>
                  <a:pt x="0" y="928749"/>
                  <a:pt x="928749" y="0"/>
                  <a:pt x="2074419" y="0"/>
                </a:cubicBezTo>
                <a:close/>
              </a:path>
            </a:pathLst>
          </a:custGeom>
          <a:ln w="12700">
            <a:noFill/>
          </a:ln>
        </p:spPr>
      </p:pic>
      <p:pic>
        <p:nvPicPr>
          <p:cNvPr id="8" name="Рисунок 8" descr="Изображение выглядит как на открытом воздухе, небо, дерево, строительство&#10;&#10;Автоматически созданное описание">
            <a:extLst>
              <a:ext uri="{FF2B5EF4-FFF2-40B4-BE49-F238E27FC236}">
                <a16:creationId xmlns:a16="http://schemas.microsoft.com/office/drawing/2014/main" id="{B0DAD9F9-88B8-00EB-79DA-6BD0EDD8508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357" r="12611" b="4"/>
          <a:stretch/>
        </p:blipFill>
        <p:spPr>
          <a:xfrm>
            <a:off x="8864933" y="3722458"/>
            <a:ext cx="2692373" cy="3151005"/>
          </a:xfrm>
          <a:custGeom>
            <a:avLst/>
            <a:gdLst/>
            <a:ahLst/>
            <a:cxnLst/>
            <a:rect l="l" t="t" r="r" b="b"/>
            <a:pathLst>
              <a:path w="1076038" h="1252836">
                <a:moveTo>
                  <a:pt x="626418" y="0"/>
                </a:moveTo>
                <a:lnTo>
                  <a:pt x="849261" y="0"/>
                </a:lnTo>
                <a:lnTo>
                  <a:pt x="1076038" y="0"/>
                </a:lnTo>
                <a:lnTo>
                  <a:pt x="1076038" y="1252836"/>
                </a:lnTo>
                <a:lnTo>
                  <a:pt x="626418" y="1252836"/>
                </a:lnTo>
                <a:cubicBezTo>
                  <a:pt x="280457" y="1252836"/>
                  <a:pt x="0" y="972379"/>
                  <a:pt x="0" y="626418"/>
                </a:cubicBezTo>
                <a:cubicBezTo>
                  <a:pt x="0" y="280457"/>
                  <a:pt x="280457" y="0"/>
                  <a:pt x="626418" y="0"/>
                </a:cubicBezTo>
                <a:close/>
              </a:path>
            </a:pathLst>
          </a:custGeom>
          <a:ln w="12700">
            <a:noFill/>
          </a:ln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5EEBF296-D371-4C0C-98C0-939E2CF270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722507"/>
            <a:ext cx="12192000" cy="3135490"/>
            <a:chOff x="4377" y="3722607"/>
            <a:chExt cx="12192000" cy="3135490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89EAB881-2AB1-47B8-B627-96ED369C44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310675" y="5270375"/>
              <a:ext cx="982561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9A66138F-B242-4999-8B26-87FD9036F0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377" y="3723254"/>
              <a:ext cx="12192000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Graphic 13">
              <a:extLst>
                <a:ext uri="{FF2B5EF4-FFF2-40B4-BE49-F238E27FC236}">
                  <a16:creationId xmlns:a16="http://schemas.microsoft.com/office/drawing/2014/main" id="{6DCD7AE2-A638-4A90-947C-9FB53C36C8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8881325" y="3722607"/>
              <a:ext cx="2681207" cy="3135441"/>
            </a:xfrm>
            <a:custGeom>
              <a:avLst/>
              <a:gdLst>
                <a:gd name="connsiteX0" fmla="*/ 0 w 2010537"/>
                <a:gd name="connsiteY0" fmla="*/ 2351151 h 2351150"/>
                <a:gd name="connsiteX1" fmla="*/ 0 w 2010537"/>
                <a:gd name="connsiteY1" fmla="*/ 0 h 2351150"/>
                <a:gd name="connsiteX2" fmla="*/ 840105 w 2010537"/>
                <a:gd name="connsiteY2" fmla="*/ 0 h 2351150"/>
                <a:gd name="connsiteX3" fmla="*/ 2010537 w 2010537"/>
                <a:gd name="connsiteY3" fmla="*/ 1175576 h 2351150"/>
                <a:gd name="connsiteX4" fmla="*/ 2010537 w 2010537"/>
                <a:gd name="connsiteY4" fmla="*/ 1175576 h 2351150"/>
                <a:gd name="connsiteX5" fmla="*/ 840105 w 2010537"/>
                <a:gd name="connsiteY5" fmla="*/ 2351151 h 2351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10537" h="2351150">
                  <a:moveTo>
                    <a:pt x="0" y="2351151"/>
                  </a:moveTo>
                  <a:lnTo>
                    <a:pt x="0" y="0"/>
                  </a:lnTo>
                  <a:lnTo>
                    <a:pt x="840105" y="0"/>
                  </a:lnTo>
                  <a:cubicBezTo>
                    <a:pt x="1486567" y="0"/>
                    <a:pt x="2010537" y="526352"/>
                    <a:pt x="2010537" y="1175576"/>
                  </a:cubicBezTo>
                  <a:lnTo>
                    <a:pt x="2010537" y="1175576"/>
                  </a:lnTo>
                  <a:cubicBezTo>
                    <a:pt x="2010537" y="1824800"/>
                    <a:pt x="1486472" y="2351151"/>
                    <a:pt x="840105" y="2351151"/>
                  </a:cubicBezTo>
                </a:path>
              </a:pathLst>
            </a:custGeom>
            <a:noFill/>
            <a:ln w="1270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1" name="Graphic 18">
              <a:extLst>
                <a:ext uri="{FF2B5EF4-FFF2-40B4-BE49-F238E27FC236}">
                  <a16:creationId xmlns:a16="http://schemas.microsoft.com/office/drawing/2014/main" id="{CF305DDD-7332-4437-8D29-1660C47C3A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79400" y="3728504"/>
              <a:ext cx="3643725" cy="3129496"/>
            </a:xfrm>
            <a:custGeom>
              <a:avLst/>
              <a:gdLst>
                <a:gd name="connsiteX0" fmla="*/ 0 w 2737484"/>
                <a:gd name="connsiteY0" fmla="*/ 2351151 h 2351150"/>
                <a:gd name="connsiteX1" fmla="*/ 0 w 2737484"/>
                <a:gd name="connsiteY1" fmla="*/ 1368743 h 2351150"/>
                <a:gd name="connsiteX2" fmla="*/ 1368743 w 2737484"/>
                <a:gd name="connsiteY2" fmla="*/ 0 h 2351150"/>
                <a:gd name="connsiteX3" fmla="*/ 1368743 w 2737484"/>
                <a:gd name="connsiteY3" fmla="*/ 0 h 2351150"/>
                <a:gd name="connsiteX4" fmla="*/ 2737485 w 2737484"/>
                <a:gd name="connsiteY4" fmla="*/ 1368743 h 2351150"/>
                <a:gd name="connsiteX5" fmla="*/ 2737485 w 2737484"/>
                <a:gd name="connsiteY5" fmla="*/ 1855661 h 2351150"/>
                <a:gd name="connsiteX6" fmla="*/ 2737485 w 2737484"/>
                <a:gd name="connsiteY6" fmla="*/ 2351151 h 2351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37484" h="2351150">
                  <a:moveTo>
                    <a:pt x="0" y="2351151"/>
                  </a:moveTo>
                  <a:lnTo>
                    <a:pt x="0" y="1368743"/>
                  </a:lnTo>
                  <a:cubicBezTo>
                    <a:pt x="0" y="612838"/>
                    <a:pt x="612838" y="0"/>
                    <a:pt x="1368743" y="0"/>
                  </a:cubicBezTo>
                  <a:lnTo>
                    <a:pt x="1368743" y="0"/>
                  </a:lnTo>
                  <a:cubicBezTo>
                    <a:pt x="2124647" y="0"/>
                    <a:pt x="2737485" y="612838"/>
                    <a:pt x="2737485" y="1368743"/>
                  </a:cubicBezTo>
                  <a:lnTo>
                    <a:pt x="2737485" y="1855661"/>
                  </a:lnTo>
                  <a:lnTo>
                    <a:pt x="2737485" y="2351151"/>
                  </a:lnTo>
                </a:path>
              </a:pathLst>
            </a:custGeom>
            <a:noFill/>
            <a:ln w="1270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2" name="Graphic 13">
              <a:extLst>
                <a:ext uri="{FF2B5EF4-FFF2-40B4-BE49-F238E27FC236}">
                  <a16:creationId xmlns:a16="http://schemas.microsoft.com/office/drawing/2014/main" id="{8231EAC9-7A32-4177-8772-9EC23AC4F2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9468" y="3722656"/>
              <a:ext cx="2681207" cy="3135441"/>
            </a:xfrm>
            <a:custGeom>
              <a:avLst/>
              <a:gdLst>
                <a:gd name="connsiteX0" fmla="*/ 0 w 2010537"/>
                <a:gd name="connsiteY0" fmla="*/ 2351151 h 2351150"/>
                <a:gd name="connsiteX1" fmla="*/ 0 w 2010537"/>
                <a:gd name="connsiteY1" fmla="*/ 0 h 2351150"/>
                <a:gd name="connsiteX2" fmla="*/ 840105 w 2010537"/>
                <a:gd name="connsiteY2" fmla="*/ 0 h 2351150"/>
                <a:gd name="connsiteX3" fmla="*/ 2010537 w 2010537"/>
                <a:gd name="connsiteY3" fmla="*/ 1175576 h 2351150"/>
                <a:gd name="connsiteX4" fmla="*/ 2010537 w 2010537"/>
                <a:gd name="connsiteY4" fmla="*/ 1175576 h 2351150"/>
                <a:gd name="connsiteX5" fmla="*/ 840105 w 2010537"/>
                <a:gd name="connsiteY5" fmla="*/ 2351151 h 2351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10537" h="2351150">
                  <a:moveTo>
                    <a:pt x="0" y="2351151"/>
                  </a:moveTo>
                  <a:lnTo>
                    <a:pt x="0" y="0"/>
                  </a:lnTo>
                  <a:lnTo>
                    <a:pt x="840105" y="0"/>
                  </a:lnTo>
                  <a:cubicBezTo>
                    <a:pt x="1486567" y="0"/>
                    <a:pt x="2010537" y="526352"/>
                    <a:pt x="2010537" y="1175576"/>
                  </a:cubicBezTo>
                  <a:lnTo>
                    <a:pt x="2010537" y="1175576"/>
                  </a:lnTo>
                  <a:cubicBezTo>
                    <a:pt x="2010537" y="1824800"/>
                    <a:pt x="1486472" y="2351151"/>
                    <a:pt x="840105" y="2351151"/>
                  </a:cubicBezTo>
                </a:path>
              </a:pathLst>
            </a:custGeom>
            <a:noFill/>
            <a:ln w="1270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2902C04-4231-4F06-A29C-CEB6DBFDDA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894461" y="5270375"/>
              <a:ext cx="986864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44385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293296F-4C3A-4530-98F5-F83646ACE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89" y="0"/>
            <a:ext cx="12192000" cy="685799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914D2BD-3C47-433D-81FE-DC6C39595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72" y="-1"/>
            <a:ext cx="12192000" cy="6857996"/>
            <a:chOff x="572" y="-1"/>
            <a:chExt cx="12192000" cy="6857996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3DD55E4-EA4F-4874-8B5B-6E0EAF4BBF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7" y="6276706"/>
              <a:ext cx="12189811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2950BAF-7673-4138-AEA2-DE7D368CC3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72" y="580876"/>
              <a:ext cx="12192000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6BE3E2B5-EA1C-415A-941A-843C7EA148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0">
              <a:off x="8134324" y="3428956"/>
              <a:ext cx="6857912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87FA3A6-E398-4576-B6B8-3328028D84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0">
              <a:off x="-2794261" y="3428956"/>
              <a:ext cx="6857912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Graphic 33">
              <a:extLst>
                <a:ext uri="{FF2B5EF4-FFF2-40B4-BE49-F238E27FC236}">
                  <a16:creationId xmlns:a16="http://schemas.microsoft.com/office/drawing/2014/main" id="{EFB597D7-65E0-476A-B9EB-3AA6ED3388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77016" y="-1"/>
              <a:ext cx="3637968" cy="580875"/>
            </a:xfrm>
            <a:custGeom>
              <a:avLst/>
              <a:gdLst>
                <a:gd name="connsiteX0" fmla="*/ 0 w 2679858"/>
                <a:gd name="connsiteY0" fmla="*/ 4953 h 434911"/>
                <a:gd name="connsiteX1" fmla="*/ 1336548 w 2679858"/>
                <a:gd name="connsiteY1" fmla="*/ 434912 h 434911"/>
                <a:gd name="connsiteX2" fmla="*/ 2679859 w 2679858"/>
                <a:gd name="connsiteY2" fmla="*/ 0 h 434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79858" h="434911">
                  <a:moveTo>
                    <a:pt x="0" y="4953"/>
                  </a:moveTo>
                  <a:cubicBezTo>
                    <a:pt x="370427" y="274606"/>
                    <a:pt x="833723" y="434912"/>
                    <a:pt x="1336548" y="434912"/>
                  </a:cubicBezTo>
                  <a:cubicBezTo>
                    <a:pt x="1842326" y="434912"/>
                    <a:pt x="2308289" y="272701"/>
                    <a:pt x="2679859" y="0"/>
                  </a:cubicBezTo>
                </a:path>
              </a:pathLst>
            </a:custGeom>
            <a:noFill/>
            <a:ln w="1270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Graphic 33">
              <a:extLst>
                <a:ext uri="{FF2B5EF4-FFF2-40B4-BE49-F238E27FC236}">
                  <a16:creationId xmlns:a16="http://schemas.microsoft.com/office/drawing/2014/main" id="{11AA060A-BE0E-4687-8F9E-0E2955D979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4305089" y="6276705"/>
              <a:ext cx="3581824" cy="581290"/>
            </a:xfrm>
            <a:custGeom>
              <a:avLst/>
              <a:gdLst>
                <a:gd name="connsiteX0" fmla="*/ 0 w 2679858"/>
                <a:gd name="connsiteY0" fmla="*/ 4953 h 434911"/>
                <a:gd name="connsiteX1" fmla="*/ 1336548 w 2679858"/>
                <a:gd name="connsiteY1" fmla="*/ 434912 h 434911"/>
                <a:gd name="connsiteX2" fmla="*/ 2679859 w 2679858"/>
                <a:gd name="connsiteY2" fmla="*/ 0 h 434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79858" h="434911">
                  <a:moveTo>
                    <a:pt x="0" y="4953"/>
                  </a:moveTo>
                  <a:cubicBezTo>
                    <a:pt x="370427" y="274606"/>
                    <a:pt x="833723" y="434912"/>
                    <a:pt x="1336548" y="434912"/>
                  </a:cubicBezTo>
                  <a:cubicBezTo>
                    <a:pt x="1842326" y="434912"/>
                    <a:pt x="2308289" y="272701"/>
                    <a:pt x="2679859" y="0"/>
                  </a:cubicBezTo>
                </a:path>
              </a:pathLst>
            </a:custGeom>
            <a:noFill/>
            <a:ln w="1270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45A0EBD5-B7D5-4DA4-BFB0-DFC1FB2DAE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15465"/>
            <a:ext cx="12192001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5937DC0-95F0-4D80-988E-61537F638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5465"/>
            <a:ext cx="12192000" cy="687346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C548EF11-CB0F-CE8A-0E42-7229306EAE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701" r="2" b="18202"/>
          <a:stretch/>
        </p:blipFill>
        <p:spPr>
          <a:xfrm>
            <a:off x="14863" y="-15465"/>
            <a:ext cx="6081136" cy="6873465"/>
          </a:xfrm>
          <a:prstGeom prst="rect">
            <a:avLst/>
          </a:prstGeom>
          <a:ln w="12700">
            <a:noFill/>
          </a:ln>
        </p:spPr>
      </p:pic>
      <p:pic>
        <p:nvPicPr>
          <p:cNvPr id="4" name="Рисунок 4" descr="Изображение выглядит как человек, стоящий, позирование&#10;&#10;Автоматически созданное описание">
            <a:extLst>
              <a:ext uri="{FF2B5EF4-FFF2-40B4-BE49-F238E27FC236}">
                <a16:creationId xmlns:a16="http://schemas.microsoft.com/office/drawing/2014/main" id="{26798BE0-51DA-FECA-CEFD-888AF2C8E6C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0"/>
          </a:blip>
          <a:srcRect r="-1" b="25904"/>
          <a:stretch/>
        </p:blipFill>
        <p:spPr>
          <a:xfrm>
            <a:off x="6096000" y="-15465"/>
            <a:ext cx="6095999" cy="6873465"/>
          </a:xfrm>
          <a:prstGeom prst="rect">
            <a:avLst/>
          </a:prstGeom>
          <a:ln w="12700">
            <a:noFill/>
          </a:ln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8F904602-A2EF-4133-894D-9A0C9B6ECF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28366" y="87"/>
            <a:ext cx="10933011" cy="6864710"/>
            <a:chOff x="628366" y="87"/>
            <a:chExt cx="10933011" cy="6864710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9A438105-82D6-4DB4-9149-0E19209B1B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0">
              <a:off x="-1282750" y="3429044"/>
              <a:ext cx="6857912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AE7D1012-73AA-4C61-9834-61CC814D52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0">
              <a:off x="6688336" y="3429043"/>
              <a:ext cx="6857912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3E875705-CC51-44C5-9BA2-A65A7F7B99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28366" y="3413532"/>
              <a:ext cx="2585819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Graphic 11">
              <a:extLst>
                <a:ext uri="{FF2B5EF4-FFF2-40B4-BE49-F238E27FC236}">
                  <a16:creationId xmlns:a16="http://schemas.microsoft.com/office/drawing/2014/main" id="{383D0AD7-F78D-4147-AF70-DD46F8C99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22063" y="702002"/>
              <a:ext cx="5759819" cy="6155995"/>
            </a:xfrm>
            <a:custGeom>
              <a:avLst/>
              <a:gdLst>
                <a:gd name="connsiteX0" fmla="*/ 0 w 4320540"/>
                <a:gd name="connsiteY0" fmla="*/ 4617720 h 4617719"/>
                <a:gd name="connsiteX1" fmla="*/ 0 w 4320540"/>
                <a:gd name="connsiteY1" fmla="*/ 4268439 h 4617719"/>
                <a:gd name="connsiteX2" fmla="*/ 0 w 4320540"/>
                <a:gd name="connsiteY2" fmla="*/ 2052352 h 4617719"/>
                <a:gd name="connsiteX3" fmla="*/ 2160270 w 4320540"/>
                <a:gd name="connsiteY3" fmla="*/ 0 h 4617719"/>
                <a:gd name="connsiteX4" fmla="*/ 2160270 w 4320540"/>
                <a:gd name="connsiteY4" fmla="*/ 0 h 4617719"/>
                <a:gd name="connsiteX5" fmla="*/ 4320540 w 4320540"/>
                <a:gd name="connsiteY5" fmla="*/ 2052352 h 4617719"/>
                <a:gd name="connsiteX6" fmla="*/ 4320540 w 4320540"/>
                <a:gd name="connsiteY6" fmla="*/ 2782443 h 4617719"/>
                <a:gd name="connsiteX7" fmla="*/ 4320540 w 4320540"/>
                <a:gd name="connsiteY7" fmla="*/ 4617720 h 4617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20540" h="4617719">
                  <a:moveTo>
                    <a:pt x="0" y="4617720"/>
                  </a:moveTo>
                  <a:lnTo>
                    <a:pt x="0" y="4268439"/>
                  </a:lnTo>
                  <a:lnTo>
                    <a:pt x="0" y="2052352"/>
                  </a:lnTo>
                  <a:cubicBezTo>
                    <a:pt x="0" y="918877"/>
                    <a:pt x="967169" y="0"/>
                    <a:pt x="2160270" y="0"/>
                  </a:cubicBezTo>
                  <a:lnTo>
                    <a:pt x="2160270" y="0"/>
                  </a:lnTo>
                  <a:cubicBezTo>
                    <a:pt x="3353372" y="0"/>
                    <a:pt x="4320540" y="918877"/>
                    <a:pt x="4320540" y="2052352"/>
                  </a:cubicBezTo>
                  <a:lnTo>
                    <a:pt x="4320540" y="2782443"/>
                  </a:lnTo>
                  <a:lnTo>
                    <a:pt x="4320540" y="4617720"/>
                  </a:lnTo>
                </a:path>
              </a:pathLst>
            </a:custGeom>
            <a:noFill/>
            <a:ln w="1270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F368FDD1-6FFE-4F58-8577-D53DB56442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74010" y="3413529"/>
              <a:ext cx="2587367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1AE12060-6A46-4B99-A8B1-BB06C920AA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0">
              <a:off x="8132421" y="3435841"/>
              <a:ext cx="6857912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C2D8C069-8866-493D-98C5-1B7E4E5685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0">
              <a:off x="-2796164" y="3435428"/>
              <a:ext cx="6857912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1D6F2B-3AD4-BD46-B4DB-B3538554B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8252" y="3428997"/>
            <a:ext cx="5305016" cy="2607814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5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Учёные, которые внесли свой вклад</a:t>
            </a:r>
          </a:p>
        </p:txBody>
      </p:sp>
    </p:spTree>
    <p:extLst>
      <p:ext uri="{BB962C8B-B14F-4D97-AF65-F5344CB8AC3E}">
        <p14:creationId xmlns:p14="http://schemas.microsoft.com/office/powerpoint/2010/main" val="31150675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059AD101-BC08-433A-AD99-409B66C2D2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89" y="0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E788242-4E16-4277-AC99-8601B722B5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B0F526-F302-71B8-435C-73D918CCD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727323"/>
            <a:ext cx="5490073" cy="1914277"/>
          </a:xfrm>
        </p:spPr>
        <p:txBody>
          <a:bodyPr anchor="b">
            <a:normAutofit/>
          </a:bodyPr>
          <a:lstStyle/>
          <a:p>
            <a:r>
              <a:rPr lang="ru-RU" dirty="0"/>
              <a:t>Эмми </a:t>
            </a:r>
            <a:r>
              <a:rPr lang="ru-RU" dirty="0" err="1"/>
              <a:t>Нётер</a:t>
            </a:r>
            <a:r>
              <a:rPr lang="ru-RU" dirty="0"/>
              <a:t>. Её история</a:t>
            </a:r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A42A9EE-01C7-ADCF-697E-DB37A3F19F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788920"/>
            <a:ext cx="5490073" cy="338804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1300">
                <a:ea typeface="+mn-lt"/>
                <a:cs typeface="+mn-lt"/>
              </a:rPr>
              <a:t>Выдающийся немецкий математик, «самая крупная женщина-математик, когда-либо </a:t>
            </a:r>
            <a:r>
              <a:rPr lang="ru-RU" sz="1300" err="1">
                <a:ea typeface="+mn-lt"/>
                <a:cs typeface="+mn-lt"/>
              </a:rPr>
              <a:t>существовавшая».Родилась</a:t>
            </a:r>
            <a:r>
              <a:rPr lang="ru-RU" sz="1300">
                <a:ea typeface="+mn-lt"/>
                <a:cs typeface="+mn-lt"/>
              </a:rPr>
              <a:t> в семье математика Макса </a:t>
            </a:r>
            <a:r>
              <a:rPr lang="ru-RU" sz="1300" err="1">
                <a:ea typeface="+mn-lt"/>
                <a:cs typeface="+mn-lt"/>
              </a:rPr>
              <a:t>Нётера</a:t>
            </a:r>
            <a:r>
              <a:rPr lang="ru-RU" sz="1300">
                <a:ea typeface="+mn-lt"/>
                <a:cs typeface="+mn-lt"/>
              </a:rPr>
              <a:t> в Эрлангене. Обучалась в </a:t>
            </a:r>
            <a:r>
              <a:rPr lang="ru-RU" sz="1300" err="1">
                <a:ea typeface="+mn-lt"/>
                <a:cs typeface="+mn-lt"/>
              </a:rPr>
              <a:t>Эрлангенском</a:t>
            </a:r>
            <a:r>
              <a:rPr lang="ru-RU" sz="1300">
                <a:ea typeface="+mn-lt"/>
                <a:cs typeface="+mn-lt"/>
              </a:rPr>
              <a:t> университете, где работал её отец, вначале вольнослушательницей, с 1904 года, когда разрешили женское обучение, официально зачислена. Была ученицей математика Пауля </a:t>
            </a:r>
            <a:r>
              <a:rPr lang="ru-RU" sz="1300" err="1">
                <a:ea typeface="+mn-lt"/>
                <a:cs typeface="+mn-lt"/>
              </a:rPr>
              <a:t>Гордана</a:t>
            </a:r>
            <a:r>
              <a:rPr lang="ru-RU" sz="1300">
                <a:ea typeface="+mn-lt"/>
                <a:cs typeface="+mn-lt"/>
              </a:rPr>
              <a:t>, под руководством которого защитила в 1907 году диссертацию по теории </a:t>
            </a:r>
            <a:r>
              <a:rPr lang="ru-RU" sz="1300" err="1">
                <a:ea typeface="+mn-lt"/>
                <a:cs typeface="+mn-lt"/>
              </a:rPr>
              <a:t>инвариантов.Уже</a:t>
            </a:r>
            <a:r>
              <a:rPr lang="ru-RU" sz="1300">
                <a:ea typeface="+mn-lt"/>
                <a:cs typeface="+mn-lt"/>
              </a:rPr>
              <a:t> в 1915 году </a:t>
            </a:r>
            <a:r>
              <a:rPr lang="ru-RU" sz="1300" err="1">
                <a:ea typeface="+mn-lt"/>
                <a:cs typeface="+mn-lt"/>
              </a:rPr>
              <a:t>Нётер</a:t>
            </a:r>
            <a:r>
              <a:rPr lang="ru-RU" sz="1300">
                <a:ea typeface="+mn-lt"/>
                <a:cs typeface="+mn-lt"/>
              </a:rPr>
              <a:t> внесла вклад в разработку Общей теории относительности; Эйнштейн в письме к мировому лидеру математиков Давиду Гильберту выразил восхищение «проницательным математическим мышлением» </a:t>
            </a:r>
            <a:r>
              <a:rPr lang="ru-RU" sz="1300" err="1">
                <a:ea typeface="+mn-lt"/>
                <a:cs typeface="+mn-lt"/>
              </a:rPr>
              <a:t>Нётер.Самый</a:t>
            </a:r>
            <a:r>
              <a:rPr lang="ru-RU" sz="1300">
                <a:ea typeface="+mn-lt"/>
                <a:cs typeface="+mn-lt"/>
              </a:rPr>
              <a:t> плодотворный период научной деятельности </a:t>
            </a:r>
            <a:r>
              <a:rPr lang="ru-RU" sz="1300" err="1">
                <a:ea typeface="+mn-lt"/>
                <a:cs typeface="+mn-lt"/>
              </a:rPr>
              <a:t>Нётер</a:t>
            </a:r>
            <a:r>
              <a:rPr lang="ru-RU" sz="1300">
                <a:ea typeface="+mn-lt"/>
                <a:cs typeface="+mn-lt"/>
              </a:rPr>
              <a:t> начинается около 1920 года, когда она создаёт целое новое направление в абстрактной алгебре. С 1922 года она работает профессором </a:t>
            </a:r>
            <a:r>
              <a:rPr lang="ru-RU" sz="1300" err="1">
                <a:ea typeface="+mn-lt"/>
                <a:cs typeface="+mn-lt"/>
              </a:rPr>
              <a:t>Гёттингенского</a:t>
            </a:r>
            <a:r>
              <a:rPr lang="ru-RU" sz="1300">
                <a:ea typeface="+mn-lt"/>
                <a:cs typeface="+mn-lt"/>
              </a:rPr>
              <a:t> университета, возглавляет авторитетную и быстро растущую научную школу.</a:t>
            </a:r>
            <a:endParaRPr lang="ru-RU" sz="130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3C7C3B1-A762-4683-8DC0-FDE202C7D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33816" y="-6437"/>
            <a:ext cx="4133500" cy="6864437"/>
            <a:chOff x="7433816" y="-6437"/>
            <a:chExt cx="4133500" cy="6864437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719ED225-F3C7-4528-920C-245DFBA2EF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433816" y="0"/>
              <a:ext cx="5783" cy="685800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F4990343-EA5D-4B3B-8816-6084C5BE84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60990" y="-6437"/>
              <a:ext cx="5783" cy="685800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D6B7FCFF-F925-4BD3-9747-281D760205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434228" y="581337"/>
              <a:ext cx="4133088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256022A-471C-402E-8FB7-07349DE5D9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434228" y="6276734"/>
              <a:ext cx="4133088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Рисунок 4" descr="Изображение выглядит как человек, стоящий, позирование&#10;&#10;Автоматически созданное описание">
            <a:extLst>
              <a:ext uri="{FF2B5EF4-FFF2-40B4-BE49-F238E27FC236}">
                <a16:creationId xmlns:a16="http://schemas.microsoft.com/office/drawing/2014/main" id="{6F44AF3F-6A13-972B-9015-1E47E7582E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6678" y="745272"/>
            <a:ext cx="3527232" cy="536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3363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F10C978-51B5-420C-9A05-C8F194EACA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03" y="-597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8D34D1C-4E49-4D32-96F1-E49CEBBF86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89" y="0"/>
            <a:ext cx="12192000" cy="685799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E94C6EB-0BD0-4926-909B-CE0EFF459E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7" y="-1"/>
            <a:ext cx="12195239" cy="6857996"/>
            <a:chOff x="1667" y="-1"/>
            <a:chExt cx="12195239" cy="6857996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D8D9AC5-1A8B-4F43-99E1-1D51CFFCF1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7" y="6276706"/>
              <a:ext cx="12189811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249B524-B22D-40A1-81F7-459441A7E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906" y="580876"/>
              <a:ext cx="12192000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8CCE87E-3564-469A-9A46-F794A0F940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0">
              <a:off x="8134324" y="3428956"/>
              <a:ext cx="6857912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4C96A98-5EF6-4542-9FA4-86B1D2651A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0">
              <a:off x="-2794261" y="3428956"/>
              <a:ext cx="6857912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Graphic 33">
              <a:extLst>
                <a:ext uri="{FF2B5EF4-FFF2-40B4-BE49-F238E27FC236}">
                  <a16:creationId xmlns:a16="http://schemas.microsoft.com/office/drawing/2014/main" id="{3BF088B1-D6D6-4925-9B48-5098FF09D0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77016" y="-1"/>
              <a:ext cx="3637968" cy="580875"/>
            </a:xfrm>
            <a:custGeom>
              <a:avLst/>
              <a:gdLst>
                <a:gd name="connsiteX0" fmla="*/ 0 w 2679858"/>
                <a:gd name="connsiteY0" fmla="*/ 4953 h 434911"/>
                <a:gd name="connsiteX1" fmla="*/ 1336548 w 2679858"/>
                <a:gd name="connsiteY1" fmla="*/ 434912 h 434911"/>
                <a:gd name="connsiteX2" fmla="*/ 2679859 w 2679858"/>
                <a:gd name="connsiteY2" fmla="*/ 0 h 434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79858" h="434911">
                  <a:moveTo>
                    <a:pt x="0" y="4953"/>
                  </a:moveTo>
                  <a:cubicBezTo>
                    <a:pt x="370427" y="274606"/>
                    <a:pt x="833723" y="434912"/>
                    <a:pt x="1336548" y="434912"/>
                  </a:cubicBezTo>
                  <a:cubicBezTo>
                    <a:pt x="1842326" y="434912"/>
                    <a:pt x="2308289" y="272701"/>
                    <a:pt x="2679859" y="0"/>
                  </a:cubicBezTo>
                </a:path>
              </a:pathLst>
            </a:custGeom>
            <a:noFill/>
            <a:ln w="1270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Graphic 33">
              <a:extLst>
                <a:ext uri="{FF2B5EF4-FFF2-40B4-BE49-F238E27FC236}">
                  <a16:creationId xmlns:a16="http://schemas.microsoft.com/office/drawing/2014/main" id="{6FA7DFD7-863A-4016-A231-DCB28B20D0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4305089" y="6276705"/>
              <a:ext cx="3581824" cy="581290"/>
            </a:xfrm>
            <a:custGeom>
              <a:avLst/>
              <a:gdLst>
                <a:gd name="connsiteX0" fmla="*/ 0 w 2679858"/>
                <a:gd name="connsiteY0" fmla="*/ 4953 h 434911"/>
                <a:gd name="connsiteX1" fmla="*/ 1336548 w 2679858"/>
                <a:gd name="connsiteY1" fmla="*/ 434912 h 434911"/>
                <a:gd name="connsiteX2" fmla="*/ 2679859 w 2679858"/>
                <a:gd name="connsiteY2" fmla="*/ 0 h 434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79858" h="434911">
                  <a:moveTo>
                    <a:pt x="0" y="4953"/>
                  </a:moveTo>
                  <a:cubicBezTo>
                    <a:pt x="370427" y="274606"/>
                    <a:pt x="833723" y="434912"/>
                    <a:pt x="1336548" y="434912"/>
                  </a:cubicBezTo>
                  <a:cubicBezTo>
                    <a:pt x="1842326" y="434912"/>
                    <a:pt x="2308289" y="272701"/>
                    <a:pt x="2679859" y="0"/>
                  </a:cubicBezTo>
                </a:path>
              </a:pathLst>
            </a:custGeom>
            <a:noFill/>
            <a:ln w="1270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" name="Объект 2">
            <a:extLst>
              <a:ext uri="{FF2B5EF4-FFF2-40B4-BE49-F238E27FC236}">
                <a16:creationId xmlns:a16="http://schemas.microsoft.com/office/drawing/2014/main" id="{CE9A2C71-A8FB-1DB8-79D0-FB00302ADD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196"/>
            <a:ext cx="8648158" cy="3430575"/>
          </a:xfrm>
        </p:spPr>
        <p:txBody>
          <a:bodyPr vert="horz" lIns="91440" tIns="45720" rIns="91440" bIns="45720" rtlCol="0">
            <a:normAutofit/>
          </a:bodyPr>
          <a:lstStyle/>
          <a:p>
            <a:pPr algn="ctr">
              <a:buNone/>
            </a:pPr>
            <a:r>
              <a:rPr lang="ru-RU" dirty="0">
                <a:ea typeface="+mn-lt"/>
                <a:cs typeface="+mn-lt"/>
              </a:rPr>
              <a:t>Большой вклад внесла </a:t>
            </a:r>
            <a:r>
              <a:rPr lang="ru-RU" dirty="0" err="1">
                <a:ea typeface="+mn-lt"/>
                <a:cs typeface="+mn-lt"/>
              </a:rPr>
              <a:t>Нётер</a:t>
            </a:r>
            <a:r>
              <a:rPr lang="ru-RU" dirty="0">
                <a:ea typeface="+mn-lt"/>
                <a:cs typeface="+mn-lt"/>
              </a:rPr>
              <a:t> в математическую физику, где её именем называется фундаментальная теорема теоретической физики (опубликована в 1918 году), связывающая законы сохранения с симметриями системы (например, однородность времени влечет закон сохранения энергии). На этом плодотворном подходе основана знаменитая серия книг «Теоретической физики» Ландау-Лифшица. Особенно важное значение имеет теорема </a:t>
            </a:r>
            <a:r>
              <a:rPr lang="ru-RU" dirty="0" err="1">
                <a:ea typeface="+mn-lt"/>
                <a:cs typeface="+mn-lt"/>
              </a:rPr>
              <a:t>Нётер</a:t>
            </a:r>
            <a:r>
              <a:rPr lang="ru-RU" dirty="0">
                <a:ea typeface="+mn-lt"/>
                <a:cs typeface="+mn-lt"/>
              </a:rPr>
              <a:t> в квантовой теории поля, где законы сохранения, вытекающие из существования определенной группы симметрии, обычно являются главным источником информации о свойствах исследуемых объектов.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05932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59AD101-BC08-433A-AD99-409B66C2D2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89" y="0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E788242-4E16-4277-AC99-8601B722B5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345E70-2D32-6F35-CF19-A33CCEE71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4064"/>
            <a:ext cx="3798436" cy="1180500"/>
          </a:xfrm>
        </p:spPr>
        <p:txBody>
          <a:bodyPr anchor="b">
            <a:normAutofit/>
          </a:bodyPr>
          <a:lstStyle/>
          <a:p>
            <a:r>
              <a:rPr lang="ru-RU" dirty="0"/>
              <a:t>Эварист Галуа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DBBB15C-A98F-C12F-DCC8-F70F672ADA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5439"/>
            <a:ext cx="3798436" cy="4761523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None/>
            </a:pPr>
            <a:r>
              <a:rPr lang="ru-RU" sz="1100" dirty="0">
                <a:ea typeface="+mn-lt"/>
                <a:cs typeface="+mn-lt"/>
              </a:rPr>
              <a:t>105 лет назад родился Эварист Галуа, который прожил всего 20 лет, но успел за это время стать классиком математики и остался в истории этой науки одним из отцов-основателей высшей </a:t>
            </a:r>
            <a:r>
              <a:rPr lang="ru-RU" sz="1100" dirty="0" err="1">
                <a:ea typeface="+mn-lt"/>
                <a:cs typeface="+mn-lt"/>
              </a:rPr>
              <a:t>алгебры.Среди</a:t>
            </a:r>
            <a:r>
              <a:rPr lang="ru-RU" sz="1100" dirty="0">
                <a:ea typeface="+mn-lt"/>
                <a:cs typeface="+mn-lt"/>
              </a:rPr>
              <a:t> великих ученых прошлого выделяется человек, не доживший и до двадцати одного года, но успевший за столь короткую жизнь сделать великое открытие в области алгебры. Все его научные труды занимают всего 60 страниц, содержание которых не давало покоя математикам всего мира в течение целого столетия. Это выдающийся французский математик Эварист </a:t>
            </a:r>
            <a:r>
              <a:rPr lang="ru-RU" sz="1100" dirty="0" err="1">
                <a:ea typeface="+mn-lt"/>
                <a:cs typeface="+mn-lt"/>
              </a:rPr>
              <a:t>Галуа.В</a:t>
            </a:r>
            <a:r>
              <a:rPr lang="ru-RU" sz="1100" dirty="0">
                <a:ea typeface="+mn-lt"/>
                <a:cs typeface="+mn-lt"/>
              </a:rPr>
              <a:t> предрассветные часы 30 мая 1832 года, перед дуэлью, на которой оборвется его жизнь, Галуа написал своему другу Огюсту Шевалье: «Я открыл в анализе кое-что новое. Некоторые из этих открытий касаются теории уравнений, другие — функций, определяемых </a:t>
            </a:r>
            <a:r>
              <a:rPr lang="ru-RU" sz="1100" dirty="0" err="1">
                <a:ea typeface="+mn-lt"/>
                <a:cs typeface="+mn-lt"/>
              </a:rPr>
              <a:t>интегралами.В</a:t>
            </a:r>
            <a:r>
              <a:rPr lang="ru-RU" sz="1100" dirty="0">
                <a:ea typeface="+mn-lt"/>
                <a:cs typeface="+mn-lt"/>
              </a:rPr>
              <a:t> теории уравнений я исследовал, в каких случаях уравнения разрешаются в радикалах, что дало мне повод углубить эту теорию и описать все возможные преобразования уравнения, допустимые даже тогда, когда оно не решается в </a:t>
            </a:r>
            <a:r>
              <a:rPr lang="ru-RU" sz="1100" dirty="0" err="1">
                <a:ea typeface="+mn-lt"/>
                <a:cs typeface="+mn-lt"/>
              </a:rPr>
              <a:t>радикалах.Из</a:t>
            </a:r>
            <a:r>
              <a:rPr lang="ru-RU" sz="1100" dirty="0">
                <a:ea typeface="+mn-lt"/>
                <a:cs typeface="+mn-lt"/>
              </a:rPr>
              <a:t> этого можно сделать три мемуара…Обратись публично к Якоби и Гауссу и попроси их высказать свое мнение, но не о верности теорем, а об их </a:t>
            </a:r>
            <a:r>
              <a:rPr lang="ru-RU" sz="1100" dirty="0" err="1">
                <a:ea typeface="+mn-lt"/>
                <a:cs typeface="+mn-lt"/>
              </a:rPr>
              <a:t>значении.Я</a:t>
            </a:r>
            <a:r>
              <a:rPr lang="ru-RU" sz="1100" dirty="0">
                <a:ea typeface="+mn-lt"/>
                <a:cs typeface="+mn-lt"/>
              </a:rPr>
              <a:t> надеюсь, что после этого найдутся люди, которые сочтут для себя полезным навести порядок во всей этой неразберихе».</a:t>
            </a:r>
            <a:endParaRPr lang="ru-RU" sz="1100" dirty="0"/>
          </a:p>
          <a:p>
            <a:pPr>
              <a:buNone/>
            </a:pPr>
            <a:endParaRPr lang="ru-RU" dirty="0">
              <a:ea typeface="+mn-lt"/>
              <a:cs typeface="+mn-lt"/>
            </a:endParaRPr>
          </a:p>
          <a:p>
            <a:pPr marL="0" indent="0">
              <a:buNone/>
            </a:pPr>
            <a:endParaRPr lang="ru-RU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7CB8D36-9DE0-44D4-B67A-16D4F21213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167689" y="-6437"/>
            <a:ext cx="6399627" cy="6864437"/>
            <a:chOff x="5167689" y="-6437"/>
            <a:chExt cx="6399627" cy="6864437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3B47A15-9292-4357-AA25-E187AC1662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67689" y="0"/>
              <a:ext cx="5783" cy="685800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1266E215-42AC-4D6A-A37F-B0C2E2FB99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60990" y="-6437"/>
              <a:ext cx="5783" cy="685800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DC49225-8670-4B30-BEA8-3CDE3C6DD4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67689" y="581337"/>
              <a:ext cx="6399627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12D652B-23A7-429E-A3E1-62ABA17B8B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67689" y="6276734"/>
              <a:ext cx="6399627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8C55E380-A1B6-6F44-0AAE-A10F04AF35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3661" y="914436"/>
            <a:ext cx="3608451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311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563799-BED8-73DD-5DB6-38B7F2BB8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История симметрии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CF79502-FAB5-66F3-066B-D8372E5DF5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200" y="2104741"/>
            <a:ext cx="10515600" cy="382177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buNone/>
            </a:pPr>
            <a:r>
              <a:rPr lang="ru-RU" dirty="0">
                <a:ea typeface="+mn-lt"/>
                <a:cs typeface="+mn-lt"/>
              </a:rPr>
              <a:t>Однако как люди дошли до такой сложной и одновременно такой простой вещи, как симметрия?</a:t>
            </a:r>
          </a:p>
          <a:p>
            <a:pPr algn="ctr">
              <a:buNone/>
            </a:pPr>
            <a:r>
              <a:rPr lang="ru-RU" dirty="0">
                <a:ea typeface="+mn-lt"/>
                <a:cs typeface="+mn-lt"/>
              </a:rPr>
              <a:t> Ещё древние греки считали, что симметрия – это гармония, соразмерность. Они же и ввели термин </a:t>
            </a:r>
            <a:r>
              <a:rPr lang="ru-RU" err="1">
                <a:ea typeface="+mn-lt"/>
                <a:cs typeface="+mn-lt"/>
              </a:rPr>
              <a:t>συμμετρί</a:t>
            </a:r>
            <a:r>
              <a:rPr lang="ru-RU" dirty="0">
                <a:ea typeface="+mn-lt"/>
                <a:cs typeface="+mn-lt"/>
              </a:rPr>
              <a:t>α, который сейчас перешёл в русское слово «симметрия» А у древних народов, таких как шумеры и египтяне, у первобытных племён, да и у кое-кого в наше время симметрия ассоциируется не только с красотой и гармонией, но и прежде всего с магией. Не зря же люди в эпоху мегалита для ритуальных целей сооружали </a:t>
            </a:r>
            <a:r>
              <a:rPr lang="ru-RU" err="1">
                <a:ea typeface="+mn-lt"/>
                <a:cs typeface="+mn-lt"/>
              </a:rPr>
              <a:t>кромлихи</a:t>
            </a:r>
            <a:r>
              <a:rPr lang="ru-RU" dirty="0">
                <a:ea typeface="+mn-lt"/>
                <a:cs typeface="+mn-lt"/>
              </a:rPr>
              <a:t> в форме круга – «идеально симметричной» геометрической фигуры.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06474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F10C978-51B5-420C-9A05-C8F194EACA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03" y="-597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8D34D1C-4E49-4D32-96F1-E49CEBBF86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89" y="0"/>
            <a:ext cx="12192000" cy="685799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E94C6EB-0BD0-4926-909B-CE0EFF459E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7" y="-1"/>
            <a:ext cx="12195239" cy="6857996"/>
            <a:chOff x="1667" y="-1"/>
            <a:chExt cx="12195239" cy="6857996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D8D9AC5-1A8B-4F43-99E1-1D51CFFCF1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7" y="6276706"/>
              <a:ext cx="12189811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249B524-B22D-40A1-81F7-459441A7E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906" y="580876"/>
              <a:ext cx="12192000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8CCE87E-3564-469A-9A46-F794A0F940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0">
              <a:off x="8134324" y="3428956"/>
              <a:ext cx="6857912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4C96A98-5EF6-4542-9FA4-86B1D2651A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0">
              <a:off x="-2794261" y="3428956"/>
              <a:ext cx="6857912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Graphic 33">
              <a:extLst>
                <a:ext uri="{FF2B5EF4-FFF2-40B4-BE49-F238E27FC236}">
                  <a16:creationId xmlns:a16="http://schemas.microsoft.com/office/drawing/2014/main" id="{3BF088B1-D6D6-4925-9B48-5098FF09D0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77016" y="-1"/>
              <a:ext cx="3637968" cy="580875"/>
            </a:xfrm>
            <a:custGeom>
              <a:avLst/>
              <a:gdLst>
                <a:gd name="connsiteX0" fmla="*/ 0 w 2679858"/>
                <a:gd name="connsiteY0" fmla="*/ 4953 h 434911"/>
                <a:gd name="connsiteX1" fmla="*/ 1336548 w 2679858"/>
                <a:gd name="connsiteY1" fmla="*/ 434912 h 434911"/>
                <a:gd name="connsiteX2" fmla="*/ 2679859 w 2679858"/>
                <a:gd name="connsiteY2" fmla="*/ 0 h 434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79858" h="434911">
                  <a:moveTo>
                    <a:pt x="0" y="4953"/>
                  </a:moveTo>
                  <a:cubicBezTo>
                    <a:pt x="370427" y="274606"/>
                    <a:pt x="833723" y="434912"/>
                    <a:pt x="1336548" y="434912"/>
                  </a:cubicBezTo>
                  <a:cubicBezTo>
                    <a:pt x="1842326" y="434912"/>
                    <a:pt x="2308289" y="272701"/>
                    <a:pt x="2679859" y="0"/>
                  </a:cubicBezTo>
                </a:path>
              </a:pathLst>
            </a:custGeom>
            <a:noFill/>
            <a:ln w="1270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Graphic 33">
              <a:extLst>
                <a:ext uri="{FF2B5EF4-FFF2-40B4-BE49-F238E27FC236}">
                  <a16:creationId xmlns:a16="http://schemas.microsoft.com/office/drawing/2014/main" id="{6FA7DFD7-863A-4016-A231-DCB28B20D0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4305089" y="6276705"/>
              <a:ext cx="3581824" cy="581290"/>
            </a:xfrm>
            <a:custGeom>
              <a:avLst/>
              <a:gdLst>
                <a:gd name="connsiteX0" fmla="*/ 0 w 2679858"/>
                <a:gd name="connsiteY0" fmla="*/ 4953 h 434911"/>
                <a:gd name="connsiteX1" fmla="*/ 1336548 w 2679858"/>
                <a:gd name="connsiteY1" fmla="*/ 434912 h 434911"/>
                <a:gd name="connsiteX2" fmla="*/ 2679859 w 2679858"/>
                <a:gd name="connsiteY2" fmla="*/ 0 h 434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79858" h="434911">
                  <a:moveTo>
                    <a:pt x="0" y="4953"/>
                  </a:moveTo>
                  <a:cubicBezTo>
                    <a:pt x="370427" y="274606"/>
                    <a:pt x="833723" y="434912"/>
                    <a:pt x="1336548" y="434912"/>
                  </a:cubicBezTo>
                  <a:cubicBezTo>
                    <a:pt x="1842326" y="434912"/>
                    <a:pt x="2308289" y="272701"/>
                    <a:pt x="2679859" y="0"/>
                  </a:cubicBezTo>
                </a:path>
              </a:pathLst>
            </a:custGeom>
            <a:noFill/>
            <a:ln w="1270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" name="Объект 2">
            <a:extLst>
              <a:ext uri="{FF2B5EF4-FFF2-40B4-BE49-F238E27FC236}">
                <a16:creationId xmlns:a16="http://schemas.microsoft.com/office/drawing/2014/main" id="{2F30D5D1-C2D8-89F3-C452-2D63CC64F5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196"/>
            <a:ext cx="8648158" cy="343057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ru-RU" dirty="0">
                <a:ea typeface="+mn-lt"/>
                <a:cs typeface="+mn-lt"/>
              </a:rPr>
              <a:t>До Галуа почти триста лет никому не удавалось решить в радикалах общее уравнение пятой степени или выше. Многие математики склонялись к мысли, что общее решение такого вида невозможно, хотя в частных случаях, например в случае уравнения x7 − 2 = 0, решение можно найти в радикалах. (В этом примере одно из решений — 7√2.) Галуа нашел окончательные критерии, которые позволили определить, существует ли решение данного уравнения в радикалах. Его исследования привели к теории, ныне называемой теорией групп, приложения которой выходят далеко за рамки теории уравнений.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41555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D29B37-044F-FEFC-3D04-59EE12284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Элементы симметрии - это</a:t>
            </a:r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D58AC05-A46E-9025-D3F3-60960EE6D5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6719" y="2791482"/>
            <a:ext cx="6987822" cy="2598815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ru-RU" sz="2400" dirty="0">
                <a:ea typeface="+mn-lt"/>
                <a:cs typeface="+mn-lt"/>
              </a:rPr>
              <a:t>   Вспомогательные образы (плоскости, точки, прямые и т.д.), с помощью которых устанавливается симметрия, называются элементами симметрии.</a:t>
            </a:r>
            <a:endParaRPr lang="ru-RU" sz="2400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497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235DFC-EC46-A5F9-3232-DB55E7E8F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Определение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BDE25E-F21E-C4D7-78B2-F6BB3FD840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rgbClr val="C25D5D"/>
                </a:solidFill>
                <a:latin typeface="Arial"/>
                <a:cs typeface="Arial"/>
              </a:rPr>
              <a:t>Симметрия относительно плоскости - это такое свойство геометрической фигуры, когда любой точке, расположенной по одной стороне плоскости, всегда будет соответствовать точка, расположенная по другую сторону плоскости, а отрезки, соединяющие эти точки, будут перпендикулярны плоскости симметрии и делятся ею пополам. </a:t>
            </a:r>
            <a:endParaRPr lang="ru-RU" dirty="0">
              <a:solidFill>
                <a:srgbClr val="C25D5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4461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9CCA57-5D3C-64E9-203B-CE39C714C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1800" dirty="0">
                <a:solidFill>
                  <a:srgbClr val="C25D5D"/>
                </a:solidFill>
                <a:latin typeface="Arial"/>
                <a:cs typeface="Arial"/>
              </a:rPr>
              <a:t>Две фигуры называются </a:t>
            </a:r>
            <a:r>
              <a:rPr lang="ru-RU" sz="1800" b="1" dirty="0">
                <a:solidFill>
                  <a:srgbClr val="C25D5D"/>
                </a:solidFill>
                <a:latin typeface="Arial"/>
                <a:cs typeface="Arial"/>
              </a:rPr>
              <a:t>симметричными</a:t>
            </a:r>
            <a:r>
              <a:rPr lang="ru-RU" sz="1800" dirty="0">
                <a:solidFill>
                  <a:srgbClr val="C25D5D"/>
                </a:solidFill>
                <a:latin typeface="Arial"/>
                <a:cs typeface="Arial"/>
              </a:rPr>
              <a:t> относительно плоскости , если преобразование симметрии относительно этой плоскости переводит одну из них в другую. </a:t>
            </a:r>
            <a:br>
              <a:rPr lang="ru-RU" sz="1800" dirty="0">
                <a:solidFill>
                  <a:srgbClr val="C25D5D"/>
                </a:solidFill>
                <a:latin typeface="Arial"/>
                <a:cs typeface="Arial"/>
              </a:rPr>
            </a:br>
            <a:r>
              <a:rPr lang="ru-RU" sz="1800" dirty="0">
                <a:solidFill>
                  <a:srgbClr val="C25D5D"/>
                </a:solidFill>
                <a:latin typeface="Arial"/>
                <a:cs typeface="Arial"/>
              </a:rPr>
              <a:t>    Фигура Ф в пространстве называется</a:t>
            </a:r>
            <a:r>
              <a:rPr lang="ru-RU" sz="1800" b="1" dirty="0">
                <a:solidFill>
                  <a:srgbClr val="C25D5D"/>
                </a:solidFill>
                <a:latin typeface="Arial"/>
                <a:cs typeface="Arial"/>
              </a:rPr>
              <a:t> симметричной</a:t>
            </a:r>
            <a:r>
              <a:rPr lang="ru-RU" sz="1800" dirty="0">
                <a:solidFill>
                  <a:srgbClr val="C25D5D"/>
                </a:solidFill>
                <a:latin typeface="Arial"/>
                <a:cs typeface="Arial"/>
              </a:rPr>
              <a:t>, если она симметрична сама себе.</a:t>
            </a:r>
            <a:endParaRPr lang="ru-RU" dirty="0">
              <a:solidFill>
                <a:srgbClr val="C25D5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8219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7ECD00-970A-27A5-5B1A-BAADCBE0B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C25D5D"/>
                </a:solidFill>
                <a:latin typeface="Arial"/>
                <a:cs typeface="Arial"/>
              </a:rPr>
              <a:t>Симметричные фигуры</a:t>
            </a:r>
            <a:endParaRPr lang="ru-RU" dirty="0">
              <a:solidFill>
                <a:srgbClr val="C25D5D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E0E2B79-6173-0DCA-6FBD-D2BAA5DC63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ru-RU" sz="1400" dirty="0">
                <a:solidFill>
                  <a:srgbClr val="C25D5D"/>
                </a:solidFill>
                <a:latin typeface="Arial"/>
                <a:cs typeface="Arial"/>
              </a:rPr>
              <a:t>В трехмерном мире пространственных тел, где мы с вами живем, существуют плоскости симметрии. При взгляде на круглые тела сразу видно, что они имеют плоскости симметрии, но вот сколько именно — решить не всегда просто. На плоскости фигурой с бесчисленным множеством осей симметрии был круг. Поэтому нас не должно удивлять, что в. пространстве аналогичные свойства присущи шару. Но если круг является единственным в своем роде, то в трехмерном мире имеется целый ряд тел, обладающих бесконечным множеством плоскостей симметрии: прямой цилиндр с кругом в основании, конус с круговым или полусферическим основанием, шар или сегмент шара. Или возьмем примеры из жизни: сигарета, сигара, стакан, конусообразный фунтик с мороженым, кусочек проволо­ки, труба.</a:t>
            </a:r>
            <a:endParaRPr lang="ru-RU" dirty="0">
              <a:solidFill>
                <a:srgbClr val="C25D5D"/>
              </a:solidFill>
            </a:endParaRP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7B4F89A5-B334-6B9F-5B09-4808A97943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2450" y="4097333"/>
            <a:ext cx="3467100" cy="2501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033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293296F-4C3A-4530-98F5-F83646ACE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89" y="0"/>
            <a:ext cx="12192000" cy="685799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914D2BD-3C47-433D-81FE-DC6C39595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72" y="-1"/>
            <a:ext cx="12192000" cy="6857996"/>
            <a:chOff x="572" y="-1"/>
            <a:chExt cx="12192000" cy="6857996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3DD55E4-EA4F-4874-8B5B-6E0EAF4BBF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7" y="6276706"/>
              <a:ext cx="12189811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2950BAF-7673-4138-AEA2-DE7D368CC3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72" y="580876"/>
              <a:ext cx="12192000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BE3E2B5-EA1C-415A-941A-843C7EA148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0">
              <a:off x="8134324" y="3428956"/>
              <a:ext cx="6857912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087FA3A6-E398-4576-B6B8-3328028D84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0">
              <a:off x="-2794261" y="3428956"/>
              <a:ext cx="6857912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Graphic 33">
              <a:extLst>
                <a:ext uri="{FF2B5EF4-FFF2-40B4-BE49-F238E27FC236}">
                  <a16:creationId xmlns:a16="http://schemas.microsoft.com/office/drawing/2014/main" id="{EFB597D7-65E0-476A-B9EB-3AA6ED3388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77016" y="-1"/>
              <a:ext cx="3637968" cy="580875"/>
            </a:xfrm>
            <a:custGeom>
              <a:avLst/>
              <a:gdLst>
                <a:gd name="connsiteX0" fmla="*/ 0 w 2679858"/>
                <a:gd name="connsiteY0" fmla="*/ 4953 h 434911"/>
                <a:gd name="connsiteX1" fmla="*/ 1336548 w 2679858"/>
                <a:gd name="connsiteY1" fmla="*/ 434912 h 434911"/>
                <a:gd name="connsiteX2" fmla="*/ 2679859 w 2679858"/>
                <a:gd name="connsiteY2" fmla="*/ 0 h 434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79858" h="434911">
                  <a:moveTo>
                    <a:pt x="0" y="4953"/>
                  </a:moveTo>
                  <a:cubicBezTo>
                    <a:pt x="370427" y="274606"/>
                    <a:pt x="833723" y="434912"/>
                    <a:pt x="1336548" y="434912"/>
                  </a:cubicBezTo>
                  <a:cubicBezTo>
                    <a:pt x="1842326" y="434912"/>
                    <a:pt x="2308289" y="272701"/>
                    <a:pt x="2679859" y="0"/>
                  </a:cubicBezTo>
                </a:path>
              </a:pathLst>
            </a:custGeom>
            <a:noFill/>
            <a:ln w="1270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Graphic 33">
              <a:extLst>
                <a:ext uri="{FF2B5EF4-FFF2-40B4-BE49-F238E27FC236}">
                  <a16:creationId xmlns:a16="http://schemas.microsoft.com/office/drawing/2014/main" id="{11AA060A-BE0E-4687-8F9E-0E2955D979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4305089" y="6276705"/>
              <a:ext cx="3581824" cy="581290"/>
            </a:xfrm>
            <a:custGeom>
              <a:avLst/>
              <a:gdLst>
                <a:gd name="connsiteX0" fmla="*/ 0 w 2679858"/>
                <a:gd name="connsiteY0" fmla="*/ 4953 h 434911"/>
                <a:gd name="connsiteX1" fmla="*/ 1336548 w 2679858"/>
                <a:gd name="connsiteY1" fmla="*/ 434912 h 434911"/>
                <a:gd name="connsiteX2" fmla="*/ 2679859 w 2679858"/>
                <a:gd name="connsiteY2" fmla="*/ 0 h 434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79858" h="434911">
                  <a:moveTo>
                    <a:pt x="0" y="4953"/>
                  </a:moveTo>
                  <a:cubicBezTo>
                    <a:pt x="370427" y="274606"/>
                    <a:pt x="833723" y="434912"/>
                    <a:pt x="1336548" y="434912"/>
                  </a:cubicBezTo>
                  <a:cubicBezTo>
                    <a:pt x="1842326" y="434912"/>
                    <a:pt x="2308289" y="272701"/>
                    <a:pt x="2679859" y="0"/>
                  </a:cubicBezTo>
                </a:path>
              </a:pathLst>
            </a:custGeom>
            <a:noFill/>
            <a:ln w="1270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51B63EEE-B5E3-42ED-90DF-2948123C70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667" y="4738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0DC7BE8-B819-4865-ACAD-6EE9C9721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6C9AB00-EF0D-4621-BAA6-149A927DCA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72" y="0"/>
            <a:ext cx="12192000" cy="6857912"/>
            <a:chOff x="572" y="0"/>
            <a:chExt cx="12192000" cy="6857912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FE717950-671C-4648-A67E-18875C6691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 flipV="1">
              <a:off x="6091410" y="574154"/>
              <a:ext cx="4590" cy="5693884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C51BECCE-7ED9-446D-A97D-57E8FF7590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72" y="0"/>
              <a:ext cx="12192000" cy="6857912"/>
              <a:chOff x="572" y="0"/>
              <a:chExt cx="12192000" cy="6857912"/>
            </a:xfrm>
          </p:grpSpPr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D0D499E1-048B-4EBD-A2B9-C31EC76B8D0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1667" y="6276706"/>
                <a:ext cx="12189811" cy="0"/>
              </a:xfrm>
              <a:prstGeom prst="line">
                <a:avLst/>
              </a:prstGeom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2FDE6FD2-F740-4F21-BDDD-5503189E1B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572" y="580876"/>
                <a:ext cx="12192000" cy="0"/>
              </a:xfrm>
              <a:prstGeom prst="line">
                <a:avLst/>
              </a:prstGeom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51F892CE-3849-449F-BDAC-67211345885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0">
                <a:off x="8134324" y="3428956"/>
                <a:ext cx="6857912" cy="0"/>
              </a:xfrm>
              <a:prstGeom prst="line">
                <a:avLst/>
              </a:prstGeom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E2299FA2-8995-44B7-B0A0-05C208AD607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0">
                <a:off x="-2794261" y="3428956"/>
                <a:ext cx="6857912" cy="0"/>
              </a:xfrm>
              <a:prstGeom prst="line">
                <a:avLst/>
              </a:prstGeom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6F8842-3235-7E4A-BE98-5D5739A61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6151" y="1289050"/>
            <a:ext cx="4668835" cy="73231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5200"/>
              <a:t>Тетраэдр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0EB762B-0AC2-DCBE-960A-8B255CD731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6151" y="2136659"/>
            <a:ext cx="4668835" cy="151720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000"/>
              <a:t>Тетраэдр не имеет центра симметрии, но имеет 3 оси симметрии и 6 плоскостей</a:t>
            </a:r>
          </a:p>
        </p:txBody>
      </p:sp>
      <p:pic>
        <p:nvPicPr>
          <p:cNvPr id="4" name="Рисунок 4" descr="Изображение выглядит как текст, канцтовары, конверт&#10;&#10;Автоматически созданное описание">
            <a:extLst>
              <a:ext uri="{FF2B5EF4-FFF2-40B4-BE49-F238E27FC236}">
                <a16:creationId xmlns:a16="http://schemas.microsoft.com/office/drawing/2014/main" id="{B77FB8B5-92D7-4030-25CE-78D3B8C1F0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1620" y="958400"/>
            <a:ext cx="4874230" cy="4874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826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59AD101-BC08-433A-AD99-409B66C2D2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89" y="0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E788242-4E16-4277-AC99-8601B722B5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52E956-E0DA-5D96-3092-AC03009A0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27323"/>
            <a:ext cx="3798436" cy="1914277"/>
          </a:xfrm>
        </p:spPr>
        <p:txBody>
          <a:bodyPr anchor="b">
            <a:normAutofit/>
          </a:bodyPr>
          <a:lstStyle/>
          <a:p>
            <a:r>
              <a:rPr lang="ru-RU" dirty="0"/>
              <a:t>Куб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0FF64A-E98A-4637-4A13-C51E0CD968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015" y="2732476"/>
            <a:ext cx="3798436" cy="3388042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ru-RU" dirty="0">
                <a:ea typeface="+mn-lt"/>
                <a:cs typeface="+mn-lt"/>
              </a:rPr>
              <a:t>    Куб имеет центр симметрии</a:t>
            </a:r>
            <a:br>
              <a:rPr lang="ru-RU" dirty="0">
                <a:ea typeface="+mn-lt"/>
                <a:cs typeface="+mn-lt"/>
              </a:rPr>
            </a:br>
            <a:r>
              <a:rPr lang="ru-RU" dirty="0">
                <a:ea typeface="+mn-lt"/>
                <a:cs typeface="+mn-lt"/>
              </a:rPr>
              <a:t>центр куба,9 осей симметрии и 9 плоскостей симметрии. (три плоскости симметрии, проходящие через середины параллельных ребер; шесть плоскостей симметрии, проходящие через противолежащие ребра.)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7CB8D36-9DE0-44D4-B67A-16D4F21213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167689" y="-6437"/>
            <a:ext cx="6399627" cy="6864437"/>
            <a:chOff x="5167689" y="-6437"/>
            <a:chExt cx="6399627" cy="6864437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3B47A15-9292-4357-AA25-E187AC1662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67689" y="0"/>
              <a:ext cx="5783" cy="685800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1266E215-42AC-4D6A-A37F-B0C2E2FB99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60990" y="-6437"/>
              <a:ext cx="5783" cy="685800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DC49225-8670-4B30-BEA8-3CDE3C6DD4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67689" y="581337"/>
              <a:ext cx="6399627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12D652B-23A7-429E-A3E1-62ABA17B8B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67689" y="6276734"/>
              <a:ext cx="6399627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Рисунок 4" descr="Изображение выглядит как канцтовары&#10;&#10;Автоматически созданное описание">
            <a:extLst>
              <a:ext uri="{FF2B5EF4-FFF2-40B4-BE49-F238E27FC236}">
                <a16:creationId xmlns:a16="http://schemas.microsoft.com/office/drawing/2014/main" id="{2B6F7F0B-C33A-CB25-3811-CB3EFC21C0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3287" y="914436"/>
            <a:ext cx="50292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7328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F10C978-51B5-420C-9A05-C8F194EACA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03" y="-597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8D34D1C-4E49-4D32-96F1-E49CEBBF86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89" y="0"/>
            <a:ext cx="12192000" cy="685799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EDBC9C2-2A39-44A2-9D95-D1DE9E2B12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72" y="0"/>
            <a:ext cx="12192000" cy="6857912"/>
            <a:chOff x="572" y="0"/>
            <a:chExt cx="12192000" cy="6857912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93379BC-3088-4AE8-8EF7-59370D7EB9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7" y="6276706"/>
              <a:ext cx="12189811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141DE74C-25AE-4959-99D5-0A77F1DFC8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72" y="580876"/>
              <a:ext cx="12192000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D9235EF-4E81-496D-ADA8-13EED901E9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0">
              <a:off x="8134324" y="3428956"/>
              <a:ext cx="6857912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7241A77-6415-454C-B86E-F42A280267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0">
              <a:off x="-2794261" y="3428956"/>
              <a:ext cx="6857912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7C104C-F189-8828-501B-1C996F3F2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27323"/>
            <a:ext cx="4933950" cy="1596291"/>
          </a:xfrm>
        </p:spPr>
        <p:txBody>
          <a:bodyPr>
            <a:normAutofit/>
          </a:bodyPr>
          <a:lstStyle/>
          <a:p>
            <a:r>
              <a:rPr lang="ru-RU" dirty="0"/>
              <a:t>Октаэдр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AB47287-7410-6A86-102D-38328E86FF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196"/>
            <a:ext cx="4933950" cy="343057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ru-RU" dirty="0">
                <a:ea typeface="+mn-lt"/>
                <a:cs typeface="+mn-lt"/>
              </a:rPr>
              <a:t>Октаэдр имеет центр симметрии - центр октаэдра, 9 осей симметрии и 9 плоскостей симметрии. </a:t>
            </a:r>
            <a:endParaRPr lang="ru-RU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32B0B7D-C67A-4103-B2F0-ACE40BD56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6091410" y="574154"/>
            <a:ext cx="4590" cy="5693884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4" descr="Изображение выглядит как канцтовары, конверт, аксессуар, визитная карточка&#10;&#10;Автоматически созданное описание">
            <a:extLst>
              <a:ext uri="{FF2B5EF4-FFF2-40B4-BE49-F238E27FC236}">
                <a16:creationId xmlns:a16="http://schemas.microsoft.com/office/drawing/2014/main" id="{71B0F31E-97A7-E819-59E3-506E5EC308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5260" y="1016317"/>
            <a:ext cx="4824168" cy="482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545801"/>
      </p:ext>
    </p:extLst>
  </p:cSld>
  <p:clrMapOvr>
    <a:masterClrMapping/>
  </p:clrMapOvr>
</p:sld>
</file>

<file path=ppt/theme/theme1.xml><?xml version="1.0" encoding="utf-8"?>
<a:theme xmlns:a="http://schemas.openxmlformats.org/drawingml/2006/main" name="ArchVTI">
  <a:themeElements>
    <a:clrScheme name="Custom 42">
      <a:dk1>
        <a:sysClr val="windowText" lastClr="000000"/>
      </a:dk1>
      <a:lt1>
        <a:sysClr val="window" lastClr="FFFFFF"/>
      </a:lt1>
      <a:dk2>
        <a:srgbClr val="642626"/>
      </a:dk2>
      <a:lt2>
        <a:srgbClr val="F3F0E9"/>
      </a:lt2>
      <a:accent1>
        <a:srgbClr val="556D6F"/>
      </a:accent1>
      <a:accent2>
        <a:srgbClr val="C05050"/>
      </a:accent2>
      <a:accent3>
        <a:srgbClr val="BF873A"/>
      </a:accent3>
      <a:accent4>
        <a:srgbClr val="D8897E"/>
      </a:accent4>
      <a:accent5>
        <a:srgbClr val="A4976B"/>
      </a:accent5>
      <a:accent6>
        <a:srgbClr val="D49D8C"/>
      </a:accent6>
      <a:hlink>
        <a:srgbClr val="D13D6E"/>
      </a:hlink>
      <a:folHlink>
        <a:srgbClr val="6C9D92"/>
      </a:folHlink>
    </a:clrScheme>
    <a:fontScheme name="Custom 16">
      <a:majorFont>
        <a:latin typeface="Footlight MT Ligh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chVTI" id="{23FE938F-4DF0-4C94-8546-C2AC6D26660D}" vid="{62E62DA1-385F-4EE3-8841-58A87FAE206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ArchVTI</vt:lpstr>
      <vt:lpstr>Что такое симметрия?</vt:lpstr>
      <vt:lpstr>История симметрии</vt:lpstr>
      <vt:lpstr>Элементы симметрии - это</vt:lpstr>
      <vt:lpstr>Определение</vt:lpstr>
      <vt:lpstr>Две фигуры называются симметричными относительно плоскости , если преобразование симметрии относительно этой плоскости переводит одну из них в другую.      Фигура Ф в пространстве называется симметричной, если она симметрична сама себе.</vt:lpstr>
      <vt:lpstr>Симметричные фигуры</vt:lpstr>
      <vt:lpstr>Тетраэдр</vt:lpstr>
      <vt:lpstr>Куб</vt:lpstr>
      <vt:lpstr>Октаэдр</vt:lpstr>
      <vt:lpstr>Икосаэдр</vt:lpstr>
      <vt:lpstr>Додекаэдр</vt:lpstr>
      <vt:lpstr> Симметрия встречается в физике, биологии, в архитектуре, в религии и искусстве и много ещё где</vt:lpstr>
      <vt:lpstr>Примеры симметрии в природе</vt:lpstr>
      <vt:lpstr>Примеры симметрии в архитектуре</vt:lpstr>
      <vt:lpstr>Примеры симметрии в зданиях Кишинёва</vt:lpstr>
      <vt:lpstr>Учёные, которые внесли свой вклад</vt:lpstr>
      <vt:lpstr>Эмми Нётер. Её история</vt:lpstr>
      <vt:lpstr>Презентация PowerPoint</vt:lpstr>
      <vt:lpstr>Эварист Галуа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такое</dc:title>
  <dc:creator/>
  <cp:lastModifiedBy/>
  <cp:revision>214</cp:revision>
  <dcterms:created xsi:type="dcterms:W3CDTF">2012-07-30T23:42:41Z</dcterms:created>
  <dcterms:modified xsi:type="dcterms:W3CDTF">2023-05-22T19:35:52Z</dcterms:modified>
</cp:coreProperties>
</file>