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454" r:id="rId2"/>
    <p:sldId id="413" r:id="rId3"/>
    <p:sldId id="422" r:id="rId4"/>
    <p:sldId id="409" r:id="rId5"/>
    <p:sldId id="424" r:id="rId6"/>
    <p:sldId id="426" r:id="rId7"/>
    <p:sldId id="421" r:id="rId8"/>
    <p:sldId id="429" r:id="rId9"/>
    <p:sldId id="431" r:id="rId10"/>
    <p:sldId id="433" r:id="rId11"/>
    <p:sldId id="445" r:id="rId12"/>
    <p:sldId id="451" r:id="rId13"/>
    <p:sldId id="434" r:id="rId14"/>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E3"/>
    <a:srgbClr val="D8C0FF"/>
    <a:srgbClr val="FF85B9"/>
    <a:srgbClr val="FF85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28"/>
    <p:restoredTop sz="94659"/>
  </p:normalViewPr>
  <p:slideViewPr>
    <p:cSldViewPr snapToGrid="0" snapToObjects="1" showGuides="1">
      <p:cViewPr>
        <p:scale>
          <a:sx n="130" d="100"/>
          <a:sy n="130" d="100"/>
        </p:scale>
        <p:origin x="200" y="480"/>
      </p:cViewPr>
      <p:guideLst>
        <p:guide orient="horz" pos="3168"/>
        <p:guide pos="2448"/>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E0D981-EADF-FC49-AE0F-96CEA87C92F3}" type="datetimeFigureOut">
              <a:rPr lang="en-US" smtClean="0"/>
              <a:t>2/26/19</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B32415-A7B0-FA44-82A8-F83CC2A46B6C}" type="slidenum">
              <a:rPr lang="en-US" smtClean="0"/>
              <a:t>‹#›</a:t>
            </a:fld>
            <a:endParaRPr lang="en-US"/>
          </a:p>
        </p:txBody>
      </p:sp>
    </p:spTree>
    <p:extLst>
      <p:ext uri="{BB962C8B-B14F-4D97-AF65-F5344CB8AC3E}">
        <p14:creationId xmlns:p14="http://schemas.microsoft.com/office/powerpoint/2010/main" val="1633587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2F99CF-18CF-E44E-B4C3-0035244CD741}" type="datetimeFigureOut">
              <a:rPr lang="en-US" smtClean="0"/>
              <a:t>2/26/19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3C1F5-C6DF-034E-A2C8-67257CE3BD6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2F99CF-18CF-E44E-B4C3-0035244CD741}" type="datetimeFigureOut">
              <a:rPr lang="en-US" smtClean="0"/>
              <a:t>2/26/19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3C1F5-C6DF-034E-A2C8-67257CE3BD6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2F99CF-18CF-E44E-B4C3-0035244CD741}" type="datetimeFigureOut">
              <a:rPr lang="en-US" smtClean="0"/>
              <a:t>2/26/19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3C1F5-C6DF-034E-A2C8-67257CE3BD6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2F99CF-18CF-E44E-B4C3-0035244CD741}" type="datetimeFigureOut">
              <a:rPr lang="en-US" smtClean="0"/>
              <a:t>2/26/19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3C1F5-C6DF-034E-A2C8-67257CE3BD6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2F99CF-18CF-E44E-B4C3-0035244CD741}" type="datetimeFigureOut">
              <a:rPr lang="en-US" smtClean="0"/>
              <a:t>2/26/19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3C1F5-C6DF-034E-A2C8-67257CE3BD6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2F99CF-18CF-E44E-B4C3-0035244CD741}" type="datetimeFigureOut">
              <a:rPr lang="en-US" smtClean="0"/>
              <a:t>2/26/19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A3C1F5-C6DF-034E-A2C8-67257CE3BD6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2F99CF-18CF-E44E-B4C3-0035244CD741}" type="datetimeFigureOut">
              <a:rPr lang="en-US" smtClean="0"/>
              <a:t>2/26/19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A3C1F5-C6DF-034E-A2C8-67257CE3BD6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2F99CF-18CF-E44E-B4C3-0035244CD741}" type="datetimeFigureOut">
              <a:rPr lang="en-US" smtClean="0"/>
              <a:t>2/26/19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A3C1F5-C6DF-034E-A2C8-67257CE3BD6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2F99CF-18CF-E44E-B4C3-0035244CD741}" type="datetimeFigureOut">
              <a:rPr lang="en-US" smtClean="0"/>
              <a:t>2/26/19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A3C1F5-C6DF-034E-A2C8-67257CE3BD6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2C2F99CF-18CF-E44E-B4C3-0035244CD741}" type="datetimeFigureOut">
              <a:rPr lang="en-US" smtClean="0"/>
              <a:t>2/26/19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A3C1F5-C6DF-034E-A2C8-67257CE3BD6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2C2F99CF-18CF-E44E-B4C3-0035244CD741}" type="datetimeFigureOut">
              <a:rPr lang="en-US" smtClean="0"/>
              <a:t>2/26/19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A3C1F5-C6DF-034E-A2C8-67257CE3BD6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2C2F99CF-18CF-E44E-B4C3-0035244CD741}" type="datetimeFigureOut">
              <a:rPr lang="en-US" smtClean="0"/>
              <a:t>2/26/19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B3A3C1F5-C6DF-034E-A2C8-67257CE3BD6E}" type="slidenum">
              <a:rPr lang="en-US" smtClean="0"/>
              <a:t>‹#›</a:t>
            </a:fld>
            <a:endParaRPr lang="en-US"/>
          </a:p>
        </p:txBody>
      </p:sp>
    </p:spTree>
    <p:extLst>
      <p:ext uri="{BB962C8B-B14F-4D97-AF65-F5344CB8AC3E}">
        <p14:creationId xmlns:p14="http://schemas.microsoft.com/office/powerpoint/2010/main" val="1021867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 y="121920"/>
            <a:ext cx="7341326" cy="3323987"/>
          </a:xfrm>
          <a:prstGeom prst="rect">
            <a:avLst/>
          </a:prstGeom>
          <a:noFill/>
        </p:spPr>
        <p:txBody>
          <a:bodyPr wrap="square" rtlCol="0">
            <a:spAutoFit/>
          </a:bodyPr>
          <a:lstStyle/>
          <a:p>
            <a:r>
              <a:rPr lang="en-US" sz="1400" b="1" dirty="0" smtClean="0">
                <a:latin typeface="Book Antiqua" charset="0"/>
                <a:ea typeface="Book Antiqua" charset="0"/>
                <a:cs typeface="Book Antiqua" charset="0"/>
              </a:rPr>
              <a:t>A Note About Editing Files</a:t>
            </a:r>
          </a:p>
          <a:p>
            <a:endParaRPr lang="en-US" sz="1400" dirty="0" smtClean="0">
              <a:latin typeface="Book Antiqua" charset="0"/>
              <a:ea typeface="Book Antiqua" charset="0"/>
              <a:cs typeface="Book Antiqua" charset="0"/>
            </a:endParaRPr>
          </a:p>
          <a:p>
            <a:r>
              <a:rPr lang="en-US" sz="1200" dirty="0" smtClean="0">
                <a:latin typeface="Book Antiqua" charset="0"/>
                <a:ea typeface="Book Antiqua" charset="0"/>
                <a:cs typeface="Book Antiqua" charset="0"/>
              </a:rPr>
              <a:t>I have included my editable versions as a convenience for you, the teacher, but I cannot guarantee your ability to be able to edit them. This is completely dependent on your computer, operating system, settings, and/or tech skills. </a:t>
            </a:r>
          </a:p>
          <a:p>
            <a:endParaRPr lang="en-US" sz="1200" dirty="0">
              <a:latin typeface="Book Antiqua" charset="0"/>
              <a:ea typeface="Book Antiqua" charset="0"/>
              <a:cs typeface="Book Antiqua" charset="0"/>
            </a:endParaRPr>
          </a:p>
          <a:p>
            <a:r>
              <a:rPr lang="en-US" sz="1200" dirty="0" smtClean="0">
                <a:latin typeface="Book Antiqua" charset="0"/>
                <a:ea typeface="Book Antiqua" charset="0"/>
                <a:cs typeface="Book Antiqua" charset="0"/>
              </a:rPr>
              <a:t>The clipart included was created by Pam Odd from Keeping Life Creative for exclusive use in this resource. You may not use the clipart or any other part of this resource for any purpose other than your own personal classroom use.</a:t>
            </a:r>
            <a:endParaRPr lang="en-US" sz="1200" dirty="0">
              <a:latin typeface="Book Antiqua" charset="0"/>
              <a:ea typeface="Book Antiqua" charset="0"/>
              <a:cs typeface="Book Antiqua" charset="0"/>
            </a:endParaRPr>
          </a:p>
          <a:p>
            <a:endParaRPr lang="en-US" sz="1400" dirty="0">
              <a:latin typeface="Book Antiqua" charset="0"/>
              <a:ea typeface="Book Antiqua" charset="0"/>
              <a:cs typeface="Book Antiqua" charset="0"/>
            </a:endParaRPr>
          </a:p>
          <a:p>
            <a:r>
              <a:rPr lang="en-US" sz="1200" dirty="0" smtClean="0">
                <a:latin typeface="Book Antiqua" charset="0"/>
                <a:ea typeface="Book Antiqua" charset="0"/>
                <a:cs typeface="Book Antiqua" charset="0"/>
              </a:rPr>
              <a:t>If </a:t>
            </a:r>
            <a:r>
              <a:rPr lang="en-US" sz="1200" dirty="0">
                <a:latin typeface="Book Antiqua" charset="0"/>
                <a:ea typeface="Book Antiqua" charset="0"/>
                <a:cs typeface="Book Antiqua" charset="0"/>
              </a:rPr>
              <a:t>you find that </a:t>
            </a:r>
            <a:r>
              <a:rPr lang="en-US" sz="1200" dirty="0" smtClean="0">
                <a:latin typeface="Book Antiqua" charset="0"/>
                <a:ea typeface="Book Antiqua" charset="0"/>
                <a:cs typeface="Book Antiqua" charset="0"/>
              </a:rPr>
              <a:t>these activities are </a:t>
            </a:r>
            <a:r>
              <a:rPr lang="en-US" sz="1200" dirty="0">
                <a:latin typeface="Book Antiqua" charset="0"/>
                <a:ea typeface="Book Antiqua" charset="0"/>
                <a:cs typeface="Book Antiqua" charset="0"/>
              </a:rPr>
              <a:t>opening wonky in </a:t>
            </a:r>
            <a:r>
              <a:rPr lang="en-US" sz="1200" dirty="0" smtClean="0">
                <a:latin typeface="Book Antiqua" charset="0"/>
                <a:ea typeface="Book Antiqua" charset="0"/>
                <a:cs typeface="Book Antiqua" charset="0"/>
              </a:rPr>
              <a:t>your PowerPoint, </a:t>
            </a:r>
            <a:r>
              <a:rPr lang="en-US" sz="1200" dirty="0">
                <a:latin typeface="Book Antiqua" charset="0"/>
                <a:ea typeface="Book Antiqua" charset="0"/>
                <a:cs typeface="Book Antiqua" charset="0"/>
              </a:rPr>
              <a:t>that is beyond my control and has to do with the settings on your computer versus the ones on mine</a:t>
            </a:r>
            <a:r>
              <a:rPr lang="en-US" sz="1200" dirty="0" smtClean="0">
                <a:latin typeface="Book Antiqua" charset="0"/>
                <a:ea typeface="Book Antiqua" charset="0"/>
                <a:cs typeface="Book Antiqua" charset="0"/>
              </a:rPr>
              <a:t>. The format may look different for you, and this is one reason why most files are sold on </a:t>
            </a:r>
            <a:r>
              <a:rPr lang="en-US" sz="1200" dirty="0" err="1" smtClean="0">
                <a:latin typeface="Book Antiqua" charset="0"/>
                <a:ea typeface="Book Antiqua" charset="0"/>
                <a:cs typeface="Book Antiqua" charset="0"/>
              </a:rPr>
              <a:t>TpT</a:t>
            </a:r>
            <a:r>
              <a:rPr lang="en-US" sz="1200" dirty="0" smtClean="0">
                <a:latin typeface="Book Antiqua" charset="0"/>
                <a:ea typeface="Book Antiqua" charset="0"/>
                <a:cs typeface="Book Antiqua" charset="0"/>
              </a:rPr>
              <a:t> as a PDF </a:t>
            </a:r>
            <a:r>
              <a:rPr lang="mr-IN" sz="1200" dirty="0" smtClean="0">
                <a:latin typeface="Book Antiqua" charset="0"/>
                <a:ea typeface="Book Antiqua" charset="0"/>
                <a:cs typeface="Book Antiqua" charset="0"/>
              </a:rPr>
              <a:t>–</a:t>
            </a:r>
            <a:r>
              <a:rPr lang="en-US" sz="1200" dirty="0" smtClean="0">
                <a:latin typeface="Book Antiqua" charset="0"/>
                <a:ea typeface="Book Antiqua" charset="0"/>
                <a:cs typeface="Book Antiqua" charset="0"/>
              </a:rPr>
              <a:t> because selling files created in editable format presents that problem for the buyer.</a:t>
            </a:r>
          </a:p>
          <a:p>
            <a:endParaRPr lang="en-US" sz="1200" dirty="0">
              <a:latin typeface="Book Antiqua" charset="0"/>
              <a:ea typeface="Book Antiqua" charset="0"/>
              <a:cs typeface="Book Antiqua" charset="0"/>
            </a:endParaRPr>
          </a:p>
          <a:p>
            <a:r>
              <a:rPr lang="en-US" sz="1200" dirty="0" smtClean="0">
                <a:latin typeface="Book Antiqua" charset="0"/>
                <a:ea typeface="Book Antiqua" charset="0"/>
                <a:cs typeface="Book Antiqua" charset="0"/>
              </a:rPr>
              <a:t>Most of the fonts used are native to Microsoft Office products, including Book Antiqua and Avenir. I’ve also used </a:t>
            </a:r>
            <a:r>
              <a:rPr lang="en-US" sz="1200" b="1" dirty="0" smtClean="0">
                <a:latin typeface="Book Antiqua" charset="0"/>
                <a:ea typeface="Book Antiqua" charset="0"/>
                <a:cs typeface="Book Antiqua" charset="0"/>
              </a:rPr>
              <a:t>KG She Persisted</a:t>
            </a:r>
            <a:r>
              <a:rPr lang="en-US" sz="1200" dirty="0" smtClean="0">
                <a:latin typeface="Book Antiqua" charset="0"/>
                <a:ea typeface="Book Antiqua" charset="0"/>
                <a:cs typeface="Book Antiqua" charset="0"/>
              </a:rPr>
              <a:t> and </a:t>
            </a:r>
            <a:r>
              <a:rPr lang="en-US" sz="1200" b="1" dirty="0" smtClean="0">
                <a:latin typeface="Book Antiqua" charset="0"/>
                <a:ea typeface="Book Antiqua" charset="0"/>
                <a:cs typeface="Book Antiqua" charset="0"/>
              </a:rPr>
              <a:t>KG Miss Kindergarten</a:t>
            </a:r>
            <a:r>
              <a:rPr lang="en-US" sz="1200" dirty="0" smtClean="0">
                <a:latin typeface="Book Antiqua" charset="0"/>
                <a:ea typeface="Book Antiqua" charset="0"/>
                <a:cs typeface="Book Antiqua" charset="0"/>
              </a:rPr>
              <a:t> for some text.</a:t>
            </a:r>
            <a:endParaRPr lang="en-US" sz="1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940" y="3445907"/>
            <a:ext cx="6376519" cy="6376519"/>
          </a:xfrm>
          <a:prstGeom prst="rect">
            <a:avLst/>
          </a:prstGeom>
        </p:spPr>
      </p:pic>
    </p:spTree>
    <p:extLst>
      <p:ext uri="{BB962C8B-B14F-4D97-AF65-F5344CB8AC3E}">
        <p14:creationId xmlns:p14="http://schemas.microsoft.com/office/powerpoint/2010/main" val="1239457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60E02C4F-A09C-A645-A18E-6A01A3F1D8EF}"/>
              </a:ext>
            </a:extLst>
          </p:cNvPr>
          <p:cNvPicPr>
            <a:picLocks noChangeAspect="1"/>
          </p:cNvPicPr>
          <p:nvPr/>
        </p:nvPicPr>
        <p:blipFill>
          <a:blip r:embed="rId2"/>
          <a:stretch>
            <a:fillRect/>
          </a:stretch>
        </p:blipFill>
        <p:spPr>
          <a:xfrm>
            <a:off x="0" y="0"/>
            <a:ext cx="7772400" cy="10058400"/>
          </a:xfrm>
          <a:prstGeom prst="rect">
            <a:avLst/>
          </a:prstGeom>
        </p:spPr>
      </p:pic>
      <p:sp>
        <p:nvSpPr>
          <p:cNvPr id="2" name="Snip Same Side Corner Rectangle 1"/>
          <p:cNvSpPr/>
          <p:nvPr/>
        </p:nvSpPr>
        <p:spPr>
          <a:xfrm rot="10800000">
            <a:off x="5506779" y="138873"/>
            <a:ext cx="2121031" cy="358218"/>
          </a:xfrm>
          <a:prstGeom prst="snip2SameRect">
            <a:avLst>
              <a:gd name="adj1" fmla="val 11404"/>
              <a:gd name="adj2" fmla="val 0"/>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TextBox 4"/>
          <p:cNvSpPr txBox="1"/>
          <p:nvPr/>
        </p:nvSpPr>
        <p:spPr>
          <a:xfrm>
            <a:off x="4469830" y="9695298"/>
            <a:ext cx="3245420" cy="276999"/>
          </a:xfrm>
          <a:prstGeom prst="rect">
            <a:avLst/>
          </a:prstGeom>
          <a:noFill/>
        </p:spPr>
        <p:txBody>
          <a:bodyPr wrap="square" rtlCol="0">
            <a:spAutoFit/>
          </a:bodyPr>
          <a:lstStyle/>
          <a:p>
            <a:r>
              <a:rPr lang="en-US" sz="1200" dirty="0">
                <a:latin typeface="SimpleKindOfGirl"/>
                <a:cs typeface="SimpleKindOfGirl"/>
              </a:rPr>
              <a:t>©2018 erin cobb 	imlovinlit.com</a:t>
            </a:r>
          </a:p>
        </p:txBody>
      </p:sp>
      <p:sp>
        <p:nvSpPr>
          <p:cNvPr id="6" name="TextBox 5"/>
          <p:cNvSpPr txBox="1"/>
          <p:nvPr/>
        </p:nvSpPr>
        <p:spPr>
          <a:xfrm>
            <a:off x="172264" y="211934"/>
            <a:ext cx="4297566" cy="338554"/>
          </a:xfrm>
          <a:prstGeom prst="rect">
            <a:avLst/>
          </a:prstGeom>
          <a:noFill/>
        </p:spPr>
        <p:txBody>
          <a:bodyPr wrap="square" rtlCol="0">
            <a:spAutoFit/>
          </a:bodyPr>
          <a:lstStyle/>
          <a:p>
            <a:r>
              <a:rPr lang="en-US" sz="1600" dirty="0">
                <a:latin typeface="KG She Persisted" charset="0"/>
                <a:ea typeface="KG She Persisted" charset="0"/>
                <a:cs typeface="KG She Persisted" charset="0"/>
              </a:rPr>
              <a:t>Nonfiction Article of the Week</a:t>
            </a:r>
          </a:p>
        </p:txBody>
      </p:sp>
      <p:sp>
        <p:nvSpPr>
          <p:cNvPr id="7" name="TextBox 6"/>
          <p:cNvSpPr txBox="1"/>
          <p:nvPr/>
        </p:nvSpPr>
        <p:spPr>
          <a:xfrm>
            <a:off x="172264" y="465078"/>
            <a:ext cx="4297566" cy="276999"/>
          </a:xfrm>
          <a:prstGeom prst="rect">
            <a:avLst/>
          </a:prstGeom>
          <a:noFill/>
        </p:spPr>
        <p:txBody>
          <a:bodyPr wrap="square" rtlCol="0">
            <a:spAutoFit/>
          </a:bodyPr>
          <a:lstStyle/>
          <a:p>
            <a:r>
              <a:rPr lang="en-US" sz="1200" dirty="0">
                <a:latin typeface="Book Antiqua" charset="0"/>
                <a:ea typeface="Book Antiqua" charset="0"/>
                <a:cs typeface="Book Antiqua" charset="0"/>
              </a:rPr>
              <a:t>6.1 “Toys R Us: End of an Era</a:t>
            </a:r>
          </a:p>
        </p:txBody>
      </p:sp>
      <p:sp>
        <p:nvSpPr>
          <p:cNvPr id="8" name="TextBox 7"/>
          <p:cNvSpPr txBox="1"/>
          <p:nvPr/>
        </p:nvSpPr>
        <p:spPr>
          <a:xfrm>
            <a:off x="5506780" y="177392"/>
            <a:ext cx="2121030" cy="338554"/>
          </a:xfrm>
          <a:prstGeom prst="rect">
            <a:avLst/>
          </a:prstGeom>
          <a:noFill/>
        </p:spPr>
        <p:txBody>
          <a:bodyPr wrap="square" rtlCol="0">
            <a:spAutoFit/>
          </a:bodyPr>
          <a:lstStyle/>
          <a:p>
            <a:pPr algn="ctr"/>
            <a:r>
              <a:rPr lang="en-US" sz="1600" dirty="0">
                <a:solidFill>
                  <a:schemeClr val="bg1"/>
                </a:solidFill>
                <a:latin typeface="KG She Persisted" charset="0"/>
                <a:ea typeface="KG She Persisted" charset="0"/>
                <a:cs typeface="KG She Persisted" charset="0"/>
              </a:rPr>
              <a:t>Informational Text</a:t>
            </a:r>
          </a:p>
        </p:txBody>
      </p:sp>
      <p:sp>
        <p:nvSpPr>
          <p:cNvPr id="9" name="TextBox 8">
            <a:extLst>
              <a:ext uri="{FF2B5EF4-FFF2-40B4-BE49-F238E27FC236}">
                <a16:creationId xmlns="" xmlns:a16="http://schemas.microsoft.com/office/drawing/2014/main" id="{F3405A27-251E-2942-85F5-5E1670977858}"/>
              </a:ext>
            </a:extLst>
          </p:cNvPr>
          <p:cNvSpPr txBox="1"/>
          <p:nvPr/>
        </p:nvSpPr>
        <p:spPr>
          <a:xfrm>
            <a:off x="289222" y="1375662"/>
            <a:ext cx="7251515" cy="8586966"/>
          </a:xfrm>
          <a:prstGeom prst="rect">
            <a:avLst/>
          </a:prstGeom>
          <a:noFill/>
        </p:spPr>
        <p:txBody>
          <a:bodyPr wrap="square" rtlCol="0">
            <a:spAutoFit/>
          </a:bodyPr>
          <a:lstStyle/>
          <a:p>
            <a:pPr marL="342900" indent="-342900">
              <a:lnSpc>
                <a:spcPts val="1660"/>
              </a:lnSpc>
              <a:buAutoNum type="arabicPeriod"/>
            </a:pPr>
            <a:r>
              <a:rPr lang="en-US" sz="1300" dirty="0" smtClean="0">
                <a:latin typeface="Book Antiqua" charset="0"/>
                <a:ea typeface="Book Antiqua" charset="0"/>
                <a:cs typeface="Book Antiqua" charset="0"/>
              </a:rPr>
              <a:t>Which statement below is the main idea of the article, “Toys R Us: The End of an Era”?</a:t>
            </a:r>
          </a:p>
          <a:p>
            <a:pPr marL="800100" lvl="1" indent="-342900">
              <a:lnSpc>
                <a:spcPts val="1660"/>
              </a:lnSpc>
              <a:buFont typeface="+mj-lt"/>
              <a:buAutoNum type="alphaLcPeriod"/>
            </a:pPr>
            <a:r>
              <a:rPr lang="en-US" sz="1300" dirty="0" smtClean="0">
                <a:latin typeface="Book Antiqua" charset="0"/>
                <a:ea typeface="Book Antiqua" charset="0"/>
                <a:cs typeface="Book Antiqua" charset="0"/>
              </a:rPr>
              <a:t>Toys R Us is facing tough competition from online retailers.</a:t>
            </a:r>
          </a:p>
          <a:p>
            <a:pPr marL="800100" lvl="1" indent="-342900">
              <a:lnSpc>
                <a:spcPts val="1660"/>
              </a:lnSpc>
              <a:buFont typeface="+mj-lt"/>
              <a:buAutoNum type="alphaLcPeriod"/>
            </a:pPr>
            <a:r>
              <a:rPr lang="en-US" sz="1300" dirty="0" smtClean="0">
                <a:latin typeface="Book Antiqua" charset="0"/>
                <a:ea typeface="Book Antiqua" charset="0"/>
                <a:cs typeface="Book Antiqua" charset="0"/>
              </a:rPr>
              <a:t>Toys R Us is making less money than it used to.</a:t>
            </a:r>
          </a:p>
          <a:p>
            <a:pPr marL="800100" lvl="1" indent="-342900">
              <a:lnSpc>
                <a:spcPts val="1660"/>
              </a:lnSpc>
              <a:buFont typeface="+mj-lt"/>
              <a:buAutoNum type="alphaLcPeriod"/>
            </a:pPr>
            <a:r>
              <a:rPr lang="en-US" sz="1300" dirty="0" smtClean="0">
                <a:latin typeface="Book Antiqua" charset="0"/>
                <a:ea typeface="Book Antiqua" charset="0"/>
                <a:cs typeface="Book Antiqua" charset="0"/>
              </a:rPr>
              <a:t>Toys R Us stores are closing around the world due to financial problems.</a:t>
            </a:r>
          </a:p>
          <a:p>
            <a:pPr marL="800100" lvl="1" indent="-342900">
              <a:lnSpc>
                <a:spcPts val="1660"/>
              </a:lnSpc>
              <a:buFont typeface="+mj-lt"/>
              <a:buAutoNum type="alphaLcPeriod"/>
            </a:pPr>
            <a:r>
              <a:rPr lang="en-US" sz="1300" dirty="0" smtClean="0">
                <a:latin typeface="Book Antiqua" charset="0"/>
                <a:ea typeface="Book Antiqua" charset="0"/>
                <a:cs typeface="Book Antiqua" charset="0"/>
              </a:rPr>
              <a:t>People in the U.S. are having fewer children than they used to.</a:t>
            </a:r>
          </a:p>
          <a:p>
            <a:pPr marL="800100" lvl="1" indent="-342900">
              <a:lnSpc>
                <a:spcPts val="1660"/>
              </a:lnSpc>
              <a:buFont typeface="+mj-lt"/>
              <a:buAutoNum type="alphaLcPeriod"/>
            </a:pPr>
            <a:endParaRPr lang="en-US" sz="1300" dirty="0" smtClean="0">
              <a:latin typeface="Book Antiqua" charset="0"/>
              <a:ea typeface="Book Antiqua" charset="0"/>
              <a:cs typeface="Book Antiqua" charset="0"/>
            </a:endParaRPr>
          </a:p>
          <a:p>
            <a:pPr marL="342900" indent="-342900">
              <a:lnSpc>
                <a:spcPts val="1660"/>
              </a:lnSpc>
              <a:buFont typeface="+mj-lt"/>
              <a:buAutoNum type="arabicPeriod"/>
            </a:pPr>
            <a:r>
              <a:rPr lang="en-US" sz="1300" dirty="0">
                <a:latin typeface="Book Antiqua" charset="0"/>
                <a:ea typeface="Book Antiqua" charset="0"/>
                <a:cs typeface="Book Antiqua" charset="0"/>
              </a:rPr>
              <a:t>Which of the following is </a:t>
            </a:r>
            <a:r>
              <a:rPr lang="en-US" sz="1300" b="1" dirty="0">
                <a:latin typeface="Book Antiqua" charset="0"/>
                <a:ea typeface="Book Antiqua" charset="0"/>
                <a:cs typeface="Book Antiqua" charset="0"/>
              </a:rPr>
              <a:t>not</a:t>
            </a:r>
            <a:r>
              <a:rPr lang="en-US" sz="1300" dirty="0">
                <a:latin typeface="Book Antiqua" charset="0"/>
                <a:ea typeface="Book Antiqua" charset="0"/>
                <a:cs typeface="Book Antiqua" charset="0"/>
              </a:rPr>
              <a:t> a reason that Toys R Us closed its doors?</a:t>
            </a:r>
          </a:p>
          <a:p>
            <a:pPr marL="800100" lvl="1" indent="-342900">
              <a:lnSpc>
                <a:spcPts val="1660"/>
              </a:lnSpc>
              <a:buFont typeface="+mj-lt"/>
              <a:buAutoNum type="alphaLcPeriod"/>
            </a:pPr>
            <a:r>
              <a:rPr lang="en-US" sz="1300" dirty="0" smtClean="0">
                <a:latin typeface="Book Antiqua" charset="0"/>
                <a:ea typeface="Book Antiqua" charset="0"/>
                <a:cs typeface="Book Antiqua" charset="0"/>
              </a:rPr>
              <a:t>Toys R Us had a lot of debt.</a:t>
            </a:r>
          </a:p>
          <a:p>
            <a:pPr marL="800100" lvl="1" indent="-342900">
              <a:lnSpc>
                <a:spcPts val="1660"/>
              </a:lnSpc>
              <a:buFont typeface="+mj-lt"/>
              <a:buAutoNum type="alphaLcPeriod"/>
            </a:pPr>
            <a:r>
              <a:rPr lang="en-US" sz="1300" dirty="0" smtClean="0">
                <a:latin typeface="Book Antiqua" charset="0"/>
                <a:ea typeface="Book Antiqua" charset="0"/>
                <a:cs typeface="Book Antiqua" charset="0"/>
              </a:rPr>
              <a:t>Toys R Us struggled to compete with bigger retailers.</a:t>
            </a:r>
          </a:p>
          <a:p>
            <a:pPr marL="800100" lvl="1" indent="-342900">
              <a:lnSpc>
                <a:spcPts val="1660"/>
              </a:lnSpc>
              <a:buFont typeface="+mj-lt"/>
              <a:buAutoNum type="alphaLcPeriod"/>
            </a:pPr>
            <a:r>
              <a:rPr lang="en-US" sz="1300" dirty="0" smtClean="0">
                <a:latin typeface="Book Antiqua" charset="0"/>
                <a:ea typeface="Book Antiqua" charset="0"/>
                <a:cs typeface="Book Antiqua" charset="0"/>
              </a:rPr>
              <a:t>Fewer babies are being born.</a:t>
            </a:r>
          </a:p>
          <a:p>
            <a:pPr marL="800100" lvl="1" indent="-342900">
              <a:lnSpc>
                <a:spcPts val="1660"/>
              </a:lnSpc>
              <a:buFont typeface="+mj-lt"/>
              <a:buAutoNum type="alphaLcPeriod"/>
            </a:pPr>
            <a:r>
              <a:rPr lang="en-US" sz="1300" dirty="0" smtClean="0">
                <a:latin typeface="Book Antiqua" charset="0"/>
                <a:ea typeface="Book Antiqua" charset="0"/>
                <a:cs typeface="Book Antiqua" charset="0"/>
              </a:rPr>
              <a:t>Toys R Us made expensive improvements to its stores.</a:t>
            </a:r>
          </a:p>
          <a:p>
            <a:pPr marL="800100" lvl="1" indent="-342900">
              <a:lnSpc>
                <a:spcPts val="1660"/>
              </a:lnSpc>
              <a:buFont typeface="+mj-lt"/>
              <a:buAutoNum type="arabicPeriod"/>
            </a:pPr>
            <a:endParaRPr lang="en-US" sz="1300" dirty="0" smtClean="0">
              <a:latin typeface="Book Antiqua" charset="0"/>
              <a:ea typeface="Book Antiqua" charset="0"/>
              <a:cs typeface="Book Antiqua" charset="0"/>
            </a:endParaRPr>
          </a:p>
          <a:p>
            <a:pPr marL="342900" indent="-342900">
              <a:lnSpc>
                <a:spcPts val="1660"/>
              </a:lnSpc>
              <a:buFont typeface="+mj-lt"/>
              <a:buAutoNum type="arabicPeriod"/>
            </a:pPr>
            <a:r>
              <a:rPr lang="en-US" sz="1300" b="1" dirty="0" smtClean="0">
                <a:latin typeface="Book Antiqua" charset="0"/>
                <a:ea typeface="Book Antiqua" charset="0"/>
                <a:cs typeface="Book Antiqua" charset="0"/>
              </a:rPr>
              <a:t>According to the article</a:t>
            </a:r>
            <a:r>
              <a:rPr lang="en-US" sz="1300" dirty="0" smtClean="0">
                <a:latin typeface="Book Antiqua" charset="0"/>
                <a:ea typeface="Book Antiqua" charset="0"/>
                <a:cs typeface="Book Antiqua" charset="0"/>
              </a:rPr>
              <a:t>, what is one way that families today have changed?</a:t>
            </a:r>
          </a:p>
          <a:p>
            <a:pPr marL="800100" lvl="1" indent="-342900">
              <a:lnSpc>
                <a:spcPts val="1660"/>
              </a:lnSpc>
              <a:buFont typeface="+mj-lt"/>
              <a:buAutoNum type="alphaLcPeriod"/>
            </a:pPr>
            <a:r>
              <a:rPr lang="en-US" sz="1300" dirty="0" smtClean="0">
                <a:latin typeface="Book Antiqua" charset="0"/>
                <a:ea typeface="Book Antiqua" charset="0"/>
                <a:cs typeface="Book Antiqua" charset="0"/>
              </a:rPr>
              <a:t>Family sizes are bigger today than they ever have been.</a:t>
            </a:r>
          </a:p>
          <a:p>
            <a:pPr marL="800100" lvl="1" indent="-342900">
              <a:lnSpc>
                <a:spcPts val="1660"/>
              </a:lnSpc>
              <a:buFont typeface="+mj-lt"/>
              <a:buAutoNum type="alphaLcPeriod"/>
            </a:pPr>
            <a:r>
              <a:rPr lang="en-US" sz="1300" dirty="0" smtClean="0">
                <a:latin typeface="Book Antiqua" charset="0"/>
                <a:ea typeface="Book Antiqua" charset="0"/>
                <a:cs typeface="Book Antiqua" charset="0"/>
              </a:rPr>
              <a:t>Many people are waiting until they are older to have children.</a:t>
            </a:r>
          </a:p>
          <a:p>
            <a:pPr marL="800100" lvl="1" indent="-342900">
              <a:lnSpc>
                <a:spcPts val="1660"/>
              </a:lnSpc>
              <a:buFont typeface="+mj-lt"/>
              <a:buAutoNum type="alphaLcPeriod"/>
            </a:pPr>
            <a:r>
              <a:rPr lang="en-US" sz="1300" dirty="0" smtClean="0">
                <a:latin typeface="Book Antiqua" charset="0"/>
                <a:ea typeface="Book Antiqua" charset="0"/>
                <a:cs typeface="Book Antiqua" charset="0"/>
              </a:rPr>
              <a:t>Fewer people are choosing to have children today.</a:t>
            </a:r>
          </a:p>
          <a:p>
            <a:pPr marL="800100" lvl="1" indent="-342900">
              <a:lnSpc>
                <a:spcPts val="1660"/>
              </a:lnSpc>
              <a:buFont typeface="+mj-lt"/>
              <a:buAutoNum type="alphaLcPeriod"/>
            </a:pPr>
            <a:r>
              <a:rPr lang="en-US" sz="1300" dirty="0" smtClean="0">
                <a:latin typeface="Book Antiqua" charset="0"/>
                <a:ea typeface="Book Antiqua" charset="0"/>
                <a:cs typeface="Book Antiqua" charset="0"/>
              </a:rPr>
              <a:t>Many people are frustrated with politics today.</a:t>
            </a:r>
          </a:p>
          <a:p>
            <a:pPr marL="800100" lvl="1" indent="-342900">
              <a:lnSpc>
                <a:spcPts val="1660"/>
              </a:lnSpc>
              <a:buFont typeface="+mj-lt"/>
              <a:buAutoNum type="alphaLcPeriod"/>
            </a:pPr>
            <a:endParaRPr lang="en-US" sz="1300" dirty="0">
              <a:latin typeface="Book Antiqua" charset="0"/>
              <a:ea typeface="Book Antiqua" charset="0"/>
              <a:cs typeface="Book Antiqua" charset="0"/>
            </a:endParaRPr>
          </a:p>
          <a:p>
            <a:pPr marL="342900" indent="-342900">
              <a:lnSpc>
                <a:spcPts val="1660"/>
              </a:lnSpc>
              <a:buFont typeface="+mj-lt"/>
              <a:buAutoNum type="arabicPeriod"/>
            </a:pPr>
            <a:r>
              <a:rPr lang="en-US" sz="1300" dirty="0" smtClean="0">
                <a:latin typeface="Book Antiqua" charset="0"/>
                <a:ea typeface="Book Antiqua" charset="0"/>
                <a:cs typeface="Book Antiqua" charset="0"/>
              </a:rPr>
              <a:t>Which evidence from the article supports your answer to the previous question?</a:t>
            </a:r>
          </a:p>
          <a:p>
            <a:pPr marL="800100" lvl="1" indent="-342900">
              <a:lnSpc>
                <a:spcPts val="1660"/>
              </a:lnSpc>
              <a:buFont typeface="+mj-lt"/>
              <a:buAutoNum type="alphaLcPeriod"/>
            </a:pPr>
            <a:r>
              <a:rPr lang="en-US" sz="1300" dirty="0" smtClean="0">
                <a:latin typeface="Book Antiqua" charset="0"/>
                <a:ea typeface="Book Antiqua" charset="0"/>
                <a:cs typeface="Book Antiqua" charset="0"/>
              </a:rPr>
              <a:t>This may be the result of changing gender roles</a:t>
            </a:r>
            <a:r>
              <a:rPr lang="mr-IN" sz="1300" dirty="0" smtClean="0">
                <a:latin typeface="Book Antiqua" charset="0"/>
                <a:ea typeface="Book Antiqua" charset="0"/>
                <a:cs typeface="Book Antiqua" charset="0"/>
              </a:rPr>
              <a:t>–</a:t>
            </a:r>
            <a:r>
              <a:rPr lang="en-US" sz="1300" dirty="0" smtClean="0">
                <a:latin typeface="Book Antiqua" charset="0"/>
                <a:ea typeface="Book Antiqua" charset="0"/>
                <a:cs typeface="Book Antiqua" charset="0"/>
              </a:rPr>
              <a:t> more women are choosing to focus on building their careers before starting a family.</a:t>
            </a:r>
          </a:p>
          <a:p>
            <a:pPr marL="800100" lvl="1" indent="-342900">
              <a:lnSpc>
                <a:spcPts val="1660"/>
              </a:lnSpc>
              <a:buFont typeface="+mj-lt"/>
              <a:buAutoNum type="alphaLcPeriod"/>
            </a:pPr>
            <a:r>
              <a:rPr lang="en-US" sz="1300" dirty="0" smtClean="0">
                <a:latin typeface="Book Antiqua" charset="0"/>
                <a:ea typeface="Book Antiqua" charset="0"/>
                <a:cs typeface="Book Antiqua" charset="0"/>
              </a:rPr>
              <a:t>Toys R Us sells products that are made for babies and small children.</a:t>
            </a:r>
          </a:p>
          <a:p>
            <a:pPr marL="800100" lvl="1" indent="-342900">
              <a:lnSpc>
                <a:spcPts val="1660"/>
              </a:lnSpc>
              <a:buFont typeface="+mj-lt"/>
              <a:buAutoNum type="alphaLcPeriod"/>
            </a:pPr>
            <a:r>
              <a:rPr lang="en-US" sz="1300" dirty="0" smtClean="0">
                <a:latin typeface="Book Antiqua" charset="0"/>
                <a:ea typeface="Book Antiqua" charset="0"/>
                <a:cs typeface="Book Antiqua" charset="0"/>
              </a:rPr>
              <a:t>Many smaller toy shops went out of business because they could not compete with the huge selection and low prices of Toys R Us.</a:t>
            </a:r>
          </a:p>
          <a:p>
            <a:pPr marL="800100" lvl="1" indent="-342900">
              <a:lnSpc>
                <a:spcPts val="1660"/>
              </a:lnSpc>
              <a:buFont typeface="+mj-lt"/>
              <a:buAutoNum type="alphaLcPeriod"/>
            </a:pPr>
            <a:r>
              <a:rPr lang="en-US" sz="1300" dirty="0" smtClean="0">
                <a:latin typeface="Book Antiqua" charset="0"/>
                <a:ea typeface="Book Antiqua" charset="0"/>
                <a:cs typeface="Book Antiqua" charset="0"/>
              </a:rPr>
              <a:t>Toys R Us had 5 billion dollars in debt.</a:t>
            </a:r>
            <a:endParaRPr lang="en-US" sz="1300" dirty="0">
              <a:latin typeface="Book Antiqua" charset="0"/>
              <a:ea typeface="Book Antiqua" charset="0"/>
              <a:cs typeface="Book Antiqua" charset="0"/>
            </a:endParaRPr>
          </a:p>
          <a:p>
            <a:pPr marL="800100" lvl="1" indent="-342900">
              <a:lnSpc>
                <a:spcPts val="1660"/>
              </a:lnSpc>
              <a:buFont typeface="+mj-lt"/>
              <a:buAutoNum type="arabicPeriod"/>
            </a:pPr>
            <a:endParaRPr lang="en-US" sz="1300" dirty="0" smtClean="0">
              <a:latin typeface="Book Antiqua" charset="0"/>
              <a:ea typeface="Book Antiqua" charset="0"/>
              <a:cs typeface="Book Antiqua" charset="0"/>
            </a:endParaRPr>
          </a:p>
          <a:p>
            <a:pPr marL="342900" indent="-342900">
              <a:lnSpc>
                <a:spcPts val="1660"/>
              </a:lnSpc>
              <a:buFont typeface="+mj-lt"/>
              <a:buAutoNum type="arabicPeriod"/>
            </a:pPr>
            <a:r>
              <a:rPr lang="en-US" sz="1300" dirty="0" smtClean="0">
                <a:latin typeface="Book Antiqua" charset="0"/>
                <a:ea typeface="Book Antiqua" charset="0"/>
                <a:cs typeface="Book Antiqua" charset="0"/>
              </a:rPr>
              <a:t>According to the article, when did families become more cautious about having children?</a:t>
            </a:r>
          </a:p>
          <a:p>
            <a:pPr marL="800100" lvl="1" indent="-342900">
              <a:lnSpc>
                <a:spcPts val="1660"/>
              </a:lnSpc>
              <a:buFont typeface="+mj-lt"/>
              <a:buAutoNum type="alphaLcPeriod"/>
            </a:pPr>
            <a:r>
              <a:rPr lang="en-US" sz="1300" dirty="0" smtClean="0">
                <a:latin typeface="Book Antiqua" charset="0"/>
                <a:ea typeface="Book Antiqua" charset="0"/>
                <a:cs typeface="Book Antiqua" charset="0"/>
              </a:rPr>
              <a:t>After Toys R Us announced it was closing its doors.</a:t>
            </a:r>
          </a:p>
          <a:p>
            <a:pPr marL="800100" lvl="1" indent="-342900">
              <a:lnSpc>
                <a:spcPts val="1660"/>
              </a:lnSpc>
              <a:buFont typeface="+mj-lt"/>
              <a:buAutoNum type="alphaLcPeriod"/>
            </a:pPr>
            <a:r>
              <a:rPr lang="en-US" sz="1300" dirty="0" smtClean="0">
                <a:latin typeface="Book Antiqua" charset="0"/>
                <a:ea typeface="Book Antiqua" charset="0"/>
                <a:cs typeface="Book Antiqua" charset="0"/>
              </a:rPr>
              <a:t>After the Great Recession of 2008.</a:t>
            </a:r>
          </a:p>
          <a:p>
            <a:pPr marL="800100" lvl="1" indent="-342900">
              <a:lnSpc>
                <a:spcPts val="1660"/>
              </a:lnSpc>
              <a:buFont typeface="+mj-lt"/>
              <a:buAutoNum type="alphaLcPeriod"/>
            </a:pPr>
            <a:r>
              <a:rPr lang="en-US" sz="1300" dirty="0" smtClean="0">
                <a:latin typeface="Book Antiqua" charset="0"/>
                <a:ea typeface="Book Antiqua" charset="0"/>
                <a:cs typeface="Book Antiqua" charset="0"/>
              </a:rPr>
              <a:t>After some Toys R Us employees lost their jobs.</a:t>
            </a:r>
          </a:p>
          <a:p>
            <a:pPr marL="800100" lvl="1" indent="-342900">
              <a:lnSpc>
                <a:spcPts val="1660"/>
              </a:lnSpc>
              <a:buFont typeface="+mj-lt"/>
              <a:buAutoNum type="alphaLcPeriod"/>
            </a:pPr>
            <a:r>
              <a:rPr lang="en-US" sz="1300" dirty="0" smtClean="0">
                <a:latin typeface="Book Antiqua" charset="0"/>
                <a:ea typeface="Book Antiqua" charset="0"/>
                <a:cs typeface="Book Antiqua" charset="0"/>
              </a:rPr>
              <a:t>After Amazon became the biggest online retailer.</a:t>
            </a:r>
          </a:p>
          <a:p>
            <a:pPr marL="800100" lvl="1" indent="-342900">
              <a:lnSpc>
                <a:spcPts val="1660"/>
              </a:lnSpc>
              <a:buFont typeface="+mj-lt"/>
              <a:buAutoNum type="alphaLcPeriod"/>
            </a:pPr>
            <a:endParaRPr lang="en-US" sz="1300" dirty="0" smtClean="0">
              <a:latin typeface="Book Antiqua" charset="0"/>
              <a:ea typeface="Book Antiqua" charset="0"/>
              <a:cs typeface="Book Antiqua" charset="0"/>
            </a:endParaRPr>
          </a:p>
          <a:p>
            <a:pPr marL="342900" indent="-342900">
              <a:lnSpc>
                <a:spcPts val="1660"/>
              </a:lnSpc>
              <a:buFont typeface="+mj-lt"/>
              <a:buAutoNum type="arabicPeriod"/>
            </a:pPr>
            <a:r>
              <a:rPr lang="en-US" sz="1300" dirty="0" smtClean="0">
                <a:latin typeface="Book Antiqua" charset="0"/>
                <a:ea typeface="Book Antiqua" charset="0"/>
                <a:cs typeface="Book Antiqua" charset="0"/>
              </a:rPr>
              <a:t>Which sentence from the article provides a </a:t>
            </a:r>
            <a:r>
              <a:rPr lang="en-US" sz="1300" b="1" dirty="0" smtClean="0">
                <a:latin typeface="Book Antiqua" charset="0"/>
                <a:ea typeface="Book Antiqua" charset="0"/>
                <a:cs typeface="Book Antiqua" charset="0"/>
              </a:rPr>
              <a:t>detail</a:t>
            </a:r>
            <a:r>
              <a:rPr lang="en-US" sz="1300" dirty="0" smtClean="0">
                <a:latin typeface="Book Antiqua" charset="0"/>
                <a:ea typeface="Book Antiqua" charset="0"/>
                <a:cs typeface="Book Antiqua" charset="0"/>
              </a:rPr>
              <a:t> to support your answer to the previous question?</a:t>
            </a:r>
            <a:endParaRPr lang="en-US" sz="1300" dirty="0">
              <a:latin typeface="Book Antiqua" charset="0"/>
              <a:ea typeface="Book Antiqua" charset="0"/>
              <a:cs typeface="Book Antiqua" charset="0"/>
            </a:endParaRPr>
          </a:p>
          <a:p>
            <a:pPr marL="800100" lvl="1" indent="-342900">
              <a:lnSpc>
                <a:spcPts val="1660"/>
              </a:lnSpc>
              <a:buFont typeface="+mj-lt"/>
              <a:buAutoNum type="alphaLcPeriod"/>
            </a:pPr>
            <a:r>
              <a:rPr lang="en-US" sz="1300" dirty="0" smtClean="0">
                <a:latin typeface="Book Antiqua" charset="0"/>
                <a:ea typeface="Book Antiqua" charset="0"/>
                <a:cs typeface="Book Antiqua" charset="0"/>
              </a:rPr>
              <a:t>Toys R Us has officially closed all of its stores.</a:t>
            </a:r>
          </a:p>
          <a:p>
            <a:pPr marL="800100" lvl="1" indent="-342900">
              <a:lnSpc>
                <a:spcPts val="1660"/>
              </a:lnSpc>
              <a:buFont typeface="+mj-lt"/>
              <a:buAutoNum type="alphaLcPeriod"/>
            </a:pPr>
            <a:r>
              <a:rPr lang="en-US" sz="1300" dirty="0" smtClean="0">
                <a:latin typeface="Book Antiqua" charset="0"/>
                <a:ea typeface="Book Antiqua" charset="0"/>
                <a:cs typeface="Book Antiqua" charset="0"/>
              </a:rPr>
              <a:t>By the 1990s, it was the biggest toy seller in the United States.</a:t>
            </a:r>
          </a:p>
          <a:p>
            <a:pPr marL="800100" lvl="1" indent="-342900">
              <a:lnSpc>
                <a:spcPts val="1660"/>
              </a:lnSpc>
              <a:buFont typeface="+mj-lt"/>
              <a:buAutoNum type="alphaLcPeriod"/>
            </a:pPr>
            <a:r>
              <a:rPr lang="en-US" sz="1300" dirty="0" smtClean="0">
                <a:latin typeface="Book Antiqua" charset="0"/>
                <a:ea typeface="Book Antiqua" charset="0"/>
                <a:cs typeface="Book Antiqua" charset="0"/>
              </a:rPr>
              <a:t>This is because the store was struggling financially.</a:t>
            </a:r>
          </a:p>
          <a:p>
            <a:pPr marL="800100" lvl="1" indent="-342900">
              <a:lnSpc>
                <a:spcPts val="1660"/>
              </a:lnSpc>
              <a:buFont typeface="+mj-lt"/>
              <a:buAutoNum type="alphaLcPeriod"/>
            </a:pPr>
            <a:r>
              <a:rPr lang="en-US" sz="1300" dirty="0" smtClean="0">
                <a:latin typeface="Book Antiqua" charset="0"/>
                <a:ea typeface="Book Antiqua" charset="0"/>
                <a:cs typeface="Book Antiqua" charset="0"/>
              </a:rPr>
              <a:t>Many people lost their jobs, their homes, and their retirement savings.</a:t>
            </a:r>
            <a:endParaRPr lang="en-US" sz="1300" dirty="0">
              <a:latin typeface="Book Antiqua" charset="0"/>
              <a:ea typeface="Book Antiqua" charset="0"/>
              <a:cs typeface="Book Antiqua" charset="0"/>
            </a:endParaRPr>
          </a:p>
        </p:txBody>
      </p:sp>
      <p:sp>
        <p:nvSpPr>
          <p:cNvPr id="12" name="TextBox 11">
            <a:extLst>
              <a:ext uri="{FF2B5EF4-FFF2-40B4-BE49-F238E27FC236}">
                <a16:creationId xmlns="" xmlns:a16="http://schemas.microsoft.com/office/drawing/2014/main" id="{BAB10EF0-2364-7141-954E-E4FF67AACB7E}"/>
              </a:ext>
            </a:extLst>
          </p:cNvPr>
          <p:cNvSpPr txBox="1"/>
          <p:nvPr/>
        </p:nvSpPr>
        <p:spPr>
          <a:xfrm>
            <a:off x="289222" y="677880"/>
            <a:ext cx="5885435" cy="707886"/>
          </a:xfrm>
          <a:prstGeom prst="rect">
            <a:avLst/>
          </a:prstGeom>
          <a:noFill/>
        </p:spPr>
        <p:txBody>
          <a:bodyPr wrap="square" rtlCol="0">
            <a:spAutoFit/>
          </a:bodyPr>
          <a:lstStyle/>
          <a:p>
            <a:pPr>
              <a:lnSpc>
                <a:spcPct val="150000"/>
              </a:lnSpc>
            </a:pPr>
            <a:r>
              <a:rPr lang="en-US" b="1" dirty="0" smtClean="0">
                <a:latin typeface="Book Antiqua" charset="0"/>
                <a:ea typeface="Book Antiqua" charset="0"/>
                <a:cs typeface="Book Antiqua" charset="0"/>
              </a:rPr>
              <a:t>Skills Test</a:t>
            </a:r>
            <a:endParaRPr lang="en-US" b="1" dirty="0">
              <a:latin typeface="Book Antiqua" charset="0"/>
              <a:ea typeface="Book Antiqua" charset="0"/>
              <a:cs typeface="Book Antiqua" charset="0"/>
            </a:endParaRPr>
          </a:p>
          <a:p>
            <a:r>
              <a:rPr lang="en-US" sz="1300" i="1" dirty="0">
                <a:latin typeface="Book Antiqua" charset="0"/>
                <a:ea typeface="Book Antiqua" charset="0"/>
                <a:cs typeface="Book Antiqua" charset="0"/>
              </a:rPr>
              <a:t>Choose the best answer.</a:t>
            </a:r>
          </a:p>
        </p:txBody>
      </p:sp>
      <p:sp>
        <p:nvSpPr>
          <p:cNvPr id="14" name="TextBox 13">
            <a:extLst>
              <a:ext uri="{FF2B5EF4-FFF2-40B4-BE49-F238E27FC236}">
                <a16:creationId xmlns="" xmlns:a16="http://schemas.microsoft.com/office/drawing/2014/main" id="{BFAED647-86F5-8A4F-A3F7-61D717F06606}"/>
              </a:ext>
            </a:extLst>
          </p:cNvPr>
          <p:cNvSpPr txBox="1"/>
          <p:nvPr/>
        </p:nvSpPr>
        <p:spPr>
          <a:xfrm>
            <a:off x="5413248" y="501654"/>
            <a:ext cx="2214562" cy="276999"/>
          </a:xfrm>
          <a:prstGeom prst="rect">
            <a:avLst/>
          </a:prstGeom>
          <a:noFill/>
        </p:spPr>
        <p:txBody>
          <a:bodyPr wrap="square" rtlCol="0">
            <a:spAutoFit/>
          </a:bodyPr>
          <a:lstStyle/>
          <a:p>
            <a:pPr algn="r"/>
            <a:r>
              <a:rPr lang="en-US" sz="1200" dirty="0" smtClean="0">
                <a:latin typeface="Book Antiqua" charset="0"/>
                <a:ea typeface="Book Antiqua" charset="0"/>
                <a:cs typeface="Book Antiqua" charset="0"/>
              </a:rPr>
              <a:t>Skills Test</a:t>
            </a:r>
            <a:endParaRPr lang="en-US" sz="1200" dirty="0">
              <a:latin typeface="Book Antiqua" charset="0"/>
              <a:ea typeface="Book Antiqua" charset="0"/>
              <a:cs typeface="Book Antiqua" charset="0"/>
            </a:endParaRPr>
          </a:p>
        </p:txBody>
      </p:sp>
      <p:sp>
        <p:nvSpPr>
          <p:cNvPr id="16" name="Rectangle 15"/>
          <p:cNvSpPr/>
          <p:nvPr/>
        </p:nvSpPr>
        <p:spPr>
          <a:xfrm>
            <a:off x="119100" y="9673763"/>
            <a:ext cx="784317" cy="276999"/>
          </a:xfrm>
          <a:prstGeom prst="rect">
            <a:avLst/>
          </a:prstGeom>
        </p:spPr>
        <p:txBody>
          <a:bodyPr wrap="none">
            <a:spAutoFit/>
          </a:bodyPr>
          <a:lstStyle/>
          <a:p>
            <a:r>
              <a:rPr lang="en-US" sz="1200">
                <a:latin typeface="KG She Persisted" charset="0"/>
                <a:ea typeface="KG She Persisted" charset="0"/>
                <a:cs typeface="KG She Persisted" charset="0"/>
              </a:rPr>
              <a:t>Activity </a:t>
            </a:r>
            <a:r>
              <a:rPr lang="en-US" sz="1200" smtClean="0">
                <a:latin typeface="KG She Persisted" charset="0"/>
                <a:ea typeface="KG She Persisted" charset="0"/>
                <a:cs typeface="KG She Persisted" charset="0"/>
              </a:rPr>
              <a:t>8</a:t>
            </a:r>
            <a:endParaRPr lang="en-US" sz="1200" dirty="0"/>
          </a:p>
        </p:txBody>
      </p:sp>
    </p:spTree>
    <p:extLst>
      <p:ext uri="{BB962C8B-B14F-4D97-AF65-F5344CB8AC3E}">
        <p14:creationId xmlns:p14="http://schemas.microsoft.com/office/powerpoint/2010/main" val="689447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60E02C4F-A09C-A645-A18E-6A01A3F1D8EF}"/>
              </a:ext>
            </a:extLst>
          </p:cNvPr>
          <p:cNvPicPr>
            <a:picLocks noChangeAspect="1"/>
          </p:cNvPicPr>
          <p:nvPr/>
        </p:nvPicPr>
        <p:blipFill>
          <a:blip r:embed="rId2"/>
          <a:stretch>
            <a:fillRect/>
          </a:stretch>
        </p:blipFill>
        <p:spPr>
          <a:xfrm>
            <a:off x="0" y="0"/>
            <a:ext cx="7772400" cy="10058400"/>
          </a:xfrm>
          <a:prstGeom prst="rect">
            <a:avLst/>
          </a:prstGeom>
        </p:spPr>
      </p:pic>
      <p:sp>
        <p:nvSpPr>
          <p:cNvPr id="2" name="Snip Same Side Corner Rectangle 1"/>
          <p:cNvSpPr/>
          <p:nvPr/>
        </p:nvSpPr>
        <p:spPr>
          <a:xfrm rot="10800000">
            <a:off x="5506779" y="138873"/>
            <a:ext cx="2121031" cy="358218"/>
          </a:xfrm>
          <a:prstGeom prst="snip2SameRect">
            <a:avLst>
              <a:gd name="adj1" fmla="val 11404"/>
              <a:gd name="adj2" fmla="val 0"/>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TextBox 4"/>
          <p:cNvSpPr txBox="1"/>
          <p:nvPr/>
        </p:nvSpPr>
        <p:spPr>
          <a:xfrm>
            <a:off x="4469830" y="9695298"/>
            <a:ext cx="3245420" cy="276999"/>
          </a:xfrm>
          <a:prstGeom prst="rect">
            <a:avLst/>
          </a:prstGeom>
          <a:noFill/>
        </p:spPr>
        <p:txBody>
          <a:bodyPr wrap="square" rtlCol="0">
            <a:spAutoFit/>
          </a:bodyPr>
          <a:lstStyle/>
          <a:p>
            <a:r>
              <a:rPr lang="en-US" sz="1200" dirty="0">
                <a:latin typeface="SimpleKindOfGirl"/>
                <a:cs typeface="SimpleKindOfGirl"/>
              </a:rPr>
              <a:t>©2018 erin cobb 	imlovinlit.com</a:t>
            </a:r>
          </a:p>
        </p:txBody>
      </p:sp>
      <p:sp>
        <p:nvSpPr>
          <p:cNvPr id="6" name="TextBox 5"/>
          <p:cNvSpPr txBox="1"/>
          <p:nvPr/>
        </p:nvSpPr>
        <p:spPr>
          <a:xfrm>
            <a:off x="172264" y="211934"/>
            <a:ext cx="4297566" cy="338554"/>
          </a:xfrm>
          <a:prstGeom prst="rect">
            <a:avLst/>
          </a:prstGeom>
          <a:noFill/>
        </p:spPr>
        <p:txBody>
          <a:bodyPr wrap="square" rtlCol="0">
            <a:spAutoFit/>
          </a:bodyPr>
          <a:lstStyle/>
          <a:p>
            <a:r>
              <a:rPr lang="en-US" sz="1600" dirty="0">
                <a:latin typeface="KG She Persisted" charset="0"/>
                <a:ea typeface="KG She Persisted" charset="0"/>
                <a:cs typeface="KG She Persisted" charset="0"/>
              </a:rPr>
              <a:t>Nonfiction Article of the Week</a:t>
            </a:r>
          </a:p>
        </p:txBody>
      </p:sp>
      <p:sp>
        <p:nvSpPr>
          <p:cNvPr id="7" name="TextBox 6"/>
          <p:cNvSpPr txBox="1"/>
          <p:nvPr/>
        </p:nvSpPr>
        <p:spPr>
          <a:xfrm>
            <a:off x="172264" y="465078"/>
            <a:ext cx="4297566" cy="276999"/>
          </a:xfrm>
          <a:prstGeom prst="rect">
            <a:avLst/>
          </a:prstGeom>
          <a:noFill/>
        </p:spPr>
        <p:txBody>
          <a:bodyPr wrap="square" rtlCol="0">
            <a:spAutoFit/>
          </a:bodyPr>
          <a:lstStyle/>
          <a:p>
            <a:r>
              <a:rPr lang="en-US" sz="1200" dirty="0">
                <a:latin typeface="Book Antiqua" charset="0"/>
                <a:ea typeface="Book Antiqua" charset="0"/>
                <a:cs typeface="Book Antiqua" charset="0"/>
              </a:rPr>
              <a:t>6.1 “Toys R Us: End of an Era</a:t>
            </a:r>
          </a:p>
        </p:txBody>
      </p:sp>
      <p:sp>
        <p:nvSpPr>
          <p:cNvPr id="8" name="TextBox 7"/>
          <p:cNvSpPr txBox="1"/>
          <p:nvPr/>
        </p:nvSpPr>
        <p:spPr>
          <a:xfrm>
            <a:off x="5506780" y="177392"/>
            <a:ext cx="2121030" cy="338554"/>
          </a:xfrm>
          <a:prstGeom prst="rect">
            <a:avLst/>
          </a:prstGeom>
          <a:noFill/>
        </p:spPr>
        <p:txBody>
          <a:bodyPr wrap="square" rtlCol="0">
            <a:spAutoFit/>
          </a:bodyPr>
          <a:lstStyle/>
          <a:p>
            <a:pPr algn="ctr"/>
            <a:r>
              <a:rPr lang="en-US" sz="1600" dirty="0">
                <a:solidFill>
                  <a:schemeClr val="bg1"/>
                </a:solidFill>
                <a:latin typeface="KG She Persisted" charset="0"/>
                <a:ea typeface="KG She Persisted" charset="0"/>
                <a:cs typeface="KG She Persisted" charset="0"/>
              </a:rPr>
              <a:t>Informational Text</a:t>
            </a:r>
          </a:p>
        </p:txBody>
      </p:sp>
      <p:sp>
        <p:nvSpPr>
          <p:cNvPr id="9" name="TextBox 8">
            <a:extLst>
              <a:ext uri="{FF2B5EF4-FFF2-40B4-BE49-F238E27FC236}">
                <a16:creationId xmlns="" xmlns:a16="http://schemas.microsoft.com/office/drawing/2014/main" id="{F3405A27-251E-2942-85F5-5E1670977858}"/>
              </a:ext>
            </a:extLst>
          </p:cNvPr>
          <p:cNvSpPr txBox="1"/>
          <p:nvPr/>
        </p:nvSpPr>
        <p:spPr>
          <a:xfrm>
            <a:off x="260442" y="874750"/>
            <a:ext cx="7155341" cy="9925794"/>
          </a:xfrm>
          <a:prstGeom prst="rect">
            <a:avLst/>
          </a:prstGeom>
          <a:noFill/>
        </p:spPr>
        <p:txBody>
          <a:bodyPr wrap="square" rtlCol="0">
            <a:spAutoFit/>
          </a:bodyPr>
          <a:lstStyle/>
          <a:p>
            <a:pPr marL="342900" indent="-342900">
              <a:lnSpc>
                <a:spcPts val="1660"/>
              </a:lnSpc>
              <a:buAutoNum type="arabicPeriod"/>
            </a:pPr>
            <a:endParaRPr lang="en-US" sz="1300" dirty="0">
              <a:latin typeface="Book Antiqua" charset="0"/>
              <a:ea typeface="Book Antiqua" charset="0"/>
              <a:cs typeface="Book Antiqua" charset="0"/>
            </a:endParaRPr>
          </a:p>
          <a:p>
            <a:pPr marL="342900" indent="-342900">
              <a:lnSpc>
                <a:spcPts val="1660"/>
              </a:lnSpc>
              <a:buFont typeface="+mj-lt"/>
              <a:buAutoNum type="arabicPeriod" startAt="7"/>
            </a:pPr>
            <a:r>
              <a:rPr lang="en-US" sz="1300" dirty="0" smtClean="0">
                <a:latin typeface="Book Antiqua" charset="0"/>
                <a:ea typeface="Book Antiqua" charset="0"/>
                <a:cs typeface="Book Antiqua" charset="0"/>
              </a:rPr>
              <a:t>Find another detail in the article to support the main idea in the organizer below. Then, write it in the appropriate place.</a:t>
            </a:r>
          </a:p>
          <a:p>
            <a:pPr marL="342900" indent="-342900">
              <a:lnSpc>
                <a:spcPts val="1660"/>
              </a:lnSpc>
              <a:buFont typeface="+mj-lt"/>
              <a:buAutoNum type="arabicPeriod" startAt="7"/>
            </a:pPr>
            <a:endParaRPr lang="en-US" sz="1300" dirty="0">
              <a:latin typeface="Book Antiqua" charset="0"/>
              <a:ea typeface="Book Antiqua" charset="0"/>
              <a:cs typeface="Book Antiqua" charset="0"/>
            </a:endParaRPr>
          </a:p>
          <a:p>
            <a:pPr marL="342900" indent="-342900">
              <a:lnSpc>
                <a:spcPts val="1660"/>
              </a:lnSpc>
              <a:buFont typeface="+mj-lt"/>
              <a:buAutoNum type="arabicPeriod" startAt="7"/>
            </a:pPr>
            <a:endParaRPr lang="en-US" sz="1300" dirty="0" smtClean="0">
              <a:latin typeface="Book Antiqua" charset="0"/>
              <a:ea typeface="Book Antiqua" charset="0"/>
              <a:cs typeface="Book Antiqua" charset="0"/>
            </a:endParaRPr>
          </a:p>
          <a:p>
            <a:pPr marL="342900" indent="-342900">
              <a:lnSpc>
                <a:spcPts val="1660"/>
              </a:lnSpc>
              <a:buFont typeface="+mj-lt"/>
              <a:buAutoNum type="arabicPeriod" startAt="7"/>
            </a:pPr>
            <a:endParaRPr lang="en-US" sz="1300" dirty="0">
              <a:latin typeface="Book Antiqua" charset="0"/>
              <a:ea typeface="Book Antiqua" charset="0"/>
              <a:cs typeface="Book Antiqua" charset="0"/>
            </a:endParaRPr>
          </a:p>
          <a:p>
            <a:pPr marL="342900" indent="-342900">
              <a:lnSpc>
                <a:spcPts val="1660"/>
              </a:lnSpc>
              <a:buFont typeface="+mj-lt"/>
              <a:buAutoNum type="arabicPeriod" startAt="7"/>
            </a:pPr>
            <a:endParaRPr lang="en-US" sz="1300" dirty="0" smtClean="0">
              <a:latin typeface="Book Antiqua" charset="0"/>
              <a:ea typeface="Book Antiqua" charset="0"/>
              <a:cs typeface="Book Antiqua" charset="0"/>
            </a:endParaRPr>
          </a:p>
          <a:p>
            <a:pPr marL="342900" indent="-342900">
              <a:lnSpc>
                <a:spcPts val="1660"/>
              </a:lnSpc>
              <a:buFont typeface="+mj-lt"/>
              <a:buAutoNum type="arabicPeriod" startAt="7"/>
            </a:pPr>
            <a:endParaRPr lang="en-US" sz="1300" dirty="0">
              <a:latin typeface="Book Antiqua" charset="0"/>
              <a:ea typeface="Book Antiqua" charset="0"/>
              <a:cs typeface="Book Antiqua" charset="0"/>
            </a:endParaRPr>
          </a:p>
          <a:p>
            <a:pPr marL="342900" indent="-342900">
              <a:lnSpc>
                <a:spcPts val="1660"/>
              </a:lnSpc>
              <a:buFont typeface="+mj-lt"/>
              <a:buAutoNum type="arabicPeriod" startAt="7"/>
            </a:pPr>
            <a:endParaRPr lang="en-US" sz="1300" dirty="0" smtClean="0">
              <a:latin typeface="Book Antiqua" charset="0"/>
              <a:ea typeface="Book Antiqua" charset="0"/>
              <a:cs typeface="Book Antiqua" charset="0"/>
            </a:endParaRPr>
          </a:p>
          <a:p>
            <a:pPr marL="342900" indent="-342900">
              <a:lnSpc>
                <a:spcPts val="1660"/>
              </a:lnSpc>
              <a:buFont typeface="+mj-lt"/>
              <a:buAutoNum type="arabicPeriod" startAt="7"/>
            </a:pPr>
            <a:endParaRPr lang="en-US" sz="1300" dirty="0">
              <a:latin typeface="Book Antiqua" charset="0"/>
              <a:ea typeface="Book Antiqua" charset="0"/>
              <a:cs typeface="Book Antiqua" charset="0"/>
            </a:endParaRPr>
          </a:p>
          <a:p>
            <a:pPr marL="342900" indent="-342900">
              <a:lnSpc>
                <a:spcPts val="1660"/>
              </a:lnSpc>
              <a:buFont typeface="+mj-lt"/>
              <a:buAutoNum type="arabicPeriod" startAt="7"/>
            </a:pPr>
            <a:endParaRPr lang="en-US" sz="1300" dirty="0" smtClean="0">
              <a:latin typeface="Book Antiqua" charset="0"/>
              <a:ea typeface="Book Antiqua" charset="0"/>
              <a:cs typeface="Book Antiqua" charset="0"/>
            </a:endParaRPr>
          </a:p>
          <a:p>
            <a:pPr marL="342900" indent="-342900">
              <a:lnSpc>
                <a:spcPts val="1660"/>
              </a:lnSpc>
              <a:buFont typeface="+mj-lt"/>
              <a:buAutoNum type="arabicPeriod" startAt="7"/>
            </a:pPr>
            <a:endParaRPr lang="en-US" sz="1300" dirty="0">
              <a:latin typeface="Book Antiqua" charset="0"/>
              <a:ea typeface="Book Antiqua" charset="0"/>
              <a:cs typeface="Book Antiqua" charset="0"/>
            </a:endParaRPr>
          </a:p>
          <a:p>
            <a:pPr marL="342900" indent="-342900">
              <a:lnSpc>
                <a:spcPts val="1660"/>
              </a:lnSpc>
              <a:buFont typeface="+mj-lt"/>
              <a:buAutoNum type="arabicPeriod" startAt="7"/>
            </a:pPr>
            <a:endParaRPr lang="en-US" sz="1300" dirty="0" smtClean="0">
              <a:latin typeface="Book Antiqua" charset="0"/>
              <a:ea typeface="Book Antiqua" charset="0"/>
              <a:cs typeface="Book Antiqua" charset="0"/>
            </a:endParaRPr>
          </a:p>
          <a:p>
            <a:pPr marL="342900" indent="-342900">
              <a:lnSpc>
                <a:spcPts val="1660"/>
              </a:lnSpc>
              <a:buFont typeface="+mj-lt"/>
              <a:buAutoNum type="arabicPeriod" startAt="7"/>
            </a:pPr>
            <a:endParaRPr lang="en-US" sz="1300" dirty="0">
              <a:latin typeface="Book Antiqua" charset="0"/>
              <a:ea typeface="Book Antiqua" charset="0"/>
              <a:cs typeface="Book Antiqua" charset="0"/>
            </a:endParaRPr>
          </a:p>
          <a:p>
            <a:pPr marL="342900" indent="-342900">
              <a:lnSpc>
                <a:spcPts val="1660"/>
              </a:lnSpc>
              <a:buFont typeface="+mj-lt"/>
              <a:buAutoNum type="arabicPeriod" startAt="7"/>
            </a:pPr>
            <a:endParaRPr lang="en-US" sz="1300" dirty="0" smtClean="0">
              <a:latin typeface="Book Antiqua" charset="0"/>
              <a:ea typeface="Book Antiqua" charset="0"/>
              <a:cs typeface="Book Antiqua" charset="0"/>
            </a:endParaRPr>
          </a:p>
          <a:p>
            <a:pPr marL="342900" indent="-342900">
              <a:lnSpc>
                <a:spcPts val="1660"/>
              </a:lnSpc>
              <a:buFont typeface="+mj-lt"/>
              <a:buAutoNum type="arabicPeriod" startAt="7"/>
            </a:pPr>
            <a:endParaRPr lang="en-US" sz="1300" dirty="0">
              <a:latin typeface="Book Antiqua" charset="0"/>
              <a:ea typeface="Book Antiqua" charset="0"/>
              <a:cs typeface="Book Antiqua" charset="0"/>
            </a:endParaRPr>
          </a:p>
          <a:p>
            <a:pPr marL="342900" indent="-342900">
              <a:lnSpc>
                <a:spcPts val="1660"/>
              </a:lnSpc>
              <a:buFont typeface="+mj-lt"/>
              <a:buAutoNum type="arabicPeriod" startAt="7"/>
            </a:pPr>
            <a:endParaRPr lang="en-US" sz="1300" dirty="0" smtClean="0">
              <a:latin typeface="Book Antiqua" charset="0"/>
              <a:ea typeface="Book Antiqua" charset="0"/>
              <a:cs typeface="Book Antiqua" charset="0"/>
            </a:endParaRPr>
          </a:p>
          <a:p>
            <a:pPr marL="342900" indent="-342900">
              <a:lnSpc>
                <a:spcPts val="1660"/>
              </a:lnSpc>
              <a:buFont typeface="+mj-lt"/>
              <a:buAutoNum type="arabicPeriod" startAt="7"/>
            </a:pPr>
            <a:endParaRPr lang="en-US" sz="1300" dirty="0" smtClean="0">
              <a:latin typeface="Book Antiqua" charset="0"/>
              <a:ea typeface="Book Antiqua" charset="0"/>
              <a:cs typeface="Book Antiqua" charset="0"/>
            </a:endParaRPr>
          </a:p>
          <a:p>
            <a:pPr marL="342900" indent="-342900">
              <a:lnSpc>
                <a:spcPts val="1660"/>
              </a:lnSpc>
              <a:buFont typeface="+mj-lt"/>
              <a:buAutoNum type="arabicPeriod" startAt="7"/>
            </a:pPr>
            <a:endParaRPr lang="en-US" sz="1300" dirty="0">
              <a:latin typeface="Book Antiqua" charset="0"/>
              <a:ea typeface="Book Antiqua" charset="0"/>
              <a:cs typeface="Book Antiqua" charset="0"/>
            </a:endParaRPr>
          </a:p>
          <a:p>
            <a:pPr marL="342900" indent="-342900">
              <a:buFont typeface="+mj-lt"/>
              <a:buAutoNum type="arabicPeriod" startAt="8"/>
            </a:pPr>
            <a:r>
              <a:rPr lang="en-US" sz="1300" dirty="0" smtClean="0">
                <a:latin typeface="Book Antiqua" charset="0"/>
                <a:ea typeface="Book Antiqua" charset="0"/>
                <a:cs typeface="Book Antiqua" charset="0"/>
              </a:rPr>
              <a:t>Based on evidence from the article, what changes do you think that other big retailers like Toys R Us should consider making to their stores in order to compete in today’s market? Discuss one change that you think is important and cite evidence from the article that backs up your opinion.</a:t>
            </a:r>
            <a:r>
              <a:rPr lang="en-US" sz="1300" dirty="0">
                <a:latin typeface="Book Antiqua" charset="0"/>
              </a:rPr>
              <a:t> </a:t>
            </a:r>
            <a:br>
              <a:rPr lang="en-US" sz="1300" dirty="0">
                <a:latin typeface="Book Antiqua" charset="0"/>
              </a:rPr>
            </a:br>
            <a:r>
              <a:rPr lang="en-US" sz="1300" dirty="0">
                <a:latin typeface="Book Antiqua" charset="0"/>
              </a:rPr>
              <a:t/>
            </a:r>
            <a:br>
              <a:rPr lang="en-US" sz="1300" dirty="0">
                <a:latin typeface="Book Antiqua" charset="0"/>
              </a:rPr>
            </a:br>
            <a:r>
              <a:rPr lang="en-US" sz="1300" dirty="0">
                <a:latin typeface="Book Antiqua" charset="0"/>
              </a:rPr>
              <a:t>_______________________________________________________________________________</a:t>
            </a:r>
            <a:br>
              <a:rPr lang="en-US" sz="1300" dirty="0">
                <a:latin typeface="Book Antiqua" charset="0"/>
              </a:rPr>
            </a:br>
            <a:r>
              <a:rPr lang="en-US" sz="1300" dirty="0">
                <a:latin typeface="Book Antiqua" charset="0"/>
              </a:rPr>
              <a:t/>
            </a:r>
            <a:br>
              <a:rPr lang="en-US" sz="1300" dirty="0">
                <a:latin typeface="Book Antiqua" charset="0"/>
              </a:rPr>
            </a:br>
            <a:r>
              <a:rPr lang="en-US" sz="1300" dirty="0">
                <a:latin typeface="Book Antiqua" charset="0"/>
              </a:rPr>
              <a:t>_______________________________________________________________________________</a:t>
            </a:r>
            <a:br>
              <a:rPr lang="en-US" sz="1300" dirty="0">
                <a:latin typeface="Book Antiqua" charset="0"/>
              </a:rPr>
            </a:br>
            <a:r>
              <a:rPr lang="en-US" sz="1300" dirty="0">
                <a:latin typeface="Book Antiqua" charset="0"/>
              </a:rPr>
              <a:t/>
            </a:r>
            <a:br>
              <a:rPr lang="en-US" sz="1300" dirty="0">
                <a:latin typeface="Book Antiqua" charset="0"/>
              </a:rPr>
            </a:br>
            <a:r>
              <a:rPr lang="en-US" sz="1300" dirty="0">
                <a:latin typeface="Book Antiqua" charset="0"/>
              </a:rPr>
              <a:t>_______________________________________________________________________________</a:t>
            </a:r>
            <a:br>
              <a:rPr lang="en-US" sz="1300" dirty="0">
                <a:latin typeface="Book Antiqua" charset="0"/>
              </a:rPr>
            </a:br>
            <a:r>
              <a:rPr lang="en-US" sz="1300" dirty="0">
                <a:latin typeface="Book Antiqua" charset="0"/>
              </a:rPr>
              <a:t/>
            </a:r>
            <a:br>
              <a:rPr lang="en-US" sz="1300" dirty="0">
                <a:latin typeface="Book Antiqua" charset="0"/>
              </a:rPr>
            </a:br>
            <a:r>
              <a:rPr lang="en-US" sz="1300" dirty="0">
                <a:latin typeface="Book Antiqua" charset="0"/>
              </a:rPr>
              <a:t>_______________________________________________________________________________</a:t>
            </a:r>
            <a:br>
              <a:rPr lang="en-US" sz="1300" dirty="0">
                <a:latin typeface="Book Antiqua" charset="0"/>
              </a:rPr>
            </a:br>
            <a:r>
              <a:rPr lang="en-US" sz="1300" dirty="0">
                <a:latin typeface="Book Antiqua" charset="0"/>
              </a:rPr>
              <a:t/>
            </a:r>
            <a:br>
              <a:rPr lang="en-US" sz="1300" dirty="0">
                <a:latin typeface="Book Antiqua" charset="0"/>
              </a:rPr>
            </a:br>
            <a:r>
              <a:rPr lang="en-US" sz="1300" dirty="0">
                <a:latin typeface="Book Antiqua" charset="0"/>
              </a:rPr>
              <a:t>_______________________________________________________________________________</a:t>
            </a:r>
            <a:br>
              <a:rPr lang="en-US" sz="1300" dirty="0">
                <a:latin typeface="Book Antiqua" charset="0"/>
              </a:rPr>
            </a:br>
            <a:r>
              <a:rPr lang="en-US" sz="1300" dirty="0">
                <a:latin typeface="Book Antiqua" charset="0"/>
              </a:rPr>
              <a:t/>
            </a:r>
            <a:br>
              <a:rPr lang="en-US" sz="1300" dirty="0">
                <a:latin typeface="Book Antiqua" charset="0"/>
              </a:rPr>
            </a:br>
            <a:r>
              <a:rPr lang="en-US" sz="1300" dirty="0" smtClean="0">
                <a:latin typeface="Book Antiqua" charset="0"/>
              </a:rPr>
              <a:t>_______________________________________________________________________________</a:t>
            </a:r>
            <a:br>
              <a:rPr lang="en-US" sz="1300" dirty="0" smtClean="0">
                <a:latin typeface="Book Antiqua" charset="0"/>
              </a:rPr>
            </a:br>
            <a:r>
              <a:rPr lang="en-US" sz="1300" dirty="0" smtClean="0">
                <a:latin typeface="Book Antiqua" charset="0"/>
              </a:rPr>
              <a:t/>
            </a:r>
            <a:br>
              <a:rPr lang="en-US" sz="1300" dirty="0" smtClean="0">
                <a:latin typeface="Book Antiqua" charset="0"/>
              </a:rPr>
            </a:br>
            <a:r>
              <a:rPr lang="en-US" sz="1300" dirty="0" smtClean="0">
                <a:latin typeface="Book Antiqua" charset="0"/>
              </a:rPr>
              <a:t>_______________________________________________________________________________</a:t>
            </a:r>
            <a:br>
              <a:rPr lang="en-US" sz="1300" dirty="0" smtClean="0">
                <a:latin typeface="Book Antiqua" charset="0"/>
              </a:rPr>
            </a:br>
            <a:r>
              <a:rPr lang="en-US" sz="1300" dirty="0" smtClean="0">
                <a:latin typeface="Book Antiqua" charset="0"/>
              </a:rPr>
              <a:t/>
            </a:r>
            <a:br>
              <a:rPr lang="en-US" sz="1300" dirty="0" smtClean="0">
                <a:latin typeface="Book Antiqua" charset="0"/>
              </a:rPr>
            </a:br>
            <a:r>
              <a:rPr lang="en-US" sz="1300" dirty="0" smtClean="0">
                <a:latin typeface="Book Antiqua" charset="0"/>
              </a:rPr>
              <a:t>_______________________________________________________________________________</a:t>
            </a:r>
            <a:br>
              <a:rPr lang="en-US" sz="1300" dirty="0" smtClean="0">
                <a:latin typeface="Book Antiqua" charset="0"/>
              </a:rPr>
            </a:br>
            <a:r>
              <a:rPr lang="en-US" sz="1300" dirty="0" smtClean="0">
                <a:latin typeface="Book Antiqua" charset="0"/>
              </a:rPr>
              <a:t/>
            </a:r>
            <a:br>
              <a:rPr lang="en-US" sz="1300" dirty="0" smtClean="0">
                <a:latin typeface="Book Antiqua" charset="0"/>
              </a:rPr>
            </a:br>
            <a:r>
              <a:rPr lang="en-US" sz="1300" dirty="0" smtClean="0">
                <a:latin typeface="Book Antiqua" charset="0"/>
              </a:rPr>
              <a:t>_______________________________________________________________________________</a:t>
            </a:r>
            <a:endParaRPr lang="en-US" sz="1300" dirty="0">
              <a:latin typeface="Book Antiqua" charset="0"/>
            </a:endParaRPr>
          </a:p>
          <a:p>
            <a:pPr marL="342900" indent="-342900">
              <a:buFont typeface="+mj-lt"/>
              <a:buAutoNum type="arabicPeriod" startAt="8"/>
            </a:pPr>
            <a:endParaRPr lang="en-US" sz="1300" dirty="0">
              <a:latin typeface="Book Antiqua" charset="0"/>
            </a:endParaRPr>
          </a:p>
          <a:p>
            <a:pPr marL="342900" indent="-342900">
              <a:lnSpc>
                <a:spcPts val="1660"/>
              </a:lnSpc>
              <a:buFont typeface="+mj-lt"/>
              <a:buAutoNum type="arabicPeriod" startAt="7"/>
            </a:pPr>
            <a:endParaRPr lang="en-US" sz="1300" dirty="0">
              <a:latin typeface="Book Antiqua" charset="0"/>
              <a:ea typeface="Book Antiqua" charset="0"/>
              <a:cs typeface="Book Antiqua" charset="0"/>
            </a:endParaRPr>
          </a:p>
          <a:p>
            <a:pPr marL="342900" indent="-342900">
              <a:lnSpc>
                <a:spcPts val="1660"/>
              </a:lnSpc>
              <a:buFont typeface="+mj-lt"/>
              <a:buAutoNum type="arabicPeriod" startAt="7"/>
            </a:pPr>
            <a:endParaRPr lang="en-US" sz="1300" dirty="0" smtClean="0">
              <a:latin typeface="Book Antiqua" charset="0"/>
              <a:ea typeface="Book Antiqua" charset="0"/>
              <a:cs typeface="Book Antiqua" charset="0"/>
            </a:endParaRPr>
          </a:p>
          <a:p>
            <a:pPr marL="800100" lvl="1" indent="-342900">
              <a:lnSpc>
                <a:spcPts val="1660"/>
              </a:lnSpc>
              <a:buFont typeface="+mj-lt"/>
              <a:buAutoNum type="alphaLcPeriod"/>
            </a:pPr>
            <a:endParaRPr lang="en-US" sz="1300" dirty="0">
              <a:latin typeface="Book Antiqua" charset="0"/>
              <a:ea typeface="Book Antiqua" charset="0"/>
              <a:cs typeface="Book Antiqua" charset="0"/>
            </a:endParaRPr>
          </a:p>
          <a:p>
            <a:pPr marL="800100" lvl="1" indent="-342900">
              <a:lnSpc>
                <a:spcPts val="1660"/>
              </a:lnSpc>
              <a:buFont typeface="+mj-lt"/>
              <a:buAutoNum type="arabicPeriod"/>
            </a:pPr>
            <a:endParaRPr lang="en-US" sz="1300" dirty="0" smtClean="0">
              <a:latin typeface="Book Antiqua" charset="0"/>
              <a:ea typeface="Book Antiqua" charset="0"/>
              <a:cs typeface="Book Antiqua" charset="0"/>
            </a:endParaRPr>
          </a:p>
          <a:p>
            <a:pPr marL="342900" indent="-342900">
              <a:lnSpc>
                <a:spcPts val="1660"/>
              </a:lnSpc>
              <a:buFont typeface="+mj-lt"/>
              <a:buAutoNum type="arabicPeriod" startAt="7"/>
            </a:pPr>
            <a:endParaRPr lang="en-US" sz="1300" dirty="0">
              <a:latin typeface="Book Antiqua" charset="0"/>
              <a:ea typeface="Book Antiqua" charset="0"/>
              <a:cs typeface="Book Antiqua" charset="0"/>
            </a:endParaRPr>
          </a:p>
        </p:txBody>
      </p:sp>
      <p:sp>
        <p:nvSpPr>
          <p:cNvPr id="14" name="TextBox 13">
            <a:extLst>
              <a:ext uri="{FF2B5EF4-FFF2-40B4-BE49-F238E27FC236}">
                <a16:creationId xmlns="" xmlns:a16="http://schemas.microsoft.com/office/drawing/2014/main" id="{BFAED647-86F5-8A4F-A3F7-61D717F06606}"/>
              </a:ext>
            </a:extLst>
          </p:cNvPr>
          <p:cNvSpPr txBox="1"/>
          <p:nvPr/>
        </p:nvSpPr>
        <p:spPr>
          <a:xfrm>
            <a:off x="5413248" y="501654"/>
            <a:ext cx="2214562" cy="276999"/>
          </a:xfrm>
          <a:prstGeom prst="rect">
            <a:avLst/>
          </a:prstGeom>
          <a:noFill/>
        </p:spPr>
        <p:txBody>
          <a:bodyPr wrap="square" rtlCol="0">
            <a:spAutoFit/>
          </a:bodyPr>
          <a:lstStyle/>
          <a:p>
            <a:pPr algn="r"/>
            <a:r>
              <a:rPr lang="en-US" sz="1200" dirty="0" smtClean="0">
                <a:latin typeface="Book Antiqua" charset="0"/>
                <a:ea typeface="Book Antiqua" charset="0"/>
                <a:cs typeface="Book Antiqua" charset="0"/>
              </a:rPr>
              <a:t>Skills Test</a:t>
            </a:r>
            <a:endParaRPr lang="en-US" sz="1200" dirty="0">
              <a:latin typeface="Book Antiqua" charset="0"/>
              <a:ea typeface="Book Antiqua" charset="0"/>
              <a:cs typeface="Book Antiqua" charset="0"/>
            </a:endParaRPr>
          </a:p>
        </p:txBody>
      </p:sp>
      <p:sp>
        <p:nvSpPr>
          <p:cNvPr id="11" name="Rectangle 10">
            <a:extLst>
              <a:ext uri="{FF2B5EF4-FFF2-40B4-BE49-F238E27FC236}">
                <a16:creationId xmlns="" xmlns:a16="http://schemas.microsoft.com/office/drawing/2014/main" id="{5A8614E4-E3A2-824D-8E8B-13C84DE9AD6B}"/>
              </a:ext>
            </a:extLst>
          </p:cNvPr>
          <p:cNvSpPr/>
          <p:nvPr/>
        </p:nvSpPr>
        <p:spPr>
          <a:xfrm>
            <a:off x="1339595" y="1717847"/>
            <a:ext cx="5093209" cy="905152"/>
          </a:xfrm>
          <a:prstGeom prst="rect">
            <a:avLst/>
          </a:prstGeom>
          <a:ln w="25400"/>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 xmlns:a16="http://schemas.microsoft.com/office/drawing/2014/main" id="{6CE5271B-F96D-2340-8E34-63FFFF0586F2}"/>
              </a:ext>
            </a:extLst>
          </p:cNvPr>
          <p:cNvSpPr/>
          <p:nvPr/>
        </p:nvSpPr>
        <p:spPr>
          <a:xfrm>
            <a:off x="1487373" y="1841838"/>
            <a:ext cx="5021713" cy="646331"/>
          </a:xfrm>
          <a:prstGeom prst="rect">
            <a:avLst/>
          </a:prstGeom>
        </p:spPr>
        <p:txBody>
          <a:bodyPr wrap="square">
            <a:spAutoFit/>
          </a:bodyPr>
          <a:lstStyle/>
          <a:p>
            <a:r>
              <a:rPr lang="en-US" b="1" dirty="0" smtClean="0">
                <a:latin typeface="KG Miss Kindergarten" charset="0"/>
                <a:ea typeface="KG Miss Kindergarten" charset="0"/>
                <a:cs typeface="KG Miss Kindergarten" charset="0"/>
              </a:rPr>
              <a:t>By the 1990s, Toys R Us was the biggest toy seller in the U.S.</a:t>
            </a:r>
            <a:endParaRPr lang="en-US" b="1" dirty="0">
              <a:latin typeface="KG Miss Kindergarten" charset="0"/>
              <a:ea typeface="KG Miss Kindergarten" charset="0"/>
              <a:cs typeface="KG Miss Kindergarten" charset="0"/>
            </a:endParaRPr>
          </a:p>
        </p:txBody>
      </p:sp>
      <p:sp>
        <p:nvSpPr>
          <p:cNvPr id="15" name="Rectangle 14">
            <a:extLst>
              <a:ext uri="{FF2B5EF4-FFF2-40B4-BE49-F238E27FC236}">
                <a16:creationId xmlns="" xmlns:a16="http://schemas.microsoft.com/office/drawing/2014/main" id="{3246C4E4-9DEF-3748-947D-9269614BFFE4}"/>
              </a:ext>
            </a:extLst>
          </p:cNvPr>
          <p:cNvSpPr/>
          <p:nvPr/>
        </p:nvSpPr>
        <p:spPr>
          <a:xfrm>
            <a:off x="1339595" y="3074752"/>
            <a:ext cx="1841805" cy="1470084"/>
          </a:xfrm>
          <a:prstGeom prst="rect">
            <a:avLst/>
          </a:prstGeom>
          <a:ln w="25400"/>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ectangle 16">
            <a:extLst>
              <a:ext uri="{FF2B5EF4-FFF2-40B4-BE49-F238E27FC236}">
                <a16:creationId xmlns="" xmlns:a16="http://schemas.microsoft.com/office/drawing/2014/main" id="{3246C4E4-9DEF-3748-947D-9269614BFFE4}"/>
              </a:ext>
            </a:extLst>
          </p:cNvPr>
          <p:cNvSpPr/>
          <p:nvPr/>
        </p:nvSpPr>
        <p:spPr>
          <a:xfrm>
            <a:off x="4517973" y="3078933"/>
            <a:ext cx="1841805" cy="1461844"/>
          </a:xfrm>
          <a:prstGeom prst="rect">
            <a:avLst/>
          </a:prstGeom>
          <a:ln w="25400"/>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9" name="Straight Arrow Connector 18"/>
          <p:cNvCxnSpPr/>
          <p:nvPr/>
        </p:nvCxnSpPr>
        <p:spPr>
          <a:xfrm flipH="1">
            <a:off x="2215519" y="2700067"/>
            <a:ext cx="1567731" cy="2854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998230" y="2693707"/>
            <a:ext cx="1463040" cy="2837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360088" y="3306552"/>
            <a:ext cx="1843335" cy="692497"/>
          </a:xfrm>
          <a:prstGeom prst="rect">
            <a:avLst/>
          </a:prstGeom>
        </p:spPr>
        <p:txBody>
          <a:bodyPr wrap="square">
            <a:spAutoFit/>
          </a:bodyPr>
          <a:lstStyle/>
          <a:p>
            <a:r>
              <a:rPr lang="en-US" sz="1300" dirty="0" smtClean="0">
                <a:latin typeface="KG Miss Kindergarten" panose="02000000000000000000" pitchFamily="2" charset="77"/>
                <a:ea typeface="Book Antiqua" charset="0"/>
                <a:cs typeface="Book Antiqua" charset="0"/>
              </a:rPr>
              <a:t>Toys R Us focused on only one type of product </a:t>
            </a:r>
            <a:r>
              <a:rPr lang="mr-IN" sz="1300" dirty="0" smtClean="0">
                <a:latin typeface="KG Miss Kindergarten" panose="02000000000000000000" pitchFamily="2" charset="77"/>
                <a:ea typeface="Book Antiqua" charset="0"/>
                <a:cs typeface="Book Antiqua" charset="0"/>
              </a:rPr>
              <a:t>–</a:t>
            </a:r>
            <a:r>
              <a:rPr lang="en-US" sz="1300" dirty="0" smtClean="0">
                <a:latin typeface="KG Miss Kindergarten" panose="02000000000000000000" pitchFamily="2" charset="77"/>
                <a:ea typeface="Book Antiqua" charset="0"/>
                <a:cs typeface="Book Antiqua" charset="0"/>
              </a:rPr>
              <a:t> toys.</a:t>
            </a:r>
            <a:endParaRPr lang="en-US" sz="1300" dirty="0">
              <a:latin typeface="KG Miss Kindergarten" panose="02000000000000000000" pitchFamily="2" charset="77"/>
              <a:ea typeface="Book Antiqua" charset="0"/>
              <a:cs typeface="Book Antiqua" charset="0"/>
            </a:endParaRPr>
          </a:p>
        </p:txBody>
      </p:sp>
      <p:sp>
        <p:nvSpPr>
          <p:cNvPr id="21" name="Rectangle 20"/>
          <p:cNvSpPr/>
          <p:nvPr/>
        </p:nvSpPr>
        <p:spPr>
          <a:xfrm>
            <a:off x="119100" y="9673763"/>
            <a:ext cx="784317" cy="276999"/>
          </a:xfrm>
          <a:prstGeom prst="rect">
            <a:avLst/>
          </a:prstGeom>
        </p:spPr>
        <p:txBody>
          <a:bodyPr wrap="none">
            <a:spAutoFit/>
          </a:bodyPr>
          <a:lstStyle/>
          <a:p>
            <a:r>
              <a:rPr lang="en-US" sz="1200">
                <a:latin typeface="KG She Persisted" charset="0"/>
                <a:ea typeface="KG She Persisted" charset="0"/>
                <a:cs typeface="KG She Persisted" charset="0"/>
              </a:rPr>
              <a:t>Activity </a:t>
            </a:r>
            <a:r>
              <a:rPr lang="en-US" sz="1200" smtClean="0">
                <a:latin typeface="KG She Persisted" charset="0"/>
                <a:ea typeface="KG She Persisted" charset="0"/>
                <a:cs typeface="KG She Persisted" charset="0"/>
              </a:rPr>
              <a:t>8</a:t>
            </a:r>
            <a:endParaRPr lang="en-US" sz="1200" dirty="0"/>
          </a:p>
        </p:txBody>
      </p:sp>
    </p:spTree>
    <p:extLst>
      <p:ext uri="{BB962C8B-B14F-4D97-AF65-F5344CB8AC3E}">
        <p14:creationId xmlns:p14="http://schemas.microsoft.com/office/powerpoint/2010/main" val="559469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60E02C4F-A09C-A645-A18E-6A01A3F1D8EF}"/>
              </a:ext>
            </a:extLst>
          </p:cNvPr>
          <p:cNvPicPr>
            <a:picLocks noChangeAspect="1"/>
          </p:cNvPicPr>
          <p:nvPr/>
        </p:nvPicPr>
        <p:blipFill>
          <a:blip r:embed="rId2"/>
          <a:stretch>
            <a:fillRect/>
          </a:stretch>
        </p:blipFill>
        <p:spPr>
          <a:xfrm>
            <a:off x="0" y="0"/>
            <a:ext cx="7772400" cy="10058400"/>
          </a:xfrm>
          <a:prstGeom prst="rect">
            <a:avLst/>
          </a:prstGeom>
        </p:spPr>
      </p:pic>
      <p:sp>
        <p:nvSpPr>
          <p:cNvPr id="2" name="Snip Same Side Corner Rectangle 1"/>
          <p:cNvSpPr/>
          <p:nvPr/>
        </p:nvSpPr>
        <p:spPr>
          <a:xfrm rot="10800000">
            <a:off x="5506779" y="138873"/>
            <a:ext cx="2121031" cy="358218"/>
          </a:xfrm>
          <a:prstGeom prst="snip2SameRect">
            <a:avLst>
              <a:gd name="adj1" fmla="val 11404"/>
              <a:gd name="adj2" fmla="val 0"/>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TextBox 4"/>
          <p:cNvSpPr txBox="1"/>
          <p:nvPr/>
        </p:nvSpPr>
        <p:spPr>
          <a:xfrm>
            <a:off x="4469830" y="9695298"/>
            <a:ext cx="3245420" cy="276999"/>
          </a:xfrm>
          <a:prstGeom prst="rect">
            <a:avLst/>
          </a:prstGeom>
          <a:noFill/>
        </p:spPr>
        <p:txBody>
          <a:bodyPr wrap="square" rtlCol="0">
            <a:spAutoFit/>
          </a:bodyPr>
          <a:lstStyle/>
          <a:p>
            <a:r>
              <a:rPr lang="en-US" sz="1200" dirty="0">
                <a:latin typeface="SimpleKindOfGirl"/>
                <a:cs typeface="SimpleKindOfGirl"/>
              </a:rPr>
              <a:t>©2018 erin cobb 	imlovinlit.com</a:t>
            </a:r>
          </a:p>
        </p:txBody>
      </p:sp>
      <p:sp>
        <p:nvSpPr>
          <p:cNvPr id="6" name="TextBox 5"/>
          <p:cNvSpPr txBox="1"/>
          <p:nvPr/>
        </p:nvSpPr>
        <p:spPr>
          <a:xfrm>
            <a:off x="172264" y="211934"/>
            <a:ext cx="4297566" cy="338554"/>
          </a:xfrm>
          <a:prstGeom prst="rect">
            <a:avLst/>
          </a:prstGeom>
          <a:noFill/>
        </p:spPr>
        <p:txBody>
          <a:bodyPr wrap="square" rtlCol="0">
            <a:spAutoFit/>
          </a:bodyPr>
          <a:lstStyle/>
          <a:p>
            <a:r>
              <a:rPr lang="en-US" sz="1600" dirty="0">
                <a:latin typeface="KG She Persisted" charset="0"/>
                <a:ea typeface="KG She Persisted" charset="0"/>
                <a:cs typeface="KG She Persisted" charset="0"/>
              </a:rPr>
              <a:t>Nonfiction Article of the Week</a:t>
            </a:r>
          </a:p>
        </p:txBody>
      </p:sp>
      <p:sp>
        <p:nvSpPr>
          <p:cNvPr id="7" name="TextBox 6"/>
          <p:cNvSpPr txBox="1"/>
          <p:nvPr/>
        </p:nvSpPr>
        <p:spPr>
          <a:xfrm>
            <a:off x="172264" y="465078"/>
            <a:ext cx="4297566" cy="276999"/>
          </a:xfrm>
          <a:prstGeom prst="rect">
            <a:avLst/>
          </a:prstGeom>
          <a:noFill/>
        </p:spPr>
        <p:txBody>
          <a:bodyPr wrap="square" rtlCol="0">
            <a:spAutoFit/>
          </a:bodyPr>
          <a:lstStyle/>
          <a:p>
            <a:r>
              <a:rPr lang="en-US" sz="1200" dirty="0">
                <a:latin typeface="Book Antiqua" charset="0"/>
                <a:ea typeface="Book Antiqua" charset="0"/>
                <a:cs typeface="Book Antiqua" charset="0"/>
              </a:rPr>
              <a:t>6.1 “Toys R Us: End of an Era</a:t>
            </a:r>
          </a:p>
        </p:txBody>
      </p:sp>
      <p:sp>
        <p:nvSpPr>
          <p:cNvPr id="8" name="TextBox 7"/>
          <p:cNvSpPr txBox="1"/>
          <p:nvPr/>
        </p:nvSpPr>
        <p:spPr>
          <a:xfrm>
            <a:off x="5506780" y="177392"/>
            <a:ext cx="2121030" cy="338554"/>
          </a:xfrm>
          <a:prstGeom prst="rect">
            <a:avLst/>
          </a:prstGeom>
          <a:noFill/>
        </p:spPr>
        <p:txBody>
          <a:bodyPr wrap="square" rtlCol="0">
            <a:spAutoFit/>
          </a:bodyPr>
          <a:lstStyle/>
          <a:p>
            <a:pPr algn="ctr"/>
            <a:r>
              <a:rPr lang="en-US" sz="1600" dirty="0">
                <a:solidFill>
                  <a:schemeClr val="bg1"/>
                </a:solidFill>
                <a:latin typeface="KG She Persisted" charset="0"/>
                <a:ea typeface="KG She Persisted" charset="0"/>
                <a:cs typeface="KG She Persisted" charset="0"/>
              </a:rPr>
              <a:t>Informational Text</a:t>
            </a:r>
          </a:p>
        </p:txBody>
      </p:sp>
      <p:sp>
        <p:nvSpPr>
          <p:cNvPr id="9" name="TextBox 8">
            <a:extLst>
              <a:ext uri="{FF2B5EF4-FFF2-40B4-BE49-F238E27FC236}">
                <a16:creationId xmlns="" xmlns:a16="http://schemas.microsoft.com/office/drawing/2014/main" id="{F3405A27-251E-2942-85F5-5E1670977858}"/>
              </a:ext>
            </a:extLst>
          </p:cNvPr>
          <p:cNvSpPr txBox="1"/>
          <p:nvPr/>
        </p:nvSpPr>
        <p:spPr>
          <a:xfrm>
            <a:off x="289222" y="1375662"/>
            <a:ext cx="7251515" cy="7566174"/>
          </a:xfrm>
          <a:prstGeom prst="rect">
            <a:avLst/>
          </a:prstGeom>
          <a:noFill/>
        </p:spPr>
        <p:txBody>
          <a:bodyPr wrap="square" rtlCol="0">
            <a:spAutoFit/>
          </a:bodyPr>
          <a:lstStyle/>
          <a:p>
            <a:pPr marL="342900" indent="-342900">
              <a:lnSpc>
                <a:spcPct val="150000"/>
              </a:lnSpc>
              <a:buAutoNum type="arabicPeriod"/>
            </a:pPr>
            <a:r>
              <a:rPr lang="en-US" sz="1300" dirty="0" smtClean="0">
                <a:latin typeface="Book Antiqua" charset="0"/>
                <a:ea typeface="Book Antiqua" charset="0"/>
                <a:cs typeface="Book Antiqua" charset="0"/>
              </a:rPr>
              <a:t>Which statement below is the main idea of the article, “Toys R Us: The End of an Era”?</a:t>
            </a:r>
          </a:p>
          <a:p>
            <a:pPr marL="800100" lvl="1" indent="-342900">
              <a:lnSpc>
                <a:spcPct val="150000"/>
              </a:lnSpc>
              <a:buFont typeface="+mj-lt"/>
              <a:buAutoNum type="alphaLcPeriod"/>
            </a:pPr>
            <a:r>
              <a:rPr lang="en-US" sz="1300" dirty="0" smtClean="0">
                <a:latin typeface="Book Antiqua" charset="0"/>
                <a:ea typeface="Book Antiqua" charset="0"/>
                <a:cs typeface="Book Antiqua" charset="0"/>
              </a:rPr>
              <a:t>Toys R Us is facing tough competition from online retailers.</a:t>
            </a:r>
          </a:p>
          <a:p>
            <a:pPr marL="800100" lvl="1" indent="-342900">
              <a:lnSpc>
                <a:spcPct val="150000"/>
              </a:lnSpc>
              <a:buFont typeface="+mj-lt"/>
              <a:buAutoNum type="alphaLcPeriod"/>
            </a:pPr>
            <a:r>
              <a:rPr lang="en-US" sz="1300" dirty="0" smtClean="0">
                <a:latin typeface="Book Antiqua" charset="0"/>
                <a:ea typeface="Book Antiqua" charset="0"/>
                <a:cs typeface="Book Antiqua" charset="0"/>
              </a:rPr>
              <a:t>Toys R Us stores are closing around the world due to financial problems.</a:t>
            </a:r>
          </a:p>
          <a:p>
            <a:pPr marL="800100" lvl="1" indent="-342900">
              <a:lnSpc>
                <a:spcPct val="150000"/>
              </a:lnSpc>
              <a:buFont typeface="+mj-lt"/>
              <a:buAutoNum type="alphaLcPeriod"/>
            </a:pPr>
            <a:endParaRPr lang="en-US" sz="1300" dirty="0" smtClean="0">
              <a:latin typeface="Book Antiqua" charset="0"/>
              <a:ea typeface="Book Antiqua" charset="0"/>
              <a:cs typeface="Book Antiqua" charset="0"/>
            </a:endParaRPr>
          </a:p>
          <a:p>
            <a:pPr marL="342900" indent="-342900">
              <a:lnSpc>
                <a:spcPct val="150000"/>
              </a:lnSpc>
              <a:buFont typeface="+mj-lt"/>
              <a:buAutoNum type="arabicPeriod"/>
            </a:pPr>
            <a:r>
              <a:rPr lang="en-US" sz="1300" dirty="0">
                <a:latin typeface="Book Antiqua" charset="0"/>
                <a:ea typeface="Book Antiqua" charset="0"/>
                <a:cs typeface="Book Antiqua" charset="0"/>
              </a:rPr>
              <a:t>Which of the following is </a:t>
            </a:r>
            <a:r>
              <a:rPr lang="en-US" sz="1300" b="1" dirty="0">
                <a:latin typeface="Book Antiqua" charset="0"/>
                <a:ea typeface="Book Antiqua" charset="0"/>
                <a:cs typeface="Book Antiqua" charset="0"/>
              </a:rPr>
              <a:t>not</a:t>
            </a:r>
            <a:r>
              <a:rPr lang="en-US" sz="1300" dirty="0">
                <a:latin typeface="Book Antiqua" charset="0"/>
                <a:ea typeface="Book Antiqua" charset="0"/>
                <a:cs typeface="Book Antiqua" charset="0"/>
              </a:rPr>
              <a:t> a reason that Toys R Us closed its doors?</a:t>
            </a:r>
          </a:p>
          <a:p>
            <a:pPr marL="800100" lvl="1" indent="-342900">
              <a:lnSpc>
                <a:spcPct val="150000"/>
              </a:lnSpc>
              <a:buFont typeface="+mj-lt"/>
              <a:buAutoNum type="alphaLcPeriod"/>
            </a:pPr>
            <a:r>
              <a:rPr lang="en-US" sz="1300" dirty="0" smtClean="0">
                <a:latin typeface="Book Antiqua" charset="0"/>
                <a:ea typeface="Book Antiqua" charset="0"/>
                <a:cs typeface="Book Antiqua" charset="0"/>
              </a:rPr>
              <a:t>Fewer babies are being born.</a:t>
            </a:r>
          </a:p>
          <a:p>
            <a:pPr marL="800100" lvl="1" indent="-342900">
              <a:lnSpc>
                <a:spcPct val="150000"/>
              </a:lnSpc>
              <a:buFont typeface="+mj-lt"/>
              <a:buAutoNum type="alphaLcPeriod"/>
            </a:pPr>
            <a:r>
              <a:rPr lang="en-US" sz="1300" dirty="0" smtClean="0">
                <a:latin typeface="Book Antiqua" charset="0"/>
                <a:ea typeface="Book Antiqua" charset="0"/>
                <a:cs typeface="Book Antiqua" charset="0"/>
              </a:rPr>
              <a:t>Toys R Us made expensive improvements to its stores.</a:t>
            </a:r>
          </a:p>
          <a:p>
            <a:pPr marL="800100" lvl="1" indent="-342900">
              <a:lnSpc>
                <a:spcPct val="150000"/>
              </a:lnSpc>
              <a:buFont typeface="+mj-lt"/>
              <a:buAutoNum type="arabicPeriod"/>
            </a:pPr>
            <a:endParaRPr lang="en-US" sz="1300" dirty="0" smtClean="0">
              <a:latin typeface="Book Antiqua" charset="0"/>
              <a:ea typeface="Book Antiqua" charset="0"/>
              <a:cs typeface="Book Antiqua" charset="0"/>
            </a:endParaRPr>
          </a:p>
          <a:p>
            <a:pPr marL="342900" indent="-342900">
              <a:lnSpc>
                <a:spcPct val="150000"/>
              </a:lnSpc>
              <a:buFont typeface="+mj-lt"/>
              <a:buAutoNum type="arabicPeriod"/>
            </a:pPr>
            <a:r>
              <a:rPr lang="en-US" sz="1300" b="1" dirty="0" smtClean="0">
                <a:latin typeface="Book Antiqua" charset="0"/>
                <a:ea typeface="Book Antiqua" charset="0"/>
                <a:cs typeface="Book Antiqua" charset="0"/>
              </a:rPr>
              <a:t>According to the article</a:t>
            </a:r>
            <a:r>
              <a:rPr lang="en-US" sz="1300" dirty="0" smtClean="0">
                <a:latin typeface="Book Antiqua" charset="0"/>
                <a:ea typeface="Book Antiqua" charset="0"/>
                <a:cs typeface="Book Antiqua" charset="0"/>
              </a:rPr>
              <a:t>, what is one way that families today have changed?</a:t>
            </a:r>
          </a:p>
          <a:p>
            <a:pPr marL="800100" lvl="1" indent="-342900">
              <a:lnSpc>
                <a:spcPct val="150000"/>
              </a:lnSpc>
              <a:buFont typeface="+mj-lt"/>
              <a:buAutoNum type="alphaLcPeriod"/>
            </a:pPr>
            <a:r>
              <a:rPr lang="en-US" sz="1300" dirty="0" smtClean="0">
                <a:latin typeface="Book Antiqua" charset="0"/>
                <a:ea typeface="Book Antiqua" charset="0"/>
                <a:cs typeface="Book Antiqua" charset="0"/>
              </a:rPr>
              <a:t>Family sizes are bigger today than they ever have been.</a:t>
            </a:r>
          </a:p>
          <a:p>
            <a:pPr marL="800100" lvl="1" indent="-342900">
              <a:lnSpc>
                <a:spcPct val="150000"/>
              </a:lnSpc>
              <a:buFont typeface="+mj-lt"/>
              <a:buAutoNum type="alphaLcPeriod"/>
            </a:pPr>
            <a:r>
              <a:rPr lang="en-US" sz="1300" dirty="0" smtClean="0">
                <a:latin typeface="Book Antiqua" charset="0"/>
                <a:ea typeface="Book Antiqua" charset="0"/>
                <a:cs typeface="Book Antiqua" charset="0"/>
              </a:rPr>
              <a:t>Many people are waiting until they are older to have children.</a:t>
            </a:r>
          </a:p>
          <a:p>
            <a:pPr marL="800100" lvl="1" indent="-342900">
              <a:lnSpc>
                <a:spcPct val="150000"/>
              </a:lnSpc>
              <a:buFont typeface="+mj-lt"/>
              <a:buAutoNum type="alphaLcPeriod"/>
            </a:pPr>
            <a:endParaRPr lang="en-US" sz="1300" dirty="0">
              <a:latin typeface="Book Antiqua" charset="0"/>
              <a:ea typeface="Book Antiqua" charset="0"/>
              <a:cs typeface="Book Antiqua" charset="0"/>
            </a:endParaRPr>
          </a:p>
          <a:p>
            <a:pPr marL="342900" indent="-342900">
              <a:lnSpc>
                <a:spcPct val="150000"/>
              </a:lnSpc>
              <a:buFont typeface="+mj-lt"/>
              <a:buAutoNum type="arabicPeriod"/>
            </a:pPr>
            <a:r>
              <a:rPr lang="en-US" sz="1300" dirty="0" smtClean="0">
                <a:latin typeface="Book Antiqua" charset="0"/>
                <a:ea typeface="Book Antiqua" charset="0"/>
                <a:cs typeface="Book Antiqua" charset="0"/>
              </a:rPr>
              <a:t>Which evidence from the article supports your answer to the previous question?</a:t>
            </a:r>
          </a:p>
          <a:p>
            <a:pPr marL="800100" lvl="1" indent="-342900">
              <a:lnSpc>
                <a:spcPct val="150000"/>
              </a:lnSpc>
              <a:buFont typeface="+mj-lt"/>
              <a:buAutoNum type="alphaLcPeriod"/>
            </a:pPr>
            <a:r>
              <a:rPr lang="en-US" sz="1300" dirty="0" smtClean="0">
                <a:latin typeface="Book Antiqua" charset="0"/>
                <a:ea typeface="Book Antiqua" charset="0"/>
                <a:cs typeface="Book Antiqua" charset="0"/>
              </a:rPr>
              <a:t>This may be the result of changing gender roles</a:t>
            </a:r>
            <a:r>
              <a:rPr lang="mr-IN" sz="1300" dirty="0" smtClean="0">
                <a:latin typeface="Book Antiqua" charset="0"/>
                <a:ea typeface="Book Antiqua" charset="0"/>
                <a:cs typeface="Book Antiqua" charset="0"/>
              </a:rPr>
              <a:t>–</a:t>
            </a:r>
            <a:r>
              <a:rPr lang="en-US" sz="1300" dirty="0" smtClean="0">
                <a:latin typeface="Book Antiqua" charset="0"/>
                <a:ea typeface="Book Antiqua" charset="0"/>
                <a:cs typeface="Book Antiqua" charset="0"/>
              </a:rPr>
              <a:t> more women are choosing to focus on building their careers before starting a family.</a:t>
            </a:r>
          </a:p>
          <a:p>
            <a:pPr marL="800100" lvl="1" indent="-342900">
              <a:lnSpc>
                <a:spcPct val="150000"/>
              </a:lnSpc>
              <a:buFont typeface="+mj-lt"/>
              <a:buAutoNum type="alphaLcPeriod"/>
            </a:pPr>
            <a:r>
              <a:rPr lang="en-US" sz="1300" dirty="0" smtClean="0">
                <a:latin typeface="Book Antiqua" charset="0"/>
                <a:ea typeface="Book Antiqua" charset="0"/>
                <a:cs typeface="Book Antiqua" charset="0"/>
              </a:rPr>
              <a:t>Toys R Us sells products that are made for babies and small children.</a:t>
            </a:r>
          </a:p>
          <a:p>
            <a:pPr marL="800100" lvl="1" indent="-342900">
              <a:lnSpc>
                <a:spcPct val="150000"/>
              </a:lnSpc>
              <a:buFont typeface="+mj-lt"/>
              <a:buAutoNum type="arabicPeriod"/>
            </a:pPr>
            <a:endParaRPr lang="en-US" sz="1300" dirty="0" smtClean="0">
              <a:latin typeface="Book Antiqua" charset="0"/>
              <a:ea typeface="Book Antiqua" charset="0"/>
              <a:cs typeface="Book Antiqua" charset="0"/>
            </a:endParaRPr>
          </a:p>
          <a:p>
            <a:pPr marL="342900" indent="-342900">
              <a:lnSpc>
                <a:spcPct val="150000"/>
              </a:lnSpc>
              <a:buFont typeface="+mj-lt"/>
              <a:buAutoNum type="arabicPeriod"/>
            </a:pPr>
            <a:r>
              <a:rPr lang="en-US" sz="1300" dirty="0" smtClean="0">
                <a:latin typeface="Book Antiqua" charset="0"/>
                <a:ea typeface="Book Antiqua" charset="0"/>
                <a:cs typeface="Book Antiqua" charset="0"/>
              </a:rPr>
              <a:t>According to the article, when did families become more cautious about having children?</a:t>
            </a:r>
          </a:p>
          <a:p>
            <a:pPr marL="800100" lvl="1" indent="-342900">
              <a:lnSpc>
                <a:spcPct val="150000"/>
              </a:lnSpc>
              <a:buFont typeface="+mj-lt"/>
              <a:buAutoNum type="alphaLcPeriod"/>
            </a:pPr>
            <a:r>
              <a:rPr lang="en-US" sz="1300" dirty="0" smtClean="0">
                <a:latin typeface="Book Antiqua" charset="0"/>
                <a:ea typeface="Book Antiqua" charset="0"/>
                <a:cs typeface="Book Antiqua" charset="0"/>
              </a:rPr>
              <a:t>After the Great Recession of 2008.</a:t>
            </a:r>
          </a:p>
          <a:p>
            <a:pPr marL="800100" lvl="1" indent="-342900">
              <a:lnSpc>
                <a:spcPct val="150000"/>
              </a:lnSpc>
              <a:buFont typeface="+mj-lt"/>
              <a:buAutoNum type="alphaLcPeriod"/>
            </a:pPr>
            <a:r>
              <a:rPr lang="en-US" sz="1300" dirty="0" smtClean="0">
                <a:latin typeface="Book Antiqua" charset="0"/>
                <a:ea typeface="Book Antiqua" charset="0"/>
                <a:cs typeface="Book Antiqua" charset="0"/>
              </a:rPr>
              <a:t>After some Toys R Us employees lost their jobs.</a:t>
            </a:r>
          </a:p>
          <a:p>
            <a:pPr marL="800100" lvl="1" indent="-342900">
              <a:lnSpc>
                <a:spcPct val="150000"/>
              </a:lnSpc>
              <a:buFont typeface="+mj-lt"/>
              <a:buAutoNum type="alphaLcPeriod"/>
            </a:pPr>
            <a:endParaRPr lang="en-US" sz="1300" dirty="0" smtClean="0">
              <a:latin typeface="Book Antiqua" charset="0"/>
              <a:ea typeface="Book Antiqua" charset="0"/>
              <a:cs typeface="Book Antiqua" charset="0"/>
            </a:endParaRPr>
          </a:p>
          <a:p>
            <a:pPr marL="342900" indent="-342900">
              <a:lnSpc>
                <a:spcPct val="150000"/>
              </a:lnSpc>
              <a:buFont typeface="+mj-lt"/>
              <a:buAutoNum type="arabicPeriod"/>
            </a:pPr>
            <a:r>
              <a:rPr lang="en-US" sz="1300" dirty="0" smtClean="0">
                <a:latin typeface="Book Antiqua" charset="0"/>
                <a:ea typeface="Book Antiqua" charset="0"/>
                <a:cs typeface="Book Antiqua" charset="0"/>
              </a:rPr>
              <a:t>Which sentence from the article provides a </a:t>
            </a:r>
            <a:r>
              <a:rPr lang="en-US" sz="1300" b="1" dirty="0" smtClean="0">
                <a:latin typeface="Book Antiqua" charset="0"/>
                <a:ea typeface="Book Antiqua" charset="0"/>
                <a:cs typeface="Book Antiqua" charset="0"/>
              </a:rPr>
              <a:t>detail</a:t>
            </a:r>
            <a:r>
              <a:rPr lang="en-US" sz="1300" dirty="0" smtClean="0">
                <a:latin typeface="Book Antiqua" charset="0"/>
                <a:ea typeface="Book Antiqua" charset="0"/>
                <a:cs typeface="Book Antiqua" charset="0"/>
              </a:rPr>
              <a:t> to support your answer to the previous question?</a:t>
            </a:r>
            <a:endParaRPr lang="en-US" sz="1300" dirty="0">
              <a:latin typeface="Book Antiqua" charset="0"/>
              <a:ea typeface="Book Antiqua" charset="0"/>
              <a:cs typeface="Book Antiqua" charset="0"/>
            </a:endParaRPr>
          </a:p>
          <a:p>
            <a:pPr marL="800100" lvl="1" indent="-342900">
              <a:lnSpc>
                <a:spcPct val="150000"/>
              </a:lnSpc>
              <a:buFont typeface="+mj-lt"/>
              <a:buAutoNum type="alphaLcPeriod"/>
            </a:pPr>
            <a:r>
              <a:rPr lang="en-US" sz="1300" dirty="0" smtClean="0">
                <a:latin typeface="Book Antiqua" charset="0"/>
                <a:ea typeface="Book Antiqua" charset="0"/>
                <a:cs typeface="Book Antiqua" charset="0"/>
              </a:rPr>
              <a:t>By the 1990s, it was the biggest toy seller in the United States.</a:t>
            </a:r>
          </a:p>
          <a:p>
            <a:pPr marL="800100" lvl="1" indent="-342900">
              <a:lnSpc>
                <a:spcPct val="150000"/>
              </a:lnSpc>
              <a:buFont typeface="+mj-lt"/>
              <a:buAutoNum type="alphaLcPeriod"/>
            </a:pPr>
            <a:r>
              <a:rPr lang="en-US" sz="1300" dirty="0" smtClean="0">
                <a:latin typeface="Book Antiqua" charset="0"/>
                <a:ea typeface="Book Antiqua" charset="0"/>
                <a:cs typeface="Book Antiqua" charset="0"/>
              </a:rPr>
              <a:t>Many people lost their jobs, their homes, and their retirement savings.</a:t>
            </a:r>
            <a:endParaRPr lang="en-US" sz="1300" dirty="0">
              <a:latin typeface="Book Antiqua" charset="0"/>
              <a:ea typeface="Book Antiqua" charset="0"/>
              <a:cs typeface="Book Antiqua" charset="0"/>
            </a:endParaRPr>
          </a:p>
        </p:txBody>
      </p:sp>
      <p:sp>
        <p:nvSpPr>
          <p:cNvPr id="12" name="TextBox 11">
            <a:extLst>
              <a:ext uri="{FF2B5EF4-FFF2-40B4-BE49-F238E27FC236}">
                <a16:creationId xmlns="" xmlns:a16="http://schemas.microsoft.com/office/drawing/2014/main" id="{BAB10EF0-2364-7141-954E-E4FF67AACB7E}"/>
              </a:ext>
            </a:extLst>
          </p:cNvPr>
          <p:cNvSpPr txBox="1"/>
          <p:nvPr/>
        </p:nvSpPr>
        <p:spPr>
          <a:xfrm>
            <a:off x="289222" y="677880"/>
            <a:ext cx="5885435" cy="707886"/>
          </a:xfrm>
          <a:prstGeom prst="rect">
            <a:avLst/>
          </a:prstGeom>
          <a:noFill/>
        </p:spPr>
        <p:txBody>
          <a:bodyPr wrap="square" rtlCol="0">
            <a:spAutoFit/>
          </a:bodyPr>
          <a:lstStyle/>
          <a:p>
            <a:pPr>
              <a:lnSpc>
                <a:spcPct val="150000"/>
              </a:lnSpc>
            </a:pPr>
            <a:r>
              <a:rPr lang="en-US" b="1" dirty="0" smtClean="0">
                <a:latin typeface="Book Antiqua" charset="0"/>
                <a:ea typeface="Book Antiqua" charset="0"/>
                <a:cs typeface="Book Antiqua" charset="0"/>
              </a:rPr>
              <a:t>Skills Test</a:t>
            </a:r>
            <a:endParaRPr lang="en-US" b="1" dirty="0">
              <a:latin typeface="Book Antiqua" charset="0"/>
              <a:ea typeface="Book Antiqua" charset="0"/>
              <a:cs typeface="Book Antiqua" charset="0"/>
            </a:endParaRPr>
          </a:p>
          <a:p>
            <a:r>
              <a:rPr lang="en-US" sz="1300" i="1" dirty="0">
                <a:latin typeface="Book Antiqua" charset="0"/>
                <a:ea typeface="Book Antiqua" charset="0"/>
                <a:cs typeface="Book Antiqua" charset="0"/>
              </a:rPr>
              <a:t>Choose the best answer.</a:t>
            </a:r>
          </a:p>
        </p:txBody>
      </p:sp>
      <p:sp>
        <p:nvSpPr>
          <p:cNvPr id="14" name="TextBox 13">
            <a:extLst>
              <a:ext uri="{FF2B5EF4-FFF2-40B4-BE49-F238E27FC236}">
                <a16:creationId xmlns="" xmlns:a16="http://schemas.microsoft.com/office/drawing/2014/main" id="{BFAED647-86F5-8A4F-A3F7-61D717F06606}"/>
              </a:ext>
            </a:extLst>
          </p:cNvPr>
          <p:cNvSpPr txBox="1"/>
          <p:nvPr/>
        </p:nvSpPr>
        <p:spPr>
          <a:xfrm>
            <a:off x="5413248" y="501654"/>
            <a:ext cx="2214562" cy="276999"/>
          </a:xfrm>
          <a:prstGeom prst="rect">
            <a:avLst/>
          </a:prstGeom>
          <a:noFill/>
        </p:spPr>
        <p:txBody>
          <a:bodyPr wrap="square" rtlCol="0">
            <a:spAutoFit/>
          </a:bodyPr>
          <a:lstStyle/>
          <a:p>
            <a:pPr algn="r"/>
            <a:r>
              <a:rPr lang="en-US" sz="1200" dirty="0" smtClean="0">
                <a:latin typeface="Book Antiqua" charset="0"/>
                <a:ea typeface="Book Antiqua" charset="0"/>
                <a:cs typeface="Book Antiqua" charset="0"/>
              </a:rPr>
              <a:t>Skills Test</a:t>
            </a:r>
            <a:endParaRPr lang="en-US" sz="1200" dirty="0">
              <a:latin typeface="Book Antiqua" charset="0"/>
              <a:ea typeface="Book Antiqua" charset="0"/>
              <a:cs typeface="Book Antiqua" charset="0"/>
            </a:endParaRPr>
          </a:p>
        </p:txBody>
      </p:sp>
      <p:sp>
        <p:nvSpPr>
          <p:cNvPr id="11" name="Rectangle 10"/>
          <p:cNvSpPr/>
          <p:nvPr/>
        </p:nvSpPr>
        <p:spPr>
          <a:xfrm>
            <a:off x="119100" y="9673763"/>
            <a:ext cx="784317" cy="276999"/>
          </a:xfrm>
          <a:prstGeom prst="rect">
            <a:avLst/>
          </a:prstGeom>
        </p:spPr>
        <p:txBody>
          <a:bodyPr wrap="none">
            <a:spAutoFit/>
          </a:bodyPr>
          <a:lstStyle/>
          <a:p>
            <a:r>
              <a:rPr lang="en-US" sz="1200" dirty="0" smtClean="0">
                <a:latin typeface="KG She Persisted" charset="0"/>
                <a:ea typeface="KG She Persisted" charset="0"/>
                <a:cs typeface="KG She Persisted" charset="0"/>
              </a:rPr>
              <a:t>Activity 9</a:t>
            </a:r>
            <a:endParaRPr lang="en-US" sz="1200" dirty="0"/>
          </a:p>
        </p:txBody>
      </p:sp>
    </p:spTree>
    <p:extLst>
      <p:ext uri="{BB962C8B-B14F-4D97-AF65-F5344CB8AC3E}">
        <p14:creationId xmlns:p14="http://schemas.microsoft.com/office/powerpoint/2010/main" val="1056479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60E02C4F-A09C-A645-A18E-6A01A3F1D8EF}"/>
              </a:ext>
            </a:extLst>
          </p:cNvPr>
          <p:cNvPicPr>
            <a:picLocks noChangeAspect="1"/>
          </p:cNvPicPr>
          <p:nvPr/>
        </p:nvPicPr>
        <p:blipFill>
          <a:blip r:embed="rId2"/>
          <a:stretch>
            <a:fillRect/>
          </a:stretch>
        </p:blipFill>
        <p:spPr>
          <a:xfrm>
            <a:off x="0" y="0"/>
            <a:ext cx="7772400" cy="10058400"/>
          </a:xfrm>
          <a:prstGeom prst="rect">
            <a:avLst/>
          </a:prstGeom>
        </p:spPr>
      </p:pic>
      <p:sp>
        <p:nvSpPr>
          <p:cNvPr id="2" name="Snip Same Side Corner Rectangle 1"/>
          <p:cNvSpPr/>
          <p:nvPr/>
        </p:nvSpPr>
        <p:spPr>
          <a:xfrm rot="10800000">
            <a:off x="5506779" y="138873"/>
            <a:ext cx="2121031" cy="358218"/>
          </a:xfrm>
          <a:prstGeom prst="snip2SameRect">
            <a:avLst>
              <a:gd name="adj1" fmla="val 11404"/>
              <a:gd name="adj2" fmla="val 0"/>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TextBox 4"/>
          <p:cNvSpPr txBox="1"/>
          <p:nvPr/>
        </p:nvSpPr>
        <p:spPr>
          <a:xfrm>
            <a:off x="4469830" y="9695298"/>
            <a:ext cx="3245420" cy="276999"/>
          </a:xfrm>
          <a:prstGeom prst="rect">
            <a:avLst/>
          </a:prstGeom>
          <a:noFill/>
        </p:spPr>
        <p:txBody>
          <a:bodyPr wrap="square" rtlCol="0">
            <a:spAutoFit/>
          </a:bodyPr>
          <a:lstStyle/>
          <a:p>
            <a:r>
              <a:rPr lang="en-US" sz="1200" dirty="0">
                <a:latin typeface="SimpleKindOfGirl"/>
                <a:cs typeface="SimpleKindOfGirl"/>
              </a:rPr>
              <a:t>©2018 erin cobb 	imlovinlit.com</a:t>
            </a:r>
          </a:p>
        </p:txBody>
      </p:sp>
      <p:sp>
        <p:nvSpPr>
          <p:cNvPr id="6" name="TextBox 5"/>
          <p:cNvSpPr txBox="1"/>
          <p:nvPr/>
        </p:nvSpPr>
        <p:spPr>
          <a:xfrm>
            <a:off x="172264" y="211934"/>
            <a:ext cx="4297566" cy="338554"/>
          </a:xfrm>
          <a:prstGeom prst="rect">
            <a:avLst/>
          </a:prstGeom>
          <a:noFill/>
        </p:spPr>
        <p:txBody>
          <a:bodyPr wrap="square" rtlCol="0">
            <a:spAutoFit/>
          </a:bodyPr>
          <a:lstStyle/>
          <a:p>
            <a:r>
              <a:rPr lang="en-US" sz="1600" dirty="0">
                <a:latin typeface="KG She Persisted" charset="0"/>
                <a:ea typeface="KG She Persisted" charset="0"/>
                <a:cs typeface="KG She Persisted" charset="0"/>
              </a:rPr>
              <a:t>Nonfiction Article of the Week</a:t>
            </a:r>
          </a:p>
        </p:txBody>
      </p:sp>
      <p:sp>
        <p:nvSpPr>
          <p:cNvPr id="7" name="TextBox 6"/>
          <p:cNvSpPr txBox="1"/>
          <p:nvPr/>
        </p:nvSpPr>
        <p:spPr>
          <a:xfrm>
            <a:off x="172264" y="465078"/>
            <a:ext cx="4297566" cy="276999"/>
          </a:xfrm>
          <a:prstGeom prst="rect">
            <a:avLst/>
          </a:prstGeom>
          <a:noFill/>
        </p:spPr>
        <p:txBody>
          <a:bodyPr wrap="square" rtlCol="0">
            <a:spAutoFit/>
          </a:bodyPr>
          <a:lstStyle/>
          <a:p>
            <a:r>
              <a:rPr lang="en-US" sz="1200" dirty="0">
                <a:latin typeface="Book Antiqua" charset="0"/>
                <a:ea typeface="Book Antiqua" charset="0"/>
                <a:cs typeface="Book Antiqua" charset="0"/>
              </a:rPr>
              <a:t>6.1 “Toys R Us: End of an Era</a:t>
            </a:r>
          </a:p>
        </p:txBody>
      </p:sp>
      <p:sp>
        <p:nvSpPr>
          <p:cNvPr id="8" name="TextBox 7"/>
          <p:cNvSpPr txBox="1"/>
          <p:nvPr/>
        </p:nvSpPr>
        <p:spPr>
          <a:xfrm>
            <a:off x="5506780" y="177392"/>
            <a:ext cx="2121030" cy="338554"/>
          </a:xfrm>
          <a:prstGeom prst="rect">
            <a:avLst/>
          </a:prstGeom>
          <a:noFill/>
        </p:spPr>
        <p:txBody>
          <a:bodyPr wrap="square" rtlCol="0">
            <a:spAutoFit/>
          </a:bodyPr>
          <a:lstStyle/>
          <a:p>
            <a:pPr algn="ctr"/>
            <a:r>
              <a:rPr lang="en-US" sz="1600" dirty="0">
                <a:solidFill>
                  <a:schemeClr val="bg1"/>
                </a:solidFill>
                <a:latin typeface="KG She Persisted" charset="0"/>
                <a:ea typeface="KG She Persisted" charset="0"/>
                <a:cs typeface="KG She Persisted" charset="0"/>
              </a:rPr>
              <a:t>Informational Text</a:t>
            </a:r>
          </a:p>
        </p:txBody>
      </p:sp>
      <p:sp>
        <p:nvSpPr>
          <p:cNvPr id="9" name="TextBox 8">
            <a:extLst>
              <a:ext uri="{FF2B5EF4-FFF2-40B4-BE49-F238E27FC236}">
                <a16:creationId xmlns="" xmlns:a16="http://schemas.microsoft.com/office/drawing/2014/main" id="{F3405A27-251E-2942-85F5-5E1670977858}"/>
              </a:ext>
            </a:extLst>
          </p:cNvPr>
          <p:cNvSpPr txBox="1"/>
          <p:nvPr/>
        </p:nvSpPr>
        <p:spPr>
          <a:xfrm>
            <a:off x="260442" y="874750"/>
            <a:ext cx="7155341" cy="9925794"/>
          </a:xfrm>
          <a:prstGeom prst="rect">
            <a:avLst/>
          </a:prstGeom>
          <a:noFill/>
        </p:spPr>
        <p:txBody>
          <a:bodyPr wrap="square" rtlCol="0">
            <a:spAutoFit/>
          </a:bodyPr>
          <a:lstStyle/>
          <a:p>
            <a:pPr marL="342900" indent="-342900">
              <a:lnSpc>
                <a:spcPts val="1660"/>
              </a:lnSpc>
              <a:buAutoNum type="arabicPeriod"/>
            </a:pPr>
            <a:endParaRPr lang="en-US" sz="1300" dirty="0">
              <a:latin typeface="Book Antiqua" charset="0"/>
              <a:ea typeface="Book Antiqua" charset="0"/>
              <a:cs typeface="Book Antiqua" charset="0"/>
            </a:endParaRPr>
          </a:p>
          <a:p>
            <a:pPr marL="342900" indent="-342900">
              <a:lnSpc>
                <a:spcPts val="1660"/>
              </a:lnSpc>
              <a:buFont typeface="+mj-lt"/>
              <a:buAutoNum type="arabicPeriod" startAt="7"/>
            </a:pPr>
            <a:r>
              <a:rPr lang="en-US" sz="1300" dirty="0" smtClean="0">
                <a:latin typeface="Book Antiqua" charset="0"/>
                <a:ea typeface="Book Antiqua" charset="0"/>
                <a:cs typeface="Book Antiqua" charset="0"/>
              </a:rPr>
              <a:t>Find another detail in the article to support the main idea in the organizer below. Then, write it in the appropriate place.</a:t>
            </a:r>
          </a:p>
          <a:p>
            <a:pPr marL="342900" indent="-342900">
              <a:lnSpc>
                <a:spcPts val="1660"/>
              </a:lnSpc>
              <a:buFont typeface="+mj-lt"/>
              <a:buAutoNum type="arabicPeriod" startAt="7"/>
            </a:pPr>
            <a:endParaRPr lang="en-US" sz="1300" dirty="0">
              <a:latin typeface="Book Antiqua" charset="0"/>
              <a:ea typeface="Book Antiqua" charset="0"/>
              <a:cs typeface="Book Antiqua" charset="0"/>
            </a:endParaRPr>
          </a:p>
          <a:p>
            <a:pPr marL="342900" indent="-342900">
              <a:lnSpc>
                <a:spcPts val="1660"/>
              </a:lnSpc>
              <a:buFont typeface="+mj-lt"/>
              <a:buAutoNum type="arabicPeriod" startAt="7"/>
            </a:pPr>
            <a:endParaRPr lang="en-US" sz="1300" dirty="0" smtClean="0">
              <a:latin typeface="Book Antiqua" charset="0"/>
              <a:ea typeface="Book Antiqua" charset="0"/>
              <a:cs typeface="Book Antiqua" charset="0"/>
            </a:endParaRPr>
          </a:p>
          <a:p>
            <a:pPr marL="342900" indent="-342900">
              <a:lnSpc>
                <a:spcPts val="1660"/>
              </a:lnSpc>
              <a:buFont typeface="+mj-lt"/>
              <a:buAutoNum type="arabicPeriod" startAt="7"/>
            </a:pPr>
            <a:endParaRPr lang="en-US" sz="1300" dirty="0">
              <a:latin typeface="Book Antiqua" charset="0"/>
              <a:ea typeface="Book Antiqua" charset="0"/>
              <a:cs typeface="Book Antiqua" charset="0"/>
            </a:endParaRPr>
          </a:p>
          <a:p>
            <a:pPr marL="342900" indent="-342900">
              <a:lnSpc>
                <a:spcPts val="1660"/>
              </a:lnSpc>
              <a:buFont typeface="+mj-lt"/>
              <a:buAutoNum type="arabicPeriod" startAt="7"/>
            </a:pPr>
            <a:endParaRPr lang="en-US" sz="1300" dirty="0" smtClean="0">
              <a:latin typeface="Book Antiqua" charset="0"/>
              <a:ea typeface="Book Antiqua" charset="0"/>
              <a:cs typeface="Book Antiqua" charset="0"/>
            </a:endParaRPr>
          </a:p>
          <a:p>
            <a:pPr marL="342900" indent="-342900">
              <a:lnSpc>
                <a:spcPts val="1660"/>
              </a:lnSpc>
              <a:buFont typeface="+mj-lt"/>
              <a:buAutoNum type="arabicPeriod" startAt="7"/>
            </a:pPr>
            <a:endParaRPr lang="en-US" sz="1300" dirty="0">
              <a:latin typeface="Book Antiqua" charset="0"/>
              <a:ea typeface="Book Antiqua" charset="0"/>
              <a:cs typeface="Book Antiqua" charset="0"/>
            </a:endParaRPr>
          </a:p>
          <a:p>
            <a:pPr marL="342900" indent="-342900">
              <a:lnSpc>
                <a:spcPts val="1660"/>
              </a:lnSpc>
              <a:buFont typeface="+mj-lt"/>
              <a:buAutoNum type="arabicPeriod" startAt="7"/>
            </a:pPr>
            <a:endParaRPr lang="en-US" sz="1300" dirty="0" smtClean="0">
              <a:latin typeface="Book Antiqua" charset="0"/>
              <a:ea typeface="Book Antiqua" charset="0"/>
              <a:cs typeface="Book Antiqua" charset="0"/>
            </a:endParaRPr>
          </a:p>
          <a:p>
            <a:pPr marL="342900" indent="-342900">
              <a:lnSpc>
                <a:spcPts val="1660"/>
              </a:lnSpc>
              <a:buFont typeface="+mj-lt"/>
              <a:buAutoNum type="arabicPeriod" startAt="7"/>
            </a:pPr>
            <a:endParaRPr lang="en-US" sz="1300" dirty="0">
              <a:latin typeface="Book Antiqua" charset="0"/>
              <a:ea typeface="Book Antiqua" charset="0"/>
              <a:cs typeface="Book Antiqua" charset="0"/>
            </a:endParaRPr>
          </a:p>
          <a:p>
            <a:pPr marL="342900" indent="-342900">
              <a:lnSpc>
                <a:spcPts val="1660"/>
              </a:lnSpc>
              <a:buFont typeface="+mj-lt"/>
              <a:buAutoNum type="arabicPeriod" startAt="7"/>
            </a:pPr>
            <a:endParaRPr lang="en-US" sz="1300" dirty="0" smtClean="0">
              <a:latin typeface="Book Antiqua" charset="0"/>
              <a:ea typeface="Book Antiqua" charset="0"/>
              <a:cs typeface="Book Antiqua" charset="0"/>
            </a:endParaRPr>
          </a:p>
          <a:p>
            <a:pPr marL="342900" indent="-342900">
              <a:lnSpc>
                <a:spcPts val="1660"/>
              </a:lnSpc>
              <a:buFont typeface="+mj-lt"/>
              <a:buAutoNum type="arabicPeriod" startAt="7"/>
            </a:pPr>
            <a:endParaRPr lang="en-US" sz="1300" dirty="0">
              <a:latin typeface="Book Antiqua" charset="0"/>
              <a:ea typeface="Book Antiqua" charset="0"/>
              <a:cs typeface="Book Antiqua" charset="0"/>
            </a:endParaRPr>
          </a:p>
          <a:p>
            <a:pPr marL="342900" indent="-342900">
              <a:lnSpc>
                <a:spcPts val="1660"/>
              </a:lnSpc>
              <a:buFont typeface="+mj-lt"/>
              <a:buAutoNum type="arabicPeriod" startAt="7"/>
            </a:pPr>
            <a:endParaRPr lang="en-US" sz="1300" dirty="0" smtClean="0">
              <a:latin typeface="Book Antiqua" charset="0"/>
              <a:ea typeface="Book Antiqua" charset="0"/>
              <a:cs typeface="Book Antiqua" charset="0"/>
            </a:endParaRPr>
          </a:p>
          <a:p>
            <a:pPr marL="342900" indent="-342900">
              <a:lnSpc>
                <a:spcPts val="1660"/>
              </a:lnSpc>
              <a:buFont typeface="+mj-lt"/>
              <a:buAutoNum type="arabicPeriod" startAt="7"/>
            </a:pPr>
            <a:endParaRPr lang="en-US" sz="1300" dirty="0">
              <a:latin typeface="Book Antiqua" charset="0"/>
              <a:ea typeface="Book Antiqua" charset="0"/>
              <a:cs typeface="Book Antiqua" charset="0"/>
            </a:endParaRPr>
          </a:p>
          <a:p>
            <a:pPr marL="342900" indent="-342900">
              <a:lnSpc>
                <a:spcPts val="1660"/>
              </a:lnSpc>
              <a:buFont typeface="+mj-lt"/>
              <a:buAutoNum type="arabicPeriod" startAt="7"/>
            </a:pPr>
            <a:endParaRPr lang="en-US" sz="1300" dirty="0" smtClean="0">
              <a:latin typeface="Book Antiqua" charset="0"/>
              <a:ea typeface="Book Antiqua" charset="0"/>
              <a:cs typeface="Book Antiqua" charset="0"/>
            </a:endParaRPr>
          </a:p>
          <a:p>
            <a:pPr marL="342900" indent="-342900">
              <a:lnSpc>
                <a:spcPts val="1660"/>
              </a:lnSpc>
              <a:buFont typeface="+mj-lt"/>
              <a:buAutoNum type="arabicPeriod" startAt="7"/>
            </a:pPr>
            <a:endParaRPr lang="en-US" sz="1300" dirty="0">
              <a:latin typeface="Book Antiqua" charset="0"/>
              <a:ea typeface="Book Antiqua" charset="0"/>
              <a:cs typeface="Book Antiqua" charset="0"/>
            </a:endParaRPr>
          </a:p>
          <a:p>
            <a:pPr marL="342900" indent="-342900">
              <a:lnSpc>
                <a:spcPts val="1660"/>
              </a:lnSpc>
              <a:buFont typeface="+mj-lt"/>
              <a:buAutoNum type="arabicPeriod" startAt="7"/>
            </a:pPr>
            <a:endParaRPr lang="en-US" sz="1300" dirty="0" smtClean="0">
              <a:latin typeface="Book Antiqua" charset="0"/>
              <a:ea typeface="Book Antiqua" charset="0"/>
              <a:cs typeface="Book Antiqua" charset="0"/>
            </a:endParaRPr>
          </a:p>
          <a:p>
            <a:pPr marL="342900" indent="-342900">
              <a:lnSpc>
                <a:spcPts val="1660"/>
              </a:lnSpc>
              <a:buFont typeface="+mj-lt"/>
              <a:buAutoNum type="arabicPeriod" startAt="7"/>
            </a:pPr>
            <a:endParaRPr lang="en-US" sz="1300" dirty="0" smtClean="0">
              <a:latin typeface="Book Antiqua" charset="0"/>
              <a:ea typeface="Book Antiqua" charset="0"/>
              <a:cs typeface="Book Antiqua" charset="0"/>
            </a:endParaRPr>
          </a:p>
          <a:p>
            <a:pPr marL="342900" indent="-342900">
              <a:lnSpc>
                <a:spcPts val="1660"/>
              </a:lnSpc>
              <a:buFont typeface="+mj-lt"/>
              <a:buAutoNum type="arabicPeriod" startAt="7"/>
            </a:pPr>
            <a:endParaRPr lang="en-US" sz="1300" dirty="0">
              <a:latin typeface="Book Antiqua" charset="0"/>
              <a:ea typeface="Book Antiqua" charset="0"/>
              <a:cs typeface="Book Antiqua" charset="0"/>
            </a:endParaRPr>
          </a:p>
          <a:p>
            <a:pPr marL="342900" indent="-342900">
              <a:buFont typeface="+mj-lt"/>
              <a:buAutoNum type="arabicPeriod" startAt="8"/>
            </a:pPr>
            <a:r>
              <a:rPr lang="en-US" sz="1300" dirty="0" smtClean="0">
                <a:latin typeface="Book Antiqua" charset="0"/>
                <a:ea typeface="Book Antiqua" charset="0"/>
                <a:cs typeface="Book Antiqua" charset="0"/>
              </a:rPr>
              <a:t>Based on evidence from the article, what changes do you think that other big retailers like Toys R Us should consider making to their stores in order to compete in today’s market? Discuss one change that you think is important and cite evidence from the article that backs up your opinion.</a:t>
            </a:r>
            <a:r>
              <a:rPr lang="en-US" sz="1300" dirty="0">
                <a:latin typeface="Book Antiqua" charset="0"/>
              </a:rPr>
              <a:t> </a:t>
            </a:r>
            <a:br>
              <a:rPr lang="en-US" sz="1300" dirty="0">
                <a:latin typeface="Book Antiqua" charset="0"/>
              </a:rPr>
            </a:br>
            <a:r>
              <a:rPr lang="en-US" sz="1300" dirty="0">
                <a:latin typeface="Book Antiqua" charset="0"/>
              </a:rPr>
              <a:t/>
            </a:r>
            <a:br>
              <a:rPr lang="en-US" sz="1300" dirty="0">
                <a:latin typeface="Book Antiqua" charset="0"/>
              </a:rPr>
            </a:br>
            <a:r>
              <a:rPr lang="en-US" sz="1300" dirty="0">
                <a:latin typeface="Book Antiqua" charset="0"/>
              </a:rPr>
              <a:t>_______________________________________________________________________________</a:t>
            </a:r>
            <a:br>
              <a:rPr lang="en-US" sz="1300" dirty="0">
                <a:latin typeface="Book Antiqua" charset="0"/>
              </a:rPr>
            </a:br>
            <a:r>
              <a:rPr lang="en-US" sz="1300" dirty="0">
                <a:latin typeface="Book Antiqua" charset="0"/>
              </a:rPr>
              <a:t/>
            </a:r>
            <a:br>
              <a:rPr lang="en-US" sz="1300" dirty="0">
                <a:latin typeface="Book Antiqua" charset="0"/>
              </a:rPr>
            </a:br>
            <a:r>
              <a:rPr lang="en-US" sz="1300" dirty="0">
                <a:latin typeface="Book Antiqua" charset="0"/>
              </a:rPr>
              <a:t>_______________________________________________________________________________</a:t>
            </a:r>
            <a:br>
              <a:rPr lang="en-US" sz="1300" dirty="0">
                <a:latin typeface="Book Antiqua" charset="0"/>
              </a:rPr>
            </a:br>
            <a:r>
              <a:rPr lang="en-US" sz="1300" dirty="0">
                <a:latin typeface="Book Antiqua" charset="0"/>
              </a:rPr>
              <a:t/>
            </a:r>
            <a:br>
              <a:rPr lang="en-US" sz="1300" dirty="0">
                <a:latin typeface="Book Antiqua" charset="0"/>
              </a:rPr>
            </a:br>
            <a:r>
              <a:rPr lang="en-US" sz="1300" dirty="0">
                <a:latin typeface="Book Antiqua" charset="0"/>
              </a:rPr>
              <a:t>_______________________________________________________________________________</a:t>
            </a:r>
            <a:br>
              <a:rPr lang="en-US" sz="1300" dirty="0">
                <a:latin typeface="Book Antiqua" charset="0"/>
              </a:rPr>
            </a:br>
            <a:r>
              <a:rPr lang="en-US" sz="1300" dirty="0">
                <a:latin typeface="Book Antiqua" charset="0"/>
              </a:rPr>
              <a:t/>
            </a:r>
            <a:br>
              <a:rPr lang="en-US" sz="1300" dirty="0">
                <a:latin typeface="Book Antiqua" charset="0"/>
              </a:rPr>
            </a:br>
            <a:r>
              <a:rPr lang="en-US" sz="1300" dirty="0">
                <a:latin typeface="Book Antiqua" charset="0"/>
              </a:rPr>
              <a:t>_______________________________________________________________________________</a:t>
            </a:r>
            <a:br>
              <a:rPr lang="en-US" sz="1300" dirty="0">
                <a:latin typeface="Book Antiqua" charset="0"/>
              </a:rPr>
            </a:br>
            <a:r>
              <a:rPr lang="en-US" sz="1300" dirty="0">
                <a:latin typeface="Book Antiqua" charset="0"/>
              </a:rPr>
              <a:t/>
            </a:r>
            <a:br>
              <a:rPr lang="en-US" sz="1300" dirty="0">
                <a:latin typeface="Book Antiqua" charset="0"/>
              </a:rPr>
            </a:br>
            <a:r>
              <a:rPr lang="en-US" sz="1300" dirty="0">
                <a:latin typeface="Book Antiqua" charset="0"/>
              </a:rPr>
              <a:t>_______________________________________________________________________________</a:t>
            </a:r>
            <a:br>
              <a:rPr lang="en-US" sz="1300" dirty="0">
                <a:latin typeface="Book Antiqua" charset="0"/>
              </a:rPr>
            </a:br>
            <a:r>
              <a:rPr lang="en-US" sz="1300" dirty="0">
                <a:latin typeface="Book Antiqua" charset="0"/>
              </a:rPr>
              <a:t/>
            </a:r>
            <a:br>
              <a:rPr lang="en-US" sz="1300" dirty="0">
                <a:latin typeface="Book Antiqua" charset="0"/>
              </a:rPr>
            </a:br>
            <a:r>
              <a:rPr lang="en-US" sz="1300" dirty="0" smtClean="0">
                <a:latin typeface="Book Antiqua" charset="0"/>
              </a:rPr>
              <a:t>_______________________________________________________________________________</a:t>
            </a:r>
            <a:br>
              <a:rPr lang="en-US" sz="1300" dirty="0" smtClean="0">
                <a:latin typeface="Book Antiqua" charset="0"/>
              </a:rPr>
            </a:br>
            <a:r>
              <a:rPr lang="en-US" sz="1300" dirty="0" smtClean="0">
                <a:latin typeface="Book Antiqua" charset="0"/>
              </a:rPr>
              <a:t/>
            </a:r>
            <a:br>
              <a:rPr lang="en-US" sz="1300" dirty="0" smtClean="0">
                <a:latin typeface="Book Antiqua" charset="0"/>
              </a:rPr>
            </a:br>
            <a:r>
              <a:rPr lang="en-US" sz="1300" dirty="0" smtClean="0">
                <a:latin typeface="Book Antiqua" charset="0"/>
              </a:rPr>
              <a:t>_______________________________________________________________________________</a:t>
            </a:r>
            <a:br>
              <a:rPr lang="en-US" sz="1300" dirty="0" smtClean="0">
                <a:latin typeface="Book Antiqua" charset="0"/>
              </a:rPr>
            </a:br>
            <a:r>
              <a:rPr lang="en-US" sz="1300" dirty="0" smtClean="0">
                <a:latin typeface="Book Antiqua" charset="0"/>
              </a:rPr>
              <a:t/>
            </a:r>
            <a:br>
              <a:rPr lang="en-US" sz="1300" dirty="0" smtClean="0">
                <a:latin typeface="Book Antiqua" charset="0"/>
              </a:rPr>
            </a:br>
            <a:r>
              <a:rPr lang="en-US" sz="1300" dirty="0" smtClean="0">
                <a:latin typeface="Book Antiqua" charset="0"/>
              </a:rPr>
              <a:t>_______________________________________________________________________________</a:t>
            </a:r>
            <a:br>
              <a:rPr lang="en-US" sz="1300" dirty="0" smtClean="0">
                <a:latin typeface="Book Antiqua" charset="0"/>
              </a:rPr>
            </a:br>
            <a:r>
              <a:rPr lang="en-US" sz="1300" dirty="0" smtClean="0">
                <a:latin typeface="Book Antiqua" charset="0"/>
              </a:rPr>
              <a:t/>
            </a:r>
            <a:br>
              <a:rPr lang="en-US" sz="1300" dirty="0" smtClean="0">
                <a:latin typeface="Book Antiqua" charset="0"/>
              </a:rPr>
            </a:br>
            <a:r>
              <a:rPr lang="en-US" sz="1300" dirty="0" smtClean="0">
                <a:latin typeface="Book Antiqua" charset="0"/>
              </a:rPr>
              <a:t>_______________________________________________________________________________</a:t>
            </a:r>
            <a:endParaRPr lang="en-US" sz="1300" dirty="0">
              <a:latin typeface="Book Antiqua" charset="0"/>
            </a:endParaRPr>
          </a:p>
          <a:p>
            <a:pPr marL="342900" indent="-342900">
              <a:buFont typeface="+mj-lt"/>
              <a:buAutoNum type="arabicPeriod" startAt="8"/>
            </a:pPr>
            <a:endParaRPr lang="en-US" sz="1300" dirty="0">
              <a:latin typeface="Book Antiqua" charset="0"/>
            </a:endParaRPr>
          </a:p>
          <a:p>
            <a:pPr marL="342900" indent="-342900">
              <a:lnSpc>
                <a:spcPts val="1660"/>
              </a:lnSpc>
              <a:buFont typeface="+mj-lt"/>
              <a:buAutoNum type="arabicPeriod" startAt="7"/>
            </a:pPr>
            <a:endParaRPr lang="en-US" sz="1300" dirty="0">
              <a:latin typeface="Book Antiqua" charset="0"/>
              <a:ea typeface="Book Antiqua" charset="0"/>
              <a:cs typeface="Book Antiqua" charset="0"/>
            </a:endParaRPr>
          </a:p>
          <a:p>
            <a:pPr marL="342900" indent="-342900">
              <a:lnSpc>
                <a:spcPts val="1660"/>
              </a:lnSpc>
              <a:buFont typeface="+mj-lt"/>
              <a:buAutoNum type="arabicPeriod" startAt="7"/>
            </a:pPr>
            <a:endParaRPr lang="en-US" sz="1300" dirty="0" smtClean="0">
              <a:latin typeface="Book Antiqua" charset="0"/>
              <a:ea typeface="Book Antiqua" charset="0"/>
              <a:cs typeface="Book Antiqua" charset="0"/>
            </a:endParaRPr>
          </a:p>
          <a:p>
            <a:pPr marL="800100" lvl="1" indent="-342900">
              <a:lnSpc>
                <a:spcPts val="1660"/>
              </a:lnSpc>
              <a:buFont typeface="+mj-lt"/>
              <a:buAutoNum type="alphaLcPeriod"/>
            </a:pPr>
            <a:endParaRPr lang="en-US" sz="1300" dirty="0">
              <a:latin typeface="Book Antiqua" charset="0"/>
              <a:ea typeface="Book Antiqua" charset="0"/>
              <a:cs typeface="Book Antiqua" charset="0"/>
            </a:endParaRPr>
          </a:p>
          <a:p>
            <a:pPr marL="800100" lvl="1" indent="-342900">
              <a:lnSpc>
                <a:spcPts val="1660"/>
              </a:lnSpc>
              <a:buFont typeface="+mj-lt"/>
              <a:buAutoNum type="arabicPeriod"/>
            </a:pPr>
            <a:endParaRPr lang="en-US" sz="1300" dirty="0" smtClean="0">
              <a:latin typeface="Book Antiqua" charset="0"/>
              <a:ea typeface="Book Antiqua" charset="0"/>
              <a:cs typeface="Book Antiqua" charset="0"/>
            </a:endParaRPr>
          </a:p>
          <a:p>
            <a:pPr marL="342900" indent="-342900">
              <a:lnSpc>
                <a:spcPts val="1660"/>
              </a:lnSpc>
              <a:buFont typeface="+mj-lt"/>
              <a:buAutoNum type="arabicPeriod" startAt="7"/>
            </a:pPr>
            <a:endParaRPr lang="en-US" sz="1300" dirty="0">
              <a:latin typeface="Book Antiqua" charset="0"/>
              <a:ea typeface="Book Antiqua" charset="0"/>
              <a:cs typeface="Book Antiqua" charset="0"/>
            </a:endParaRPr>
          </a:p>
        </p:txBody>
      </p:sp>
      <p:sp>
        <p:nvSpPr>
          <p:cNvPr id="14" name="TextBox 13">
            <a:extLst>
              <a:ext uri="{FF2B5EF4-FFF2-40B4-BE49-F238E27FC236}">
                <a16:creationId xmlns="" xmlns:a16="http://schemas.microsoft.com/office/drawing/2014/main" id="{BFAED647-86F5-8A4F-A3F7-61D717F06606}"/>
              </a:ext>
            </a:extLst>
          </p:cNvPr>
          <p:cNvSpPr txBox="1"/>
          <p:nvPr/>
        </p:nvSpPr>
        <p:spPr>
          <a:xfrm>
            <a:off x="5413248" y="501654"/>
            <a:ext cx="2214562" cy="276999"/>
          </a:xfrm>
          <a:prstGeom prst="rect">
            <a:avLst/>
          </a:prstGeom>
          <a:noFill/>
        </p:spPr>
        <p:txBody>
          <a:bodyPr wrap="square" rtlCol="0">
            <a:spAutoFit/>
          </a:bodyPr>
          <a:lstStyle/>
          <a:p>
            <a:pPr algn="r"/>
            <a:r>
              <a:rPr lang="en-US" sz="1200" dirty="0" smtClean="0">
                <a:latin typeface="Book Antiqua" charset="0"/>
                <a:ea typeface="Book Antiqua" charset="0"/>
                <a:cs typeface="Book Antiqua" charset="0"/>
              </a:rPr>
              <a:t>Skills Test</a:t>
            </a:r>
            <a:endParaRPr lang="en-US" sz="1200" dirty="0">
              <a:latin typeface="Book Antiqua" charset="0"/>
              <a:ea typeface="Book Antiqua" charset="0"/>
              <a:cs typeface="Book Antiqua" charset="0"/>
            </a:endParaRPr>
          </a:p>
        </p:txBody>
      </p:sp>
      <p:sp>
        <p:nvSpPr>
          <p:cNvPr id="11" name="Rectangle 10">
            <a:extLst>
              <a:ext uri="{FF2B5EF4-FFF2-40B4-BE49-F238E27FC236}">
                <a16:creationId xmlns="" xmlns:a16="http://schemas.microsoft.com/office/drawing/2014/main" id="{5A8614E4-E3A2-824D-8E8B-13C84DE9AD6B}"/>
              </a:ext>
            </a:extLst>
          </p:cNvPr>
          <p:cNvSpPr/>
          <p:nvPr/>
        </p:nvSpPr>
        <p:spPr>
          <a:xfrm>
            <a:off x="1339595" y="1717847"/>
            <a:ext cx="5093209" cy="905152"/>
          </a:xfrm>
          <a:prstGeom prst="rect">
            <a:avLst/>
          </a:prstGeom>
          <a:ln w="25400"/>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 xmlns:a16="http://schemas.microsoft.com/office/drawing/2014/main" id="{6CE5271B-F96D-2340-8E34-63FFFF0586F2}"/>
              </a:ext>
            </a:extLst>
          </p:cNvPr>
          <p:cNvSpPr/>
          <p:nvPr/>
        </p:nvSpPr>
        <p:spPr>
          <a:xfrm>
            <a:off x="1487373" y="1841838"/>
            <a:ext cx="5021713" cy="646331"/>
          </a:xfrm>
          <a:prstGeom prst="rect">
            <a:avLst/>
          </a:prstGeom>
        </p:spPr>
        <p:txBody>
          <a:bodyPr wrap="square">
            <a:spAutoFit/>
          </a:bodyPr>
          <a:lstStyle/>
          <a:p>
            <a:r>
              <a:rPr lang="en-US" b="1" dirty="0" smtClean="0">
                <a:latin typeface="KG Miss Kindergarten" charset="0"/>
                <a:ea typeface="KG Miss Kindergarten" charset="0"/>
                <a:cs typeface="KG Miss Kindergarten" charset="0"/>
              </a:rPr>
              <a:t>By the 1990s, Toys R Us was the biggest toy seller in the U.S.</a:t>
            </a:r>
            <a:endParaRPr lang="en-US" b="1" dirty="0">
              <a:latin typeface="KG Miss Kindergarten" charset="0"/>
              <a:ea typeface="KG Miss Kindergarten" charset="0"/>
              <a:cs typeface="KG Miss Kindergarten" charset="0"/>
            </a:endParaRPr>
          </a:p>
        </p:txBody>
      </p:sp>
      <p:sp>
        <p:nvSpPr>
          <p:cNvPr id="15" name="Rectangle 14">
            <a:extLst>
              <a:ext uri="{FF2B5EF4-FFF2-40B4-BE49-F238E27FC236}">
                <a16:creationId xmlns="" xmlns:a16="http://schemas.microsoft.com/office/drawing/2014/main" id="{3246C4E4-9DEF-3748-947D-9269614BFFE4}"/>
              </a:ext>
            </a:extLst>
          </p:cNvPr>
          <p:cNvSpPr/>
          <p:nvPr/>
        </p:nvSpPr>
        <p:spPr>
          <a:xfrm>
            <a:off x="1339595" y="3074752"/>
            <a:ext cx="1841805" cy="1470084"/>
          </a:xfrm>
          <a:prstGeom prst="rect">
            <a:avLst/>
          </a:prstGeom>
          <a:ln w="25400"/>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ectangle 16">
            <a:extLst>
              <a:ext uri="{FF2B5EF4-FFF2-40B4-BE49-F238E27FC236}">
                <a16:creationId xmlns="" xmlns:a16="http://schemas.microsoft.com/office/drawing/2014/main" id="{3246C4E4-9DEF-3748-947D-9269614BFFE4}"/>
              </a:ext>
            </a:extLst>
          </p:cNvPr>
          <p:cNvSpPr/>
          <p:nvPr/>
        </p:nvSpPr>
        <p:spPr>
          <a:xfrm>
            <a:off x="4517973" y="3078933"/>
            <a:ext cx="1841805" cy="1461844"/>
          </a:xfrm>
          <a:prstGeom prst="rect">
            <a:avLst/>
          </a:prstGeom>
          <a:ln w="25400"/>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9" name="Straight Arrow Connector 18"/>
          <p:cNvCxnSpPr/>
          <p:nvPr/>
        </p:nvCxnSpPr>
        <p:spPr>
          <a:xfrm flipH="1">
            <a:off x="2215519" y="2700067"/>
            <a:ext cx="1567731" cy="2854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998230" y="2693707"/>
            <a:ext cx="1463040" cy="2837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360088" y="3306552"/>
            <a:ext cx="1843335" cy="692497"/>
          </a:xfrm>
          <a:prstGeom prst="rect">
            <a:avLst/>
          </a:prstGeom>
        </p:spPr>
        <p:txBody>
          <a:bodyPr wrap="square">
            <a:spAutoFit/>
          </a:bodyPr>
          <a:lstStyle/>
          <a:p>
            <a:r>
              <a:rPr lang="en-US" sz="1300" dirty="0" smtClean="0">
                <a:latin typeface="KG Miss Kindergarten" panose="02000000000000000000" pitchFamily="2" charset="77"/>
                <a:ea typeface="Book Antiqua" charset="0"/>
                <a:cs typeface="Book Antiqua" charset="0"/>
              </a:rPr>
              <a:t>Toys R Us focused on only one type of product </a:t>
            </a:r>
            <a:r>
              <a:rPr lang="mr-IN" sz="1300" dirty="0" smtClean="0">
                <a:latin typeface="KG Miss Kindergarten" panose="02000000000000000000" pitchFamily="2" charset="77"/>
                <a:ea typeface="Book Antiqua" charset="0"/>
                <a:cs typeface="Book Antiqua" charset="0"/>
              </a:rPr>
              <a:t>–</a:t>
            </a:r>
            <a:r>
              <a:rPr lang="en-US" sz="1300" dirty="0" smtClean="0">
                <a:latin typeface="KG Miss Kindergarten" panose="02000000000000000000" pitchFamily="2" charset="77"/>
                <a:ea typeface="Book Antiqua" charset="0"/>
                <a:cs typeface="Book Antiqua" charset="0"/>
              </a:rPr>
              <a:t> toys.</a:t>
            </a:r>
            <a:endParaRPr lang="en-US" sz="1300" dirty="0">
              <a:latin typeface="KG Miss Kindergarten" panose="02000000000000000000" pitchFamily="2" charset="77"/>
              <a:ea typeface="Book Antiqua" charset="0"/>
              <a:cs typeface="Book Antiqua" charset="0"/>
            </a:endParaRPr>
          </a:p>
        </p:txBody>
      </p:sp>
      <p:sp>
        <p:nvSpPr>
          <p:cNvPr id="28" name="Rectangle 27"/>
          <p:cNvSpPr/>
          <p:nvPr/>
        </p:nvSpPr>
        <p:spPr>
          <a:xfrm>
            <a:off x="119100" y="9673763"/>
            <a:ext cx="784317" cy="276999"/>
          </a:xfrm>
          <a:prstGeom prst="rect">
            <a:avLst/>
          </a:prstGeom>
        </p:spPr>
        <p:txBody>
          <a:bodyPr wrap="none">
            <a:spAutoFit/>
          </a:bodyPr>
          <a:lstStyle/>
          <a:p>
            <a:r>
              <a:rPr lang="en-US" sz="1200" dirty="0" smtClean="0">
                <a:latin typeface="KG She Persisted" charset="0"/>
                <a:ea typeface="KG She Persisted" charset="0"/>
                <a:cs typeface="KG She Persisted" charset="0"/>
              </a:rPr>
              <a:t>Activity 9</a:t>
            </a:r>
            <a:endParaRPr lang="en-US" sz="1200" dirty="0"/>
          </a:p>
        </p:txBody>
      </p:sp>
    </p:spTree>
    <p:extLst>
      <p:ext uri="{BB962C8B-B14F-4D97-AF65-F5344CB8AC3E}">
        <p14:creationId xmlns:p14="http://schemas.microsoft.com/office/powerpoint/2010/main" val="1948626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60E02C4F-A09C-A645-A18E-6A01A3F1D8EF}"/>
              </a:ext>
            </a:extLst>
          </p:cNvPr>
          <p:cNvPicPr>
            <a:picLocks noChangeAspect="1"/>
          </p:cNvPicPr>
          <p:nvPr/>
        </p:nvPicPr>
        <p:blipFill>
          <a:blip r:embed="rId2"/>
          <a:stretch>
            <a:fillRect/>
          </a:stretch>
        </p:blipFill>
        <p:spPr>
          <a:xfrm>
            <a:off x="0" y="0"/>
            <a:ext cx="7772400" cy="10058400"/>
          </a:xfrm>
          <a:prstGeom prst="rect">
            <a:avLst/>
          </a:prstGeom>
        </p:spPr>
      </p:pic>
      <p:sp>
        <p:nvSpPr>
          <p:cNvPr id="2" name="Snip Same Side Corner Rectangle 1"/>
          <p:cNvSpPr/>
          <p:nvPr/>
        </p:nvSpPr>
        <p:spPr>
          <a:xfrm rot="10800000">
            <a:off x="5506779" y="138873"/>
            <a:ext cx="2121031" cy="358218"/>
          </a:xfrm>
          <a:prstGeom prst="snip2SameRect">
            <a:avLst>
              <a:gd name="adj1" fmla="val 11404"/>
              <a:gd name="adj2" fmla="val 0"/>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TextBox 4"/>
          <p:cNvSpPr txBox="1"/>
          <p:nvPr/>
        </p:nvSpPr>
        <p:spPr>
          <a:xfrm>
            <a:off x="4469830" y="9695298"/>
            <a:ext cx="3245420" cy="276999"/>
          </a:xfrm>
          <a:prstGeom prst="rect">
            <a:avLst/>
          </a:prstGeom>
          <a:noFill/>
        </p:spPr>
        <p:txBody>
          <a:bodyPr wrap="square" rtlCol="0">
            <a:spAutoFit/>
          </a:bodyPr>
          <a:lstStyle/>
          <a:p>
            <a:r>
              <a:rPr lang="en-US" sz="1200" dirty="0">
                <a:latin typeface="SimpleKindOfGirl"/>
                <a:cs typeface="SimpleKindOfGirl"/>
              </a:rPr>
              <a:t>©2018 erin cobb 	imlovinlit.com</a:t>
            </a:r>
          </a:p>
        </p:txBody>
      </p:sp>
      <p:sp>
        <p:nvSpPr>
          <p:cNvPr id="6" name="TextBox 5"/>
          <p:cNvSpPr txBox="1"/>
          <p:nvPr/>
        </p:nvSpPr>
        <p:spPr>
          <a:xfrm>
            <a:off x="172264" y="211934"/>
            <a:ext cx="4297566" cy="338554"/>
          </a:xfrm>
          <a:prstGeom prst="rect">
            <a:avLst/>
          </a:prstGeom>
          <a:noFill/>
        </p:spPr>
        <p:txBody>
          <a:bodyPr wrap="square" rtlCol="0">
            <a:spAutoFit/>
          </a:bodyPr>
          <a:lstStyle/>
          <a:p>
            <a:r>
              <a:rPr lang="en-US" sz="1600" dirty="0">
                <a:latin typeface="KG She Persisted" charset="0"/>
                <a:ea typeface="KG She Persisted" charset="0"/>
                <a:cs typeface="KG She Persisted" charset="0"/>
              </a:rPr>
              <a:t>Nonfiction Article of the Week</a:t>
            </a:r>
          </a:p>
        </p:txBody>
      </p:sp>
      <p:sp>
        <p:nvSpPr>
          <p:cNvPr id="7" name="TextBox 6"/>
          <p:cNvSpPr txBox="1"/>
          <p:nvPr/>
        </p:nvSpPr>
        <p:spPr>
          <a:xfrm>
            <a:off x="172264" y="465078"/>
            <a:ext cx="4297566" cy="276999"/>
          </a:xfrm>
          <a:prstGeom prst="rect">
            <a:avLst/>
          </a:prstGeom>
          <a:noFill/>
        </p:spPr>
        <p:txBody>
          <a:bodyPr wrap="square" rtlCol="0">
            <a:spAutoFit/>
          </a:bodyPr>
          <a:lstStyle/>
          <a:p>
            <a:r>
              <a:rPr lang="en-US" sz="1200" dirty="0">
                <a:latin typeface="Book Antiqua" charset="0"/>
                <a:ea typeface="Book Antiqua" charset="0"/>
                <a:cs typeface="Book Antiqua" charset="0"/>
              </a:rPr>
              <a:t>6.1 “Toys R Us: End of an Era</a:t>
            </a:r>
          </a:p>
        </p:txBody>
      </p:sp>
      <p:sp>
        <p:nvSpPr>
          <p:cNvPr id="8" name="TextBox 7"/>
          <p:cNvSpPr txBox="1"/>
          <p:nvPr/>
        </p:nvSpPr>
        <p:spPr>
          <a:xfrm>
            <a:off x="5506780" y="177392"/>
            <a:ext cx="2121030" cy="338554"/>
          </a:xfrm>
          <a:prstGeom prst="rect">
            <a:avLst/>
          </a:prstGeom>
          <a:noFill/>
        </p:spPr>
        <p:txBody>
          <a:bodyPr wrap="square" rtlCol="0">
            <a:spAutoFit/>
          </a:bodyPr>
          <a:lstStyle/>
          <a:p>
            <a:pPr algn="ctr"/>
            <a:r>
              <a:rPr lang="en-US" sz="1600" dirty="0">
                <a:solidFill>
                  <a:schemeClr val="bg1"/>
                </a:solidFill>
                <a:latin typeface="KG She Persisted" charset="0"/>
                <a:ea typeface="KG She Persisted" charset="0"/>
                <a:cs typeface="KG She Persisted" charset="0"/>
              </a:rPr>
              <a:t>Informational Text</a:t>
            </a:r>
          </a:p>
        </p:txBody>
      </p:sp>
      <p:sp>
        <p:nvSpPr>
          <p:cNvPr id="9" name="TextBox 8">
            <a:extLst>
              <a:ext uri="{FF2B5EF4-FFF2-40B4-BE49-F238E27FC236}">
                <a16:creationId xmlns="" xmlns:a16="http://schemas.microsoft.com/office/drawing/2014/main" id="{F3405A27-251E-2942-85F5-5E1670977858}"/>
              </a:ext>
            </a:extLst>
          </p:cNvPr>
          <p:cNvSpPr txBox="1"/>
          <p:nvPr/>
        </p:nvSpPr>
        <p:spPr>
          <a:xfrm>
            <a:off x="301429" y="1639733"/>
            <a:ext cx="3692503" cy="8149539"/>
          </a:xfrm>
          <a:prstGeom prst="rect">
            <a:avLst/>
          </a:prstGeom>
          <a:noFill/>
        </p:spPr>
        <p:txBody>
          <a:bodyPr wrap="square" rtlCol="0">
            <a:spAutoFit/>
          </a:bodyPr>
          <a:lstStyle/>
          <a:p>
            <a:pPr marL="342900" indent="-342900">
              <a:lnSpc>
                <a:spcPts val="1660"/>
              </a:lnSpc>
              <a:buAutoNum type="arabicPeriod"/>
            </a:pPr>
            <a:r>
              <a:rPr lang="en-US" sz="1300" dirty="0">
                <a:latin typeface="Book Antiqua" charset="0"/>
                <a:ea typeface="Book Antiqua" charset="0"/>
                <a:cs typeface="Book Antiqua" charset="0"/>
              </a:rPr>
              <a:t>Where did Toys R Us have stores?</a:t>
            </a:r>
          </a:p>
          <a:p>
            <a:pPr marL="800100" lvl="1" indent="-342900">
              <a:lnSpc>
                <a:spcPts val="1660"/>
              </a:lnSpc>
              <a:buFont typeface="+mj-lt"/>
              <a:buAutoNum type="alphaLcPeriod"/>
            </a:pPr>
            <a:r>
              <a:rPr lang="en-US" sz="1300" dirty="0">
                <a:latin typeface="Book Antiqua" charset="0"/>
                <a:ea typeface="Book Antiqua" charset="0"/>
                <a:cs typeface="Book Antiqua" charset="0"/>
              </a:rPr>
              <a:t>a small city in New York</a:t>
            </a:r>
          </a:p>
          <a:p>
            <a:pPr marL="800100" lvl="1" indent="-342900">
              <a:lnSpc>
                <a:spcPts val="1660"/>
              </a:lnSpc>
              <a:buFont typeface="+mj-lt"/>
              <a:buAutoNum type="alphaLcPeriod"/>
            </a:pPr>
            <a:r>
              <a:rPr lang="en-US" sz="1300" dirty="0">
                <a:latin typeface="Book Antiqua" charset="0"/>
                <a:ea typeface="Book Antiqua" charset="0"/>
                <a:cs typeface="Book Antiqua" charset="0"/>
              </a:rPr>
              <a:t>all across the world</a:t>
            </a:r>
          </a:p>
          <a:p>
            <a:pPr marL="800100" lvl="1" indent="-342900">
              <a:lnSpc>
                <a:spcPts val="1660"/>
              </a:lnSpc>
              <a:buFont typeface="+mj-lt"/>
              <a:buAutoNum type="alphaLcPeriod"/>
            </a:pPr>
            <a:r>
              <a:rPr lang="en-US" sz="1300" dirty="0">
                <a:latin typeface="Book Antiqua" charset="0"/>
                <a:ea typeface="Book Antiqua" charset="0"/>
                <a:cs typeface="Book Antiqua" charset="0"/>
              </a:rPr>
              <a:t>in three U.S. states</a:t>
            </a:r>
          </a:p>
          <a:p>
            <a:pPr marL="800100" lvl="1" indent="-342900">
              <a:lnSpc>
                <a:spcPts val="1660"/>
              </a:lnSpc>
              <a:buFont typeface="+mj-lt"/>
              <a:buAutoNum type="alphaLcPeriod"/>
            </a:pPr>
            <a:r>
              <a:rPr lang="en-US" sz="1300" dirty="0">
                <a:latin typeface="Book Antiqua" charset="0"/>
                <a:ea typeface="Book Antiqua" charset="0"/>
                <a:cs typeface="Book Antiqua" charset="0"/>
              </a:rPr>
              <a:t>in France only</a:t>
            </a:r>
          </a:p>
          <a:p>
            <a:pPr marL="342900" indent="-342900">
              <a:lnSpc>
                <a:spcPts val="1660"/>
              </a:lnSpc>
              <a:buAutoNum type="arabicPeriod"/>
            </a:pPr>
            <a:endParaRPr lang="en-US" sz="1300" dirty="0">
              <a:latin typeface="Book Antiqua" charset="0"/>
              <a:ea typeface="Book Antiqua" charset="0"/>
              <a:cs typeface="Book Antiqua" charset="0"/>
            </a:endParaRPr>
          </a:p>
          <a:p>
            <a:pPr marL="342900" indent="-342900">
              <a:lnSpc>
                <a:spcPts val="1660"/>
              </a:lnSpc>
              <a:buAutoNum type="arabicPeriod"/>
            </a:pPr>
            <a:r>
              <a:rPr lang="en-US" sz="1300" dirty="0">
                <a:latin typeface="Book Antiqua" charset="0"/>
                <a:ea typeface="Book Antiqua" charset="0"/>
                <a:cs typeface="Book Antiqua" charset="0"/>
              </a:rPr>
              <a:t>What kind of company is Toys R Us?</a:t>
            </a:r>
          </a:p>
          <a:p>
            <a:pPr marL="800100" lvl="1" indent="-342900">
              <a:lnSpc>
                <a:spcPts val="1660"/>
              </a:lnSpc>
              <a:buFont typeface="+mj-lt"/>
              <a:buAutoNum type="alphaLcPeriod"/>
            </a:pPr>
            <a:r>
              <a:rPr lang="en-US" sz="1300" dirty="0">
                <a:latin typeface="Book Antiqua" charset="0"/>
                <a:ea typeface="Book Antiqua" charset="0"/>
                <a:cs typeface="Book Antiqua" charset="0"/>
              </a:rPr>
              <a:t>a furniture company</a:t>
            </a:r>
          </a:p>
          <a:p>
            <a:pPr marL="800100" lvl="1" indent="-342900">
              <a:lnSpc>
                <a:spcPts val="1660"/>
              </a:lnSpc>
              <a:buFont typeface="+mj-lt"/>
              <a:buAutoNum type="alphaLcPeriod"/>
            </a:pPr>
            <a:r>
              <a:rPr lang="en-US" sz="1300" dirty="0">
                <a:latin typeface="Book Antiqua" charset="0"/>
                <a:ea typeface="Book Antiqua" charset="0"/>
                <a:cs typeface="Book Antiqua" charset="0"/>
              </a:rPr>
              <a:t>an outdoor supply company</a:t>
            </a:r>
          </a:p>
          <a:p>
            <a:pPr marL="800100" lvl="1" indent="-342900">
              <a:lnSpc>
                <a:spcPts val="1660"/>
              </a:lnSpc>
              <a:buFont typeface="+mj-lt"/>
              <a:buAutoNum type="alphaLcPeriod"/>
            </a:pPr>
            <a:r>
              <a:rPr lang="en-US" sz="1300" dirty="0">
                <a:latin typeface="Book Antiqua" charset="0"/>
                <a:ea typeface="Book Antiqua" charset="0"/>
                <a:cs typeface="Book Antiqua" charset="0"/>
              </a:rPr>
              <a:t>a media company</a:t>
            </a:r>
          </a:p>
          <a:p>
            <a:pPr marL="800100" lvl="1" indent="-342900">
              <a:lnSpc>
                <a:spcPts val="1660"/>
              </a:lnSpc>
              <a:buFont typeface="+mj-lt"/>
              <a:buAutoNum type="alphaLcPeriod"/>
            </a:pPr>
            <a:r>
              <a:rPr lang="en-US" sz="1300" dirty="0">
                <a:latin typeface="Book Antiqua" charset="0"/>
                <a:ea typeface="Book Antiqua" charset="0"/>
                <a:cs typeface="Book Antiqua" charset="0"/>
              </a:rPr>
              <a:t>a toy store company</a:t>
            </a:r>
          </a:p>
          <a:p>
            <a:pPr marL="342900" indent="-342900">
              <a:lnSpc>
                <a:spcPts val="1660"/>
              </a:lnSpc>
              <a:buAutoNum type="arabicPeriod"/>
            </a:pPr>
            <a:endParaRPr lang="en-US" sz="1300" dirty="0">
              <a:latin typeface="Book Antiqua" charset="0"/>
              <a:ea typeface="Book Antiqua" charset="0"/>
              <a:cs typeface="Book Antiqua" charset="0"/>
            </a:endParaRPr>
          </a:p>
          <a:p>
            <a:pPr marL="342900" indent="-342900">
              <a:lnSpc>
                <a:spcPts val="1660"/>
              </a:lnSpc>
              <a:buAutoNum type="arabicPeriod"/>
            </a:pPr>
            <a:r>
              <a:rPr lang="en-US" sz="1300" dirty="0">
                <a:latin typeface="Book Antiqua" charset="0"/>
                <a:ea typeface="Book Antiqua" charset="0"/>
                <a:cs typeface="Book Antiqua" charset="0"/>
              </a:rPr>
              <a:t>Why weren’t other similar companies able to compete with Toys R Us?</a:t>
            </a:r>
          </a:p>
          <a:p>
            <a:pPr marL="800100" lvl="1" indent="-342900">
              <a:lnSpc>
                <a:spcPts val="1660"/>
              </a:lnSpc>
              <a:buFont typeface="+mj-lt"/>
              <a:buAutoNum type="alphaLcPeriod"/>
            </a:pPr>
            <a:r>
              <a:rPr lang="en-US" sz="1300" dirty="0">
                <a:latin typeface="Book Antiqua" charset="0"/>
                <a:ea typeface="Book Antiqua" charset="0"/>
                <a:cs typeface="Book Antiqua" charset="0"/>
              </a:rPr>
              <a:t>Because Toys R Us had a large selection and low prices.</a:t>
            </a:r>
          </a:p>
          <a:p>
            <a:pPr marL="800100" lvl="1" indent="-342900">
              <a:lnSpc>
                <a:spcPts val="1660"/>
              </a:lnSpc>
              <a:buFont typeface="+mj-lt"/>
              <a:buAutoNum type="alphaLcPeriod"/>
            </a:pPr>
            <a:r>
              <a:rPr lang="en-US" sz="1300" dirty="0">
                <a:latin typeface="Book Antiqua" charset="0"/>
                <a:ea typeface="Book Antiqua" charset="0"/>
                <a:cs typeface="Book Antiqua" charset="0"/>
              </a:rPr>
              <a:t>Because they were the only store that sold dolls.</a:t>
            </a:r>
          </a:p>
          <a:p>
            <a:pPr marL="800100" lvl="1" indent="-342900">
              <a:lnSpc>
                <a:spcPts val="1660"/>
              </a:lnSpc>
              <a:buFont typeface="+mj-lt"/>
              <a:buAutoNum type="alphaLcPeriod"/>
            </a:pPr>
            <a:r>
              <a:rPr lang="en-US" sz="1300" dirty="0">
                <a:latin typeface="Book Antiqua" charset="0"/>
                <a:ea typeface="Book Antiqua" charset="0"/>
                <a:cs typeface="Book Antiqua" charset="0"/>
              </a:rPr>
              <a:t>Because they had a small selection but low prices.</a:t>
            </a:r>
          </a:p>
          <a:p>
            <a:pPr marL="800100" lvl="1" indent="-342900">
              <a:lnSpc>
                <a:spcPts val="1660"/>
              </a:lnSpc>
              <a:buFont typeface="+mj-lt"/>
              <a:buAutoNum type="alphaLcPeriod"/>
            </a:pPr>
            <a:r>
              <a:rPr lang="en-US" sz="1300" dirty="0">
                <a:latin typeface="Book Antiqua" charset="0"/>
                <a:ea typeface="Book Antiqua" charset="0"/>
                <a:cs typeface="Book Antiqua" charset="0"/>
              </a:rPr>
              <a:t>Because Toys R Us could charge customers higher prices.</a:t>
            </a:r>
            <a:r>
              <a:rPr lang="en-US" sz="1300" i="1" dirty="0">
                <a:latin typeface="Book Antiqua" charset="0"/>
                <a:ea typeface="Book Antiqua" charset="0"/>
                <a:cs typeface="Book Antiqua" charset="0"/>
              </a:rPr>
              <a:t/>
            </a:r>
            <a:br>
              <a:rPr lang="en-US" sz="1300" i="1" dirty="0">
                <a:latin typeface="Book Antiqua" charset="0"/>
                <a:ea typeface="Book Antiqua" charset="0"/>
                <a:cs typeface="Book Antiqua" charset="0"/>
              </a:rPr>
            </a:br>
            <a:endParaRPr lang="en-US" sz="1300" dirty="0">
              <a:latin typeface="Book Antiqua" charset="0"/>
              <a:ea typeface="Book Antiqua" charset="0"/>
              <a:cs typeface="Book Antiqua" charset="0"/>
            </a:endParaRPr>
          </a:p>
          <a:p>
            <a:pPr marL="342900" indent="-342900">
              <a:lnSpc>
                <a:spcPts val="1660"/>
              </a:lnSpc>
              <a:buFont typeface="+mj-lt"/>
              <a:buAutoNum type="arabicPeriod"/>
            </a:pPr>
            <a:r>
              <a:rPr lang="en-US" sz="1300" dirty="0">
                <a:latin typeface="Book Antiqua" charset="0"/>
                <a:ea typeface="Book Antiqua" charset="0"/>
                <a:cs typeface="Book Antiqua" charset="0"/>
              </a:rPr>
              <a:t>How did the company struggle?</a:t>
            </a:r>
          </a:p>
          <a:p>
            <a:pPr marL="800100" lvl="1" indent="-342900">
              <a:lnSpc>
                <a:spcPts val="1660"/>
              </a:lnSpc>
              <a:buFont typeface="+mj-lt"/>
              <a:buAutoNum type="alphaLcPeriod"/>
            </a:pPr>
            <a:r>
              <a:rPr lang="en-US" sz="1300" dirty="0">
                <a:latin typeface="Book Antiqua" charset="0"/>
                <a:ea typeface="Book Antiqua" charset="0"/>
                <a:cs typeface="Book Antiqua" charset="0"/>
              </a:rPr>
              <a:t>low stock</a:t>
            </a:r>
          </a:p>
          <a:p>
            <a:pPr marL="800100" lvl="1" indent="-342900">
              <a:lnSpc>
                <a:spcPts val="1660"/>
              </a:lnSpc>
              <a:buFont typeface="+mj-lt"/>
              <a:buAutoNum type="alphaLcPeriod"/>
            </a:pPr>
            <a:r>
              <a:rPr lang="en-US" sz="1300" dirty="0">
                <a:latin typeface="Book Antiqua" charset="0"/>
                <a:ea typeface="Book Antiqua" charset="0"/>
                <a:cs typeface="Book Antiqua" charset="0"/>
              </a:rPr>
              <a:t>poor inventory habits</a:t>
            </a:r>
          </a:p>
          <a:p>
            <a:pPr marL="800100" lvl="1" indent="-342900">
              <a:lnSpc>
                <a:spcPts val="1660"/>
              </a:lnSpc>
              <a:buFont typeface="+mj-lt"/>
              <a:buAutoNum type="alphaLcPeriod"/>
            </a:pPr>
            <a:r>
              <a:rPr lang="en-US" sz="1300" dirty="0">
                <a:latin typeface="Book Antiqua" charset="0"/>
                <a:ea typeface="Book Antiqua" charset="0"/>
                <a:cs typeface="Book Antiqua" charset="0"/>
              </a:rPr>
              <a:t>financial problems</a:t>
            </a:r>
          </a:p>
          <a:p>
            <a:pPr marL="800100" lvl="1" indent="-342900">
              <a:lnSpc>
                <a:spcPts val="1660"/>
              </a:lnSpc>
              <a:buFont typeface="+mj-lt"/>
              <a:buAutoNum type="alphaLcPeriod"/>
            </a:pPr>
            <a:r>
              <a:rPr lang="en-US" sz="1300" dirty="0">
                <a:latin typeface="Book Antiqua" charset="0"/>
                <a:ea typeface="Book Antiqua" charset="0"/>
                <a:cs typeface="Book Antiqua" charset="0"/>
              </a:rPr>
              <a:t>logistical problems</a:t>
            </a:r>
          </a:p>
          <a:p>
            <a:pPr marL="800100" lvl="1" indent="-342900">
              <a:lnSpc>
                <a:spcPts val="1660"/>
              </a:lnSpc>
              <a:buFont typeface="+mj-lt"/>
              <a:buAutoNum type="alphaLcPeriod"/>
            </a:pPr>
            <a:endParaRPr lang="en-US" sz="1300" dirty="0">
              <a:latin typeface="Book Antiqua" charset="0"/>
              <a:ea typeface="Book Antiqua" charset="0"/>
              <a:cs typeface="Book Antiqua" charset="0"/>
            </a:endParaRPr>
          </a:p>
          <a:p>
            <a:pPr marL="342900" indent="-342900">
              <a:lnSpc>
                <a:spcPts val="1660"/>
              </a:lnSpc>
              <a:buFont typeface="+mj-lt"/>
              <a:buAutoNum type="arabicPeriod" startAt="5"/>
            </a:pPr>
            <a:r>
              <a:rPr lang="en-US" sz="1300" dirty="0">
                <a:latin typeface="Book Antiqua" charset="0"/>
                <a:ea typeface="Book Antiqua" charset="0"/>
                <a:cs typeface="Book Antiqua" charset="0"/>
              </a:rPr>
              <a:t>Which factor made the company struggle?</a:t>
            </a:r>
          </a:p>
          <a:p>
            <a:pPr marL="800100" lvl="1" indent="-342900">
              <a:lnSpc>
                <a:spcPts val="1660"/>
              </a:lnSpc>
              <a:buFont typeface="+mj-lt"/>
              <a:buAutoNum type="alphaLcPeriod"/>
            </a:pPr>
            <a:r>
              <a:rPr lang="en-US" sz="1300" dirty="0">
                <a:latin typeface="Book Antiqua" charset="0"/>
                <a:ea typeface="Book Antiqua" charset="0"/>
                <a:cs typeface="Book Antiqua" charset="0"/>
              </a:rPr>
              <a:t>slow shipping</a:t>
            </a:r>
          </a:p>
          <a:p>
            <a:pPr marL="800100" lvl="1" indent="-342900">
              <a:lnSpc>
                <a:spcPts val="1660"/>
              </a:lnSpc>
              <a:buFont typeface="+mj-lt"/>
              <a:buAutoNum type="alphaLcPeriod"/>
            </a:pPr>
            <a:r>
              <a:rPr lang="en-US" sz="1300" dirty="0">
                <a:latin typeface="Book Antiqua" charset="0"/>
                <a:ea typeface="Book Antiqua" charset="0"/>
                <a:cs typeface="Book Antiqua" charset="0"/>
              </a:rPr>
              <a:t>cheap online prices from other retailers</a:t>
            </a:r>
          </a:p>
          <a:p>
            <a:pPr marL="800100" lvl="1" indent="-342900">
              <a:lnSpc>
                <a:spcPts val="1660"/>
              </a:lnSpc>
              <a:buFont typeface="+mj-lt"/>
              <a:buAutoNum type="alphaLcPeriod"/>
            </a:pPr>
            <a:r>
              <a:rPr lang="en-US" sz="1300" dirty="0">
                <a:latin typeface="Book Antiqua" charset="0"/>
                <a:ea typeface="Book Antiqua" charset="0"/>
                <a:cs typeface="Book Antiqua" charset="0"/>
              </a:rPr>
              <a:t>terrible customer service</a:t>
            </a:r>
          </a:p>
          <a:p>
            <a:pPr marL="800100" lvl="1" indent="-342900">
              <a:lnSpc>
                <a:spcPts val="1660"/>
              </a:lnSpc>
              <a:buFont typeface="+mj-lt"/>
              <a:buAutoNum type="alphaLcPeriod"/>
            </a:pPr>
            <a:r>
              <a:rPr lang="en-US" sz="1300" dirty="0">
                <a:latin typeface="Book Antiqua" charset="0"/>
                <a:ea typeface="Book Antiqua" charset="0"/>
                <a:cs typeface="Book Antiqua" charset="0"/>
              </a:rPr>
              <a:t>not enough employees</a:t>
            </a:r>
          </a:p>
          <a:p>
            <a:pPr marL="342900" indent="-342900">
              <a:lnSpc>
                <a:spcPts val="1660"/>
              </a:lnSpc>
              <a:buFont typeface="+mj-lt"/>
              <a:buAutoNum type="arabicPeriod"/>
            </a:pPr>
            <a:endParaRPr lang="en-US" sz="1300" dirty="0">
              <a:latin typeface="Book Antiqua" charset="0"/>
              <a:ea typeface="Book Antiqua" charset="0"/>
              <a:cs typeface="Book Antiqua" charset="0"/>
            </a:endParaRPr>
          </a:p>
          <a:p>
            <a:pPr marL="342900" indent="-342900">
              <a:lnSpc>
                <a:spcPts val="1660"/>
              </a:lnSpc>
              <a:buFont typeface="+mj-lt"/>
              <a:buAutoNum type="arabicPeriod"/>
            </a:pPr>
            <a:endParaRPr lang="en-US" sz="1300" dirty="0">
              <a:latin typeface="Book Antiqua" charset="0"/>
              <a:ea typeface="Book Antiqua" charset="0"/>
              <a:cs typeface="Book Antiqua" charset="0"/>
            </a:endParaRPr>
          </a:p>
        </p:txBody>
      </p:sp>
      <p:sp>
        <p:nvSpPr>
          <p:cNvPr id="12" name="TextBox 11">
            <a:extLst>
              <a:ext uri="{FF2B5EF4-FFF2-40B4-BE49-F238E27FC236}">
                <a16:creationId xmlns="" xmlns:a16="http://schemas.microsoft.com/office/drawing/2014/main" id="{BAB10EF0-2364-7141-954E-E4FF67AACB7E}"/>
              </a:ext>
            </a:extLst>
          </p:cNvPr>
          <p:cNvSpPr txBox="1"/>
          <p:nvPr/>
        </p:nvSpPr>
        <p:spPr>
          <a:xfrm>
            <a:off x="289222" y="815040"/>
            <a:ext cx="5885435" cy="707886"/>
          </a:xfrm>
          <a:prstGeom prst="rect">
            <a:avLst/>
          </a:prstGeom>
          <a:noFill/>
        </p:spPr>
        <p:txBody>
          <a:bodyPr wrap="square" rtlCol="0">
            <a:spAutoFit/>
          </a:bodyPr>
          <a:lstStyle/>
          <a:p>
            <a:pPr>
              <a:lnSpc>
                <a:spcPct val="150000"/>
              </a:lnSpc>
            </a:pPr>
            <a:r>
              <a:rPr lang="en-US" b="1" dirty="0">
                <a:latin typeface="Book Antiqua" charset="0"/>
                <a:ea typeface="Book Antiqua" charset="0"/>
                <a:cs typeface="Book Antiqua" charset="0"/>
              </a:rPr>
              <a:t>Comprehension Quiz</a:t>
            </a:r>
          </a:p>
          <a:p>
            <a:r>
              <a:rPr lang="en-US" sz="1300" i="1" dirty="0">
                <a:latin typeface="Book Antiqua" charset="0"/>
                <a:ea typeface="Book Antiqua" charset="0"/>
                <a:cs typeface="Book Antiqua" charset="0"/>
              </a:rPr>
              <a:t>Choose the best answer.</a:t>
            </a:r>
          </a:p>
        </p:txBody>
      </p:sp>
      <p:sp>
        <p:nvSpPr>
          <p:cNvPr id="13" name="TextBox 12">
            <a:extLst>
              <a:ext uri="{FF2B5EF4-FFF2-40B4-BE49-F238E27FC236}">
                <a16:creationId xmlns="" xmlns:a16="http://schemas.microsoft.com/office/drawing/2014/main" id="{F3253CF1-646D-CD43-B647-2981F1B7A671}"/>
              </a:ext>
            </a:extLst>
          </p:cNvPr>
          <p:cNvSpPr txBox="1"/>
          <p:nvPr/>
        </p:nvSpPr>
        <p:spPr>
          <a:xfrm>
            <a:off x="4033358" y="1364788"/>
            <a:ext cx="3533871" cy="6081665"/>
          </a:xfrm>
          <a:prstGeom prst="rect">
            <a:avLst/>
          </a:prstGeom>
          <a:noFill/>
        </p:spPr>
        <p:txBody>
          <a:bodyPr wrap="square" rtlCol="0">
            <a:spAutoFit/>
          </a:bodyPr>
          <a:lstStyle/>
          <a:p>
            <a:pPr marL="800100" lvl="1" indent="-342900">
              <a:lnSpc>
                <a:spcPts val="1760"/>
              </a:lnSpc>
              <a:buFont typeface="+mj-lt"/>
              <a:buAutoNum type="alphaLcPeriod"/>
            </a:pPr>
            <a:endParaRPr lang="en-US" sz="1300" dirty="0">
              <a:latin typeface="Book Antiqua" charset="0"/>
              <a:ea typeface="Book Antiqua" charset="0"/>
              <a:cs typeface="Book Antiqua" charset="0"/>
            </a:endParaRPr>
          </a:p>
          <a:p>
            <a:pPr marL="342900" indent="-342900">
              <a:lnSpc>
                <a:spcPts val="1760"/>
              </a:lnSpc>
              <a:buFont typeface="+mj-lt"/>
              <a:buAutoNum type="arabicPeriod" startAt="6"/>
            </a:pPr>
            <a:r>
              <a:rPr lang="en-US" sz="1300" dirty="0">
                <a:latin typeface="Book Antiqua" charset="0"/>
                <a:ea typeface="Book Antiqua" charset="0"/>
                <a:cs typeface="Book Antiqua" charset="0"/>
              </a:rPr>
              <a:t>The article gives the names of two retailers that were able to compete well against Toys R Us. Who are those retailers?</a:t>
            </a:r>
          </a:p>
          <a:p>
            <a:pPr marL="800100" lvl="1" indent="-342900">
              <a:lnSpc>
                <a:spcPts val="1760"/>
              </a:lnSpc>
              <a:buFont typeface="+mj-lt"/>
              <a:buAutoNum type="alphaLcPeriod"/>
            </a:pPr>
            <a:r>
              <a:rPr lang="en-US" sz="1300" dirty="0">
                <a:latin typeface="Book Antiqua" charset="0"/>
                <a:ea typeface="Book Antiqua" charset="0"/>
                <a:cs typeface="Book Antiqua" charset="0"/>
              </a:rPr>
              <a:t>Target and Zappos</a:t>
            </a:r>
          </a:p>
          <a:p>
            <a:pPr marL="800100" lvl="1" indent="-342900">
              <a:lnSpc>
                <a:spcPts val="1760"/>
              </a:lnSpc>
              <a:buFont typeface="+mj-lt"/>
              <a:buAutoNum type="alphaLcPeriod"/>
            </a:pPr>
            <a:r>
              <a:rPr lang="en-US" sz="1300" dirty="0">
                <a:latin typeface="Book Antiqua" charset="0"/>
                <a:ea typeface="Book Antiqua" charset="0"/>
                <a:cs typeface="Book Antiqua" charset="0"/>
              </a:rPr>
              <a:t>Amazon and Walmart</a:t>
            </a:r>
          </a:p>
          <a:p>
            <a:pPr marL="800100" lvl="1" indent="-342900">
              <a:lnSpc>
                <a:spcPts val="1760"/>
              </a:lnSpc>
              <a:buFont typeface="+mj-lt"/>
              <a:buAutoNum type="alphaLcPeriod"/>
            </a:pPr>
            <a:r>
              <a:rPr lang="en-US" sz="1300" dirty="0">
                <a:latin typeface="Book Antiqua" charset="0"/>
                <a:ea typeface="Book Antiqua" charset="0"/>
                <a:cs typeface="Book Antiqua" charset="0"/>
              </a:rPr>
              <a:t>Macy’s and JC Penney’s</a:t>
            </a:r>
          </a:p>
          <a:p>
            <a:pPr marL="800100" lvl="1" indent="-342900">
              <a:lnSpc>
                <a:spcPts val="1760"/>
              </a:lnSpc>
              <a:buFont typeface="+mj-lt"/>
              <a:buAutoNum type="alphaLcPeriod"/>
            </a:pPr>
            <a:r>
              <a:rPr lang="en-US" sz="1300" dirty="0">
                <a:latin typeface="Book Antiqua" charset="0"/>
                <a:ea typeface="Book Antiqua" charset="0"/>
                <a:cs typeface="Book Antiqua" charset="0"/>
              </a:rPr>
              <a:t>Dillard's and Sears</a:t>
            </a:r>
            <a:br>
              <a:rPr lang="en-US" sz="1300" dirty="0">
                <a:latin typeface="Book Antiqua" charset="0"/>
                <a:ea typeface="Book Antiqua" charset="0"/>
                <a:cs typeface="Book Antiqua" charset="0"/>
              </a:rPr>
            </a:br>
            <a:endParaRPr lang="en-US" sz="1300" dirty="0">
              <a:latin typeface="Book Antiqua" charset="0"/>
              <a:ea typeface="Book Antiqua" charset="0"/>
              <a:cs typeface="Book Antiqua" charset="0"/>
            </a:endParaRPr>
          </a:p>
          <a:p>
            <a:pPr marL="342900" indent="-342900">
              <a:lnSpc>
                <a:spcPts val="1760"/>
              </a:lnSpc>
              <a:buFont typeface="+mj-lt"/>
              <a:buAutoNum type="arabicPeriod" startAt="6"/>
            </a:pPr>
            <a:r>
              <a:rPr lang="en-US" sz="1300" dirty="0">
                <a:latin typeface="Book Antiqua" charset="0"/>
                <a:ea typeface="Book Antiqua" charset="0"/>
                <a:cs typeface="Book Antiqua" charset="0"/>
              </a:rPr>
              <a:t>Because Toys R Us was in debt, what were they unable to do?</a:t>
            </a:r>
          </a:p>
          <a:p>
            <a:pPr marL="800100" lvl="1" indent="-342900">
              <a:lnSpc>
                <a:spcPts val="1760"/>
              </a:lnSpc>
              <a:buFont typeface="+mj-lt"/>
              <a:buAutoNum type="alphaLcPeriod"/>
            </a:pPr>
            <a:r>
              <a:rPr lang="en-US" sz="1300" dirty="0">
                <a:latin typeface="Book Antiqua" charset="0"/>
                <a:ea typeface="Book Antiqua" charset="0"/>
                <a:cs typeface="Book Antiqua" charset="0"/>
              </a:rPr>
              <a:t>improve their stores</a:t>
            </a:r>
          </a:p>
          <a:p>
            <a:pPr marL="800100" lvl="1" indent="-342900">
              <a:lnSpc>
                <a:spcPts val="1760"/>
              </a:lnSpc>
              <a:buFont typeface="+mj-lt"/>
              <a:buAutoNum type="alphaLcPeriod"/>
            </a:pPr>
            <a:r>
              <a:rPr lang="en-US" sz="1300" dirty="0">
                <a:latin typeface="Book Antiqua" charset="0"/>
                <a:ea typeface="Book Antiqua" charset="0"/>
                <a:cs typeface="Book Antiqua" charset="0"/>
              </a:rPr>
              <a:t>close their stores</a:t>
            </a:r>
          </a:p>
          <a:p>
            <a:pPr marL="800100" lvl="1" indent="-342900">
              <a:lnSpc>
                <a:spcPts val="1760"/>
              </a:lnSpc>
              <a:buFont typeface="+mj-lt"/>
              <a:buAutoNum type="alphaLcPeriod"/>
            </a:pPr>
            <a:r>
              <a:rPr lang="en-US" sz="1300" dirty="0">
                <a:latin typeface="Book Antiqua" charset="0"/>
                <a:ea typeface="Book Antiqua" charset="0"/>
                <a:cs typeface="Book Antiqua" charset="0"/>
              </a:rPr>
              <a:t>fire employees</a:t>
            </a:r>
          </a:p>
          <a:p>
            <a:pPr marL="800100" lvl="1" indent="-342900">
              <a:lnSpc>
                <a:spcPts val="1760"/>
              </a:lnSpc>
              <a:buFont typeface="+mj-lt"/>
              <a:buAutoNum type="alphaLcPeriod"/>
            </a:pPr>
            <a:r>
              <a:rPr lang="en-US" sz="1300" dirty="0">
                <a:latin typeface="Book Antiqua" charset="0"/>
                <a:ea typeface="Book Antiqua" charset="0"/>
                <a:cs typeface="Book Antiqua" charset="0"/>
              </a:rPr>
              <a:t>help customers</a:t>
            </a:r>
          </a:p>
          <a:p>
            <a:pPr marL="800100" lvl="1" indent="-342900">
              <a:lnSpc>
                <a:spcPts val="1760"/>
              </a:lnSpc>
              <a:buFont typeface="+mj-lt"/>
              <a:buAutoNum type="alphaLcPeriod"/>
            </a:pPr>
            <a:endParaRPr lang="en-US" sz="1300" dirty="0">
              <a:latin typeface="Book Antiqua" charset="0"/>
              <a:ea typeface="Book Antiqua" charset="0"/>
              <a:cs typeface="Book Antiqua" charset="0"/>
            </a:endParaRPr>
          </a:p>
          <a:p>
            <a:pPr marL="342900" indent="-342900">
              <a:lnSpc>
                <a:spcPts val="1760"/>
              </a:lnSpc>
              <a:buFont typeface="+mj-lt"/>
              <a:buAutoNum type="arabicPeriod" startAt="6"/>
            </a:pPr>
            <a:r>
              <a:rPr lang="en-US" sz="1300" dirty="0">
                <a:latin typeface="Book Antiqua" charset="0"/>
                <a:ea typeface="Book Antiqua" charset="0"/>
                <a:cs typeface="Book Antiqua" charset="0"/>
              </a:rPr>
              <a:t>What event in history is credited for a drop in birth rates?</a:t>
            </a:r>
          </a:p>
          <a:p>
            <a:pPr marL="800100" lvl="1" indent="-342900">
              <a:lnSpc>
                <a:spcPts val="1760"/>
              </a:lnSpc>
              <a:buFont typeface="+mj-lt"/>
              <a:buAutoNum type="alphaLcPeriod"/>
            </a:pPr>
            <a:r>
              <a:rPr lang="en-US" sz="1300" dirty="0">
                <a:latin typeface="Book Antiqua" charset="0"/>
                <a:ea typeface="Book Antiqua" charset="0"/>
                <a:cs typeface="Book Antiqua" charset="0"/>
              </a:rPr>
              <a:t>The Great Depression</a:t>
            </a:r>
          </a:p>
          <a:p>
            <a:pPr marL="800100" lvl="1" indent="-342900">
              <a:lnSpc>
                <a:spcPts val="1760"/>
              </a:lnSpc>
              <a:buFont typeface="+mj-lt"/>
              <a:buAutoNum type="alphaLcPeriod"/>
            </a:pPr>
            <a:r>
              <a:rPr lang="en-US" sz="1300" dirty="0">
                <a:latin typeface="Book Antiqua" charset="0"/>
                <a:ea typeface="Book Antiqua" charset="0"/>
                <a:cs typeface="Book Antiqua" charset="0"/>
              </a:rPr>
              <a:t>The Baby Boomers</a:t>
            </a:r>
          </a:p>
          <a:p>
            <a:pPr marL="800100" lvl="1" indent="-342900">
              <a:lnSpc>
                <a:spcPts val="1760"/>
              </a:lnSpc>
              <a:buFont typeface="+mj-lt"/>
              <a:buAutoNum type="alphaLcPeriod"/>
            </a:pPr>
            <a:r>
              <a:rPr lang="en-US" sz="1300" dirty="0">
                <a:latin typeface="Book Antiqua" charset="0"/>
                <a:ea typeface="Book Antiqua" charset="0"/>
                <a:cs typeface="Book Antiqua" charset="0"/>
              </a:rPr>
              <a:t>The Iraq War</a:t>
            </a:r>
          </a:p>
          <a:p>
            <a:pPr marL="800100" lvl="1" indent="-342900">
              <a:lnSpc>
                <a:spcPts val="1760"/>
              </a:lnSpc>
              <a:buFont typeface="+mj-lt"/>
              <a:buAutoNum type="alphaLcPeriod"/>
            </a:pPr>
            <a:r>
              <a:rPr lang="en-US" sz="1300" dirty="0">
                <a:latin typeface="Book Antiqua" charset="0"/>
                <a:ea typeface="Book Antiqua" charset="0"/>
                <a:cs typeface="Book Antiqua" charset="0"/>
              </a:rPr>
              <a:t>The Great Recession</a:t>
            </a:r>
          </a:p>
          <a:p>
            <a:pPr marL="342900" indent="-342900">
              <a:lnSpc>
                <a:spcPts val="1760"/>
              </a:lnSpc>
              <a:buFont typeface="+mj-lt"/>
              <a:buAutoNum type="arabicPeriod" startAt="6"/>
            </a:pPr>
            <a:endParaRPr lang="en-US" sz="1300" dirty="0">
              <a:latin typeface="Book Antiqua" charset="0"/>
              <a:ea typeface="Book Antiqua" charset="0"/>
              <a:cs typeface="Book Antiqua" charset="0"/>
            </a:endParaRPr>
          </a:p>
          <a:p>
            <a:pPr marL="800100" lvl="1" indent="-342900">
              <a:lnSpc>
                <a:spcPts val="1760"/>
              </a:lnSpc>
              <a:buFont typeface="+mj-lt"/>
              <a:buAutoNum type="arabicPeriod" startAt="5"/>
            </a:pPr>
            <a:endParaRPr lang="en-US" sz="1300" dirty="0">
              <a:latin typeface="Book Antiqua" charset="0"/>
              <a:ea typeface="Book Antiqua" charset="0"/>
              <a:cs typeface="Book Antiqua" charset="0"/>
            </a:endParaRPr>
          </a:p>
          <a:p>
            <a:pPr marL="800100" lvl="1" indent="-342900">
              <a:lnSpc>
                <a:spcPts val="1760"/>
              </a:lnSpc>
              <a:buFont typeface="+mj-lt"/>
              <a:buAutoNum type="arabicPeriod" startAt="5"/>
            </a:pPr>
            <a:endParaRPr lang="en-US" sz="1300" dirty="0">
              <a:latin typeface="Book Antiqua" charset="0"/>
              <a:ea typeface="Book Antiqua" charset="0"/>
              <a:cs typeface="Book Antiqua" charset="0"/>
            </a:endParaRPr>
          </a:p>
        </p:txBody>
      </p:sp>
      <p:pic>
        <p:nvPicPr>
          <p:cNvPr id="15" name="Picture 14">
            <a:extLst>
              <a:ext uri="{FF2B5EF4-FFF2-40B4-BE49-F238E27FC236}">
                <a16:creationId xmlns="" xmlns:a16="http://schemas.microsoft.com/office/drawing/2014/main" id="{04871D5C-4090-EE48-A229-F494049F33DF}"/>
              </a:ext>
            </a:extLst>
          </p:cNvPr>
          <p:cNvPicPr>
            <a:picLocks noChangeAspect="1"/>
          </p:cNvPicPr>
          <p:nvPr/>
        </p:nvPicPr>
        <p:blipFill>
          <a:blip r:embed="rId3"/>
          <a:stretch>
            <a:fillRect/>
          </a:stretch>
        </p:blipFill>
        <p:spPr>
          <a:xfrm>
            <a:off x="4636650" y="6997606"/>
            <a:ext cx="2022110" cy="1997190"/>
          </a:xfrm>
          <a:prstGeom prst="rect">
            <a:avLst/>
          </a:prstGeom>
        </p:spPr>
      </p:pic>
      <p:sp>
        <p:nvSpPr>
          <p:cNvPr id="25" name="Rectangle 24"/>
          <p:cNvSpPr/>
          <p:nvPr/>
        </p:nvSpPr>
        <p:spPr>
          <a:xfrm>
            <a:off x="119100" y="9673763"/>
            <a:ext cx="749051" cy="276999"/>
          </a:xfrm>
          <a:prstGeom prst="rect">
            <a:avLst/>
          </a:prstGeom>
        </p:spPr>
        <p:txBody>
          <a:bodyPr wrap="none">
            <a:spAutoFit/>
          </a:bodyPr>
          <a:lstStyle/>
          <a:p>
            <a:r>
              <a:rPr lang="en-US" sz="1200">
                <a:latin typeface="KG She Persisted" charset="0"/>
                <a:ea typeface="KG She Persisted" charset="0"/>
                <a:cs typeface="KG She Persisted" charset="0"/>
              </a:rPr>
              <a:t>Activity </a:t>
            </a:r>
            <a:r>
              <a:rPr lang="en-US" sz="1200" smtClean="0">
                <a:latin typeface="KG She Persisted" charset="0"/>
                <a:ea typeface="KG She Persisted" charset="0"/>
                <a:cs typeface="KG She Persisted" charset="0"/>
              </a:rPr>
              <a:t>1</a:t>
            </a:r>
            <a:endParaRPr lang="en-US" sz="1200" dirty="0"/>
          </a:p>
        </p:txBody>
      </p:sp>
    </p:spTree>
    <p:extLst>
      <p:ext uri="{BB962C8B-B14F-4D97-AF65-F5344CB8AC3E}">
        <p14:creationId xmlns:p14="http://schemas.microsoft.com/office/powerpoint/2010/main" val="625124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60E02C4F-A09C-A645-A18E-6A01A3F1D8EF}"/>
              </a:ext>
            </a:extLst>
          </p:cNvPr>
          <p:cNvPicPr>
            <a:picLocks noChangeAspect="1"/>
          </p:cNvPicPr>
          <p:nvPr/>
        </p:nvPicPr>
        <p:blipFill>
          <a:blip r:embed="rId2"/>
          <a:stretch>
            <a:fillRect/>
          </a:stretch>
        </p:blipFill>
        <p:spPr>
          <a:xfrm>
            <a:off x="0" y="0"/>
            <a:ext cx="7772400" cy="10058400"/>
          </a:xfrm>
          <a:prstGeom prst="rect">
            <a:avLst/>
          </a:prstGeom>
        </p:spPr>
      </p:pic>
      <p:sp>
        <p:nvSpPr>
          <p:cNvPr id="2" name="Snip Same Side Corner Rectangle 1"/>
          <p:cNvSpPr/>
          <p:nvPr/>
        </p:nvSpPr>
        <p:spPr>
          <a:xfrm rot="10800000">
            <a:off x="5506779" y="138873"/>
            <a:ext cx="2121031" cy="358218"/>
          </a:xfrm>
          <a:prstGeom prst="snip2SameRect">
            <a:avLst>
              <a:gd name="adj1" fmla="val 11404"/>
              <a:gd name="adj2" fmla="val 0"/>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TextBox 4"/>
          <p:cNvSpPr txBox="1"/>
          <p:nvPr/>
        </p:nvSpPr>
        <p:spPr>
          <a:xfrm>
            <a:off x="4469830" y="9695298"/>
            <a:ext cx="3245420" cy="276999"/>
          </a:xfrm>
          <a:prstGeom prst="rect">
            <a:avLst/>
          </a:prstGeom>
          <a:noFill/>
        </p:spPr>
        <p:txBody>
          <a:bodyPr wrap="square" rtlCol="0">
            <a:spAutoFit/>
          </a:bodyPr>
          <a:lstStyle/>
          <a:p>
            <a:r>
              <a:rPr lang="en-US" sz="1200" dirty="0">
                <a:latin typeface="SimpleKindOfGirl"/>
                <a:cs typeface="SimpleKindOfGirl"/>
              </a:rPr>
              <a:t>©2018 erin cobb 	imlovinlit.com</a:t>
            </a:r>
          </a:p>
        </p:txBody>
      </p:sp>
      <p:sp>
        <p:nvSpPr>
          <p:cNvPr id="6" name="TextBox 5"/>
          <p:cNvSpPr txBox="1"/>
          <p:nvPr/>
        </p:nvSpPr>
        <p:spPr>
          <a:xfrm>
            <a:off x="172264" y="211934"/>
            <a:ext cx="4297566" cy="338554"/>
          </a:xfrm>
          <a:prstGeom prst="rect">
            <a:avLst/>
          </a:prstGeom>
          <a:noFill/>
        </p:spPr>
        <p:txBody>
          <a:bodyPr wrap="square" rtlCol="0">
            <a:spAutoFit/>
          </a:bodyPr>
          <a:lstStyle/>
          <a:p>
            <a:r>
              <a:rPr lang="en-US" sz="1600" dirty="0">
                <a:latin typeface="KG She Persisted" charset="0"/>
                <a:ea typeface="KG She Persisted" charset="0"/>
                <a:cs typeface="KG She Persisted" charset="0"/>
              </a:rPr>
              <a:t>Nonfiction Article of the Week</a:t>
            </a:r>
          </a:p>
        </p:txBody>
      </p:sp>
      <p:sp>
        <p:nvSpPr>
          <p:cNvPr id="7" name="TextBox 6"/>
          <p:cNvSpPr txBox="1"/>
          <p:nvPr/>
        </p:nvSpPr>
        <p:spPr>
          <a:xfrm>
            <a:off x="172264" y="465078"/>
            <a:ext cx="4297566" cy="276999"/>
          </a:xfrm>
          <a:prstGeom prst="rect">
            <a:avLst/>
          </a:prstGeom>
          <a:noFill/>
        </p:spPr>
        <p:txBody>
          <a:bodyPr wrap="square" rtlCol="0">
            <a:spAutoFit/>
          </a:bodyPr>
          <a:lstStyle/>
          <a:p>
            <a:r>
              <a:rPr lang="en-US" sz="1200" dirty="0">
                <a:latin typeface="Book Antiqua" charset="0"/>
                <a:ea typeface="Book Antiqua" charset="0"/>
                <a:cs typeface="Book Antiqua" charset="0"/>
              </a:rPr>
              <a:t>6.1 “Toys R Us: End of an Era</a:t>
            </a:r>
          </a:p>
        </p:txBody>
      </p:sp>
      <p:sp>
        <p:nvSpPr>
          <p:cNvPr id="8" name="TextBox 7"/>
          <p:cNvSpPr txBox="1"/>
          <p:nvPr/>
        </p:nvSpPr>
        <p:spPr>
          <a:xfrm>
            <a:off x="5506780" y="177392"/>
            <a:ext cx="2121030" cy="338554"/>
          </a:xfrm>
          <a:prstGeom prst="rect">
            <a:avLst/>
          </a:prstGeom>
          <a:noFill/>
        </p:spPr>
        <p:txBody>
          <a:bodyPr wrap="square" rtlCol="0">
            <a:spAutoFit/>
          </a:bodyPr>
          <a:lstStyle/>
          <a:p>
            <a:pPr algn="ctr"/>
            <a:r>
              <a:rPr lang="en-US" sz="1600" dirty="0">
                <a:solidFill>
                  <a:schemeClr val="bg1"/>
                </a:solidFill>
                <a:latin typeface="KG She Persisted" charset="0"/>
                <a:ea typeface="KG She Persisted" charset="0"/>
                <a:cs typeface="KG She Persisted" charset="0"/>
              </a:rPr>
              <a:t>Informational Text</a:t>
            </a:r>
          </a:p>
        </p:txBody>
      </p:sp>
      <p:sp>
        <p:nvSpPr>
          <p:cNvPr id="9" name="TextBox 8">
            <a:extLst>
              <a:ext uri="{FF2B5EF4-FFF2-40B4-BE49-F238E27FC236}">
                <a16:creationId xmlns="" xmlns:a16="http://schemas.microsoft.com/office/drawing/2014/main" id="{F3405A27-251E-2942-85F5-5E1670977858}"/>
              </a:ext>
            </a:extLst>
          </p:cNvPr>
          <p:cNvSpPr txBox="1"/>
          <p:nvPr/>
        </p:nvSpPr>
        <p:spPr>
          <a:xfrm>
            <a:off x="289222" y="1840874"/>
            <a:ext cx="7087343" cy="7264681"/>
          </a:xfrm>
          <a:prstGeom prst="rect">
            <a:avLst/>
          </a:prstGeom>
          <a:noFill/>
        </p:spPr>
        <p:txBody>
          <a:bodyPr wrap="square" rtlCol="0">
            <a:spAutoFit/>
          </a:bodyPr>
          <a:lstStyle/>
          <a:p>
            <a:pPr marL="342900" indent="-342900">
              <a:lnSpc>
                <a:spcPct val="150000"/>
              </a:lnSpc>
              <a:buAutoNum type="arabicPeriod"/>
            </a:pPr>
            <a:r>
              <a:rPr lang="en-US" sz="1300" dirty="0">
                <a:latin typeface="Book Antiqua" charset="0"/>
                <a:ea typeface="Book Antiqua" charset="0"/>
                <a:cs typeface="Book Antiqua" charset="0"/>
              </a:rPr>
              <a:t>Where did Toys R Us have stores?</a:t>
            </a:r>
            <a:br>
              <a:rPr lang="en-US" sz="1300" dirty="0">
                <a:latin typeface="Book Antiqua" charset="0"/>
                <a:ea typeface="Book Antiqua" charset="0"/>
                <a:cs typeface="Book Antiqua" charset="0"/>
              </a:rPr>
            </a:br>
            <a:r>
              <a:rPr lang="en-US" sz="1300" dirty="0">
                <a:latin typeface="Book Antiqua" charset="0"/>
                <a:ea typeface="Book Antiqua" charset="0"/>
                <a:cs typeface="Book Antiqua" charset="0"/>
              </a:rPr>
              <a:t>_______________________________________________________________________________</a:t>
            </a:r>
          </a:p>
          <a:p>
            <a:pPr marL="342900" indent="-342900">
              <a:lnSpc>
                <a:spcPct val="150000"/>
              </a:lnSpc>
              <a:buAutoNum type="arabicPeriod"/>
            </a:pPr>
            <a:endParaRPr lang="en-US" sz="1300" dirty="0">
              <a:latin typeface="Book Antiqua" charset="0"/>
              <a:ea typeface="Book Antiqua" charset="0"/>
              <a:cs typeface="Book Antiqua" charset="0"/>
            </a:endParaRPr>
          </a:p>
          <a:p>
            <a:pPr marL="342900" indent="-342900">
              <a:lnSpc>
                <a:spcPct val="150000"/>
              </a:lnSpc>
              <a:buAutoNum type="arabicPeriod"/>
            </a:pPr>
            <a:r>
              <a:rPr lang="en-US" sz="1300" dirty="0">
                <a:latin typeface="Book Antiqua" charset="0"/>
                <a:ea typeface="Book Antiqua" charset="0"/>
                <a:cs typeface="Book Antiqua" charset="0"/>
              </a:rPr>
              <a:t>What kind of company is Toys R Us?</a:t>
            </a:r>
            <a:br>
              <a:rPr lang="en-US" sz="1300" dirty="0">
                <a:latin typeface="Book Antiqua" charset="0"/>
                <a:ea typeface="Book Antiqua" charset="0"/>
                <a:cs typeface="Book Antiqua" charset="0"/>
              </a:rPr>
            </a:br>
            <a:r>
              <a:rPr lang="en-US" sz="1300" dirty="0">
                <a:latin typeface="Book Antiqua" charset="0"/>
                <a:ea typeface="Book Antiqua" charset="0"/>
                <a:cs typeface="Book Antiqua" charset="0"/>
              </a:rPr>
              <a:t>_______________________________________________________________________________</a:t>
            </a:r>
          </a:p>
          <a:p>
            <a:pPr marL="342900" indent="-342900">
              <a:lnSpc>
                <a:spcPct val="150000"/>
              </a:lnSpc>
              <a:buAutoNum type="arabicPeriod"/>
            </a:pPr>
            <a:endParaRPr lang="en-US" sz="1300" dirty="0">
              <a:latin typeface="Book Antiqua" charset="0"/>
              <a:ea typeface="Book Antiqua" charset="0"/>
              <a:cs typeface="Book Antiqua" charset="0"/>
            </a:endParaRPr>
          </a:p>
          <a:p>
            <a:pPr marL="342900" indent="-342900">
              <a:lnSpc>
                <a:spcPct val="150000"/>
              </a:lnSpc>
              <a:buAutoNum type="arabicPeriod"/>
            </a:pPr>
            <a:r>
              <a:rPr lang="en-US" sz="1300" dirty="0">
                <a:latin typeface="Book Antiqua" charset="0"/>
                <a:ea typeface="Book Antiqua" charset="0"/>
                <a:cs typeface="Book Antiqua" charset="0"/>
              </a:rPr>
              <a:t>Why weren’t other similar companies able to compete with Toys R Us?</a:t>
            </a:r>
            <a:br>
              <a:rPr lang="en-US" sz="1300" dirty="0">
                <a:latin typeface="Book Antiqua" charset="0"/>
                <a:ea typeface="Book Antiqua" charset="0"/>
                <a:cs typeface="Book Antiqua" charset="0"/>
              </a:rPr>
            </a:br>
            <a:r>
              <a:rPr lang="en-US" sz="1300" dirty="0">
                <a:latin typeface="Book Antiqua" charset="0"/>
                <a:ea typeface="Book Antiqua" charset="0"/>
                <a:cs typeface="Book Antiqua" charset="0"/>
              </a:rPr>
              <a:t>_______________________________________________________________________________</a:t>
            </a:r>
            <a:r>
              <a:rPr lang="en-US" sz="1300" i="1" dirty="0">
                <a:latin typeface="Book Antiqua" charset="0"/>
                <a:ea typeface="Book Antiqua" charset="0"/>
                <a:cs typeface="Book Antiqua" charset="0"/>
              </a:rPr>
              <a:t/>
            </a:r>
            <a:br>
              <a:rPr lang="en-US" sz="1300" i="1" dirty="0">
                <a:latin typeface="Book Antiqua" charset="0"/>
                <a:ea typeface="Book Antiqua" charset="0"/>
                <a:cs typeface="Book Antiqua" charset="0"/>
              </a:rPr>
            </a:br>
            <a:endParaRPr lang="en-US" sz="1300" dirty="0">
              <a:latin typeface="Book Antiqua" charset="0"/>
              <a:ea typeface="Book Antiqua" charset="0"/>
              <a:cs typeface="Book Antiqua" charset="0"/>
            </a:endParaRPr>
          </a:p>
          <a:p>
            <a:pPr marL="342900" indent="-342900">
              <a:lnSpc>
                <a:spcPct val="150000"/>
              </a:lnSpc>
              <a:buFont typeface="+mj-lt"/>
              <a:buAutoNum type="arabicPeriod"/>
            </a:pPr>
            <a:r>
              <a:rPr lang="en-US" sz="1300" dirty="0">
                <a:latin typeface="Book Antiqua" charset="0"/>
                <a:ea typeface="Book Antiqua" charset="0"/>
                <a:cs typeface="Book Antiqua" charset="0"/>
              </a:rPr>
              <a:t>How did the company struggle?</a:t>
            </a:r>
            <a:br>
              <a:rPr lang="en-US" sz="1300" dirty="0">
                <a:latin typeface="Book Antiqua" charset="0"/>
                <a:ea typeface="Book Antiqua" charset="0"/>
                <a:cs typeface="Book Antiqua" charset="0"/>
              </a:rPr>
            </a:br>
            <a:r>
              <a:rPr lang="en-US" sz="1300" dirty="0">
                <a:latin typeface="Book Antiqua" charset="0"/>
                <a:ea typeface="Book Antiqua" charset="0"/>
                <a:cs typeface="Book Antiqua" charset="0"/>
              </a:rPr>
              <a:t>_______________________________________________________________________________</a:t>
            </a:r>
            <a:br>
              <a:rPr lang="en-US" sz="1300" dirty="0">
                <a:latin typeface="Book Antiqua" charset="0"/>
                <a:ea typeface="Book Antiqua" charset="0"/>
                <a:cs typeface="Book Antiqua" charset="0"/>
              </a:rPr>
            </a:br>
            <a:endParaRPr lang="en-US" sz="1300" dirty="0">
              <a:latin typeface="Book Antiqua" charset="0"/>
              <a:ea typeface="Book Antiqua" charset="0"/>
              <a:cs typeface="Book Antiqua" charset="0"/>
            </a:endParaRPr>
          </a:p>
          <a:p>
            <a:pPr marL="342900" indent="-342900">
              <a:lnSpc>
                <a:spcPct val="150000"/>
              </a:lnSpc>
              <a:buFont typeface="+mj-lt"/>
              <a:buAutoNum type="arabicPeriod" startAt="5"/>
            </a:pPr>
            <a:r>
              <a:rPr lang="en-US" sz="1300" dirty="0">
                <a:latin typeface="Book Antiqua" charset="0"/>
                <a:ea typeface="Book Antiqua" charset="0"/>
                <a:cs typeface="Book Antiqua" charset="0"/>
              </a:rPr>
              <a:t>What is a factor that made the company struggle?</a:t>
            </a:r>
            <a:br>
              <a:rPr lang="en-US" sz="1300" dirty="0">
                <a:latin typeface="Book Antiqua" charset="0"/>
                <a:ea typeface="Book Antiqua" charset="0"/>
                <a:cs typeface="Book Antiqua" charset="0"/>
              </a:rPr>
            </a:br>
            <a:r>
              <a:rPr lang="en-US" sz="1300" dirty="0">
                <a:latin typeface="Book Antiqua" charset="0"/>
                <a:ea typeface="Book Antiqua" charset="0"/>
                <a:cs typeface="Book Antiqua" charset="0"/>
              </a:rPr>
              <a:t>______________________________________________________________________________</a:t>
            </a:r>
            <a:br>
              <a:rPr lang="en-US" sz="1300" dirty="0">
                <a:latin typeface="Book Antiqua" charset="0"/>
                <a:ea typeface="Book Antiqua" charset="0"/>
                <a:cs typeface="Book Antiqua" charset="0"/>
              </a:rPr>
            </a:br>
            <a:endParaRPr lang="en-US" sz="1300" dirty="0">
              <a:latin typeface="Book Antiqua" charset="0"/>
              <a:ea typeface="Book Antiqua" charset="0"/>
              <a:cs typeface="Book Antiqua" charset="0"/>
            </a:endParaRPr>
          </a:p>
          <a:p>
            <a:pPr marL="342900" indent="-342900">
              <a:lnSpc>
                <a:spcPct val="150000"/>
              </a:lnSpc>
              <a:buFont typeface="+mj-lt"/>
              <a:buAutoNum type="arabicPeriod" startAt="5"/>
            </a:pPr>
            <a:r>
              <a:rPr lang="en-US" sz="1300" dirty="0">
                <a:latin typeface="Book Antiqua" charset="0"/>
              </a:rPr>
              <a:t>The article gives the names of two retailers that were able to compete well against Toys R Us. Who are those retailers?</a:t>
            </a:r>
            <a:br>
              <a:rPr lang="en-US" sz="1300" dirty="0">
                <a:latin typeface="Book Antiqua" charset="0"/>
              </a:rPr>
            </a:br>
            <a:r>
              <a:rPr lang="en-US" sz="1300" dirty="0">
                <a:latin typeface="Book Antiqua" charset="0"/>
              </a:rPr>
              <a:t>______________________________________________________________________________</a:t>
            </a:r>
          </a:p>
          <a:p>
            <a:pPr marL="342900" indent="-342900">
              <a:lnSpc>
                <a:spcPct val="150000"/>
              </a:lnSpc>
              <a:buFont typeface="+mj-lt"/>
              <a:buAutoNum type="arabicPeriod" startAt="5"/>
            </a:pPr>
            <a:endParaRPr lang="en-US" sz="1300" dirty="0">
              <a:latin typeface="Book Antiqua" charset="0"/>
            </a:endParaRPr>
          </a:p>
          <a:p>
            <a:pPr marL="342900" indent="-342900">
              <a:lnSpc>
                <a:spcPct val="150000"/>
              </a:lnSpc>
              <a:buFont typeface="+mj-lt"/>
              <a:buAutoNum type="arabicPeriod" startAt="5"/>
            </a:pPr>
            <a:r>
              <a:rPr lang="en-US" sz="1300" dirty="0">
                <a:latin typeface="Book Antiqua" charset="0"/>
              </a:rPr>
              <a:t>Because Toys R Us was in debt, what were they unable to do?</a:t>
            </a:r>
            <a:br>
              <a:rPr lang="en-US" sz="1300" dirty="0">
                <a:latin typeface="Book Antiqua" charset="0"/>
              </a:rPr>
            </a:br>
            <a:r>
              <a:rPr lang="en-US" sz="1300" dirty="0">
                <a:latin typeface="Book Antiqua" charset="0"/>
              </a:rPr>
              <a:t>_____________________________________________________________________________</a:t>
            </a:r>
          </a:p>
          <a:p>
            <a:pPr marL="342900" indent="-342900">
              <a:lnSpc>
                <a:spcPct val="150000"/>
              </a:lnSpc>
              <a:buFont typeface="+mj-lt"/>
              <a:buAutoNum type="arabicPeriod" startAt="5"/>
            </a:pPr>
            <a:endParaRPr lang="en-US" sz="1300" dirty="0">
              <a:latin typeface="Book Antiqua" charset="0"/>
            </a:endParaRPr>
          </a:p>
          <a:p>
            <a:pPr marL="342900" indent="-342900">
              <a:lnSpc>
                <a:spcPct val="150000"/>
              </a:lnSpc>
              <a:buFont typeface="+mj-lt"/>
              <a:buAutoNum type="arabicPeriod" startAt="5"/>
            </a:pPr>
            <a:r>
              <a:rPr lang="en-US" sz="1300" dirty="0">
                <a:latin typeface="Book Antiqua" charset="0"/>
              </a:rPr>
              <a:t>What event in history is credited for a drop in birth rates?</a:t>
            </a:r>
            <a:br>
              <a:rPr lang="en-US" sz="1300" dirty="0">
                <a:latin typeface="Book Antiqua" charset="0"/>
              </a:rPr>
            </a:br>
            <a:r>
              <a:rPr lang="en-US" sz="1300" dirty="0">
                <a:latin typeface="Book Antiqua" charset="0"/>
              </a:rPr>
              <a:t>_______________________________________________________________________________</a:t>
            </a:r>
          </a:p>
        </p:txBody>
      </p:sp>
      <p:sp>
        <p:nvSpPr>
          <p:cNvPr id="12" name="TextBox 11">
            <a:extLst>
              <a:ext uri="{FF2B5EF4-FFF2-40B4-BE49-F238E27FC236}">
                <a16:creationId xmlns="" xmlns:a16="http://schemas.microsoft.com/office/drawing/2014/main" id="{BAB10EF0-2364-7141-954E-E4FF67AACB7E}"/>
              </a:ext>
            </a:extLst>
          </p:cNvPr>
          <p:cNvSpPr txBox="1"/>
          <p:nvPr/>
        </p:nvSpPr>
        <p:spPr>
          <a:xfrm>
            <a:off x="289222" y="815040"/>
            <a:ext cx="5885435" cy="707886"/>
          </a:xfrm>
          <a:prstGeom prst="rect">
            <a:avLst/>
          </a:prstGeom>
          <a:noFill/>
        </p:spPr>
        <p:txBody>
          <a:bodyPr wrap="square" rtlCol="0">
            <a:spAutoFit/>
          </a:bodyPr>
          <a:lstStyle/>
          <a:p>
            <a:pPr>
              <a:lnSpc>
                <a:spcPct val="150000"/>
              </a:lnSpc>
            </a:pPr>
            <a:r>
              <a:rPr lang="en-US" b="1" dirty="0">
                <a:latin typeface="Book Antiqua" charset="0"/>
                <a:ea typeface="Book Antiqua" charset="0"/>
                <a:cs typeface="Book Antiqua" charset="0"/>
              </a:rPr>
              <a:t>Comprehension Questions</a:t>
            </a:r>
          </a:p>
          <a:p>
            <a:r>
              <a:rPr lang="en-US" sz="1300" i="1" dirty="0">
                <a:latin typeface="Book Antiqua" charset="0"/>
                <a:ea typeface="Book Antiqua" charset="0"/>
                <a:cs typeface="Book Antiqua" charset="0"/>
              </a:rPr>
              <a:t>Answer each question on the line provided.</a:t>
            </a:r>
          </a:p>
        </p:txBody>
      </p:sp>
      <p:sp>
        <p:nvSpPr>
          <p:cNvPr id="25" name="TextBox 24">
            <a:extLst>
              <a:ext uri="{FF2B5EF4-FFF2-40B4-BE49-F238E27FC236}">
                <a16:creationId xmlns="" xmlns:a16="http://schemas.microsoft.com/office/drawing/2014/main" id="{2DB6EEC7-E04C-A949-9DAD-9389AD91E895}"/>
              </a:ext>
            </a:extLst>
          </p:cNvPr>
          <p:cNvSpPr txBox="1"/>
          <p:nvPr/>
        </p:nvSpPr>
        <p:spPr>
          <a:xfrm>
            <a:off x="5503216" y="501654"/>
            <a:ext cx="2124594" cy="276999"/>
          </a:xfrm>
          <a:prstGeom prst="rect">
            <a:avLst/>
          </a:prstGeom>
          <a:noFill/>
        </p:spPr>
        <p:txBody>
          <a:bodyPr wrap="square" rtlCol="0">
            <a:spAutoFit/>
          </a:bodyPr>
          <a:lstStyle/>
          <a:p>
            <a:pPr algn="r"/>
            <a:r>
              <a:rPr lang="en-US" sz="1200" dirty="0">
                <a:latin typeface="Book Antiqua" charset="0"/>
                <a:ea typeface="Book Antiqua" charset="0"/>
                <a:cs typeface="Book Antiqua" charset="0"/>
              </a:rPr>
              <a:t>Skill: Comprehension</a:t>
            </a:r>
          </a:p>
        </p:txBody>
      </p:sp>
      <p:sp>
        <p:nvSpPr>
          <p:cNvPr id="11" name="Rectangle 10"/>
          <p:cNvSpPr/>
          <p:nvPr/>
        </p:nvSpPr>
        <p:spPr>
          <a:xfrm>
            <a:off x="119100" y="9673763"/>
            <a:ext cx="776303" cy="276999"/>
          </a:xfrm>
          <a:prstGeom prst="rect">
            <a:avLst/>
          </a:prstGeom>
        </p:spPr>
        <p:txBody>
          <a:bodyPr wrap="none">
            <a:spAutoFit/>
          </a:bodyPr>
          <a:lstStyle/>
          <a:p>
            <a:r>
              <a:rPr lang="en-US" sz="1200" dirty="0">
                <a:latin typeface="KG She Persisted" charset="0"/>
                <a:ea typeface="KG She Persisted" charset="0"/>
                <a:cs typeface="KG She Persisted" charset="0"/>
              </a:rPr>
              <a:t>Activity </a:t>
            </a:r>
            <a:r>
              <a:rPr lang="en-US" sz="1200" dirty="0" smtClean="0">
                <a:latin typeface="KG She Persisted" charset="0"/>
                <a:ea typeface="KG She Persisted" charset="0"/>
                <a:cs typeface="KG She Persisted" charset="0"/>
              </a:rPr>
              <a:t>2</a:t>
            </a:r>
            <a:endParaRPr lang="en-US" sz="1200" dirty="0"/>
          </a:p>
        </p:txBody>
      </p:sp>
    </p:spTree>
    <p:extLst>
      <p:ext uri="{BB962C8B-B14F-4D97-AF65-F5344CB8AC3E}">
        <p14:creationId xmlns:p14="http://schemas.microsoft.com/office/powerpoint/2010/main" val="1322478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60E02C4F-A09C-A645-A18E-6A01A3F1D8EF}"/>
              </a:ext>
            </a:extLst>
          </p:cNvPr>
          <p:cNvPicPr>
            <a:picLocks noChangeAspect="1"/>
          </p:cNvPicPr>
          <p:nvPr/>
        </p:nvPicPr>
        <p:blipFill>
          <a:blip r:embed="rId2"/>
          <a:stretch>
            <a:fillRect/>
          </a:stretch>
        </p:blipFill>
        <p:spPr>
          <a:xfrm>
            <a:off x="0" y="0"/>
            <a:ext cx="7772400" cy="10058400"/>
          </a:xfrm>
          <a:prstGeom prst="rect">
            <a:avLst/>
          </a:prstGeom>
        </p:spPr>
      </p:pic>
      <p:sp>
        <p:nvSpPr>
          <p:cNvPr id="2" name="Snip Same Side Corner Rectangle 1"/>
          <p:cNvSpPr/>
          <p:nvPr/>
        </p:nvSpPr>
        <p:spPr>
          <a:xfrm rot="10800000">
            <a:off x="5506779" y="138873"/>
            <a:ext cx="2121031" cy="358218"/>
          </a:xfrm>
          <a:prstGeom prst="snip2SameRect">
            <a:avLst>
              <a:gd name="adj1" fmla="val 11404"/>
              <a:gd name="adj2" fmla="val 0"/>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TextBox 4"/>
          <p:cNvSpPr txBox="1"/>
          <p:nvPr/>
        </p:nvSpPr>
        <p:spPr>
          <a:xfrm>
            <a:off x="4469830" y="9695298"/>
            <a:ext cx="3245420" cy="276999"/>
          </a:xfrm>
          <a:prstGeom prst="rect">
            <a:avLst/>
          </a:prstGeom>
          <a:noFill/>
        </p:spPr>
        <p:txBody>
          <a:bodyPr wrap="square" rtlCol="0">
            <a:spAutoFit/>
          </a:bodyPr>
          <a:lstStyle/>
          <a:p>
            <a:r>
              <a:rPr lang="en-US" sz="1200" dirty="0">
                <a:latin typeface="SimpleKindOfGirl"/>
                <a:cs typeface="SimpleKindOfGirl"/>
              </a:rPr>
              <a:t>©2018 erin cobb 	imlovinlit.com</a:t>
            </a:r>
          </a:p>
        </p:txBody>
      </p:sp>
      <p:sp>
        <p:nvSpPr>
          <p:cNvPr id="6" name="TextBox 5"/>
          <p:cNvSpPr txBox="1"/>
          <p:nvPr/>
        </p:nvSpPr>
        <p:spPr>
          <a:xfrm>
            <a:off x="172264" y="211934"/>
            <a:ext cx="4297566" cy="338554"/>
          </a:xfrm>
          <a:prstGeom prst="rect">
            <a:avLst/>
          </a:prstGeom>
          <a:noFill/>
        </p:spPr>
        <p:txBody>
          <a:bodyPr wrap="square" rtlCol="0">
            <a:spAutoFit/>
          </a:bodyPr>
          <a:lstStyle/>
          <a:p>
            <a:r>
              <a:rPr lang="en-US" sz="1600" dirty="0">
                <a:latin typeface="KG She Persisted" charset="0"/>
                <a:ea typeface="KG She Persisted" charset="0"/>
                <a:cs typeface="KG She Persisted" charset="0"/>
              </a:rPr>
              <a:t>Nonfiction Article of the Week</a:t>
            </a:r>
          </a:p>
        </p:txBody>
      </p:sp>
      <p:sp>
        <p:nvSpPr>
          <p:cNvPr id="7" name="TextBox 6"/>
          <p:cNvSpPr txBox="1"/>
          <p:nvPr/>
        </p:nvSpPr>
        <p:spPr>
          <a:xfrm>
            <a:off x="172264" y="465078"/>
            <a:ext cx="4297566" cy="276999"/>
          </a:xfrm>
          <a:prstGeom prst="rect">
            <a:avLst/>
          </a:prstGeom>
          <a:noFill/>
        </p:spPr>
        <p:txBody>
          <a:bodyPr wrap="square" rtlCol="0">
            <a:spAutoFit/>
          </a:bodyPr>
          <a:lstStyle/>
          <a:p>
            <a:r>
              <a:rPr lang="en-US" sz="1200" dirty="0">
                <a:latin typeface="Book Antiqua" charset="0"/>
                <a:ea typeface="Book Antiqua" charset="0"/>
                <a:cs typeface="Book Antiqua" charset="0"/>
              </a:rPr>
              <a:t>6.1 “Toys R Us: End of an Era</a:t>
            </a:r>
          </a:p>
        </p:txBody>
      </p:sp>
      <p:sp>
        <p:nvSpPr>
          <p:cNvPr id="8" name="TextBox 7"/>
          <p:cNvSpPr txBox="1"/>
          <p:nvPr/>
        </p:nvSpPr>
        <p:spPr>
          <a:xfrm>
            <a:off x="5506780" y="177392"/>
            <a:ext cx="2121030" cy="338554"/>
          </a:xfrm>
          <a:prstGeom prst="rect">
            <a:avLst/>
          </a:prstGeom>
          <a:noFill/>
        </p:spPr>
        <p:txBody>
          <a:bodyPr wrap="square" rtlCol="0">
            <a:spAutoFit/>
          </a:bodyPr>
          <a:lstStyle/>
          <a:p>
            <a:pPr algn="ctr"/>
            <a:r>
              <a:rPr lang="en-US" sz="1600" dirty="0">
                <a:solidFill>
                  <a:schemeClr val="bg1"/>
                </a:solidFill>
                <a:latin typeface="KG She Persisted" charset="0"/>
                <a:ea typeface="KG She Persisted" charset="0"/>
                <a:cs typeface="KG She Persisted" charset="0"/>
              </a:rPr>
              <a:t>Informational Text</a:t>
            </a:r>
          </a:p>
        </p:txBody>
      </p:sp>
      <p:sp>
        <p:nvSpPr>
          <p:cNvPr id="9" name="TextBox 8">
            <a:extLst>
              <a:ext uri="{FF2B5EF4-FFF2-40B4-BE49-F238E27FC236}">
                <a16:creationId xmlns="" xmlns:a16="http://schemas.microsoft.com/office/drawing/2014/main" id="{F3405A27-251E-2942-85F5-5E1670977858}"/>
              </a:ext>
            </a:extLst>
          </p:cNvPr>
          <p:cNvSpPr txBox="1"/>
          <p:nvPr/>
        </p:nvSpPr>
        <p:spPr>
          <a:xfrm>
            <a:off x="289222" y="1613742"/>
            <a:ext cx="7087343" cy="2492990"/>
          </a:xfrm>
          <a:prstGeom prst="rect">
            <a:avLst/>
          </a:prstGeom>
          <a:noFill/>
        </p:spPr>
        <p:txBody>
          <a:bodyPr wrap="square" rtlCol="0">
            <a:spAutoFit/>
          </a:bodyPr>
          <a:lstStyle/>
          <a:p>
            <a:pPr>
              <a:lnSpc>
                <a:spcPct val="150000"/>
              </a:lnSpc>
            </a:pPr>
            <a:r>
              <a:rPr lang="en-US" sz="1300" b="1" i="1" dirty="0" smtClean="0">
                <a:latin typeface="Book Antiqua" charset="0"/>
                <a:ea typeface="Book Antiqua" charset="0"/>
                <a:cs typeface="Book Antiqua" charset="0"/>
              </a:rPr>
              <a:t>For items 1-4, you’ll be citing textual evidence to support what the text says explicitly.</a:t>
            </a:r>
          </a:p>
          <a:p>
            <a:pPr marL="342900" indent="-342900">
              <a:lnSpc>
                <a:spcPct val="150000"/>
              </a:lnSpc>
              <a:buAutoNum type="arabicPeriod"/>
            </a:pPr>
            <a:r>
              <a:rPr lang="en-US" sz="1300" dirty="0" smtClean="0">
                <a:latin typeface="Book Antiqua" charset="0"/>
                <a:ea typeface="Book Antiqua" charset="0"/>
                <a:cs typeface="Book Antiqua" charset="0"/>
              </a:rPr>
              <a:t>Find the sentence that explains how Toys R Us was able to quickly become the most popular destination for toys and highlight it in </a:t>
            </a:r>
            <a:r>
              <a:rPr lang="en-US" sz="1300" b="1" dirty="0" smtClean="0">
                <a:latin typeface="Book Antiqua" charset="0"/>
                <a:ea typeface="Book Antiqua" charset="0"/>
                <a:cs typeface="Book Antiqua" charset="0"/>
              </a:rPr>
              <a:t>blue</a:t>
            </a:r>
            <a:r>
              <a:rPr lang="en-US" sz="1300" dirty="0" smtClean="0">
                <a:latin typeface="Book Antiqua" charset="0"/>
                <a:ea typeface="Book Antiqua" charset="0"/>
                <a:cs typeface="Book Antiqua" charset="0"/>
              </a:rPr>
              <a:t>.</a:t>
            </a:r>
          </a:p>
          <a:p>
            <a:pPr marL="342900" indent="-342900">
              <a:lnSpc>
                <a:spcPct val="150000"/>
              </a:lnSpc>
              <a:buAutoNum type="arabicPeriod"/>
            </a:pPr>
            <a:r>
              <a:rPr lang="en-US" sz="1300" dirty="0" smtClean="0">
                <a:latin typeface="Book Antiqua" charset="0"/>
                <a:ea typeface="Book Antiqua" charset="0"/>
                <a:cs typeface="Book Antiqua" charset="0"/>
              </a:rPr>
              <a:t>Find the sentence that defines the word </a:t>
            </a:r>
            <a:r>
              <a:rPr lang="en-US" sz="1300" b="1" dirty="0" smtClean="0">
                <a:latin typeface="Book Antiqua" charset="0"/>
                <a:ea typeface="Book Antiqua" charset="0"/>
                <a:cs typeface="Book Antiqua" charset="0"/>
              </a:rPr>
              <a:t>debt</a:t>
            </a:r>
            <a:r>
              <a:rPr lang="en-US" sz="1300" dirty="0" smtClean="0">
                <a:latin typeface="Book Antiqua" charset="0"/>
                <a:ea typeface="Book Antiqua" charset="0"/>
                <a:cs typeface="Book Antiqua" charset="0"/>
              </a:rPr>
              <a:t> for the reader and highlight it in </a:t>
            </a:r>
            <a:r>
              <a:rPr lang="en-US" sz="1300" b="1" dirty="0" smtClean="0">
                <a:latin typeface="Book Antiqua" charset="0"/>
                <a:ea typeface="Book Antiqua" charset="0"/>
                <a:cs typeface="Book Antiqua" charset="0"/>
              </a:rPr>
              <a:t>green.</a:t>
            </a:r>
          </a:p>
          <a:p>
            <a:pPr marL="342900" indent="-342900">
              <a:lnSpc>
                <a:spcPct val="150000"/>
              </a:lnSpc>
              <a:buAutoNum type="arabicPeriod"/>
            </a:pPr>
            <a:r>
              <a:rPr lang="en-US" sz="1300" dirty="0" smtClean="0">
                <a:latin typeface="Book Antiqua" charset="0"/>
                <a:ea typeface="Book Antiqua" charset="0"/>
                <a:cs typeface="Book Antiqua" charset="0"/>
              </a:rPr>
              <a:t>Find the sentence that explains why Americans became more cautious about having children. Highlight it in </a:t>
            </a:r>
            <a:r>
              <a:rPr lang="en-US" sz="1300" b="1" dirty="0" smtClean="0">
                <a:latin typeface="Book Antiqua" charset="0"/>
                <a:ea typeface="Book Antiqua" charset="0"/>
                <a:cs typeface="Book Antiqua" charset="0"/>
              </a:rPr>
              <a:t>purple</a:t>
            </a:r>
            <a:r>
              <a:rPr lang="en-US" sz="1300" dirty="0" smtClean="0">
                <a:latin typeface="Book Antiqua" charset="0"/>
                <a:ea typeface="Book Antiqua" charset="0"/>
                <a:cs typeface="Book Antiqua" charset="0"/>
              </a:rPr>
              <a:t>. </a:t>
            </a:r>
          </a:p>
          <a:p>
            <a:pPr marL="342900" indent="-342900">
              <a:lnSpc>
                <a:spcPct val="150000"/>
              </a:lnSpc>
              <a:buAutoNum type="arabicPeriod"/>
            </a:pPr>
            <a:r>
              <a:rPr lang="en-US" sz="1300" dirty="0" smtClean="0">
                <a:latin typeface="Book Antiqua" charset="0"/>
              </a:rPr>
              <a:t>Find the sentence that tells how many people lost their jobs when Toys R Us closed. Highlight it in </a:t>
            </a:r>
            <a:r>
              <a:rPr lang="en-US" sz="1300" b="1" dirty="0" smtClean="0">
                <a:latin typeface="Book Antiqua" charset="0"/>
              </a:rPr>
              <a:t>gray</a:t>
            </a:r>
            <a:r>
              <a:rPr lang="en-US" sz="1300" dirty="0" smtClean="0">
                <a:latin typeface="Book Antiqua" charset="0"/>
              </a:rPr>
              <a:t>.</a:t>
            </a:r>
            <a:endParaRPr lang="en-US" sz="1300" dirty="0">
              <a:latin typeface="Book Antiqua" charset="0"/>
            </a:endParaRPr>
          </a:p>
        </p:txBody>
      </p:sp>
      <p:sp>
        <p:nvSpPr>
          <p:cNvPr id="12" name="TextBox 11">
            <a:extLst>
              <a:ext uri="{FF2B5EF4-FFF2-40B4-BE49-F238E27FC236}">
                <a16:creationId xmlns="" xmlns:a16="http://schemas.microsoft.com/office/drawing/2014/main" id="{BAB10EF0-2364-7141-954E-E4FF67AACB7E}"/>
              </a:ext>
            </a:extLst>
          </p:cNvPr>
          <p:cNvSpPr txBox="1"/>
          <p:nvPr/>
        </p:nvSpPr>
        <p:spPr>
          <a:xfrm>
            <a:off x="289222" y="815040"/>
            <a:ext cx="7208858" cy="707886"/>
          </a:xfrm>
          <a:prstGeom prst="rect">
            <a:avLst/>
          </a:prstGeom>
          <a:noFill/>
        </p:spPr>
        <p:txBody>
          <a:bodyPr wrap="square" rtlCol="0">
            <a:spAutoFit/>
          </a:bodyPr>
          <a:lstStyle/>
          <a:p>
            <a:pPr>
              <a:lnSpc>
                <a:spcPct val="150000"/>
              </a:lnSpc>
            </a:pPr>
            <a:r>
              <a:rPr lang="en-US" b="1" dirty="0" smtClean="0">
                <a:latin typeface="Book Antiqua" charset="0"/>
                <a:ea typeface="Book Antiqua" charset="0"/>
                <a:cs typeface="Book Antiqua" charset="0"/>
              </a:rPr>
              <a:t>Finding Text Evidence</a:t>
            </a:r>
            <a:endParaRPr lang="en-US" b="1" dirty="0">
              <a:latin typeface="Book Antiqua" charset="0"/>
              <a:ea typeface="Book Antiqua" charset="0"/>
              <a:cs typeface="Book Antiqua" charset="0"/>
            </a:endParaRPr>
          </a:p>
          <a:p>
            <a:r>
              <a:rPr lang="en-US" sz="1300" i="1" dirty="0" smtClean="0">
                <a:latin typeface="Book Antiqua" charset="0"/>
                <a:ea typeface="Book Antiqua" charset="0"/>
                <a:cs typeface="Book Antiqua" charset="0"/>
              </a:rPr>
              <a:t>Find each piece of text evidence in the article and highlight OR underline it with the color specified.</a:t>
            </a:r>
            <a:endParaRPr lang="en-US" sz="1300" i="1" dirty="0">
              <a:latin typeface="Book Antiqua" charset="0"/>
              <a:ea typeface="Book Antiqua" charset="0"/>
              <a:cs typeface="Book Antiqua" charset="0"/>
            </a:endParaRPr>
          </a:p>
        </p:txBody>
      </p:sp>
      <p:sp>
        <p:nvSpPr>
          <p:cNvPr id="25" name="TextBox 24">
            <a:extLst>
              <a:ext uri="{FF2B5EF4-FFF2-40B4-BE49-F238E27FC236}">
                <a16:creationId xmlns="" xmlns:a16="http://schemas.microsoft.com/office/drawing/2014/main" id="{2DB6EEC7-E04C-A949-9DAD-9389AD91E895}"/>
              </a:ext>
            </a:extLst>
          </p:cNvPr>
          <p:cNvSpPr txBox="1"/>
          <p:nvPr/>
        </p:nvSpPr>
        <p:spPr>
          <a:xfrm>
            <a:off x="5503216" y="501654"/>
            <a:ext cx="2124594" cy="276999"/>
          </a:xfrm>
          <a:prstGeom prst="rect">
            <a:avLst/>
          </a:prstGeom>
          <a:noFill/>
        </p:spPr>
        <p:txBody>
          <a:bodyPr wrap="square" rtlCol="0">
            <a:spAutoFit/>
          </a:bodyPr>
          <a:lstStyle/>
          <a:p>
            <a:pPr algn="r"/>
            <a:r>
              <a:rPr lang="en-US" sz="1200" dirty="0">
                <a:latin typeface="Book Antiqua" charset="0"/>
                <a:ea typeface="Book Antiqua" charset="0"/>
                <a:cs typeface="Book Antiqua" charset="0"/>
              </a:rPr>
              <a:t>Skill: </a:t>
            </a:r>
            <a:r>
              <a:rPr lang="en-US" sz="1200" dirty="0" smtClean="0">
                <a:latin typeface="Book Antiqua" charset="0"/>
                <a:ea typeface="Book Antiqua" charset="0"/>
                <a:cs typeface="Book Antiqua" charset="0"/>
              </a:rPr>
              <a:t>Text Evidence</a:t>
            </a:r>
            <a:endParaRPr lang="en-US" sz="1200" dirty="0">
              <a:latin typeface="Book Antiqua" charset="0"/>
              <a:ea typeface="Book Antiqua" charset="0"/>
              <a:cs typeface="Book Antiqua" charset="0"/>
            </a:endParaRPr>
          </a:p>
        </p:txBody>
      </p:sp>
      <p:sp>
        <p:nvSpPr>
          <p:cNvPr id="11" name="TextBox 10">
            <a:extLst>
              <a:ext uri="{FF2B5EF4-FFF2-40B4-BE49-F238E27FC236}">
                <a16:creationId xmlns="" xmlns:a16="http://schemas.microsoft.com/office/drawing/2014/main" id="{F3405A27-251E-2942-85F5-5E1670977858}"/>
              </a:ext>
            </a:extLst>
          </p:cNvPr>
          <p:cNvSpPr txBox="1"/>
          <p:nvPr/>
        </p:nvSpPr>
        <p:spPr>
          <a:xfrm>
            <a:off x="289221" y="4106732"/>
            <a:ext cx="7087343" cy="2793072"/>
          </a:xfrm>
          <a:prstGeom prst="rect">
            <a:avLst/>
          </a:prstGeom>
          <a:noFill/>
        </p:spPr>
        <p:txBody>
          <a:bodyPr wrap="square" rtlCol="0">
            <a:spAutoFit/>
          </a:bodyPr>
          <a:lstStyle/>
          <a:p>
            <a:pPr>
              <a:lnSpc>
                <a:spcPct val="150000"/>
              </a:lnSpc>
            </a:pPr>
            <a:r>
              <a:rPr lang="en-US" sz="1300" b="1" i="1" dirty="0" smtClean="0">
                <a:latin typeface="Book Antiqua" charset="0"/>
                <a:ea typeface="Book Antiqua" charset="0"/>
                <a:cs typeface="Book Antiqua" charset="0"/>
              </a:rPr>
              <a:t>For items 5-8, you’ll be citing textual evidence to support inferences drawn from the text.</a:t>
            </a:r>
          </a:p>
          <a:p>
            <a:pPr marL="342900" indent="-342900">
              <a:lnSpc>
                <a:spcPct val="150000"/>
              </a:lnSpc>
              <a:buFont typeface="+mj-lt"/>
              <a:buAutoNum type="arabicPeriod" startAt="5"/>
            </a:pPr>
            <a:r>
              <a:rPr lang="en-US" sz="1300" dirty="0" smtClean="0">
                <a:latin typeface="Book Antiqua" charset="0"/>
                <a:ea typeface="Book Antiqua" charset="0"/>
                <a:cs typeface="Book Antiqua" charset="0"/>
              </a:rPr>
              <a:t>Find a sentence that shows the reader (</a:t>
            </a:r>
            <a:r>
              <a:rPr lang="en-US" sz="1300" b="1" dirty="0" smtClean="0">
                <a:latin typeface="Book Antiqua" charset="0"/>
                <a:ea typeface="Book Antiqua" charset="0"/>
                <a:cs typeface="Book Antiqua" charset="0"/>
              </a:rPr>
              <a:t>you</a:t>
            </a:r>
            <a:r>
              <a:rPr lang="en-US" sz="1300" dirty="0" smtClean="0">
                <a:latin typeface="Book Antiqua" charset="0"/>
                <a:ea typeface="Book Antiqua" charset="0"/>
                <a:cs typeface="Book Antiqua" charset="0"/>
              </a:rPr>
              <a:t>) why you can probably connect to this article. Highlight it in </a:t>
            </a:r>
            <a:r>
              <a:rPr lang="en-US" sz="1300" b="1" dirty="0" smtClean="0">
                <a:latin typeface="Book Antiqua" charset="0"/>
                <a:ea typeface="Book Antiqua" charset="0"/>
                <a:cs typeface="Book Antiqua" charset="0"/>
              </a:rPr>
              <a:t>orange</a:t>
            </a:r>
            <a:r>
              <a:rPr lang="en-US" sz="1300" dirty="0" smtClean="0">
                <a:latin typeface="Book Antiqua" charset="0"/>
                <a:ea typeface="Book Antiqua" charset="0"/>
                <a:cs typeface="Book Antiqua" charset="0"/>
              </a:rPr>
              <a:t>.</a:t>
            </a:r>
          </a:p>
          <a:p>
            <a:pPr marL="342900" indent="-342900">
              <a:lnSpc>
                <a:spcPct val="150000"/>
              </a:lnSpc>
              <a:buFont typeface="+mj-lt"/>
              <a:buAutoNum type="arabicPeriod" startAt="5"/>
            </a:pPr>
            <a:r>
              <a:rPr lang="en-US" sz="1300" dirty="0" smtClean="0">
                <a:latin typeface="Book Antiqua" charset="0"/>
                <a:ea typeface="Book Antiqua" charset="0"/>
                <a:cs typeface="Book Antiqua" charset="0"/>
              </a:rPr>
              <a:t>Find the sentence that tells the reader </a:t>
            </a:r>
            <a:r>
              <a:rPr lang="en-US" sz="1300" b="1" dirty="0" smtClean="0">
                <a:latin typeface="Book Antiqua" charset="0"/>
                <a:ea typeface="Book Antiqua" charset="0"/>
                <a:cs typeface="Book Antiqua" charset="0"/>
              </a:rPr>
              <a:t>how </a:t>
            </a:r>
            <a:r>
              <a:rPr lang="en-US" sz="1300" dirty="0" smtClean="0">
                <a:latin typeface="Book Antiqua" charset="0"/>
                <a:ea typeface="Book Antiqua" charset="0"/>
                <a:cs typeface="Book Antiqua" charset="0"/>
              </a:rPr>
              <a:t>American shopping trends are </a:t>
            </a:r>
            <a:r>
              <a:rPr lang="en-US" sz="1300" b="1" dirty="0" smtClean="0">
                <a:latin typeface="Book Antiqua" charset="0"/>
                <a:ea typeface="Book Antiqua" charset="0"/>
                <a:cs typeface="Book Antiqua" charset="0"/>
              </a:rPr>
              <a:t>changing</a:t>
            </a:r>
            <a:r>
              <a:rPr lang="en-US" sz="1300" dirty="0" smtClean="0">
                <a:latin typeface="Book Antiqua" charset="0"/>
                <a:ea typeface="Book Antiqua" charset="0"/>
                <a:cs typeface="Book Antiqua" charset="0"/>
              </a:rPr>
              <a:t>. Highlight it in </a:t>
            </a:r>
            <a:r>
              <a:rPr lang="en-US" sz="1300" b="1" dirty="0" smtClean="0">
                <a:latin typeface="Book Antiqua" charset="0"/>
                <a:ea typeface="Book Antiqua" charset="0"/>
                <a:cs typeface="Book Antiqua" charset="0"/>
              </a:rPr>
              <a:t>red</a:t>
            </a:r>
            <a:r>
              <a:rPr lang="en-US" sz="1300" dirty="0" smtClean="0">
                <a:latin typeface="Book Antiqua" charset="0"/>
                <a:ea typeface="Book Antiqua" charset="0"/>
                <a:cs typeface="Book Antiqua" charset="0"/>
              </a:rPr>
              <a:t>.</a:t>
            </a:r>
          </a:p>
          <a:p>
            <a:pPr marL="342900" indent="-342900">
              <a:lnSpc>
                <a:spcPct val="150000"/>
              </a:lnSpc>
              <a:buFont typeface="+mj-lt"/>
              <a:buAutoNum type="arabicPeriod" startAt="5"/>
            </a:pPr>
            <a:r>
              <a:rPr lang="en-US" sz="1300" dirty="0" smtClean="0">
                <a:latin typeface="Book Antiqua" charset="0"/>
                <a:ea typeface="Book Antiqua" charset="0"/>
                <a:cs typeface="Book Antiqua" charset="0"/>
              </a:rPr>
              <a:t>Find the sentence that provides </a:t>
            </a:r>
            <a:r>
              <a:rPr lang="en-US" sz="1300" b="1" dirty="0" smtClean="0">
                <a:latin typeface="Book Antiqua" charset="0"/>
                <a:ea typeface="Book Antiqua" charset="0"/>
                <a:cs typeface="Book Antiqua" charset="0"/>
              </a:rPr>
              <a:t>evidence</a:t>
            </a:r>
            <a:r>
              <a:rPr lang="en-US" sz="1300" dirty="0" smtClean="0">
                <a:latin typeface="Book Antiqua" charset="0"/>
                <a:ea typeface="Book Antiqua" charset="0"/>
                <a:cs typeface="Book Antiqua" charset="0"/>
              </a:rPr>
              <a:t> that Amazon is doing well in selling toys and highlight it in </a:t>
            </a:r>
            <a:r>
              <a:rPr lang="en-US" sz="1300" b="1" dirty="0" smtClean="0">
                <a:latin typeface="Book Antiqua" charset="0"/>
                <a:ea typeface="Book Antiqua" charset="0"/>
                <a:cs typeface="Book Antiqua" charset="0"/>
              </a:rPr>
              <a:t>yellow.</a:t>
            </a:r>
          </a:p>
          <a:p>
            <a:pPr marL="342900" indent="-342900">
              <a:lnSpc>
                <a:spcPct val="150000"/>
              </a:lnSpc>
              <a:buFont typeface="+mj-lt"/>
              <a:buAutoNum type="arabicPeriod" startAt="5"/>
            </a:pPr>
            <a:r>
              <a:rPr lang="en-US" sz="1300" dirty="0" smtClean="0">
                <a:latin typeface="Book Antiqua" charset="0"/>
                <a:ea typeface="Book Antiqua" charset="0"/>
                <a:cs typeface="Book Antiqua" charset="0"/>
              </a:rPr>
              <a:t>Find the sentence that explains why other companies should worry about the declining birth rates around the world and highlight it in </a:t>
            </a:r>
            <a:r>
              <a:rPr lang="en-US" sz="1300" b="1" dirty="0" smtClean="0">
                <a:latin typeface="Book Antiqua" charset="0"/>
                <a:ea typeface="Book Antiqua" charset="0"/>
                <a:cs typeface="Book Antiqua" charset="0"/>
              </a:rPr>
              <a:t>pink</a:t>
            </a:r>
            <a:r>
              <a:rPr lang="en-US" sz="1300" dirty="0" smtClean="0">
                <a:latin typeface="Book Antiqua" charset="0"/>
                <a:ea typeface="Book Antiqua" charset="0"/>
                <a:cs typeface="Book Antiqua" charset="0"/>
              </a:rPr>
              <a:t>.</a:t>
            </a:r>
            <a:endParaRPr lang="en-US" sz="1300" dirty="0">
              <a:latin typeface="Book Antiqua" charset="0"/>
            </a:endParaRPr>
          </a:p>
        </p:txBody>
      </p:sp>
      <p:sp>
        <p:nvSpPr>
          <p:cNvPr id="16" name="Rectangle 15"/>
          <p:cNvSpPr/>
          <p:nvPr/>
        </p:nvSpPr>
        <p:spPr>
          <a:xfrm>
            <a:off x="119100" y="9673763"/>
            <a:ext cx="784317" cy="276999"/>
          </a:xfrm>
          <a:prstGeom prst="rect">
            <a:avLst/>
          </a:prstGeom>
        </p:spPr>
        <p:txBody>
          <a:bodyPr wrap="none">
            <a:spAutoFit/>
          </a:bodyPr>
          <a:lstStyle/>
          <a:p>
            <a:r>
              <a:rPr lang="en-US" sz="1200" dirty="0">
                <a:latin typeface="KG She Persisted" charset="0"/>
                <a:ea typeface="KG She Persisted" charset="0"/>
                <a:cs typeface="KG She Persisted" charset="0"/>
              </a:rPr>
              <a:t>Activity </a:t>
            </a:r>
            <a:r>
              <a:rPr lang="en-US" sz="1200" dirty="0" smtClean="0">
                <a:latin typeface="KG She Persisted" charset="0"/>
                <a:ea typeface="KG She Persisted" charset="0"/>
                <a:cs typeface="KG She Persisted" charset="0"/>
              </a:rPr>
              <a:t>3</a:t>
            </a:r>
            <a:endParaRPr lang="en-US" sz="1200" dirty="0"/>
          </a:p>
        </p:txBody>
      </p:sp>
    </p:spTree>
    <p:extLst>
      <p:ext uri="{BB962C8B-B14F-4D97-AF65-F5344CB8AC3E}">
        <p14:creationId xmlns:p14="http://schemas.microsoft.com/office/powerpoint/2010/main" val="1476809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60E02C4F-A09C-A645-A18E-6A01A3F1D8EF}"/>
              </a:ext>
            </a:extLst>
          </p:cNvPr>
          <p:cNvPicPr>
            <a:picLocks noChangeAspect="1"/>
          </p:cNvPicPr>
          <p:nvPr/>
        </p:nvPicPr>
        <p:blipFill>
          <a:blip r:embed="rId2"/>
          <a:stretch>
            <a:fillRect/>
          </a:stretch>
        </p:blipFill>
        <p:spPr>
          <a:xfrm>
            <a:off x="0" y="0"/>
            <a:ext cx="7772400" cy="10058400"/>
          </a:xfrm>
          <a:prstGeom prst="rect">
            <a:avLst/>
          </a:prstGeom>
        </p:spPr>
      </p:pic>
      <p:sp>
        <p:nvSpPr>
          <p:cNvPr id="2" name="Snip Same Side Corner Rectangle 1"/>
          <p:cNvSpPr/>
          <p:nvPr/>
        </p:nvSpPr>
        <p:spPr>
          <a:xfrm rot="10800000">
            <a:off x="5506779" y="138873"/>
            <a:ext cx="2121031" cy="358218"/>
          </a:xfrm>
          <a:prstGeom prst="snip2SameRect">
            <a:avLst>
              <a:gd name="adj1" fmla="val 11404"/>
              <a:gd name="adj2" fmla="val 0"/>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TextBox 4"/>
          <p:cNvSpPr txBox="1"/>
          <p:nvPr/>
        </p:nvSpPr>
        <p:spPr>
          <a:xfrm>
            <a:off x="4469830" y="9695298"/>
            <a:ext cx="3245420" cy="276999"/>
          </a:xfrm>
          <a:prstGeom prst="rect">
            <a:avLst/>
          </a:prstGeom>
          <a:noFill/>
        </p:spPr>
        <p:txBody>
          <a:bodyPr wrap="square" rtlCol="0">
            <a:spAutoFit/>
          </a:bodyPr>
          <a:lstStyle/>
          <a:p>
            <a:r>
              <a:rPr lang="en-US" sz="1200" dirty="0">
                <a:latin typeface="SimpleKindOfGirl"/>
                <a:cs typeface="SimpleKindOfGirl"/>
              </a:rPr>
              <a:t>©2018 erin cobb 	imlovinlit.com</a:t>
            </a:r>
          </a:p>
        </p:txBody>
      </p:sp>
      <p:sp>
        <p:nvSpPr>
          <p:cNvPr id="6" name="TextBox 5"/>
          <p:cNvSpPr txBox="1"/>
          <p:nvPr/>
        </p:nvSpPr>
        <p:spPr>
          <a:xfrm>
            <a:off x="172264" y="211934"/>
            <a:ext cx="4297566" cy="338554"/>
          </a:xfrm>
          <a:prstGeom prst="rect">
            <a:avLst/>
          </a:prstGeom>
          <a:noFill/>
        </p:spPr>
        <p:txBody>
          <a:bodyPr wrap="square" rtlCol="0">
            <a:spAutoFit/>
          </a:bodyPr>
          <a:lstStyle/>
          <a:p>
            <a:r>
              <a:rPr lang="en-US" sz="1600" dirty="0">
                <a:latin typeface="KG She Persisted" charset="0"/>
                <a:ea typeface="KG She Persisted" charset="0"/>
                <a:cs typeface="KG She Persisted" charset="0"/>
              </a:rPr>
              <a:t>Nonfiction Article of the Week</a:t>
            </a:r>
          </a:p>
        </p:txBody>
      </p:sp>
      <p:sp>
        <p:nvSpPr>
          <p:cNvPr id="7" name="TextBox 6"/>
          <p:cNvSpPr txBox="1"/>
          <p:nvPr/>
        </p:nvSpPr>
        <p:spPr>
          <a:xfrm>
            <a:off x="172264" y="465078"/>
            <a:ext cx="4297566" cy="276999"/>
          </a:xfrm>
          <a:prstGeom prst="rect">
            <a:avLst/>
          </a:prstGeom>
          <a:noFill/>
        </p:spPr>
        <p:txBody>
          <a:bodyPr wrap="square" rtlCol="0">
            <a:spAutoFit/>
          </a:bodyPr>
          <a:lstStyle/>
          <a:p>
            <a:r>
              <a:rPr lang="en-US" sz="1200" dirty="0">
                <a:latin typeface="Book Antiqua" charset="0"/>
                <a:ea typeface="Book Antiqua" charset="0"/>
                <a:cs typeface="Book Antiqua" charset="0"/>
              </a:rPr>
              <a:t>6.1 “Toys R Us: End of an Era</a:t>
            </a:r>
          </a:p>
        </p:txBody>
      </p:sp>
      <p:sp>
        <p:nvSpPr>
          <p:cNvPr id="8" name="TextBox 7"/>
          <p:cNvSpPr txBox="1"/>
          <p:nvPr/>
        </p:nvSpPr>
        <p:spPr>
          <a:xfrm>
            <a:off x="5506780" y="177392"/>
            <a:ext cx="2121030" cy="338554"/>
          </a:xfrm>
          <a:prstGeom prst="rect">
            <a:avLst/>
          </a:prstGeom>
          <a:noFill/>
        </p:spPr>
        <p:txBody>
          <a:bodyPr wrap="square" rtlCol="0">
            <a:spAutoFit/>
          </a:bodyPr>
          <a:lstStyle/>
          <a:p>
            <a:pPr algn="ctr"/>
            <a:r>
              <a:rPr lang="en-US" sz="1600" dirty="0">
                <a:solidFill>
                  <a:schemeClr val="bg1"/>
                </a:solidFill>
                <a:latin typeface="KG She Persisted" charset="0"/>
                <a:ea typeface="KG She Persisted" charset="0"/>
                <a:cs typeface="KG She Persisted" charset="0"/>
              </a:rPr>
              <a:t>Informational Text</a:t>
            </a:r>
          </a:p>
        </p:txBody>
      </p:sp>
      <p:sp>
        <p:nvSpPr>
          <p:cNvPr id="9" name="TextBox 8">
            <a:extLst>
              <a:ext uri="{FF2B5EF4-FFF2-40B4-BE49-F238E27FC236}">
                <a16:creationId xmlns="" xmlns:a16="http://schemas.microsoft.com/office/drawing/2014/main" id="{F3405A27-251E-2942-85F5-5E1670977858}"/>
              </a:ext>
            </a:extLst>
          </p:cNvPr>
          <p:cNvSpPr txBox="1"/>
          <p:nvPr/>
        </p:nvSpPr>
        <p:spPr>
          <a:xfrm>
            <a:off x="289222" y="1458294"/>
            <a:ext cx="7087343" cy="2226250"/>
          </a:xfrm>
          <a:prstGeom prst="rect">
            <a:avLst/>
          </a:prstGeom>
          <a:noFill/>
        </p:spPr>
        <p:txBody>
          <a:bodyPr wrap="square" rtlCol="0">
            <a:spAutoFit/>
          </a:bodyPr>
          <a:lstStyle/>
          <a:p>
            <a:pPr>
              <a:lnSpc>
                <a:spcPts val="2060"/>
              </a:lnSpc>
            </a:pPr>
            <a:r>
              <a:rPr lang="en-US" sz="1300" b="1" i="1" dirty="0" smtClean="0">
                <a:latin typeface="Book Antiqua" charset="0"/>
                <a:ea typeface="Book Antiqua" charset="0"/>
                <a:cs typeface="Book Antiqua" charset="0"/>
              </a:rPr>
              <a:t>For items 1-4, you’ll be citing textual evidence to support what the text says explicitly.</a:t>
            </a:r>
          </a:p>
          <a:p>
            <a:pPr marL="342900" indent="-342900">
              <a:lnSpc>
                <a:spcPts val="2060"/>
              </a:lnSpc>
              <a:buAutoNum type="arabicPeriod"/>
            </a:pPr>
            <a:r>
              <a:rPr lang="en-US" sz="1300" dirty="0" smtClean="0">
                <a:latin typeface="Book Antiqua" charset="0"/>
                <a:ea typeface="Book Antiqua" charset="0"/>
                <a:cs typeface="Book Antiqua" charset="0"/>
              </a:rPr>
              <a:t>Find the sentence that explains how Toys R Us was able to quickly become the most popular destination for toys and highlight it in </a:t>
            </a:r>
            <a:r>
              <a:rPr lang="en-US" sz="1300" b="1" dirty="0" smtClean="0">
                <a:latin typeface="Book Antiqua" charset="0"/>
                <a:ea typeface="Book Antiqua" charset="0"/>
                <a:cs typeface="Book Antiqua" charset="0"/>
              </a:rPr>
              <a:t>blue</a:t>
            </a:r>
            <a:r>
              <a:rPr lang="en-US" sz="1300" dirty="0" smtClean="0">
                <a:latin typeface="Book Antiqua" charset="0"/>
                <a:ea typeface="Book Antiqua" charset="0"/>
                <a:cs typeface="Book Antiqua" charset="0"/>
              </a:rPr>
              <a:t>.</a:t>
            </a:r>
          </a:p>
          <a:p>
            <a:pPr marL="342900" indent="-342900">
              <a:lnSpc>
                <a:spcPts val="2060"/>
              </a:lnSpc>
              <a:buAutoNum type="arabicPeriod"/>
            </a:pPr>
            <a:r>
              <a:rPr lang="en-US" sz="1300" dirty="0" smtClean="0">
                <a:latin typeface="Book Antiqua" charset="0"/>
                <a:ea typeface="Book Antiqua" charset="0"/>
                <a:cs typeface="Book Antiqua" charset="0"/>
              </a:rPr>
              <a:t>Find the sentence that defines the word </a:t>
            </a:r>
            <a:r>
              <a:rPr lang="en-US" sz="1300" b="1" dirty="0" smtClean="0">
                <a:latin typeface="Book Antiqua" charset="0"/>
                <a:ea typeface="Book Antiqua" charset="0"/>
                <a:cs typeface="Book Antiqua" charset="0"/>
              </a:rPr>
              <a:t>debt</a:t>
            </a:r>
            <a:r>
              <a:rPr lang="en-US" sz="1300" dirty="0" smtClean="0">
                <a:latin typeface="Book Antiqua" charset="0"/>
                <a:ea typeface="Book Antiqua" charset="0"/>
                <a:cs typeface="Book Antiqua" charset="0"/>
              </a:rPr>
              <a:t> for the reader and highlight it in </a:t>
            </a:r>
            <a:r>
              <a:rPr lang="en-US" sz="1300" b="1" dirty="0" smtClean="0">
                <a:latin typeface="Book Antiqua" charset="0"/>
                <a:ea typeface="Book Antiqua" charset="0"/>
                <a:cs typeface="Book Antiqua" charset="0"/>
              </a:rPr>
              <a:t>green.</a:t>
            </a:r>
          </a:p>
          <a:p>
            <a:pPr marL="342900" indent="-342900">
              <a:lnSpc>
                <a:spcPts val="2060"/>
              </a:lnSpc>
              <a:buAutoNum type="arabicPeriod"/>
            </a:pPr>
            <a:r>
              <a:rPr lang="en-US" sz="1300" dirty="0" smtClean="0">
                <a:latin typeface="Book Antiqua" charset="0"/>
                <a:ea typeface="Book Antiqua" charset="0"/>
                <a:cs typeface="Book Antiqua" charset="0"/>
              </a:rPr>
              <a:t>Find the sentence that explains why Americans became more cautious about having children. Highlight it in </a:t>
            </a:r>
            <a:r>
              <a:rPr lang="en-US" sz="1300" b="1" dirty="0" smtClean="0">
                <a:latin typeface="Book Antiqua" charset="0"/>
                <a:ea typeface="Book Antiqua" charset="0"/>
                <a:cs typeface="Book Antiqua" charset="0"/>
              </a:rPr>
              <a:t>purple</a:t>
            </a:r>
            <a:r>
              <a:rPr lang="en-US" sz="1300" dirty="0" smtClean="0">
                <a:latin typeface="Book Antiqua" charset="0"/>
                <a:ea typeface="Book Antiqua" charset="0"/>
                <a:cs typeface="Book Antiqua" charset="0"/>
              </a:rPr>
              <a:t>. </a:t>
            </a:r>
          </a:p>
          <a:p>
            <a:pPr marL="342900" indent="-342900">
              <a:lnSpc>
                <a:spcPts val="2060"/>
              </a:lnSpc>
              <a:buAutoNum type="arabicPeriod"/>
            </a:pPr>
            <a:r>
              <a:rPr lang="en-US" sz="1300" dirty="0" smtClean="0">
                <a:latin typeface="Book Antiqua" charset="0"/>
              </a:rPr>
              <a:t>Find the sentence that tells how many people lost their jobs when Toys R Us closed. Highlight it in </a:t>
            </a:r>
            <a:r>
              <a:rPr lang="en-US" sz="1300" b="1" dirty="0" smtClean="0">
                <a:latin typeface="Book Antiqua" charset="0"/>
              </a:rPr>
              <a:t>gray</a:t>
            </a:r>
            <a:r>
              <a:rPr lang="en-US" sz="1300" dirty="0" smtClean="0">
                <a:latin typeface="Book Antiqua" charset="0"/>
              </a:rPr>
              <a:t>.</a:t>
            </a:r>
            <a:endParaRPr lang="en-US" sz="1300" dirty="0">
              <a:latin typeface="Book Antiqua" charset="0"/>
            </a:endParaRPr>
          </a:p>
        </p:txBody>
      </p:sp>
      <p:sp>
        <p:nvSpPr>
          <p:cNvPr id="12" name="TextBox 11">
            <a:extLst>
              <a:ext uri="{FF2B5EF4-FFF2-40B4-BE49-F238E27FC236}">
                <a16:creationId xmlns="" xmlns:a16="http://schemas.microsoft.com/office/drawing/2014/main" id="{BAB10EF0-2364-7141-954E-E4FF67AACB7E}"/>
              </a:ext>
            </a:extLst>
          </p:cNvPr>
          <p:cNvSpPr txBox="1"/>
          <p:nvPr/>
        </p:nvSpPr>
        <p:spPr>
          <a:xfrm>
            <a:off x="289222" y="815040"/>
            <a:ext cx="7208858" cy="707886"/>
          </a:xfrm>
          <a:prstGeom prst="rect">
            <a:avLst/>
          </a:prstGeom>
          <a:noFill/>
        </p:spPr>
        <p:txBody>
          <a:bodyPr wrap="square" rtlCol="0">
            <a:spAutoFit/>
          </a:bodyPr>
          <a:lstStyle/>
          <a:p>
            <a:pPr>
              <a:lnSpc>
                <a:spcPct val="150000"/>
              </a:lnSpc>
            </a:pPr>
            <a:r>
              <a:rPr lang="en-US" b="1" dirty="0" smtClean="0">
                <a:latin typeface="Book Antiqua" charset="0"/>
                <a:ea typeface="Book Antiqua" charset="0"/>
                <a:cs typeface="Book Antiqua" charset="0"/>
              </a:rPr>
              <a:t>Finding Text Evidence</a:t>
            </a:r>
            <a:endParaRPr lang="en-US" b="1" dirty="0">
              <a:latin typeface="Book Antiqua" charset="0"/>
              <a:ea typeface="Book Antiqua" charset="0"/>
              <a:cs typeface="Book Antiqua" charset="0"/>
            </a:endParaRPr>
          </a:p>
          <a:p>
            <a:r>
              <a:rPr lang="en-US" sz="1300" i="1" dirty="0" smtClean="0">
                <a:latin typeface="Book Antiqua" charset="0"/>
                <a:ea typeface="Book Antiqua" charset="0"/>
                <a:cs typeface="Book Antiqua" charset="0"/>
              </a:rPr>
              <a:t>Find each piece of text evidence in the article and highlight OR underline it with the color specified.</a:t>
            </a:r>
            <a:endParaRPr lang="en-US" sz="1300" i="1" dirty="0">
              <a:latin typeface="Book Antiqua" charset="0"/>
              <a:ea typeface="Book Antiqua" charset="0"/>
              <a:cs typeface="Book Antiqua" charset="0"/>
            </a:endParaRPr>
          </a:p>
        </p:txBody>
      </p:sp>
      <p:sp>
        <p:nvSpPr>
          <p:cNvPr id="25" name="TextBox 24">
            <a:extLst>
              <a:ext uri="{FF2B5EF4-FFF2-40B4-BE49-F238E27FC236}">
                <a16:creationId xmlns="" xmlns:a16="http://schemas.microsoft.com/office/drawing/2014/main" id="{2DB6EEC7-E04C-A949-9DAD-9389AD91E895}"/>
              </a:ext>
            </a:extLst>
          </p:cNvPr>
          <p:cNvSpPr txBox="1"/>
          <p:nvPr/>
        </p:nvSpPr>
        <p:spPr>
          <a:xfrm>
            <a:off x="5503216" y="501654"/>
            <a:ext cx="2124594" cy="276999"/>
          </a:xfrm>
          <a:prstGeom prst="rect">
            <a:avLst/>
          </a:prstGeom>
          <a:noFill/>
        </p:spPr>
        <p:txBody>
          <a:bodyPr wrap="square" rtlCol="0">
            <a:spAutoFit/>
          </a:bodyPr>
          <a:lstStyle/>
          <a:p>
            <a:pPr algn="r"/>
            <a:r>
              <a:rPr lang="en-US" sz="1200" dirty="0">
                <a:latin typeface="Book Antiqua" charset="0"/>
                <a:ea typeface="Book Antiqua" charset="0"/>
                <a:cs typeface="Book Antiqua" charset="0"/>
              </a:rPr>
              <a:t>Skill: </a:t>
            </a:r>
            <a:r>
              <a:rPr lang="en-US" sz="1200" dirty="0" smtClean="0">
                <a:latin typeface="Book Antiqua" charset="0"/>
                <a:ea typeface="Book Antiqua" charset="0"/>
                <a:cs typeface="Book Antiqua" charset="0"/>
              </a:rPr>
              <a:t>Text Evidence</a:t>
            </a:r>
            <a:endParaRPr lang="en-US" sz="1200" dirty="0">
              <a:latin typeface="Book Antiqua" charset="0"/>
              <a:ea typeface="Book Antiqua" charset="0"/>
              <a:cs typeface="Book Antiqua" charset="0"/>
            </a:endParaRPr>
          </a:p>
        </p:txBody>
      </p:sp>
      <p:sp>
        <p:nvSpPr>
          <p:cNvPr id="11" name="TextBox 10">
            <a:extLst>
              <a:ext uri="{FF2B5EF4-FFF2-40B4-BE49-F238E27FC236}">
                <a16:creationId xmlns="" xmlns:a16="http://schemas.microsoft.com/office/drawing/2014/main" id="{F3405A27-251E-2942-85F5-5E1670977858}"/>
              </a:ext>
            </a:extLst>
          </p:cNvPr>
          <p:cNvSpPr txBox="1"/>
          <p:nvPr/>
        </p:nvSpPr>
        <p:spPr>
          <a:xfrm>
            <a:off x="289221" y="3684544"/>
            <a:ext cx="7087343" cy="2495555"/>
          </a:xfrm>
          <a:prstGeom prst="rect">
            <a:avLst/>
          </a:prstGeom>
          <a:noFill/>
        </p:spPr>
        <p:txBody>
          <a:bodyPr wrap="square" rtlCol="0">
            <a:spAutoFit/>
          </a:bodyPr>
          <a:lstStyle/>
          <a:p>
            <a:pPr>
              <a:lnSpc>
                <a:spcPts val="2060"/>
              </a:lnSpc>
            </a:pPr>
            <a:r>
              <a:rPr lang="en-US" sz="1300" b="1" i="1" dirty="0" smtClean="0">
                <a:latin typeface="Book Antiqua" charset="0"/>
                <a:ea typeface="Book Antiqua" charset="0"/>
                <a:cs typeface="Book Antiqua" charset="0"/>
              </a:rPr>
              <a:t>For items 5-8, you’ll be citing textual evidence to support inferences drawn from the text.</a:t>
            </a:r>
          </a:p>
          <a:p>
            <a:pPr marL="342900" indent="-342900">
              <a:lnSpc>
                <a:spcPts val="2060"/>
              </a:lnSpc>
              <a:buFont typeface="+mj-lt"/>
              <a:buAutoNum type="arabicPeriod" startAt="5"/>
            </a:pPr>
            <a:r>
              <a:rPr lang="en-US" sz="1300" dirty="0" smtClean="0">
                <a:latin typeface="Book Antiqua" charset="0"/>
                <a:ea typeface="Book Antiqua" charset="0"/>
                <a:cs typeface="Book Antiqua" charset="0"/>
              </a:rPr>
              <a:t>Find a sentence that shows the reader (</a:t>
            </a:r>
            <a:r>
              <a:rPr lang="en-US" sz="1300" b="1" dirty="0" smtClean="0">
                <a:latin typeface="Book Antiqua" charset="0"/>
                <a:ea typeface="Book Antiqua" charset="0"/>
                <a:cs typeface="Book Antiqua" charset="0"/>
              </a:rPr>
              <a:t>you</a:t>
            </a:r>
            <a:r>
              <a:rPr lang="en-US" sz="1300" dirty="0" smtClean="0">
                <a:latin typeface="Book Antiqua" charset="0"/>
                <a:ea typeface="Book Antiqua" charset="0"/>
                <a:cs typeface="Book Antiqua" charset="0"/>
              </a:rPr>
              <a:t>) why you can probably connect to this article. Highlight it in </a:t>
            </a:r>
            <a:r>
              <a:rPr lang="en-US" sz="1300" b="1" dirty="0" smtClean="0">
                <a:latin typeface="Book Antiqua" charset="0"/>
                <a:ea typeface="Book Antiqua" charset="0"/>
                <a:cs typeface="Book Antiqua" charset="0"/>
              </a:rPr>
              <a:t>orange</a:t>
            </a:r>
            <a:r>
              <a:rPr lang="en-US" sz="1300" dirty="0" smtClean="0">
                <a:latin typeface="Book Antiqua" charset="0"/>
                <a:ea typeface="Book Antiqua" charset="0"/>
                <a:cs typeface="Book Antiqua" charset="0"/>
              </a:rPr>
              <a:t>.</a:t>
            </a:r>
          </a:p>
          <a:p>
            <a:pPr marL="342900" indent="-342900">
              <a:lnSpc>
                <a:spcPts val="2060"/>
              </a:lnSpc>
              <a:buFont typeface="+mj-lt"/>
              <a:buAutoNum type="arabicPeriod" startAt="5"/>
            </a:pPr>
            <a:r>
              <a:rPr lang="en-US" sz="1300" dirty="0" smtClean="0">
                <a:latin typeface="Book Antiqua" charset="0"/>
                <a:ea typeface="Book Antiqua" charset="0"/>
                <a:cs typeface="Book Antiqua" charset="0"/>
              </a:rPr>
              <a:t>Find the sentence that tells the reader </a:t>
            </a:r>
            <a:r>
              <a:rPr lang="en-US" sz="1300" b="1" dirty="0" smtClean="0">
                <a:latin typeface="Book Antiqua" charset="0"/>
                <a:ea typeface="Book Antiqua" charset="0"/>
                <a:cs typeface="Book Antiqua" charset="0"/>
              </a:rPr>
              <a:t>how </a:t>
            </a:r>
            <a:r>
              <a:rPr lang="en-US" sz="1300" dirty="0" smtClean="0">
                <a:latin typeface="Book Antiqua" charset="0"/>
                <a:ea typeface="Book Antiqua" charset="0"/>
                <a:cs typeface="Book Antiqua" charset="0"/>
              </a:rPr>
              <a:t>American shopping trends are </a:t>
            </a:r>
            <a:r>
              <a:rPr lang="en-US" sz="1300" b="1" dirty="0" smtClean="0">
                <a:latin typeface="Book Antiqua" charset="0"/>
                <a:ea typeface="Book Antiqua" charset="0"/>
                <a:cs typeface="Book Antiqua" charset="0"/>
              </a:rPr>
              <a:t>changing</a:t>
            </a:r>
            <a:r>
              <a:rPr lang="en-US" sz="1300" dirty="0" smtClean="0">
                <a:latin typeface="Book Antiqua" charset="0"/>
                <a:ea typeface="Book Antiqua" charset="0"/>
                <a:cs typeface="Book Antiqua" charset="0"/>
              </a:rPr>
              <a:t>. Highlight it in </a:t>
            </a:r>
            <a:r>
              <a:rPr lang="en-US" sz="1300" b="1" dirty="0" smtClean="0">
                <a:latin typeface="Book Antiqua" charset="0"/>
                <a:ea typeface="Book Antiqua" charset="0"/>
                <a:cs typeface="Book Antiqua" charset="0"/>
              </a:rPr>
              <a:t>red</a:t>
            </a:r>
            <a:r>
              <a:rPr lang="en-US" sz="1300" dirty="0" smtClean="0">
                <a:latin typeface="Book Antiqua" charset="0"/>
                <a:ea typeface="Book Antiqua" charset="0"/>
                <a:cs typeface="Book Antiqua" charset="0"/>
              </a:rPr>
              <a:t>.</a:t>
            </a:r>
          </a:p>
          <a:p>
            <a:pPr marL="342900" indent="-342900">
              <a:lnSpc>
                <a:spcPts val="2060"/>
              </a:lnSpc>
              <a:buFont typeface="+mj-lt"/>
              <a:buAutoNum type="arabicPeriod" startAt="5"/>
            </a:pPr>
            <a:r>
              <a:rPr lang="en-US" sz="1300" dirty="0" smtClean="0">
                <a:latin typeface="Book Antiqua" charset="0"/>
                <a:ea typeface="Book Antiqua" charset="0"/>
                <a:cs typeface="Book Antiqua" charset="0"/>
              </a:rPr>
              <a:t>Find the sentence that provides </a:t>
            </a:r>
            <a:r>
              <a:rPr lang="en-US" sz="1300" b="1" dirty="0" smtClean="0">
                <a:latin typeface="Book Antiqua" charset="0"/>
                <a:ea typeface="Book Antiqua" charset="0"/>
                <a:cs typeface="Book Antiqua" charset="0"/>
              </a:rPr>
              <a:t>evidence</a:t>
            </a:r>
            <a:r>
              <a:rPr lang="en-US" sz="1300" dirty="0" smtClean="0">
                <a:latin typeface="Book Antiqua" charset="0"/>
                <a:ea typeface="Book Antiqua" charset="0"/>
                <a:cs typeface="Book Antiqua" charset="0"/>
              </a:rPr>
              <a:t> that Amazon is doing well in selling toys and highlight it in </a:t>
            </a:r>
            <a:r>
              <a:rPr lang="en-US" sz="1300" b="1" dirty="0" smtClean="0">
                <a:latin typeface="Book Antiqua" charset="0"/>
                <a:ea typeface="Book Antiqua" charset="0"/>
                <a:cs typeface="Book Antiqua" charset="0"/>
              </a:rPr>
              <a:t>yellow.</a:t>
            </a:r>
          </a:p>
          <a:p>
            <a:pPr marL="342900" indent="-342900">
              <a:lnSpc>
                <a:spcPts val="2060"/>
              </a:lnSpc>
              <a:buFont typeface="+mj-lt"/>
              <a:buAutoNum type="arabicPeriod" startAt="5"/>
            </a:pPr>
            <a:r>
              <a:rPr lang="en-US" sz="1300" dirty="0" smtClean="0">
                <a:latin typeface="Book Antiqua" charset="0"/>
                <a:ea typeface="Book Antiqua" charset="0"/>
                <a:cs typeface="Book Antiqua" charset="0"/>
              </a:rPr>
              <a:t>Find the sentence that explains why other companies should worry about the declining birth rates around the world and highlight it in </a:t>
            </a:r>
            <a:r>
              <a:rPr lang="en-US" sz="1300" b="1" dirty="0" smtClean="0">
                <a:latin typeface="Book Antiqua" charset="0"/>
                <a:ea typeface="Book Antiqua" charset="0"/>
                <a:cs typeface="Book Antiqua" charset="0"/>
              </a:rPr>
              <a:t>pink</a:t>
            </a:r>
            <a:r>
              <a:rPr lang="en-US" sz="1300" dirty="0" smtClean="0">
                <a:latin typeface="Book Antiqua" charset="0"/>
                <a:ea typeface="Book Antiqua" charset="0"/>
                <a:cs typeface="Book Antiqua" charset="0"/>
              </a:rPr>
              <a:t>.</a:t>
            </a:r>
            <a:endParaRPr lang="en-US" sz="1300" dirty="0">
              <a:latin typeface="Book Antiqua"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712587639"/>
              </p:ext>
            </p:extLst>
          </p:nvPr>
        </p:nvGraphicFramePr>
        <p:xfrm>
          <a:off x="433220" y="6321162"/>
          <a:ext cx="6943344" cy="3337560"/>
        </p:xfrm>
        <a:graphic>
          <a:graphicData uri="http://schemas.openxmlformats.org/drawingml/2006/table">
            <a:tbl>
              <a:tblPr firstRow="1" bandRow="1">
                <a:tableStyleId>{5C22544A-7EE6-4342-B048-85BDC9FD1C3A}</a:tableStyleId>
              </a:tblPr>
              <a:tblGrid>
                <a:gridCol w="3471672"/>
                <a:gridCol w="3471672"/>
              </a:tblGrid>
              <a:tr h="564329">
                <a:tc>
                  <a:txBody>
                    <a:bodyPr/>
                    <a:lstStyle/>
                    <a:p>
                      <a:r>
                        <a:rPr lang="en-US" sz="1300" b="0" dirty="0" smtClean="0">
                          <a:solidFill>
                            <a:schemeClr val="tx1"/>
                          </a:solidFill>
                          <a:latin typeface="Book Antiqua" charset="0"/>
                          <a:ea typeface="Book Antiqua" charset="0"/>
                          <a:cs typeface="Book Antiqua" charset="0"/>
                        </a:rPr>
                        <a:t>In recent years, many customers stopped</a:t>
                      </a:r>
                      <a:r>
                        <a:rPr lang="en-US" sz="1300" b="0" baseline="0" dirty="0" smtClean="0">
                          <a:solidFill>
                            <a:schemeClr val="tx1"/>
                          </a:solidFill>
                          <a:latin typeface="Book Antiqua" charset="0"/>
                          <a:ea typeface="Book Antiqua" charset="0"/>
                          <a:cs typeface="Book Antiqua" charset="0"/>
                        </a:rPr>
                        <a:t> shopping at Toys R Us because they were able to find  cheaper prices and free shipping online.</a:t>
                      </a:r>
                      <a:endParaRPr lang="en-US" sz="1300" b="0" dirty="0">
                        <a:solidFill>
                          <a:schemeClr val="tx1"/>
                        </a:solidFill>
                        <a:latin typeface="Book Antiqua" charset="0"/>
                        <a:ea typeface="Book Antiqua" charset="0"/>
                        <a:cs typeface="Book Antiqu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00" b="0" dirty="0" smtClean="0">
                          <a:solidFill>
                            <a:schemeClr val="tx1"/>
                          </a:solidFill>
                          <a:latin typeface="Book Antiqua" charset="0"/>
                          <a:ea typeface="Book Antiqua" charset="0"/>
                          <a:cs typeface="Book Antiqua" charset="0"/>
                        </a:rPr>
                        <a:t>In fact, the number of toy sales made online has doubled in the past five</a:t>
                      </a:r>
                      <a:r>
                        <a:rPr lang="en-US" sz="1300" b="0" baseline="0" dirty="0" smtClean="0">
                          <a:solidFill>
                            <a:schemeClr val="tx1"/>
                          </a:solidFill>
                          <a:latin typeface="Book Antiqua" charset="0"/>
                          <a:ea typeface="Book Antiqua" charset="0"/>
                          <a:cs typeface="Book Antiqua" charset="0"/>
                        </a:rPr>
                        <a:t>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90816">
                <a:tc>
                  <a:txBody>
                    <a:bodyPr/>
                    <a:lstStyle/>
                    <a:p>
                      <a:r>
                        <a:rPr lang="en-US" sz="1300" b="0" dirty="0" smtClean="0">
                          <a:solidFill>
                            <a:schemeClr val="tx1"/>
                          </a:solidFill>
                          <a:latin typeface="Book Antiqua" charset="0"/>
                          <a:ea typeface="Book Antiqua" charset="0"/>
                          <a:cs typeface="Book Antiqua" charset="0"/>
                        </a:rPr>
                        <a:t>If you spent your childhood anywhere from the United States to France to Spain to Hong Kong, it is likely that you remember at least one visit to Toys R Us, the massive kid’s toy chain store with its bright and bold sign.</a:t>
                      </a:r>
                      <a:endParaRPr lang="en-US" sz="1300" b="0" dirty="0">
                        <a:solidFill>
                          <a:schemeClr val="tx1"/>
                        </a:solidFill>
                        <a:latin typeface="Book Antiqua" charset="0"/>
                        <a:ea typeface="Book Antiqua" charset="0"/>
                        <a:cs typeface="Book Antiqu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777240" rtl="0" eaLnBrk="1" fontAlgn="auto" latinLnBrk="0" hangingPunct="1">
                        <a:lnSpc>
                          <a:spcPct val="100000"/>
                        </a:lnSpc>
                        <a:spcBef>
                          <a:spcPts val="0"/>
                        </a:spcBef>
                        <a:spcAft>
                          <a:spcPts val="0"/>
                        </a:spcAft>
                        <a:buClrTx/>
                        <a:buSzTx/>
                        <a:buFontTx/>
                        <a:buNone/>
                        <a:tabLst/>
                        <a:defRPr/>
                      </a:pPr>
                      <a:r>
                        <a:rPr lang="en-US" sz="1300" b="0" baseline="0" dirty="0" smtClean="0">
                          <a:solidFill>
                            <a:schemeClr val="tx1"/>
                          </a:solidFill>
                          <a:latin typeface="Book Antiqua" charset="0"/>
                          <a:ea typeface="Book Antiqua" charset="0"/>
                          <a:cs typeface="Book Antiqua" charset="0"/>
                        </a:rPr>
                        <a:t>This means that the store had borrowed money and was having trouble paying it back.</a:t>
                      </a:r>
                      <a:endParaRPr lang="en-US" sz="1300" b="0" dirty="0" smtClean="0">
                        <a:solidFill>
                          <a:schemeClr val="tx1"/>
                        </a:solidFill>
                        <a:latin typeface="Book Antiqua" charset="0"/>
                        <a:ea typeface="Book Antiqua" charset="0"/>
                        <a:cs typeface="Book Antiqu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4071">
                <a:tc>
                  <a:txBody>
                    <a:bodyPr/>
                    <a:lstStyle/>
                    <a:p>
                      <a:r>
                        <a:rPr lang="en-US" sz="1300" b="0" dirty="0" smtClean="0">
                          <a:solidFill>
                            <a:schemeClr val="tx1"/>
                          </a:solidFill>
                          <a:latin typeface="Book Antiqua" charset="0"/>
                          <a:ea typeface="Book Antiqua" charset="0"/>
                          <a:cs typeface="Book Antiqua" charset="0"/>
                        </a:rPr>
                        <a:t>The store employed 60,000 people worldwide, and 30,000</a:t>
                      </a:r>
                      <a:r>
                        <a:rPr lang="en-US" sz="1300" b="0" baseline="0" dirty="0" smtClean="0">
                          <a:solidFill>
                            <a:schemeClr val="tx1"/>
                          </a:solidFill>
                          <a:latin typeface="Book Antiqua" charset="0"/>
                          <a:ea typeface="Book Antiqua" charset="0"/>
                          <a:cs typeface="Book Antiqua" charset="0"/>
                        </a:rPr>
                        <a:t> just in the United States.</a:t>
                      </a:r>
                      <a:endParaRPr lang="en-US" sz="1300" b="0" dirty="0">
                        <a:solidFill>
                          <a:schemeClr val="tx1"/>
                        </a:solidFill>
                        <a:latin typeface="Book Antiqua" charset="0"/>
                        <a:ea typeface="Book Antiqua" charset="0"/>
                        <a:cs typeface="Book Antiqu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00" b="0" dirty="0" smtClean="0">
                          <a:solidFill>
                            <a:schemeClr val="tx1"/>
                          </a:solidFill>
                          <a:latin typeface="Book Antiqua" charset="0"/>
                          <a:ea typeface="Book Antiqua" charset="0"/>
                          <a:cs typeface="Book Antiqua" charset="0"/>
                        </a:rPr>
                        <a:t>Many companies</a:t>
                      </a:r>
                      <a:r>
                        <a:rPr lang="en-US" sz="1300" b="0" baseline="0" dirty="0" smtClean="0">
                          <a:solidFill>
                            <a:schemeClr val="tx1"/>
                          </a:solidFill>
                          <a:latin typeface="Book Antiqua" charset="0"/>
                          <a:ea typeface="Book Antiqua" charset="0"/>
                          <a:cs typeface="Book Antiqua" charset="0"/>
                        </a:rPr>
                        <a:t> will have to change their approach to meet the needs of an older population.</a:t>
                      </a:r>
                      <a:endParaRPr lang="en-US" sz="1300" b="0" dirty="0">
                        <a:solidFill>
                          <a:schemeClr val="tx1"/>
                        </a:solidFill>
                        <a:latin typeface="Book Antiqua" charset="0"/>
                        <a:ea typeface="Book Antiqua" charset="0"/>
                        <a:cs typeface="Book Antiqu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4071">
                <a:tc>
                  <a:txBody>
                    <a:bodyPr/>
                    <a:lstStyle/>
                    <a:p>
                      <a:r>
                        <a:rPr lang="en-US" sz="1300" b="0" dirty="0" smtClean="0">
                          <a:solidFill>
                            <a:schemeClr val="tx1"/>
                          </a:solidFill>
                          <a:latin typeface="Book Antiqua" charset="0"/>
                          <a:ea typeface="Book Antiqua" charset="0"/>
                          <a:cs typeface="Book Antiqua" charset="0"/>
                        </a:rPr>
                        <a:t>Many people lost their jobs, their homes, and their retirement savings.</a:t>
                      </a:r>
                      <a:endParaRPr lang="en-US" sz="1300" b="0" dirty="0">
                        <a:solidFill>
                          <a:schemeClr val="tx1"/>
                        </a:solidFill>
                        <a:latin typeface="Book Antiqua" charset="0"/>
                        <a:ea typeface="Book Antiqua" charset="0"/>
                        <a:cs typeface="Book Antiqu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00" b="0" dirty="0" smtClean="0">
                          <a:solidFill>
                            <a:schemeClr val="tx1"/>
                          </a:solidFill>
                          <a:latin typeface="Book Antiqua" charset="0"/>
                          <a:ea typeface="Book Antiqua" charset="0"/>
                          <a:cs typeface="Book Antiqua" charset="0"/>
                        </a:rPr>
                        <a:t>Because the store focused on just one type of product </a:t>
                      </a:r>
                      <a:r>
                        <a:rPr lang="mr-IN" sz="1300" b="0" dirty="0" smtClean="0">
                          <a:solidFill>
                            <a:schemeClr val="tx1"/>
                          </a:solidFill>
                          <a:latin typeface="Book Antiqua" charset="0"/>
                          <a:ea typeface="Book Antiqua" charset="0"/>
                          <a:cs typeface="Book Antiqua" charset="0"/>
                        </a:rPr>
                        <a:t>–</a:t>
                      </a:r>
                      <a:r>
                        <a:rPr lang="en-US" sz="1300" b="0" dirty="0" smtClean="0">
                          <a:solidFill>
                            <a:schemeClr val="tx1"/>
                          </a:solidFill>
                          <a:latin typeface="Book Antiqua" charset="0"/>
                          <a:ea typeface="Book Antiqua" charset="0"/>
                          <a:cs typeface="Book Antiqua" charset="0"/>
                        </a:rPr>
                        <a:t> toys </a:t>
                      </a:r>
                      <a:r>
                        <a:rPr lang="mr-IN" sz="1300" b="0" dirty="0" smtClean="0">
                          <a:solidFill>
                            <a:schemeClr val="tx1"/>
                          </a:solidFill>
                          <a:latin typeface="Book Antiqua" charset="0"/>
                          <a:ea typeface="Book Antiqua" charset="0"/>
                          <a:cs typeface="Book Antiqua" charset="0"/>
                        </a:rPr>
                        <a:t>–</a:t>
                      </a:r>
                      <a:r>
                        <a:rPr lang="en-US" sz="1300" b="0" dirty="0" smtClean="0">
                          <a:solidFill>
                            <a:schemeClr val="tx1"/>
                          </a:solidFill>
                          <a:latin typeface="Book Antiqua" charset="0"/>
                          <a:ea typeface="Book Antiqua" charset="0"/>
                          <a:cs typeface="Book Antiqua" charset="0"/>
                        </a:rPr>
                        <a:t> it was able to quickly become the most popular destination.</a:t>
                      </a:r>
                      <a:endParaRPr lang="en-US" sz="1300" b="0" dirty="0">
                        <a:solidFill>
                          <a:schemeClr val="tx1"/>
                        </a:solidFill>
                        <a:latin typeface="Book Antiqua" charset="0"/>
                        <a:ea typeface="Book Antiqua" charset="0"/>
                        <a:cs typeface="Book Antiqu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4" name="Rectangle 13"/>
          <p:cNvSpPr/>
          <p:nvPr/>
        </p:nvSpPr>
        <p:spPr>
          <a:xfrm>
            <a:off x="119100" y="9673763"/>
            <a:ext cx="784317" cy="276999"/>
          </a:xfrm>
          <a:prstGeom prst="rect">
            <a:avLst/>
          </a:prstGeom>
        </p:spPr>
        <p:txBody>
          <a:bodyPr wrap="none">
            <a:spAutoFit/>
          </a:bodyPr>
          <a:lstStyle/>
          <a:p>
            <a:r>
              <a:rPr lang="en-US" sz="1200" dirty="0">
                <a:latin typeface="KG She Persisted" charset="0"/>
                <a:ea typeface="KG She Persisted" charset="0"/>
                <a:cs typeface="KG She Persisted" charset="0"/>
              </a:rPr>
              <a:t>Activity 4</a:t>
            </a:r>
            <a:endParaRPr lang="en-US" sz="1200" dirty="0"/>
          </a:p>
        </p:txBody>
      </p:sp>
    </p:spTree>
    <p:extLst>
      <p:ext uri="{BB962C8B-B14F-4D97-AF65-F5344CB8AC3E}">
        <p14:creationId xmlns:p14="http://schemas.microsoft.com/office/powerpoint/2010/main" val="1361280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60E02C4F-A09C-A645-A18E-6A01A3F1D8EF}"/>
              </a:ext>
            </a:extLst>
          </p:cNvPr>
          <p:cNvPicPr>
            <a:picLocks noChangeAspect="1"/>
          </p:cNvPicPr>
          <p:nvPr/>
        </p:nvPicPr>
        <p:blipFill>
          <a:blip r:embed="rId2"/>
          <a:stretch>
            <a:fillRect/>
          </a:stretch>
        </p:blipFill>
        <p:spPr>
          <a:xfrm>
            <a:off x="0" y="0"/>
            <a:ext cx="7772400" cy="10058400"/>
          </a:xfrm>
          <a:prstGeom prst="rect">
            <a:avLst/>
          </a:prstGeom>
        </p:spPr>
      </p:pic>
      <p:sp>
        <p:nvSpPr>
          <p:cNvPr id="2" name="Snip Same Side Corner Rectangle 1"/>
          <p:cNvSpPr/>
          <p:nvPr/>
        </p:nvSpPr>
        <p:spPr>
          <a:xfrm rot="10800000">
            <a:off x="5506779" y="138873"/>
            <a:ext cx="2121031" cy="358218"/>
          </a:xfrm>
          <a:prstGeom prst="snip2SameRect">
            <a:avLst>
              <a:gd name="adj1" fmla="val 11404"/>
              <a:gd name="adj2" fmla="val 0"/>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TextBox 4"/>
          <p:cNvSpPr txBox="1"/>
          <p:nvPr/>
        </p:nvSpPr>
        <p:spPr>
          <a:xfrm>
            <a:off x="4469830" y="9695298"/>
            <a:ext cx="3245420" cy="276999"/>
          </a:xfrm>
          <a:prstGeom prst="rect">
            <a:avLst/>
          </a:prstGeom>
          <a:noFill/>
        </p:spPr>
        <p:txBody>
          <a:bodyPr wrap="square" rtlCol="0">
            <a:spAutoFit/>
          </a:bodyPr>
          <a:lstStyle/>
          <a:p>
            <a:r>
              <a:rPr lang="en-US" sz="1200" dirty="0">
                <a:latin typeface="SimpleKindOfGirl"/>
                <a:cs typeface="SimpleKindOfGirl"/>
              </a:rPr>
              <a:t>©2018 erin cobb 	imlovinlit.com</a:t>
            </a:r>
          </a:p>
        </p:txBody>
      </p:sp>
      <p:sp>
        <p:nvSpPr>
          <p:cNvPr id="6" name="TextBox 5"/>
          <p:cNvSpPr txBox="1"/>
          <p:nvPr/>
        </p:nvSpPr>
        <p:spPr>
          <a:xfrm>
            <a:off x="172264" y="211934"/>
            <a:ext cx="4297566" cy="338554"/>
          </a:xfrm>
          <a:prstGeom prst="rect">
            <a:avLst/>
          </a:prstGeom>
          <a:noFill/>
        </p:spPr>
        <p:txBody>
          <a:bodyPr wrap="square" rtlCol="0">
            <a:spAutoFit/>
          </a:bodyPr>
          <a:lstStyle/>
          <a:p>
            <a:r>
              <a:rPr lang="en-US" sz="1600" dirty="0">
                <a:latin typeface="KG She Persisted" charset="0"/>
                <a:ea typeface="KG She Persisted" charset="0"/>
                <a:cs typeface="KG She Persisted" charset="0"/>
              </a:rPr>
              <a:t>Nonfiction Article of the Week</a:t>
            </a:r>
          </a:p>
        </p:txBody>
      </p:sp>
      <p:sp>
        <p:nvSpPr>
          <p:cNvPr id="7" name="TextBox 6"/>
          <p:cNvSpPr txBox="1"/>
          <p:nvPr/>
        </p:nvSpPr>
        <p:spPr>
          <a:xfrm>
            <a:off x="172264" y="465078"/>
            <a:ext cx="4297566" cy="276999"/>
          </a:xfrm>
          <a:prstGeom prst="rect">
            <a:avLst/>
          </a:prstGeom>
          <a:noFill/>
        </p:spPr>
        <p:txBody>
          <a:bodyPr wrap="square" rtlCol="0">
            <a:spAutoFit/>
          </a:bodyPr>
          <a:lstStyle/>
          <a:p>
            <a:r>
              <a:rPr lang="en-US" sz="1200" dirty="0">
                <a:latin typeface="Book Antiqua" charset="0"/>
                <a:ea typeface="Book Antiqua" charset="0"/>
                <a:cs typeface="Book Antiqua" charset="0"/>
              </a:rPr>
              <a:t>6.1 “Toys R Us: End of </a:t>
            </a:r>
            <a:r>
              <a:rPr lang="en-US" sz="1200">
                <a:latin typeface="Book Antiqua" charset="0"/>
                <a:ea typeface="Book Antiqua" charset="0"/>
                <a:cs typeface="Book Antiqua" charset="0"/>
              </a:rPr>
              <a:t>an </a:t>
            </a:r>
            <a:r>
              <a:rPr lang="en-US" sz="1200" smtClean="0">
                <a:latin typeface="Book Antiqua" charset="0"/>
                <a:ea typeface="Book Antiqua" charset="0"/>
                <a:cs typeface="Book Antiqua" charset="0"/>
              </a:rPr>
              <a:t>Era”</a:t>
            </a:r>
            <a:endParaRPr lang="en-US" sz="1200" dirty="0">
              <a:latin typeface="Book Antiqua" charset="0"/>
              <a:ea typeface="Book Antiqua" charset="0"/>
              <a:cs typeface="Book Antiqua" charset="0"/>
            </a:endParaRPr>
          </a:p>
        </p:txBody>
      </p:sp>
      <p:sp>
        <p:nvSpPr>
          <p:cNvPr id="8" name="TextBox 7"/>
          <p:cNvSpPr txBox="1"/>
          <p:nvPr/>
        </p:nvSpPr>
        <p:spPr>
          <a:xfrm>
            <a:off x="5506780" y="177392"/>
            <a:ext cx="2121030" cy="338554"/>
          </a:xfrm>
          <a:prstGeom prst="rect">
            <a:avLst/>
          </a:prstGeom>
          <a:noFill/>
        </p:spPr>
        <p:txBody>
          <a:bodyPr wrap="square" rtlCol="0">
            <a:spAutoFit/>
          </a:bodyPr>
          <a:lstStyle/>
          <a:p>
            <a:pPr algn="ctr"/>
            <a:r>
              <a:rPr lang="en-US" sz="1600" dirty="0">
                <a:solidFill>
                  <a:schemeClr val="bg1"/>
                </a:solidFill>
                <a:latin typeface="KG She Persisted" charset="0"/>
                <a:ea typeface="KG She Persisted" charset="0"/>
                <a:cs typeface="KG She Persisted" charset="0"/>
              </a:rPr>
              <a:t>Informational Text</a:t>
            </a:r>
          </a:p>
        </p:txBody>
      </p:sp>
      <p:sp>
        <p:nvSpPr>
          <p:cNvPr id="9" name="TextBox 8">
            <a:extLst>
              <a:ext uri="{FF2B5EF4-FFF2-40B4-BE49-F238E27FC236}">
                <a16:creationId xmlns="" xmlns:a16="http://schemas.microsoft.com/office/drawing/2014/main" id="{F3405A27-251E-2942-85F5-5E1670977858}"/>
              </a:ext>
            </a:extLst>
          </p:cNvPr>
          <p:cNvSpPr txBox="1"/>
          <p:nvPr/>
        </p:nvSpPr>
        <p:spPr>
          <a:xfrm>
            <a:off x="289222" y="1595889"/>
            <a:ext cx="7087343" cy="1263038"/>
          </a:xfrm>
          <a:prstGeom prst="rect">
            <a:avLst/>
          </a:prstGeom>
          <a:noFill/>
        </p:spPr>
        <p:txBody>
          <a:bodyPr wrap="square" rtlCol="0">
            <a:spAutoFit/>
          </a:bodyPr>
          <a:lstStyle/>
          <a:p>
            <a:pPr marL="342900" indent="-342900">
              <a:lnSpc>
                <a:spcPct val="150000"/>
              </a:lnSpc>
              <a:buAutoNum type="arabicPeriod"/>
            </a:pPr>
            <a:r>
              <a:rPr lang="en-US" sz="1300" dirty="0">
                <a:latin typeface="Book Antiqua" charset="0"/>
              </a:rPr>
              <a:t>What was the </a:t>
            </a:r>
            <a:r>
              <a:rPr lang="en-US" sz="1300" b="1" dirty="0">
                <a:latin typeface="Book Antiqua" charset="0"/>
              </a:rPr>
              <a:t>main idea </a:t>
            </a:r>
            <a:r>
              <a:rPr lang="en-US" sz="1300" dirty="0">
                <a:latin typeface="Book Antiqua" charset="0"/>
              </a:rPr>
              <a:t>of the entire article? Write it in the box below.</a:t>
            </a:r>
          </a:p>
          <a:p>
            <a:pPr marL="342900" indent="-342900">
              <a:lnSpc>
                <a:spcPct val="150000"/>
              </a:lnSpc>
              <a:buAutoNum type="arabicPeriod"/>
            </a:pPr>
            <a:r>
              <a:rPr lang="en-US" sz="1300" dirty="0">
                <a:latin typeface="Book Antiqua" charset="0"/>
              </a:rPr>
              <a:t>What are the names of the subheadings in the article? Write them on the lines provided.</a:t>
            </a:r>
          </a:p>
          <a:p>
            <a:pPr marL="342900" indent="-342900">
              <a:lnSpc>
                <a:spcPct val="150000"/>
              </a:lnSpc>
              <a:buAutoNum type="arabicPeriod"/>
            </a:pPr>
            <a:r>
              <a:rPr lang="en-US" sz="1300" dirty="0">
                <a:latin typeface="Book Antiqua" charset="0"/>
              </a:rPr>
              <a:t>What is the first subsection mostly about? Write it in the space provided.</a:t>
            </a:r>
          </a:p>
          <a:p>
            <a:pPr marL="342900" indent="-342900">
              <a:lnSpc>
                <a:spcPct val="150000"/>
              </a:lnSpc>
              <a:buAutoNum type="arabicPeriod"/>
            </a:pPr>
            <a:r>
              <a:rPr lang="en-US" sz="1300" dirty="0">
                <a:latin typeface="Book Antiqua" charset="0"/>
              </a:rPr>
              <a:t>What is the second subsection mostly about? Write it in the space provided.</a:t>
            </a:r>
          </a:p>
        </p:txBody>
      </p:sp>
      <p:sp>
        <p:nvSpPr>
          <p:cNvPr id="12" name="TextBox 11">
            <a:extLst>
              <a:ext uri="{FF2B5EF4-FFF2-40B4-BE49-F238E27FC236}">
                <a16:creationId xmlns="" xmlns:a16="http://schemas.microsoft.com/office/drawing/2014/main" id="{BAB10EF0-2364-7141-954E-E4FF67AACB7E}"/>
              </a:ext>
            </a:extLst>
          </p:cNvPr>
          <p:cNvSpPr txBox="1"/>
          <p:nvPr/>
        </p:nvSpPr>
        <p:spPr>
          <a:xfrm>
            <a:off x="289222" y="815040"/>
            <a:ext cx="5885435" cy="707886"/>
          </a:xfrm>
          <a:prstGeom prst="rect">
            <a:avLst/>
          </a:prstGeom>
          <a:noFill/>
        </p:spPr>
        <p:txBody>
          <a:bodyPr wrap="square" rtlCol="0">
            <a:spAutoFit/>
          </a:bodyPr>
          <a:lstStyle/>
          <a:p>
            <a:pPr>
              <a:lnSpc>
                <a:spcPct val="150000"/>
              </a:lnSpc>
            </a:pPr>
            <a:r>
              <a:rPr lang="en-US" b="1" dirty="0">
                <a:latin typeface="Book Antiqua" charset="0"/>
                <a:ea typeface="Book Antiqua" charset="0"/>
                <a:cs typeface="Book Antiqua" charset="0"/>
              </a:rPr>
              <a:t>Main Idea &amp; Details</a:t>
            </a:r>
          </a:p>
          <a:p>
            <a:r>
              <a:rPr lang="en-US" sz="1300" i="1" dirty="0">
                <a:latin typeface="Book Antiqua" charset="0"/>
                <a:ea typeface="Book Antiqua" charset="0"/>
                <a:cs typeface="Book Antiqua" charset="0"/>
              </a:rPr>
              <a:t>Use the article to answer the questions and complete the graphic organizers.</a:t>
            </a:r>
          </a:p>
        </p:txBody>
      </p:sp>
      <p:sp>
        <p:nvSpPr>
          <p:cNvPr id="3" name="Rectangle 2">
            <a:extLst>
              <a:ext uri="{FF2B5EF4-FFF2-40B4-BE49-F238E27FC236}">
                <a16:creationId xmlns="" xmlns:a16="http://schemas.microsoft.com/office/drawing/2014/main" id="{5A8614E4-E3A2-824D-8E8B-13C84DE9AD6B}"/>
              </a:ext>
            </a:extLst>
          </p:cNvPr>
          <p:cNvSpPr/>
          <p:nvPr/>
        </p:nvSpPr>
        <p:spPr>
          <a:xfrm>
            <a:off x="591206" y="2917321"/>
            <a:ext cx="6589987" cy="862983"/>
          </a:xfrm>
          <a:prstGeom prst="rect">
            <a:avLst/>
          </a:prstGeom>
          <a:ln w="25400"/>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Rectangle 3">
            <a:extLst>
              <a:ext uri="{FF2B5EF4-FFF2-40B4-BE49-F238E27FC236}">
                <a16:creationId xmlns="" xmlns:a16="http://schemas.microsoft.com/office/drawing/2014/main" id="{6CE5271B-F96D-2340-8E34-63FFFF0586F2}"/>
              </a:ext>
            </a:extLst>
          </p:cNvPr>
          <p:cNvSpPr/>
          <p:nvPr/>
        </p:nvSpPr>
        <p:spPr>
          <a:xfrm>
            <a:off x="2240689" y="2966176"/>
            <a:ext cx="3275256" cy="369332"/>
          </a:xfrm>
          <a:prstGeom prst="rect">
            <a:avLst/>
          </a:prstGeom>
        </p:spPr>
        <p:txBody>
          <a:bodyPr wrap="none">
            <a:spAutoFit/>
          </a:bodyPr>
          <a:lstStyle/>
          <a:p>
            <a:r>
              <a:rPr lang="en-US" b="1" dirty="0">
                <a:latin typeface="Avenir Roman" panose="02000503020000020003" pitchFamily="2" charset="0"/>
                <a:ea typeface="Book Antiqua" charset="0"/>
                <a:cs typeface="Book Antiqua" charset="0"/>
              </a:rPr>
              <a:t>Toys R Us: The End of an Era</a:t>
            </a:r>
            <a:endParaRPr lang="en-US" dirty="0">
              <a:latin typeface="Avenir Roman" panose="02000503020000020003" pitchFamily="2" charset="0"/>
            </a:endParaRPr>
          </a:p>
        </p:txBody>
      </p:sp>
      <p:sp>
        <p:nvSpPr>
          <p:cNvPr id="13" name="Rectangle 12">
            <a:extLst>
              <a:ext uri="{FF2B5EF4-FFF2-40B4-BE49-F238E27FC236}">
                <a16:creationId xmlns="" xmlns:a16="http://schemas.microsoft.com/office/drawing/2014/main" id="{3246C4E4-9DEF-3748-947D-9269614BFFE4}"/>
              </a:ext>
            </a:extLst>
          </p:cNvPr>
          <p:cNvSpPr/>
          <p:nvPr/>
        </p:nvSpPr>
        <p:spPr>
          <a:xfrm>
            <a:off x="669609" y="3780304"/>
            <a:ext cx="3127254" cy="1695265"/>
          </a:xfrm>
          <a:prstGeom prst="rect">
            <a:avLst/>
          </a:prstGeom>
          <a:ln w="25400"/>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a:extLst>
              <a:ext uri="{FF2B5EF4-FFF2-40B4-BE49-F238E27FC236}">
                <a16:creationId xmlns="" xmlns:a16="http://schemas.microsoft.com/office/drawing/2014/main" id="{CC5C4ADE-6CCF-B24E-B796-BBADD1721E5A}"/>
              </a:ext>
            </a:extLst>
          </p:cNvPr>
          <p:cNvSpPr/>
          <p:nvPr/>
        </p:nvSpPr>
        <p:spPr>
          <a:xfrm>
            <a:off x="3973338" y="3780304"/>
            <a:ext cx="3127254" cy="1695265"/>
          </a:xfrm>
          <a:prstGeom prst="rect">
            <a:avLst/>
          </a:prstGeom>
          <a:ln w="25400"/>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ectangle 15">
            <a:extLst>
              <a:ext uri="{FF2B5EF4-FFF2-40B4-BE49-F238E27FC236}">
                <a16:creationId xmlns="" xmlns:a16="http://schemas.microsoft.com/office/drawing/2014/main" id="{BC14061E-6037-0C4A-B425-C30990353048}"/>
              </a:ext>
            </a:extLst>
          </p:cNvPr>
          <p:cNvSpPr/>
          <p:nvPr/>
        </p:nvSpPr>
        <p:spPr>
          <a:xfrm>
            <a:off x="4117345" y="3877360"/>
            <a:ext cx="2839239" cy="369332"/>
          </a:xfrm>
          <a:prstGeom prst="rect">
            <a:avLst/>
          </a:prstGeom>
        </p:spPr>
        <p:txBody>
          <a:bodyPr wrap="none">
            <a:spAutoFit/>
          </a:bodyPr>
          <a:lstStyle/>
          <a:p>
            <a:r>
              <a:rPr lang="en-US" b="1" dirty="0">
                <a:latin typeface="Avenir Roman" panose="02000503020000020003" pitchFamily="2" charset="0"/>
                <a:ea typeface="Book Antiqua" charset="0"/>
                <a:cs typeface="Book Antiqua" charset="0"/>
              </a:rPr>
              <a:t>_______________________</a:t>
            </a:r>
            <a:endParaRPr lang="en-US" dirty="0">
              <a:latin typeface="Avenir Roman" panose="02000503020000020003" pitchFamily="2" charset="0"/>
            </a:endParaRPr>
          </a:p>
        </p:txBody>
      </p:sp>
      <p:sp>
        <p:nvSpPr>
          <p:cNvPr id="17" name="Rectangle 16">
            <a:extLst>
              <a:ext uri="{FF2B5EF4-FFF2-40B4-BE49-F238E27FC236}">
                <a16:creationId xmlns="" xmlns:a16="http://schemas.microsoft.com/office/drawing/2014/main" id="{6F86CF07-5134-1745-B3C3-17FB890A172C}"/>
              </a:ext>
            </a:extLst>
          </p:cNvPr>
          <p:cNvSpPr/>
          <p:nvPr/>
        </p:nvSpPr>
        <p:spPr>
          <a:xfrm>
            <a:off x="821069" y="3877360"/>
            <a:ext cx="2839239" cy="369332"/>
          </a:xfrm>
          <a:prstGeom prst="rect">
            <a:avLst/>
          </a:prstGeom>
        </p:spPr>
        <p:txBody>
          <a:bodyPr wrap="none">
            <a:spAutoFit/>
          </a:bodyPr>
          <a:lstStyle/>
          <a:p>
            <a:r>
              <a:rPr lang="en-US" b="1" dirty="0">
                <a:latin typeface="Avenir Roman" panose="02000503020000020003" pitchFamily="2" charset="0"/>
                <a:ea typeface="Book Antiqua" charset="0"/>
                <a:cs typeface="Book Antiqua" charset="0"/>
              </a:rPr>
              <a:t>_______________________</a:t>
            </a:r>
            <a:endParaRPr lang="en-US" dirty="0">
              <a:latin typeface="Avenir Roman" panose="02000503020000020003" pitchFamily="2" charset="0"/>
            </a:endParaRPr>
          </a:p>
        </p:txBody>
      </p:sp>
      <p:sp>
        <p:nvSpPr>
          <p:cNvPr id="19" name="Rectangle 18">
            <a:extLst>
              <a:ext uri="{FF2B5EF4-FFF2-40B4-BE49-F238E27FC236}">
                <a16:creationId xmlns="" xmlns:a16="http://schemas.microsoft.com/office/drawing/2014/main" id="{C252145F-795B-0A4C-9DF5-B4555954768B}"/>
              </a:ext>
            </a:extLst>
          </p:cNvPr>
          <p:cNvSpPr/>
          <p:nvPr/>
        </p:nvSpPr>
        <p:spPr>
          <a:xfrm>
            <a:off x="629350" y="3297385"/>
            <a:ext cx="383438" cy="307777"/>
          </a:xfrm>
          <a:prstGeom prst="rect">
            <a:avLst/>
          </a:prstGeom>
        </p:spPr>
        <p:txBody>
          <a:bodyPr wrap="none">
            <a:spAutoFit/>
          </a:bodyPr>
          <a:lstStyle/>
          <a:p>
            <a:r>
              <a:rPr lang="en-US" sz="1400" dirty="0">
                <a:latin typeface="Avenir Roman" panose="02000503020000020003" pitchFamily="2" charset="0"/>
                <a:ea typeface="Book Antiqua" charset="0"/>
                <a:cs typeface="Book Antiqua" charset="0"/>
              </a:rPr>
              <a:t>(1)</a:t>
            </a:r>
            <a:endParaRPr lang="en-US" sz="1400" dirty="0">
              <a:latin typeface="Avenir Roman" panose="02000503020000020003" pitchFamily="2" charset="0"/>
            </a:endParaRPr>
          </a:p>
        </p:txBody>
      </p:sp>
      <p:sp>
        <p:nvSpPr>
          <p:cNvPr id="20" name="Rectangle 19">
            <a:extLst>
              <a:ext uri="{FF2B5EF4-FFF2-40B4-BE49-F238E27FC236}">
                <a16:creationId xmlns="" xmlns:a16="http://schemas.microsoft.com/office/drawing/2014/main" id="{B9FC1FD2-26BC-1D4E-8DE0-52AF5E3B1BE6}"/>
              </a:ext>
            </a:extLst>
          </p:cNvPr>
          <p:cNvSpPr/>
          <p:nvPr/>
        </p:nvSpPr>
        <p:spPr>
          <a:xfrm>
            <a:off x="650370" y="3896475"/>
            <a:ext cx="476412" cy="307777"/>
          </a:xfrm>
          <a:prstGeom prst="rect">
            <a:avLst/>
          </a:prstGeom>
        </p:spPr>
        <p:txBody>
          <a:bodyPr wrap="none">
            <a:spAutoFit/>
          </a:bodyPr>
          <a:lstStyle/>
          <a:p>
            <a:r>
              <a:rPr lang="en-US" sz="1400" dirty="0">
                <a:latin typeface="Avenir Roman" panose="02000503020000020003" pitchFamily="2" charset="0"/>
                <a:ea typeface="Book Antiqua" charset="0"/>
                <a:cs typeface="Book Antiqua" charset="0"/>
              </a:rPr>
              <a:t>(2a)</a:t>
            </a:r>
            <a:endParaRPr lang="en-US" sz="1400" dirty="0">
              <a:latin typeface="Avenir Roman" panose="02000503020000020003" pitchFamily="2" charset="0"/>
            </a:endParaRPr>
          </a:p>
        </p:txBody>
      </p:sp>
      <p:sp>
        <p:nvSpPr>
          <p:cNvPr id="21" name="Rectangle 20">
            <a:extLst>
              <a:ext uri="{FF2B5EF4-FFF2-40B4-BE49-F238E27FC236}">
                <a16:creationId xmlns="" xmlns:a16="http://schemas.microsoft.com/office/drawing/2014/main" id="{BACA5C41-5FBD-784E-B47E-CF859D567595}"/>
              </a:ext>
            </a:extLst>
          </p:cNvPr>
          <p:cNvSpPr/>
          <p:nvPr/>
        </p:nvSpPr>
        <p:spPr>
          <a:xfrm>
            <a:off x="3961128" y="3896475"/>
            <a:ext cx="492443" cy="307777"/>
          </a:xfrm>
          <a:prstGeom prst="rect">
            <a:avLst/>
          </a:prstGeom>
        </p:spPr>
        <p:txBody>
          <a:bodyPr wrap="none">
            <a:spAutoFit/>
          </a:bodyPr>
          <a:lstStyle/>
          <a:p>
            <a:r>
              <a:rPr lang="en-US" sz="1400" dirty="0">
                <a:latin typeface="Avenir Roman" panose="02000503020000020003" pitchFamily="2" charset="0"/>
                <a:ea typeface="Book Antiqua" charset="0"/>
                <a:cs typeface="Book Antiqua" charset="0"/>
              </a:rPr>
              <a:t>(2b)</a:t>
            </a:r>
            <a:endParaRPr lang="en-US" sz="1400" dirty="0">
              <a:latin typeface="Avenir Roman" panose="02000503020000020003" pitchFamily="2" charset="0"/>
            </a:endParaRPr>
          </a:p>
        </p:txBody>
      </p:sp>
      <p:sp>
        <p:nvSpPr>
          <p:cNvPr id="22" name="Rectangle 21">
            <a:extLst>
              <a:ext uri="{FF2B5EF4-FFF2-40B4-BE49-F238E27FC236}">
                <a16:creationId xmlns="" xmlns:a16="http://schemas.microsoft.com/office/drawing/2014/main" id="{1E2381EC-0A54-274B-A131-68611C4443FD}"/>
              </a:ext>
            </a:extLst>
          </p:cNvPr>
          <p:cNvSpPr/>
          <p:nvPr/>
        </p:nvSpPr>
        <p:spPr>
          <a:xfrm>
            <a:off x="702922" y="4337910"/>
            <a:ext cx="383438" cy="307777"/>
          </a:xfrm>
          <a:prstGeom prst="rect">
            <a:avLst/>
          </a:prstGeom>
        </p:spPr>
        <p:txBody>
          <a:bodyPr wrap="none">
            <a:spAutoFit/>
          </a:bodyPr>
          <a:lstStyle/>
          <a:p>
            <a:r>
              <a:rPr lang="en-US" sz="1400" dirty="0">
                <a:latin typeface="Avenir Roman" panose="02000503020000020003" pitchFamily="2" charset="0"/>
                <a:ea typeface="Book Antiqua" charset="0"/>
                <a:cs typeface="Book Antiqua" charset="0"/>
              </a:rPr>
              <a:t>(3)</a:t>
            </a:r>
            <a:endParaRPr lang="en-US" sz="1400" dirty="0">
              <a:latin typeface="Avenir Roman" panose="02000503020000020003" pitchFamily="2" charset="0"/>
            </a:endParaRPr>
          </a:p>
        </p:txBody>
      </p:sp>
      <p:sp>
        <p:nvSpPr>
          <p:cNvPr id="23" name="Rectangle 22">
            <a:extLst>
              <a:ext uri="{FF2B5EF4-FFF2-40B4-BE49-F238E27FC236}">
                <a16:creationId xmlns="" xmlns:a16="http://schemas.microsoft.com/office/drawing/2014/main" id="{7A91AB29-C86F-3246-8CCB-7074F17B697A}"/>
              </a:ext>
            </a:extLst>
          </p:cNvPr>
          <p:cNvSpPr/>
          <p:nvPr/>
        </p:nvSpPr>
        <p:spPr>
          <a:xfrm>
            <a:off x="3992659" y="4316889"/>
            <a:ext cx="383438" cy="307777"/>
          </a:xfrm>
          <a:prstGeom prst="rect">
            <a:avLst/>
          </a:prstGeom>
        </p:spPr>
        <p:txBody>
          <a:bodyPr wrap="none">
            <a:spAutoFit/>
          </a:bodyPr>
          <a:lstStyle/>
          <a:p>
            <a:r>
              <a:rPr lang="en-US" sz="1400" dirty="0">
                <a:latin typeface="Avenir Roman" panose="02000503020000020003" pitchFamily="2" charset="0"/>
                <a:ea typeface="Book Antiqua" charset="0"/>
                <a:cs typeface="Book Antiqua" charset="0"/>
              </a:rPr>
              <a:t>(4)</a:t>
            </a:r>
            <a:endParaRPr lang="en-US" sz="1400" dirty="0">
              <a:latin typeface="Avenir Roman" panose="02000503020000020003" pitchFamily="2" charset="0"/>
            </a:endParaRPr>
          </a:p>
        </p:txBody>
      </p:sp>
      <p:sp>
        <p:nvSpPr>
          <p:cNvPr id="29" name="TextBox 28">
            <a:extLst>
              <a:ext uri="{FF2B5EF4-FFF2-40B4-BE49-F238E27FC236}">
                <a16:creationId xmlns="" xmlns:a16="http://schemas.microsoft.com/office/drawing/2014/main" id="{BFAED647-86F5-8A4F-A3F7-61D717F06606}"/>
              </a:ext>
            </a:extLst>
          </p:cNvPr>
          <p:cNvSpPr txBox="1"/>
          <p:nvPr/>
        </p:nvSpPr>
        <p:spPr>
          <a:xfrm>
            <a:off x="5503216" y="501654"/>
            <a:ext cx="2124594" cy="276999"/>
          </a:xfrm>
          <a:prstGeom prst="rect">
            <a:avLst/>
          </a:prstGeom>
          <a:noFill/>
        </p:spPr>
        <p:txBody>
          <a:bodyPr wrap="square" rtlCol="0">
            <a:spAutoFit/>
          </a:bodyPr>
          <a:lstStyle/>
          <a:p>
            <a:pPr algn="r"/>
            <a:r>
              <a:rPr lang="en-US" sz="1200" dirty="0">
                <a:latin typeface="Book Antiqua" charset="0"/>
                <a:ea typeface="Book Antiqua" charset="0"/>
                <a:cs typeface="Book Antiqua" charset="0"/>
              </a:rPr>
              <a:t>Skill: Main Idea &amp; Details</a:t>
            </a:r>
          </a:p>
        </p:txBody>
      </p:sp>
      <p:sp>
        <p:nvSpPr>
          <p:cNvPr id="30" name="TextBox 29">
            <a:extLst>
              <a:ext uri="{FF2B5EF4-FFF2-40B4-BE49-F238E27FC236}">
                <a16:creationId xmlns="" xmlns:a16="http://schemas.microsoft.com/office/drawing/2014/main" id="{F3405A27-251E-2942-85F5-5E1670977858}"/>
              </a:ext>
            </a:extLst>
          </p:cNvPr>
          <p:cNvSpPr txBox="1"/>
          <p:nvPr/>
        </p:nvSpPr>
        <p:spPr>
          <a:xfrm>
            <a:off x="289222" y="5540740"/>
            <a:ext cx="7087343" cy="3193182"/>
          </a:xfrm>
          <a:prstGeom prst="rect">
            <a:avLst/>
          </a:prstGeom>
          <a:noFill/>
        </p:spPr>
        <p:txBody>
          <a:bodyPr wrap="square" rtlCol="0">
            <a:spAutoFit/>
          </a:bodyPr>
          <a:lstStyle/>
          <a:p>
            <a:pPr marL="342900" indent="-342900">
              <a:lnSpc>
                <a:spcPct val="150000"/>
              </a:lnSpc>
              <a:buFont typeface="+mj-lt"/>
              <a:buAutoNum type="arabicPeriod" startAt="5"/>
            </a:pPr>
            <a:r>
              <a:rPr lang="en-US" sz="1300" dirty="0" smtClean="0">
                <a:latin typeface="Book Antiqua" charset="0"/>
              </a:rPr>
              <a:t>According to the article, what factors led Toys R Us to close their doors?</a:t>
            </a:r>
          </a:p>
          <a:p>
            <a:pPr marL="342900" indent="-342900">
              <a:lnSpc>
                <a:spcPct val="150000"/>
              </a:lnSpc>
              <a:buFont typeface="+mj-lt"/>
              <a:buAutoNum type="arabicPeriod" startAt="5"/>
            </a:pPr>
            <a:endParaRPr lang="en-US" sz="1300" dirty="0">
              <a:latin typeface="Book Antiqua" charset="0"/>
            </a:endParaRPr>
          </a:p>
          <a:p>
            <a:pPr marL="342900" indent="-342900">
              <a:lnSpc>
                <a:spcPct val="150000"/>
              </a:lnSpc>
              <a:buFont typeface="+mj-lt"/>
              <a:buAutoNum type="arabicPeriod" startAt="5"/>
            </a:pPr>
            <a:endParaRPr lang="en-US" sz="1300" dirty="0" smtClean="0">
              <a:latin typeface="Book Antiqua" charset="0"/>
            </a:endParaRPr>
          </a:p>
          <a:p>
            <a:pPr marL="342900" indent="-342900">
              <a:lnSpc>
                <a:spcPct val="150000"/>
              </a:lnSpc>
              <a:buFont typeface="+mj-lt"/>
              <a:buAutoNum type="arabicPeriod" startAt="5"/>
            </a:pPr>
            <a:endParaRPr lang="en-US" sz="1300" dirty="0">
              <a:latin typeface="Book Antiqua" charset="0"/>
            </a:endParaRPr>
          </a:p>
          <a:p>
            <a:pPr marL="342900" indent="-342900">
              <a:lnSpc>
                <a:spcPct val="150000"/>
              </a:lnSpc>
              <a:buFont typeface="+mj-lt"/>
              <a:buAutoNum type="arabicPeriod" startAt="5"/>
            </a:pPr>
            <a:endParaRPr lang="en-US" sz="1300" dirty="0" smtClean="0">
              <a:latin typeface="Book Antiqua" charset="0"/>
            </a:endParaRPr>
          </a:p>
          <a:p>
            <a:pPr marL="342900" indent="-342900">
              <a:lnSpc>
                <a:spcPct val="150000"/>
              </a:lnSpc>
              <a:buFont typeface="+mj-lt"/>
              <a:buAutoNum type="arabicPeriod" startAt="5"/>
            </a:pPr>
            <a:endParaRPr lang="en-US" sz="1300" dirty="0">
              <a:latin typeface="Book Antiqua" charset="0"/>
            </a:endParaRPr>
          </a:p>
          <a:p>
            <a:pPr marL="342900" indent="-342900">
              <a:lnSpc>
                <a:spcPct val="150000"/>
              </a:lnSpc>
              <a:buFont typeface="+mj-lt"/>
              <a:buAutoNum type="arabicPeriod" startAt="5"/>
            </a:pPr>
            <a:endParaRPr lang="en-US" sz="1300" dirty="0" smtClean="0">
              <a:latin typeface="Book Antiqua" charset="0"/>
            </a:endParaRPr>
          </a:p>
          <a:p>
            <a:pPr marL="342900" indent="-342900">
              <a:lnSpc>
                <a:spcPct val="150000"/>
              </a:lnSpc>
              <a:buFont typeface="+mj-lt"/>
              <a:buAutoNum type="arabicPeriod" startAt="5"/>
            </a:pPr>
            <a:endParaRPr lang="en-US" sz="1300" dirty="0">
              <a:latin typeface="Book Antiqua" charset="0"/>
            </a:endParaRPr>
          </a:p>
          <a:p>
            <a:pPr marL="342900" indent="-342900">
              <a:lnSpc>
                <a:spcPct val="150000"/>
              </a:lnSpc>
              <a:buFont typeface="+mj-lt"/>
              <a:buAutoNum type="arabicPeriod" startAt="5"/>
            </a:pPr>
            <a:endParaRPr lang="en-US" sz="1300" dirty="0" smtClean="0">
              <a:latin typeface="Book Antiqua" charset="0"/>
            </a:endParaRPr>
          </a:p>
          <a:p>
            <a:pPr marL="342900" indent="-342900">
              <a:buFont typeface="+mj-lt"/>
              <a:buAutoNum type="arabicPeriod" startAt="5"/>
            </a:pPr>
            <a:r>
              <a:rPr lang="en-US" sz="1300" dirty="0" smtClean="0">
                <a:latin typeface="Book Antiqua" charset="0"/>
              </a:rPr>
              <a:t>Look at the graph on the second page of the article. Which statement from the article does the graph support? Circle your answer.</a:t>
            </a:r>
            <a:endParaRPr lang="en-US" sz="1300" dirty="0">
              <a:latin typeface="Book Antiqua" charset="0"/>
            </a:endParaRPr>
          </a:p>
        </p:txBody>
      </p:sp>
      <p:sp>
        <p:nvSpPr>
          <p:cNvPr id="31" name="Rectangle 30">
            <a:extLst>
              <a:ext uri="{FF2B5EF4-FFF2-40B4-BE49-F238E27FC236}">
                <a16:creationId xmlns="" xmlns:a16="http://schemas.microsoft.com/office/drawing/2014/main" id="{5A8614E4-E3A2-824D-8E8B-13C84DE9AD6B}"/>
              </a:ext>
            </a:extLst>
          </p:cNvPr>
          <p:cNvSpPr/>
          <p:nvPr/>
        </p:nvSpPr>
        <p:spPr>
          <a:xfrm>
            <a:off x="1344167" y="5949851"/>
            <a:ext cx="5093209" cy="527307"/>
          </a:xfrm>
          <a:prstGeom prst="rect">
            <a:avLst/>
          </a:prstGeom>
          <a:ln w="25400"/>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Rectangle 31">
            <a:extLst>
              <a:ext uri="{FF2B5EF4-FFF2-40B4-BE49-F238E27FC236}">
                <a16:creationId xmlns="" xmlns:a16="http://schemas.microsoft.com/office/drawing/2014/main" id="{6CE5271B-F96D-2340-8E34-63FFFF0586F2}"/>
              </a:ext>
            </a:extLst>
          </p:cNvPr>
          <p:cNvSpPr/>
          <p:nvPr/>
        </p:nvSpPr>
        <p:spPr>
          <a:xfrm>
            <a:off x="1488191" y="6053084"/>
            <a:ext cx="4817857" cy="369332"/>
          </a:xfrm>
          <a:prstGeom prst="rect">
            <a:avLst/>
          </a:prstGeom>
        </p:spPr>
        <p:txBody>
          <a:bodyPr wrap="none">
            <a:spAutoFit/>
          </a:bodyPr>
          <a:lstStyle/>
          <a:p>
            <a:r>
              <a:rPr lang="en-US" b="1" smtClean="0">
                <a:latin typeface="Avenir Roman" panose="02000503020000020003" pitchFamily="2" charset="0"/>
                <a:ea typeface="Book Antiqua" charset="0"/>
                <a:cs typeface="Book Antiqua" charset="0"/>
              </a:rPr>
              <a:t>Factors that led to the closing of Toys R Us</a:t>
            </a:r>
            <a:endParaRPr lang="en-US" dirty="0">
              <a:latin typeface="Avenir Roman" panose="02000503020000020003" pitchFamily="2" charset="0"/>
            </a:endParaRPr>
          </a:p>
        </p:txBody>
      </p:sp>
      <p:sp>
        <p:nvSpPr>
          <p:cNvPr id="35" name="Rectangle 34">
            <a:extLst>
              <a:ext uri="{FF2B5EF4-FFF2-40B4-BE49-F238E27FC236}">
                <a16:creationId xmlns="" xmlns:a16="http://schemas.microsoft.com/office/drawing/2014/main" id="{3246C4E4-9DEF-3748-947D-9269614BFFE4}"/>
              </a:ext>
            </a:extLst>
          </p:cNvPr>
          <p:cNvSpPr/>
          <p:nvPr/>
        </p:nvSpPr>
        <p:spPr>
          <a:xfrm>
            <a:off x="577454" y="6952771"/>
            <a:ext cx="1841805" cy="1095674"/>
          </a:xfrm>
          <a:prstGeom prst="rect">
            <a:avLst/>
          </a:prstGeom>
          <a:ln w="25400"/>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 name="Rectangle 37">
            <a:extLst>
              <a:ext uri="{FF2B5EF4-FFF2-40B4-BE49-F238E27FC236}">
                <a16:creationId xmlns="" xmlns:a16="http://schemas.microsoft.com/office/drawing/2014/main" id="{3246C4E4-9DEF-3748-947D-9269614BFFE4}"/>
              </a:ext>
            </a:extLst>
          </p:cNvPr>
          <p:cNvSpPr/>
          <p:nvPr/>
        </p:nvSpPr>
        <p:spPr>
          <a:xfrm>
            <a:off x="2965297" y="6964660"/>
            <a:ext cx="1841805" cy="1095674"/>
          </a:xfrm>
          <a:prstGeom prst="rect">
            <a:avLst/>
          </a:prstGeom>
          <a:ln w="25400"/>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 name="Rectangle 38">
            <a:extLst>
              <a:ext uri="{FF2B5EF4-FFF2-40B4-BE49-F238E27FC236}">
                <a16:creationId xmlns="" xmlns:a16="http://schemas.microsoft.com/office/drawing/2014/main" id="{3246C4E4-9DEF-3748-947D-9269614BFFE4}"/>
              </a:ext>
            </a:extLst>
          </p:cNvPr>
          <p:cNvSpPr/>
          <p:nvPr/>
        </p:nvSpPr>
        <p:spPr>
          <a:xfrm>
            <a:off x="5339388" y="6961915"/>
            <a:ext cx="1841805" cy="1095674"/>
          </a:xfrm>
          <a:prstGeom prst="rect">
            <a:avLst/>
          </a:prstGeom>
          <a:ln w="25400"/>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1" name="Straight Arrow Connector 10"/>
          <p:cNvCxnSpPr/>
          <p:nvPr/>
        </p:nvCxnSpPr>
        <p:spPr>
          <a:xfrm flipH="1">
            <a:off x="1664208" y="6572501"/>
            <a:ext cx="1567731" cy="2854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44568" y="6593709"/>
            <a:ext cx="1463040" cy="2837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3878317" y="6565665"/>
            <a:ext cx="7883" cy="32286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75924" y="7038054"/>
            <a:ext cx="1843335" cy="523220"/>
          </a:xfrm>
          <a:prstGeom prst="rect">
            <a:avLst/>
          </a:prstGeom>
        </p:spPr>
        <p:txBody>
          <a:bodyPr wrap="square">
            <a:spAutoFit/>
          </a:bodyPr>
          <a:lstStyle/>
          <a:p>
            <a:r>
              <a:rPr lang="en-US" sz="1400" smtClean="0">
                <a:latin typeface="KG Miss Kindergarten" panose="02000000000000000000" pitchFamily="2" charset="77"/>
                <a:ea typeface="Book Antiqua" charset="0"/>
                <a:cs typeface="Book Antiqua" charset="0"/>
              </a:rPr>
              <a:t>Toys R Us had </a:t>
            </a:r>
            <a:r>
              <a:rPr lang="en-US" sz="1400" dirty="0">
                <a:latin typeface="KG Miss Kindergarten" panose="02000000000000000000" pitchFamily="2" charset="77"/>
                <a:ea typeface="Book Antiqua" charset="0"/>
                <a:cs typeface="Book Antiqua" charset="0"/>
              </a:rPr>
              <a:t>a lot of debt</a:t>
            </a:r>
          </a:p>
        </p:txBody>
      </p:sp>
      <p:sp>
        <p:nvSpPr>
          <p:cNvPr id="10" name="Rectangle 9"/>
          <p:cNvSpPr/>
          <p:nvPr/>
        </p:nvSpPr>
        <p:spPr>
          <a:xfrm>
            <a:off x="650370" y="8933977"/>
            <a:ext cx="3158060" cy="692497"/>
          </a:xfrm>
          <a:prstGeom prst="rect">
            <a:avLst/>
          </a:prstGeom>
        </p:spPr>
        <p:txBody>
          <a:bodyPr wrap="square">
            <a:spAutoFit/>
          </a:bodyPr>
          <a:lstStyle/>
          <a:p>
            <a:r>
              <a:rPr lang="en-US" sz="1300" dirty="0" smtClean="0">
                <a:latin typeface="Book Antiqua" charset="0"/>
              </a:rPr>
              <a:t>If birth rates continue to drop, there will be economic impacts far beyond the closure of one store.</a:t>
            </a:r>
            <a:endParaRPr lang="en-US" sz="1300" dirty="0"/>
          </a:p>
        </p:txBody>
      </p:sp>
      <p:sp>
        <p:nvSpPr>
          <p:cNvPr id="41" name="Rectangle 40"/>
          <p:cNvSpPr/>
          <p:nvPr/>
        </p:nvSpPr>
        <p:spPr>
          <a:xfrm>
            <a:off x="4023133" y="8943307"/>
            <a:ext cx="3158060" cy="492443"/>
          </a:xfrm>
          <a:prstGeom prst="rect">
            <a:avLst/>
          </a:prstGeom>
        </p:spPr>
        <p:txBody>
          <a:bodyPr wrap="square">
            <a:spAutoFit/>
          </a:bodyPr>
          <a:lstStyle/>
          <a:p>
            <a:r>
              <a:rPr lang="en-US" sz="1300" dirty="0" smtClean="0">
                <a:latin typeface="Book Antiqua" charset="0"/>
              </a:rPr>
              <a:t>For the past decade, birth rates have </a:t>
            </a:r>
            <a:r>
              <a:rPr lang="en-US" sz="1300" smtClean="0">
                <a:latin typeface="Book Antiqua" charset="0"/>
              </a:rPr>
              <a:t>been dropping.</a:t>
            </a:r>
            <a:endParaRPr lang="en-US" sz="1300" dirty="0"/>
          </a:p>
        </p:txBody>
      </p:sp>
      <p:sp>
        <p:nvSpPr>
          <p:cNvPr id="44" name="Rectangle 43"/>
          <p:cNvSpPr/>
          <p:nvPr/>
        </p:nvSpPr>
        <p:spPr>
          <a:xfrm>
            <a:off x="119100" y="9673763"/>
            <a:ext cx="784317" cy="276999"/>
          </a:xfrm>
          <a:prstGeom prst="rect">
            <a:avLst/>
          </a:prstGeom>
        </p:spPr>
        <p:txBody>
          <a:bodyPr wrap="none">
            <a:spAutoFit/>
          </a:bodyPr>
          <a:lstStyle/>
          <a:p>
            <a:r>
              <a:rPr lang="en-US" sz="1200">
                <a:latin typeface="KG She Persisted" charset="0"/>
                <a:ea typeface="KG She Persisted" charset="0"/>
                <a:cs typeface="KG She Persisted" charset="0"/>
              </a:rPr>
              <a:t>Activity </a:t>
            </a:r>
            <a:r>
              <a:rPr lang="en-US" sz="1200" smtClean="0">
                <a:latin typeface="KG She Persisted" charset="0"/>
                <a:ea typeface="KG She Persisted" charset="0"/>
                <a:cs typeface="KG She Persisted" charset="0"/>
              </a:rPr>
              <a:t>5</a:t>
            </a:r>
            <a:endParaRPr lang="en-US" sz="1200" dirty="0"/>
          </a:p>
        </p:txBody>
      </p:sp>
    </p:spTree>
    <p:extLst>
      <p:ext uri="{BB962C8B-B14F-4D97-AF65-F5344CB8AC3E}">
        <p14:creationId xmlns:p14="http://schemas.microsoft.com/office/powerpoint/2010/main" val="390652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60E02C4F-A09C-A645-A18E-6A01A3F1D8EF}"/>
              </a:ext>
            </a:extLst>
          </p:cNvPr>
          <p:cNvPicPr>
            <a:picLocks noChangeAspect="1"/>
          </p:cNvPicPr>
          <p:nvPr/>
        </p:nvPicPr>
        <p:blipFill>
          <a:blip r:embed="rId2"/>
          <a:stretch>
            <a:fillRect/>
          </a:stretch>
        </p:blipFill>
        <p:spPr>
          <a:xfrm>
            <a:off x="0" y="-1518"/>
            <a:ext cx="7772400" cy="10058400"/>
          </a:xfrm>
          <a:prstGeom prst="rect">
            <a:avLst/>
          </a:prstGeom>
        </p:spPr>
      </p:pic>
      <p:sp>
        <p:nvSpPr>
          <p:cNvPr id="2" name="Snip Same Side Corner Rectangle 1"/>
          <p:cNvSpPr/>
          <p:nvPr/>
        </p:nvSpPr>
        <p:spPr>
          <a:xfrm rot="10800000">
            <a:off x="5506779" y="138873"/>
            <a:ext cx="2121031" cy="358218"/>
          </a:xfrm>
          <a:prstGeom prst="snip2SameRect">
            <a:avLst>
              <a:gd name="adj1" fmla="val 11404"/>
              <a:gd name="adj2" fmla="val 0"/>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TextBox 4"/>
          <p:cNvSpPr txBox="1"/>
          <p:nvPr/>
        </p:nvSpPr>
        <p:spPr>
          <a:xfrm>
            <a:off x="4469830" y="9695298"/>
            <a:ext cx="3245420" cy="276999"/>
          </a:xfrm>
          <a:prstGeom prst="rect">
            <a:avLst/>
          </a:prstGeom>
          <a:noFill/>
        </p:spPr>
        <p:txBody>
          <a:bodyPr wrap="square" rtlCol="0">
            <a:spAutoFit/>
          </a:bodyPr>
          <a:lstStyle/>
          <a:p>
            <a:r>
              <a:rPr lang="en-US" sz="1200" dirty="0">
                <a:latin typeface="SimpleKindOfGirl"/>
                <a:cs typeface="SimpleKindOfGirl"/>
              </a:rPr>
              <a:t>©2018 erin cobb 	imlovinlit.com</a:t>
            </a:r>
          </a:p>
        </p:txBody>
      </p:sp>
      <p:sp>
        <p:nvSpPr>
          <p:cNvPr id="6" name="TextBox 5"/>
          <p:cNvSpPr txBox="1"/>
          <p:nvPr/>
        </p:nvSpPr>
        <p:spPr>
          <a:xfrm>
            <a:off x="172264" y="211934"/>
            <a:ext cx="4297566" cy="338554"/>
          </a:xfrm>
          <a:prstGeom prst="rect">
            <a:avLst/>
          </a:prstGeom>
          <a:noFill/>
        </p:spPr>
        <p:txBody>
          <a:bodyPr wrap="square" rtlCol="0">
            <a:spAutoFit/>
          </a:bodyPr>
          <a:lstStyle/>
          <a:p>
            <a:r>
              <a:rPr lang="en-US" sz="1600" dirty="0">
                <a:latin typeface="KG She Persisted" charset="0"/>
                <a:ea typeface="KG She Persisted" charset="0"/>
                <a:cs typeface="KG She Persisted" charset="0"/>
              </a:rPr>
              <a:t>Nonfiction Article of the Week</a:t>
            </a:r>
          </a:p>
        </p:txBody>
      </p:sp>
      <p:sp>
        <p:nvSpPr>
          <p:cNvPr id="7" name="TextBox 6"/>
          <p:cNvSpPr txBox="1"/>
          <p:nvPr/>
        </p:nvSpPr>
        <p:spPr>
          <a:xfrm>
            <a:off x="172264" y="465078"/>
            <a:ext cx="4297566" cy="276999"/>
          </a:xfrm>
          <a:prstGeom prst="rect">
            <a:avLst/>
          </a:prstGeom>
          <a:noFill/>
        </p:spPr>
        <p:txBody>
          <a:bodyPr wrap="square" rtlCol="0">
            <a:spAutoFit/>
          </a:bodyPr>
          <a:lstStyle/>
          <a:p>
            <a:r>
              <a:rPr lang="en-US" sz="1200" dirty="0">
                <a:latin typeface="Book Antiqua" charset="0"/>
                <a:ea typeface="Book Antiqua" charset="0"/>
                <a:cs typeface="Book Antiqua" charset="0"/>
              </a:rPr>
              <a:t>6.1 “Toys R Us: End of an </a:t>
            </a:r>
            <a:r>
              <a:rPr lang="en-US" sz="1200" dirty="0" smtClean="0">
                <a:latin typeface="Book Antiqua" charset="0"/>
                <a:ea typeface="Book Antiqua" charset="0"/>
                <a:cs typeface="Book Antiqua" charset="0"/>
              </a:rPr>
              <a:t>Era”</a:t>
            </a:r>
            <a:endParaRPr lang="en-US" sz="1200" dirty="0">
              <a:latin typeface="Book Antiqua" charset="0"/>
              <a:ea typeface="Book Antiqua" charset="0"/>
              <a:cs typeface="Book Antiqua" charset="0"/>
            </a:endParaRPr>
          </a:p>
        </p:txBody>
      </p:sp>
      <p:sp>
        <p:nvSpPr>
          <p:cNvPr id="8" name="TextBox 7"/>
          <p:cNvSpPr txBox="1"/>
          <p:nvPr/>
        </p:nvSpPr>
        <p:spPr>
          <a:xfrm>
            <a:off x="5506780" y="177392"/>
            <a:ext cx="2121030" cy="338554"/>
          </a:xfrm>
          <a:prstGeom prst="rect">
            <a:avLst/>
          </a:prstGeom>
          <a:noFill/>
        </p:spPr>
        <p:txBody>
          <a:bodyPr wrap="square" rtlCol="0">
            <a:spAutoFit/>
          </a:bodyPr>
          <a:lstStyle/>
          <a:p>
            <a:pPr algn="ctr"/>
            <a:r>
              <a:rPr lang="en-US" sz="1600" dirty="0">
                <a:solidFill>
                  <a:schemeClr val="bg1"/>
                </a:solidFill>
                <a:latin typeface="KG She Persisted" charset="0"/>
                <a:ea typeface="KG She Persisted" charset="0"/>
                <a:cs typeface="KG She Persisted" charset="0"/>
              </a:rPr>
              <a:t>Informational Text</a:t>
            </a:r>
          </a:p>
        </p:txBody>
      </p:sp>
      <p:sp>
        <p:nvSpPr>
          <p:cNvPr id="9" name="TextBox 8">
            <a:extLst>
              <a:ext uri="{FF2B5EF4-FFF2-40B4-BE49-F238E27FC236}">
                <a16:creationId xmlns="" xmlns:a16="http://schemas.microsoft.com/office/drawing/2014/main" id="{F3405A27-251E-2942-85F5-5E1670977858}"/>
              </a:ext>
            </a:extLst>
          </p:cNvPr>
          <p:cNvSpPr txBox="1"/>
          <p:nvPr/>
        </p:nvSpPr>
        <p:spPr>
          <a:xfrm>
            <a:off x="344086" y="772929"/>
            <a:ext cx="7087343" cy="992579"/>
          </a:xfrm>
          <a:prstGeom prst="rect">
            <a:avLst/>
          </a:prstGeom>
          <a:noFill/>
        </p:spPr>
        <p:txBody>
          <a:bodyPr wrap="square" rtlCol="0">
            <a:spAutoFit/>
          </a:bodyPr>
          <a:lstStyle/>
          <a:p>
            <a:pPr marL="342900" indent="-342900">
              <a:lnSpc>
                <a:spcPct val="150000"/>
              </a:lnSpc>
              <a:buFont typeface="+mj-lt"/>
              <a:buAutoNum type="arabicPeriod" startAt="7"/>
            </a:pPr>
            <a:r>
              <a:rPr lang="en-US" sz="1300" dirty="0" smtClean="0">
                <a:latin typeface="Book Antiqua" charset="0"/>
              </a:rPr>
              <a:t>In the graphic organizer below, two details are provided. Think about the idea that these two details support and write it in the space provided.</a:t>
            </a:r>
          </a:p>
          <a:p>
            <a:pPr marL="342900" indent="-342900">
              <a:lnSpc>
                <a:spcPct val="150000"/>
              </a:lnSpc>
              <a:buFont typeface="+mj-lt"/>
              <a:buAutoNum type="arabicPeriod" startAt="7"/>
            </a:pPr>
            <a:r>
              <a:rPr lang="en-US" sz="1300" dirty="0" smtClean="0">
                <a:latin typeface="Book Antiqua" charset="0"/>
              </a:rPr>
              <a:t>Now, find one more detail that supports this idea.</a:t>
            </a:r>
            <a:endParaRPr lang="en-US" sz="1300" dirty="0">
              <a:latin typeface="Book Antiqua" charset="0"/>
            </a:endParaRPr>
          </a:p>
        </p:txBody>
      </p:sp>
      <p:sp>
        <p:nvSpPr>
          <p:cNvPr id="29" name="TextBox 28">
            <a:extLst>
              <a:ext uri="{FF2B5EF4-FFF2-40B4-BE49-F238E27FC236}">
                <a16:creationId xmlns="" xmlns:a16="http://schemas.microsoft.com/office/drawing/2014/main" id="{BFAED647-86F5-8A4F-A3F7-61D717F06606}"/>
              </a:ext>
            </a:extLst>
          </p:cNvPr>
          <p:cNvSpPr txBox="1"/>
          <p:nvPr/>
        </p:nvSpPr>
        <p:spPr>
          <a:xfrm>
            <a:off x="5503216" y="501654"/>
            <a:ext cx="2124594" cy="276999"/>
          </a:xfrm>
          <a:prstGeom prst="rect">
            <a:avLst/>
          </a:prstGeom>
          <a:noFill/>
        </p:spPr>
        <p:txBody>
          <a:bodyPr wrap="square" rtlCol="0">
            <a:spAutoFit/>
          </a:bodyPr>
          <a:lstStyle/>
          <a:p>
            <a:pPr algn="r"/>
            <a:r>
              <a:rPr lang="en-US" sz="1200" dirty="0">
                <a:latin typeface="Book Antiqua" charset="0"/>
                <a:ea typeface="Book Antiqua" charset="0"/>
                <a:cs typeface="Book Antiqua" charset="0"/>
              </a:rPr>
              <a:t>Skill: Main Idea &amp; Details</a:t>
            </a:r>
          </a:p>
        </p:txBody>
      </p:sp>
      <p:sp>
        <p:nvSpPr>
          <p:cNvPr id="31" name="Rectangle 30">
            <a:extLst>
              <a:ext uri="{FF2B5EF4-FFF2-40B4-BE49-F238E27FC236}">
                <a16:creationId xmlns="" xmlns:a16="http://schemas.microsoft.com/office/drawing/2014/main" id="{5A8614E4-E3A2-824D-8E8B-13C84DE9AD6B}"/>
              </a:ext>
            </a:extLst>
          </p:cNvPr>
          <p:cNvSpPr/>
          <p:nvPr/>
        </p:nvSpPr>
        <p:spPr>
          <a:xfrm>
            <a:off x="1339595" y="1803083"/>
            <a:ext cx="5093209" cy="527307"/>
          </a:xfrm>
          <a:prstGeom prst="rect">
            <a:avLst/>
          </a:prstGeom>
          <a:ln w="25400"/>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 name="Rectangle 34">
            <a:extLst>
              <a:ext uri="{FF2B5EF4-FFF2-40B4-BE49-F238E27FC236}">
                <a16:creationId xmlns="" xmlns:a16="http://schemas.microsoft.com/office/drawing/2014/main" id="{3246C4E4-9DEF-3748-947D-9269614BFFE4}"/>
              </a:ext>
            </a:extLst>
          </p:cNvPr>
          <p:cNvSpPr/>
          <p:nvPr/>
        </p:nvSpPr>
        <p:spPr>
          <a:xfrm>
            <a:off x="572882" y="2806003"/>
            <a:ext cx="1841805" cy="1470084"/>
          </a:xfrm>
          <a:prstGeom prst="rect">
            <a:avLst/>
          </a:prstGeom>
          <a:ln w="25400"/>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 name="Rectangle 37">
            <a:extLst>
              <a:ext uri="{FF2B5EF4-FFF2-40B4-BE49-F238E27FC236}">
                <a16:creationId xmlns="" xmlns:a16="http://schemas.microsoft.com/office/drawing/2014/main" id="{3246C4E4-9DEF-3748-947D-9269614BFFE4}"/>
              </a:ext>
            </a:extLst>
          </p:cNvPr>
          <p:cNvSpPr/>
          <p:nvPr/>
        </p:nvSpPr>
        <p:spPr>
          <a:xfrm>
            <a:off x="2960725" y="2817892"/>
            <a:ext cx="1841805" cy="1459370"/>
          </a:xfrm>
          <a:prstGeom prst="rect">
            <a:avLst/>
          </a:prstGeom>
          <a:ln w="25400"/>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 name="Rectangle 38">
            <a:extLst>
              <a:ext uri="{FF2B5EF4-FFF2-40B4-BE49-F238E27FC236}">
                <a16:creationId xmlns="" xmlns:a16="http://schemas.microsoft.com/office/drawing/2014/main" id="{3246C4E4-9DEF-3748-947D-9269614BFFE4}"/>
              </a:ext>
            </a:extLst>
          </p:cNvPr>
          <p:cNvSpPr/>
          <p:nvPr/>
        </p:nvSpPr>
        <p:spPr>
          <a:xfrm>
            <a:off x="5334816" y="2815147"/>
            <a:ext cx="1841805" cy="1461844"/>
          </a:xfrm>
          <a:prstGeom prst="rect">
            <a:avLst/>
          </a:prstGeom>
          <a:ln w="25400"/>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1" name="Straight Arrow Connector 10"/>
          <p:cNvCxnSpPr/>
          <p:nvPr/>
        </p:nvCxnSpPr>
        <p:spPr>
          <a:xfrm flipH="1">
            <a:off x="1659636" y="2425733"/>
            <a:ext cx="1567731" cy="2854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39996" y="2446941"/>
            <a:ext cx="1463040" cy="2837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3873745" y="2418897"/>
            <a:ext cx="7883" cy="32286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71352" y="2818134"/>
            <a:ext cx="1843335" cy="1292662"/>
          </a:xfrm>
          <a:prstGeom prst="rect">
            <a:avLst/>
          </a:prstGeom>
        </p:spPr>
        <p:txBody>
          <a:bodyPr wrap="square">
            <a:spAutoFit/>
          </a:bodyPr>
          <a:lstStyle/>
          <a:p>
            <a:r>
              <a:rPr lang="en-US" sz="1300" dirty="0" smtClean="0">
                <a:latin typeface="KG Miss Kindergarten" panose="02000000000000000000" pitchFamily="2" charset="77"/>
                <a:ea typeface="Book Antiqua" charset="0"/>
                <a:cs typeface="Book Antiqua" charset="0"/>
              </a:rPr>
              <a:t>The Great Recession of 2008 caused families to become more cautious about having children.</a:t>
            </a:r>
            <a:endParaRPr lang="en-US" sz="1300" dirty="0">
              <a:latin typeface="KG Miss Kindergarten" panose="02000000000000000000" pitchFamily="2" charset="77"/>
              <a:ea typeface="Book Antiqua" charset="0"/>
              <a:cs typeface="Book Antiqua" charset="0"/>
            </a:endParaRPr>
          </a:p>
        </p:txBody>
      </p:sp>
      <p:sp>
        <p:nvSpPr>
          <p:cNvPr id="47" name="Rectangle 46"/>
          <p:cNvSpPr/>
          <p:nvPr/>
        </p:nvSpPr>
        <p:spPr>
          <a:xfrm>
            <a:off x="5356839" y="2784545"/>
            <a:ext cx="1843335" cy="1492716"/>
          </a:xfrm>
          <a:prstGeom prst="rect">
            <a:avLst/>
          </a:prstGeom>
        </p:spPr>
        <p:txBody>
          <a:bodyPr wrap="square">
            <a:spAutoFit/>
          </a:bodyPr>
          <a:lstStyle/>
          <a:p>
            <a:r>
              <a:rPr lang="en-US" sz="1300" dirty="0" smtClean="0">
                <a:latin typeface="KG Miss Kindergarten" panose="02000000000000000000" pitchFamily="2" charset="77"/>
                <a:ea typeface="Book Antiqua" charset="0"/>
                <a:cs typeface="Book Antiqua" charset="0"/>
              </a:rPr>
              <a:t>Gender roles are changing, and more women are choosing to focus on building their careers before starting a family.</a:t>
            </a:r>
            <a:endParaRPr lang="en-US" sz="1300" dirty="0">
              <a:latin typeface="KG Miss Kindergarten" panose="02000000000000000000" pitchFamily="2" charset="77"/>
              <a:ea typeface="Book Antiqua" charset="0"/>
              <a:cs typeface="Book Antiqua" charset="0"/>
            </a:endParaRPr>
          </a:p>
        </p:txBody>
      </p:sp>
      <p:sp>
        <p:nvSpPr>
          <p:cNvPr id="41" name="Rectangle 40">
            <a:extLst>
              <a:ext uri="{FF2B5EF4-FFF2-40B4-BE49-F238E27FC236}">
                <a16:creationId xmlns="" xmlns:a16="http://schemas.microsoft.com/office/drawing/2014/main" id="{C252145F-795B-0A4C-9DF5-B4555954768B}"/>
              </a:ext>
            </a:extLst>
          </p:cNvPr>
          <p:cNvSpPr/>
          <p:nvPr/>
        </p:nvSpPr>
        <p:spPr>
          <a:xfrm>
            <a:off x="1301300" y="1919265"/>
            <a:ext cx="383438" cy="307777"/>
          </a:xfrm>
          <a:prstGeom prst="rect">
            <a:avLst/>
          </a:prstGeom>
        </p:spPr>
        <p:txBody>
          <a:bodyPr wrap="none">
            <a:spAutoFit/>
          </a:bodyPr>
          <a:lstStyle/>
          <a:p>
            <a:r>
              <a:rPr lang="en-US" sz="1400" dirty="0" smtClean="0">
                <a:latin typeface="Avenir Roman" panose="02000503020000020003" pitchFamily="2" charset="0"/>
                <a:ea typeface="Book Antiqua" charset="0"/>
                <a:cs typeface="Book Antiqua" charset="0"/>
              </a:rPr>
              <a:t>(7)</a:t>
            </a:r>
            <a:endParaRPr lang="en-US" sz="1400" dirty="0">
              <a:latin typeface="Avenir Roman" panose="02000503020000020003" pitchFamily="2" charset="0"/>
            </a:endParaRPr>
          </a:p>
        </p:txBody>
      </p:sp>
      <p:sp>
        <p:nvSpPr>
          <p:cNvPr id="44" name="Rectangle 43">
            <a:extLst>
              <a:ext uri="{FF2B5EF4-FFF2-40B4-BE49-F238E27FC236}">
                <a16:creationId xmlns="" xmlns:a16="http://schemas.microsoft.com/office/drawing/2014/main" id="{C252145F-795B-0A4C-9DF5-B4555954768B}"/>
              </a:ext>
            </a:extLst>
          </p:cNvPr>
          <p:cNvSpPr/>
          <p:nvPr/>
        </p:nvSpPr>
        <p:spPr>
          <a:xfrm>
            <a:off x="2960725" y="2857697"/>
            <a:ext cx="383438" cy="307777"/>
          </a:xfrm>
          <a:prstGeom prst="rect">
            <a:avLst/>
          </a:prstGeom>
        </p:spPr>
        <p:txBody>
          <a:bodyPr wrap="none">
            <a:spAutoFit/>
          </a:bodyPr>
          <a:lstStyle/>
          <a:p>
            <a:r>
              <a:rPr lang="en-US" sz="1400" dirty="0" smtClean="0">
                <a:latin typeface="Avenir Roman" panose="02000503020000020003" pitchFamily="2" charset="0"/>
                <a:ea typeface="Book Antiqua" charset="0"/>
                <a:cs typeface="Book Antiqua" charset="0"/>
              </a:rPr>
              <a:t>(8)</a:t>
            </a:r>
            <a:endParaRPr lang="en-US" sz="1400" dirty="0">
              <a:latin typeface="Avenir Roman" panose="02000503020000020003" pitchFamily="2" charset="0"/>
            </a:endParaRPr>
          </a:p>
        </p:txBody>
      </p:sp>
      <p:sp>
        <p:nvSpPr>
          <p:cNvPr id="46" name="TextBox 45">
            <a:extLst>
              <a:ext uri="{FF2B5EF4-FFF2-40B4-BE49-F238E27FC236}">
                <a16:creationId xmlns="" xmlns:a16="http://schemas.microsoft.com/office/drawing/2014/main" id="{F3405A27-251E-2942-85F5-5E1670977858}"/>
              </a:ext>
            </a:extLst>
          </p:cNvPr>
          <p:cNvSpPr txBox="1"/>
          <p:nvPr/>
        </p:nvSpPr>
        <p:spPr>
          <a:xfrm>
            <a:off x="344086" y="4428985"/>
            <a:ext cx="7087343" cy="1092607"/>
          </a:xfrm>
          <a:prstGeom prst="rect">
            <a:avLst/>
          </a:prstGeom>
          <a:noFill/>
        </p:spPr>
        <p:txBody>
          <a:bodyPr wrap="square" rtlCol="0">
            <a:spAutoFit/>
          </a:bodyPr>
          <a:lstStyle/>
          <a:p>
            <a:r>
              <a:rPr lang="en-US" sz="1300" dirty="0" smtClean="0">
                <a:latin typeface="Book Antiqua" charset="0"/>
              </a:rPr>
              <a:t>Re-read this paragraph from the article.</a:t>
            </a:r>
            <a:br>
              <a:rPr lang="en-US" sz="1300" dirty="0" smtClean="0">
                <a:latin typeface="Book Antiqua" charset="0"/>
              </a:rPr>
            </a:br>
            <a:r>
              <a:rPr lang="en-US" sz="1300" dirty="0" smtClean="0">
                <a:latin typeface="Book Antiqua" charset="0"/>
              </a:rPr>
              <a:t/>
            </a:r>
            <a:br>
              <a:rPr lang="en-US" sz="1300" dirty="0" smtClean="0">
                <a:latin typeface="Book Antiqua" charset="0"/>
              </a:rPr>
            </a:br>
            <a:r>
              <a:rPr lang="en-US" sz="1300" i="1" dirty="0" smtClean="0">
                <a:latin typeface="Book Antiqua" charset="0"/>
              </a:rPr>
              <a:t>Because toys R Us owed so much money, they were not able to spend money on improvements to their stores</a:t>
            </a:r>
            <a:r>
              <a:rPr lang="en-US" sz="1300" i="1" smtClean="0">
                <a:latin typeface="Book Antiqua" charset="0"/>
              </a:rPr>
              <a:t>. They </a:t>
            </a:r>
            <a:r>
              <a:rPr lang="en-US" sz="1300" i="1" dirty="0" smtClean="0">
                <a:latin typeface="Book Antiqua" charset="0"/>
              </a:rPr>
              <a:t>were not able to create a better online shipping system that could compete with Amazon, pay their workers better wages, or update their stores.</a:t>
            </a:r>
          </a:p>
        </p:txBody>
      </p:sp>
      <p:sp>
        <p:nvSpPr>
          <p:cNvPr id="48" name="TextBox 47">
            <a:extLst>
              <a:ext uri="{FF2B5EF4-FFF2-40B4-BE49-F238E27FC236}">
                <a16:creationId xmlns="" xmlns:a16="http://schemas.microsoft.com/office/drawing/2014/main" id="{F3405A27-251E-2942-85F5-5E1670977858}"/>
              </a:ext>
            </a:extLst>
          </p:cNvPr>
          <p:cNvSpPr txBox="1"/>
          <p:nvPr/>
        </p:nvSpPr>
        <p:spPr>
          <a:xfrm>
            <a:off x="344086" y="5725654"/>
            <a:ext cx="7371164" cy="2192908"/>
          </a:xfrm>
          <a:prstGeom prst="rect">
            <a:avLst/>
          </a:prstGeom>
          <a:noFill/>
        </p:spPr>
        <p:txBody>
          <a:bodyPr wrap="square" rtlCol="0">
            <a:spAutoFit/>
          </a:bodyPr>
          <a:lstStyle/>
          <a:p>
            <a:pPr marL="342900" indent="-342900">
              <a:lnSpc>
                <a:spcPct val="150000"/>
              </a:lnSpc>
              <a:buFont typeface="+mj-lt"/>
              <a:buAutoNum type="arabicPeriod" startAt="9"/>
            </a:pPr>
            <a:r>
              <a:rPr lang="en-US" sz="1300" dirty="0" smtClean="0">
                <a:latin typeface="Book Antiqua" charset="0"/>
              </a:rPr>
              <a:t>What is the main idea of this paragraph?</a:t>
            </a:r>
            <a:br>
              <a:rPr lang="en-US" sz="1300" dirty="0" smtClean="0">
                <a:latin typeface="Book Antiqua" charset="0"/>
              </a:rPr>
            </a:br>
            <a:r>
              <a:rPr lang="en-US" sz="1300" dirty="0" smtClean="0">
                <a:latin typeface="Book Antiqua" charset="0"/>
                <a:ea typeface="Book Antiqua" charset="0"/>
                <a:cs typeface="Book Antiqua" charset="0"/>
              </a:rPr>
              <a:t>_______________________________________________________________________________ </a:t>
            </a:r>
            <a:endParaRPr lang="en-US" sz="1300" dirty="0">
              <a:latin typeface="Book Antiqua" charset="0"/>
            </a:endParaRPr>
          </a:p>
          <a:p>
            <a:pPr marL="342900" indent="-342900">
              <a:lnSpc>
                <a:spcPct val="150000"/>
              </a:lnSpc>
              <a:buFont typeface="+mj-lt"/>
              <a:buAutoNum type="arabicPeriod" startAt="9"/>
            </a:pPr>
            <a:r>
              <a:rPr lang="en-US" sz="1300" dirty="0" smtClean="0">
                <a:latin typeface="Book Antiqua" charset="0"/>
              </a:rPr>
              <a:t>List three details from the paragraph that support this idea.</a:t>
            </a:r>
            <a:r>
              <a:rPr lang="en-US" sz="1300" dirty="0">
                <a:latin typeface="Book Antiqua" charset="0"/>
              </a:rPr>
              <a:t/>
            </a:r>
            <a:br>
              <a:rPr lang="en-US" sz="1300" dirty="0">
                <a:latin typeface="Book Antiqua" charset="0"/>
              </a:rPr>
            </a:br>
            <a:r>
              <a:rPr lang="en-US" sz="1300" dirty="0" smtClean="0">
                <a:latin typeface="Book Antiqua" charset="0"/>
                <a:ea typeface="Book Antiqua" charset="0"/>
                <a:cs typeface="Book Antiqua" charset="0"/>
              </a:rPr>
              <a:t>_______________________________________________________________________________ </a:t>
            </a:r>
            <a:br>
              <a:rPr lang="en-US" sz="1300" dirty="0" smtClean="0">
                <a:latin typeface="Book Antiqua" charset="0"/>
                <a:ea typeface="Book Antiqua" charset="0"/>
                <a:cs typeface="Book Antiqua" charset="0"/>
              </a:rPr>
            </a:br>
            <a:r>
              <a:rPr lang="en-US" sz="1300" dirty="0" smtClean="0">
                <a:latin typeface="Book Antiqua" charset="0"/>
                <a:ea typeface="Book Antiqua" charset="0"/>
                <a:cs typeface="Book Antiqua" charset="0"/>
              </a:rPr>
              <a:t>_______________________________________________________________________________ </a:t>
            </a:r>
            <a:br>
              <a:rPr lang="en-US" sz="1300" dirty="0" smtClean="0">
                <a:latin typeface="Book Antiqua" charset="0"/>
                <a:ea typeface="Book Antiqua" charset="0"/>
                <a:cs typeface="Book Antiqua" charset="0"/>
              </a:rPr>
            </a:br>
            <a:r>
              <a:rPr lang="en-US" sz="1300" dirty="0">
                <a:latin typeface="Book Antiqua" charset="0"/>
                <a:ea typeface="Book Antiqua" charset="0"/>
                <a:cs typeface="Book Antiqua" charset="0"/>
              </a:rPr>
              <a:t> </a:t>
            </a:r>
            <a:r>
              <a:rPr lang="en-US" sz="1300" dirty="0" smtClean="0">
                <a:latin typeface="Book Antiqua" charset="0"/>
                <a:ea typeface="Book Antiqua" charset="0"/>
                <a:cs typeface="Book Antiqua" charset="0"/>
              </a:rPr>
              <a:t>______________________________________________________________________________</a:t>
            </a:r>
          </a:p>
          <a:p>
            <a:pPr marL="342900" indent="-342900">
              <a:lnSpc>
                <a:spcPct val="150000"/>
              </a:lnSpc>
              <a:buFont typeface="+mj-lt"/>
              <a:buAutoNum type="arabicPeriod" startAt="9"/>
            </a:pPr>
            <a:r>
              <a:rPr lang="en-US" sz="1300" dirty="0" smtClean="0">
                <a:latin typeface="Book Antiqua" charset="0"/>
                <a:ea typeface="Book Antiqua" charset="0"/>
                <a:cs typeface="Book Antiqua" charset="0"/>
              </a:rPr>
              <a:t> Now, fill in the graphic organizer below with your answers from questions 8 and 9 above.</a:t>
            </a:r>
            <a:endParaRPr lang="en-US" sz="1300" dirty="0" smtClean="0">
              <a:latin typeface="Book Antiqua" charset="0"/>
            </a:endParaRPr>
          </a:p>
        </p:txBody>
      </p:sp>
      <p:sp>
        <p:nvSpPr>
          <p:cNvPr id="49" name="Rectangle 48">
            <a:extLst>
              <a:ext uri="{FF2B5EF4-FFF2-40B4-BE49-F238E27FC236}">
                <a16:creationId xmlns="" xmlns:a16="http://schemas.microsoft.com/office/drawing/2014/main" id="{5A8614E4-E3A2-824D-8E8B-13C84DE9AD6B}"/>
              </a:ext>
            </a:extLst>
          </p:cNvPr>
          <p:cNvSpPr/>
          <p:nvPr/>
        </p:nvSpPr>
        <p:spPr>
          <a:xfrm>
            <a:off x="662863" y="7936850"/>
            <a:ext cx="6480043" cy="527307"/>
          </a:xfrm>
          <a:prstGeom prst="rect">
            <a:avLst/>
          </a:prstGeom>
          <a:ln w="25400"/>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1" name="Rectangle 50">
            <a:extLst>
              <a:ext uri="{FF2B5EF4-FFF2-40B4-BE49-F238E27FC236}">
                <a16:creationId xmlns="" xmlns:a16="http://schemas.microsoft.com/office/drawing/2014/main" id="{3246C4E4-9DEF-3748-947D-9269614BFFE4}"/>
              </a:ext>
            </a:extLst>
          </p:cNvPr>
          <p:cNvSpPr/>
          <p:nvPr/>
        </p:nvSpPr>
        <p:spPr>
          <a:xfrm>
            <a:off x="444865" y="8947557"/>
            <a:ext cx="2121408" cy="654619"/>
          </a:xfrm>
          <a:prstGeom prst="rect">
            <a:avLst/>
          </a:prstGeom>
          <a:ln w="25400"/>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Rectangle 51">
            <a:extLst>
              <a:ext uri="{FF2B5EF4-FFF2-40B4-BE49-F238E27FC236}">
                <a16:creationId xmlns="" xmlns:a16="http://schemas.microsoft.com/office/drawing/2014/main" id="{3246C4E4-9DEF-3748-947D-9269614BFFE4}"/>
              </a:ext>
            </a:extLst>
          </p:cNvPr>
          <p:cNvSpPr/>
          <p:nvPr/>
        </p:nvSpPr>
        <p:spPr>
          <a:xfrm>
            <a:off x="2814420" y="8951976"/>
            <a:ext cx="2121408" cy="649848"/>
          </a:xfrm>
          <a:prstGeom prst="rect">
            <a:avLst/>
          </a:prstGeom>
          <a:ln w="25400"/>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 name="Rectangle 52">
            <a:extLst>
              <a:ext uri="{FF2B5EF4-FFF2-40B4-BE49-F238E27FC236}">
                <a16:creationId xmlns="" xmlns:a16="http://schemas.microsoft.com/office/drawing/2014/main" id="{3246C4E4-9DEF-3748-947D-9269614BFFE4}"/>
              </a:ext>
            </a:extLst>
          </p:cNvPr>
          <p:cNvSpPr/>
          <p:nvPr/>
        </p:nvSpPr>
        <p:spPr>
          <a:xfrm>
            <a:off x="5193792" y="8950956"/>
            <a:ext cx="2121408" cy="650949"/>
          </a:xfrm>
          <a:prstGeom prst="rect">
            <a:avLst/>
          </a:prstGeom>
          <a:ln w="25400"/>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54" name="Straight Arrow Connector 53"/>
          <p:cNvCxnSpPr/>
          <p:nvPr/>
        </p:nvCxnSpPr>
        <p:spPr>
          <a:xfrm flipH="1">
            <a:off x="1667061" y="8541212"/>
            <a:ext cx="1567731" cy="2854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547421" y="8562420"/>
            <a:ext cx="1463040" cy="2837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3881170" y="8534376"/>
            <a:ext cx="7883" cy="32286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119100" y="9673763"/>
            <a:ext cx="784317" cy="276999"/>
          </a:xfrm>
          <a:prstGeom prst="rect">
            <a:avLst/>
          </a:prstGeom>
        </p:spPr>
        <p:txBody>
          <a:bodyPr wrap="none">
            <a:spAutoFit/>
          </a:bodyPr>
          <a:lstStyle/>
          <a:p>
            <a:r>
              <a:rPr lang="en-US" sz="1200">
                <a:latin typeface="KG She Persisted" charset="0"/>
                <a:ea typeface="KG She Persisted" charset="0"/>
                <a:cs typeface="KG She Persisted" charset="0"/>
              </a:rPr>
              <a:t>Activity </a:t>
            </a:r>
            <a:r>
              <a:rPr lang="en-US" sz="1200" smtClean="0">
                <a:latin typeface="KG She Persisted" charset="0"/>
                <a:ea typeface="KG She Persisted" charset="0"/>
                <a:cs typeface="KG She Persisted" charset="0"/>
              </a:rPr>
              <a:t>5</a:t>
            </a:r>
            <a:endParaRPr lang="en-US" sz="1200" dirty="0"/>
          </a:p>
        </p:txBody>
      </p:sp>
    </p:spTree>
    <p:extLst>
      <p:ext uri="{BB962C8B-B14F-4D97-AF65-F5344CB8AC3E}">
        <p14:creationId xmlns:p14="http://schemas.microsoft.com/office/powerpoint/2010/main" val="1174508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60E02C4F-A09C-A645-A18E-6A01A3F1D8EF}"/>
              </a:ext>
            </a:extLst>
          </p:cNvPr>
          <p:cNvPicPr>
            <a:picLocks noChangeAspect="1"/>
          </p:cNvPicPr>
          <p:nvPr/>
        </p:nvPicPr>
        <p:blipFill>
          <a:blip r:embed="rId2"/>
          <a:stretch>
            <a:fillRect/>
          </a:stretch>
        </p:blipFill>
        <p:spPr>
          <a:xfrm>
            <a:off x="0" y="0"/>
            <a:ext cx="7772400" cy="10058400"/>
          </a:xfrm>
          <a:prstGeom prst="rect">
            <a:avLst/>
          </a:prstGeom>
        </p:spPr>
      </p:pic>
      <p:sp>
        <p:nvSpPr>
          <p:cNvPr id="2" name="Snip Same Side Corner Rectangle 1"/>
          <p:cNvSpPr/>
          <p:nvPr/>
        </p:nvSpPr>
        <p:spPr>
          <a:xfrm rot="10800000">
            <a:off x="5506779" y="138873"/>
            <a:ext cx="2121031" cy="358218"/>
          </a:xfrm>
          <a:prstGeom prst="snip2SameRect">
            <a:avLst>
              <a:gd name="adj1" fmla="val 11404"/>
              <a:gd name="adj2" fmla="val 0"/>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TextBox 4"/>
          <p:cNvSpPr txBox="1"/>
          <p:nvPr/>
        </p:nvSpPr>
        <p:spPr>
          <a:xfrm>
            <a:off x="4469830" y="9695298"/>
            <a:ext cx="3245420" cy="276999"/>
          </a:xfrm>
          <a:prstGeom prst="rect">
            <a:avLst/>
          </a:prstGeom>
          <a:noFill/>
        </p:spPr>
        <p:txBody>
          <a:bodyPr wrap="square" rtlCol="0">
            <a:spAutoFit/>
          </a:bodyPr>
          <a:lstStyle/>
          <a:p>
            <a:r>
              <a:rPr lang="en-US" sz="1200" dirty="0">
                <a:latin typeface="SimpleKindOfGirl"/>
                <a:cs typeface="SimpleKindOfGirl"/>
              </a:rPr>
              <a:t>©2018 erin cobb 	imlovinlit.com</a:t>
            </a:r>
          </a:p>
        </p:txBody>
      </p:sp>
      <p:sp>
        <p:nvSpPr>
          <p:cNvPr id="6" name="TextBox 5"/>
          <p:cNvSpPr txBox="1"/>
          <p:nvPr/>
        </p:nvSpPr>
        <p:spPr>
          <a:xfrm>
            <a:off x="172264" y="211934"/>
            <a:ext cx="4297566" cy="338554"/>
          </a:xfrm>
          <a:prstGeom prst="rect">
            <a:avLst/>
          </a:prstGeom>
          <a:noFill/>
        </p:spPr>
        <p:txBody>
          <a:bodyPr wrap="square" rtlCol="0">
            <a:spAutoFit/>
          </a:bodyPr>
          <a:lstStyle/>
          <a:p>
            <a:r>
              <a:rPr lang="en-US" sz="1600" dirty="0">
                <a:latin typeface="KG She Persisted" charset="0"/>
                <a:ea typeface="KG She Persisted" charset="0"/>
                <a:cs typeface="KG She Persisted" charset="0"/>
              </a:rPr>
              <a:t>Nonfiction Article of the Week</a:t>
            </a:r>
          </a:p>
        </p:txBody>
      </p:sp>
      <p:sp>
        <p:nvSpPr>
          <p:cNvPr id="7" name="TextBox 6"/>
          <p:cNvSpPr txBox="1"/>
          <p:nvPr/>
        </p:nvSpPr>
        <p:spPr>
          <a:xfrm>
            <a:off x="172264" y="465078"/>
            <a:ext cx="4297566" cy="276999"/>
          </a:xfrm>
          <a:prstGeom prst="rect">
            <a:avLst/>
          </a:prstGeom>
          <a:noFill/>
        </p:spPr>
        <p:txBody>
          <a:bodyPr wrap="square" rtlCol="0">
            <a:spAutoFit/>
          </a:bodyPr>
          <a:lstStyle/>
          <a:p>
            <a:r>
              <a:rPr lang="en-US" sz="1200" dirty="0">
                <a:latin typeface="Book Antiqua" charset="0"/>
                <a:ea typeface="Book Antiqua" charset="0"/>
                <a:cs typeface="Book Antiqua" charset="0"/>
              </a:rPr>
              <a:t>6.1 “Toys R Us: End of an Era</a:t>
            </a:r>
          </a:p>
        </p:txBody>
      </p:sp>
      <p:sp>
        <p:nvSpPr>
          <p:cNvPr id="8" name="TextBox 7"/>
          <p:cNvSpPr txBox="1"/>
          <p:nvPr/>
        </p:nvSpPr>
        <p:spPr>
          <a:xfrm>
            <a:off x="5506780" y="177392"/>
            <a:ext cx="2121030" cy="338554"/>
          </a:xfrm>
          <a:prstGeom prst="rect">
            <a:avLst/>
          </a:prstGeom>
          <a:noFill/>
        </p:spPr>
        <p:txBody>
          <a:bodyPr wrap="square" rtlCol="0">
            <a:spAutoFit/>
          </a:bodyPr>
          <a:lstStyle/>
          <a:p>
            <a:pPr algn="ctr"/>
            <a:r>
              <a:rPr lang="en-US" sz="1600" dirty="0">
                <a:solidFill>
                  <a:schemeClr val="bg1"/>
                </a:solidFill>
                <a:latin typeface="KG She Persisted" charset="0"/>
                <a:ea typeface="KG She Persisted" charset="0"/>
                <a:cs typeface="KG She Persisted" charset="0"/>
              </a:rPr>
              <a:t>Informational Text</a:t>
            </a:r>
          </a:p>
        </p:txBody>
      </p:sp>
      <p:sp>
        <p:nvSpPr>
          <p:cNvPr id="9" name="TextBox 8">
            <a:extLst>
              <a:ext uri="{FF2B5EF4-FFF2-40B4-BE49-F238E27FC236}">
                <a16:creationId xmlns="" xmlns:a16="http://schemas.microsoft.com/office/drawing/2014/main" id="{F3405A27-251E-2942-85F5-5E1670977858}"/>
              </a:ext>
            </a:extLst>
          </p:cNvPr>
          <p:cNvSpPr txBox="1"/>
          <p:nvPr/>
        </p:nvSpPr>
        <p:spPr>
          <a:xfrm>
            <a:off x="289222" y="1687329"/>
            <a:ext cx="7087343" cy="692497"/>
          </a:xfrm>
          <a:prstGeom prst="rect">
            <a:avLst/>
          </a:prstGeom>
          <a:noFill/>
        </p:spPr>
        <p:txBody>
          <a:bodyPr wrap="square" rtlCol="0">
            <a:spAutoFit/>
          </a:bodyPr>
          <a:lstStyle/>
          <a:p>
            <a:pPr marL="342900" indent="-342900">
              <a:buAutoNum type="arabicPeriod"/>
            </a:pPr>
            <a:r>
              <a:rPr lang="en-US" sz="1300" dirty="0" smtClean="0">
                <a:latin typeface="Book Antiqua" charset="0"/>
              </a:rPr>
              <a:t>As you view the video clip, identify three details that are included in the video clip that are not in the article and write them in the left column. Then, identify three details that are in both the video clip and the article and write them in the right column.</a:t>
            </a:r>
            <a:endParaRPr lang="en-US" sz="1300" dirty="0">
              <a:latin typeface="Book Antiqua" charset="0"/>
            </a:endParaRPr>
          </a:p>
        </p:txBody>
      </p:sp>
      <p:sp>
        <p:nvSpPr>
          <p:cNvPr id="12" name="TextBox 11">
            <a:extLst>
              <a:ext uri="{FF2B5EF4-FFF2-40B4-BE49-F238E27FC236}">
                <a16:creationId xmlns="" xmlns:a16="http://schemas.microsoft.com/office/drawing/2014/main" id="{BAB10EF0-2364-7141-954E-E4FF67AACB7E}"/>
              </a:ext>
            </a:extLst>
          </p:cNvPr>
          <p:cNvSpPr txBox="1"/>
          <p:nvPr/>
        </p:nvSpPr>
        <p:spPr>
          <a:xfrm>
            <a:off x="289222" y="815040"/>
            <a:ext cx="7087343" cy="907941"/>
          </a:xfrm>
          <a:prstGeom prst="rect">
            <a:avLst/>
          </a:prstGeom>
          <a:noFill/>
        </p:spPr>
        <p:txBody>
          <a:bodyPr wrap="square" rtlCol="0">
            <a:spAutoFit/>
          </a:bodyPr>
          <a:lstStyle/>
          <a:p>
            <a:pPr>
              <a:lnSpc>
                <a:spcPct val="150000"/>
              </a:lnSpc>
            </a:pPr>
            <a:r>
              <a:rPr lang="en-US" b="1" dirty="0" smtClean="0">
                <a:latin typeface="Book Antiqua" charset="0"/>
                <a:ea typeface="Book Antiqua" charset="0"/>
                <a:cs typeface="Book Antiqua" charset="0"/>
              </a:rPr>
              <a:t>Integrate Information</a:t>
            </a:r>
            <a:endParaRPr lang="en-US" b="1" dirty="0">
              <a:latin typeface="Book Antiqua" charset="0"/>
              <a:ea typeface="Book Antiqua" charset="0"/>
              <a:cs typeface="Book Antiqua" charset="0"/>
            </a:endParaRPr>
          </a:p>
          <a:p>
            <a:r>
              <a:rPr lang="en-US" sz="1300" i="1" dirty="0" smtClean="0">
                <a:latin typeface="Book Antiqua" charset="0"/>
                <a:ea typeface="Book Antiqua" charset="0"/>
                <a:cs typeface="Book Antiqua" charset="0"/>
              </a:rPr>
              <a:t>View the CNBC video clip, “The Rise and Fall of Toys R Us. Then, answer these questions. Review the clip as needed.</a:t>
            </a:r>
            <a:endParaRPr lang="en-US" sz="1300" i="1" dirty="0">
              <a:latin typeface="Book Antiqua" charset="0"/>
              <a:ea typeface="Book Antiqua" charset="0"/>
              <a:cs typeface="Book Antiqua" charset="0"/>
            </a:endParaRPr>
          </a:p>
        </p:txBody>
      </p:sp>
      <p:sp>
        <p:nvSpPr>
          <p:cNvPr id="13" name="Rectangle 12">
            <a:extLst>
              <a:ext uri="{FF2B5EF4-FFF2-40B4-BE49-F238E27FC236}">
                <a16:creationId xmlns="" xmlns:a16="http://schemas.microsoft.com/office/drawing/2014/main" id="{3246C4E4-9DEF-3748-947D-9269614BFFE4}"/>
              </a:ext>
            </a:extLst>
          </p:cNvPr>
          <p:cNvSpPr/>
          <p:nvPr/>
        </p:nvSpPr>
        <p:spPr>
          <a:xfrm>
            <a:off x="668658" y="2508821"/>
            <a:ext cx="3127254" cy="3469273"/>
          </a:xfrm>
          <a:prstGeom prst="rect">
            <a:avLst/>
          </a:prstGeom>
          <a:ln w="25400"/>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a:extLst>
              <a:ext uri="{FF2B5EF4-FFF2-40B4-BE49-F238E27FC236}">
                <a16:creationId xmlns="" xmlns:a16="http://schemas.microsoft.com/office/drawing/2014/main" id="{CC5C4ADE-6CCF-B24E-B796-BBADD1721E5A}"/>
              </a:ext>
            </a:extLst>
          </p:cNvPr>
          <p:cNvSpPr/>
          <p:nvPr/>
        </p:nvSpPr>
        <p:spPr>
          <a:xfrm>
            <a:off x="3979416" y="2507993"/>
            <a:ext cx="3127254" cy="3470101"/>
          </a:xfrm>
          <a:prstGeom prst="rect">
            <a:avLst/>
          </a:prstGeom>
          <a:ln w="25400"/>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TextBox 28">
            <a:extLst>
              <a:ext uri="{FF2B5EF4-FFF2-40B4-BE49-F238E27FC236}">
                <a16:creationId xmlns="" xmlns:a16="http://schemas.microsoft.com/office/drawing/2014/main" id="{BFAED647-86F5-8A4F-A3F7-61D717F06606}"/>
              </a:ext>
            </a:extLst>
          </p:cNvPr>
          <p:cNvSpPr txBox="1"/>
          <p:nvPr/>
        </p:nvSpPr>
        <p:spPr>
          <a:xfrm>
            <a:off x="5586984" y="501654"/>
            <a:ext cx="2040826" cy="461665"/>
          </a:xfrm>
          <a:prstGeom prst="rect">
            <a:avLst/>
          </a:prstGeom>
          <a:noFill/>
        </p:spPr>
        <p:txBody>
          <a:bodyPr wrap="square" rtlCol="0">
            <a:spAutoFit/>
          </a:bodyPr>
          <a:lstStyle/>
          <a:p>
            <a:pPr algn="r"/>
            <a:r>
              <a:rPr lang="en-US" sz="1200" dirty="0">
                <a:latin typeface="Book Antiqua" charset="0"/>
                <a:ea typeface="Book Antiqua" charset="0"/>
                <a:cs typeface="Book Antiqua" charset="0"/>
              </a:rPr>
              <a:t>Skill</a:t>
            </a:r>
            <a:r>
              <a:rPr lang="en-US" sz="1200">
                <a:latin typeface="Book Antiqua" charset="0"/>
                <a:ea typeface="Book Antiqua" charset="0"/>
                <a:cs typeface="Book Antiqua" charset="0"/>
              </a:rPr>
              <a:t>: </a:t>
            </a:r>
            <a:r>
              <a:rPr lang="en-US" sz="1200" smtClean="0">
                <a:latin typeface="Book Antiqua" charset="0"/>
                <a:ea typeface="Book Antiqua" charset="0"/>
                <a:cs typeface="Book Antiqua" charset="0"/>
              </a:rPr>
              <a:t>Integrate Multiple Media Sources</a:t>
            </a:r>
            <a:endParaRPr lang="en-US" sz="1200" dirty="0">
              <a:latin typeface="Book Antiqua" charset="0"/>
              <a:ea typeface="Book Antiqua" charset="0"/>
              <a:cs typeface="Book Antiqua" charset="0"/>
            </a:endParaRPr>
          </a:p>
        </p:txBody>
      </p:sp>
      <p:sp>
        <p:nvSpPr>
          <p:cNvPr id="10" name="Rectangle 9"/>
          <p:cNvSpPr/>
          <p:nvPr/>
        </p:nvSpPr>
        <p:spPr>
          <a:xfrm>
            <a:off x="1344167" y="2599468"/>
            <a:ext cx="1499128" cy="369332"/>
          </a:xfrm>
          <a:prstGeom prst="rect">
            <a:avLst/>
          </a:prstGeom>
        </p:spPr>
        <p:txBody>
          <a:bodyPr wrap="none">
            <a:spAutoFit/>
          </a:bodyPr>
          <a:lstStyle/>
          <a:p>
            <a:r>
              <a:rPr lang="en-US" b="1" smtClean="0">
                <a:latin typeface="Book Antiqua" charset="0"/>
                <a:ea typeface="Book Antiqua" charset="0"/>
                <a:cs typeface="Book Antiqua" charset="0"/>
              </a:rPr>
              <a:t>New Details</a:t>
            </a:r>
            <a:endParaRPr lang="en-US"/>
          </a:p>
        </p:txBody>
      </p:sp>
      <p:sp>
        <p:nvSpPr>
          <p:cNvPr id="36" name="Rectangle 35"/>
          <p:cNvSpPr/>
          <p:nvPr/>
        </p:nvSpPr>
        <p:spPr>
          <a:xfrm>
            <a:off x="4519970" y="2618021"/>
            <a:ext cx="1973617" cy="369332"/>
          </a:xfrm>
          <a:prstGeom prst="rect">
            <a:avLst/>
          </a:prstGeom>
        </p:spPr>
        <p:txBody>
          <a:bodyPr wrap="none">
            <a:spAutoFit/>
          </a:bodyPr>
          <a:lstStyle/>
          <a:p>
            <a:r>
              <a:rPr lang="en-US" b="1" smtClean="0">
                <a:latin typeface="Book Antiqua" charset="0"/>
                <a:ea typeface="Book Antiqua" charset="0"/>
                <a:cs typeface="Book Antiqua" charset="0"/>
              </a:rPr>
              <a:t>Common Details</a:t>
            </a:r>
            <a:endParaRPr lang="en-US" dirty="0"/>
          </a:p>
        </p:txBody>
      </p:sp>
      <p:sp>
        <p:nvSpPr>
          <p:cNvPr id="37" name="TextBox 36">
            <a:extLst>
              <a:ext uri="{FF2B5EF4-FFF2-40B4-BE49-F238E27FC236}">
                <a16:creationId xmlns="" xmlns:a16="http://schemas.microsoft.com/office/drawing/2014/main" id="{F3405A27-251E-2942-85F5-5E1670977858}"/>
              </a:ext>
            </a:extLst>
          </p:cNvPr>
          <p:cNvSpPr txBox="1"/>
          <p:nvPr/>
        </p:nvSpPr>
        <p:spPr>
          <a:xfrm>
            <a:off x="289222" y="6193784"/>
            <a:ext cx="7087343" cy="3493264"/>
          </a:xfrm>
          <a:prstGeom prst="rect">
            <a:avLst/>
          </a:prstGeom>
          <a:noFill/>
        </p:spPr>
        <p:txBody>
          <a:bodyPr wrap="square" rtlCol="0">
            <a:spAutoFit/>
          </a:bodyPr>
          <a:lstStyle/>
          <a:p>
            <a:pPr marL="342900" indent="-342900">
              <a:buFont typeface="+mj-lt"/>
              <a:buAutoNum type="arabicPeriod" startAt="2"/>
            </a:pPr>
            <a:r>
              <a:rPr lang="en-US" sz="1300" dirty="0" smtClean="0">
                <a:latin typeface="Book Antiqua" charset="0"/>
              </a:rPr>
              <a:t>The video clip mentions two other other retailers who also filed for bankruptcy in 2017. Name those retailers. Then, briefly discuss at least two reasons why you think those companies likely found themselves in trouble. </a:t>
            </a:r>
            <a:r>
              <a:rPr lang="en-US" sz="1300" i="1" dirty="0" smtClean="0">
                <a:latin typeface="Book Antiqua" charset="0"/>
              </a:rPr>
              <a:t>Hint: Use the information you learned about Toys R Us in the article and the video clip.</a:t>
            </a:r>
            <a:r>
              <a:rPr lang="en-US" sz="1300" dirty="0" smtClean="0">
                <a:latin typeface="Book Antiqua" charset="0"/>
              </a:rPr>
              <a:t/>
            </a:r>
            <a:br>
              <a:rPr lang="en-US" sz="1300" dirty="0" smtClean="0">
                <a:latin typeface="Book Antiqua" charset="0"/>
              </a:rPr>
            </a:br>
            <a:r>
              <a:rPr lang="en-US" sz="1300" dirty="0">
                <a:latin typeface="Book Antiqua" charset="0"/>
              </a:rPr>
              <a:t/>
            </a:r>
            <a:br>
              <a:rPr lang="en-US" sz="1300" dirty="0">
                <a:latin typeface="Book Antiqua" charset="0"/>
              </a:rPr>
            </a:br>
            <a:r>
              <a:rPr lang="en-US" sz="1300" dirty="0">
                <a:latin typeface="Book Antiqua" charset="0"/>
              </a:rPr>
              <a:t>_______________________________________________________________________________</a:t>
            </a:r>
            <a:br>
              <a:rPr lang="en-US" sz="1300" dirty="0">
                <a:latin typeface="Book Antiqua" charset="0"/>
              </a:rPr>
            </a:br>
            <a:r>
              <a:rPr lang="en-US" sz="1300" dirty="0">
                <a:latin typeface="Book Antiqua" charset="0"/>
              </a:rPr>
              <a:t/>
            </a:r>
            <a:br>
              <a:rPr lang="en-US" sz="1300" dirty="0">
                <a:latin typeface="Book Antiqua" charset="0"/>
              </a:rPr>
            </a:br>
            <a:r>
              <a:rPr lang="en-US" sz="1300" dirty="0" smtClean="0">
                <a:latin typeface="Book Antiqua" charset="0"/>
              </a:rPr>
              <a:t>_______________________________________________________________________________</a:t>
            </a:r>
            <a:r>
              <a:rPr lang="en-US" sz="1300" dirty="0">
                <a:latin typeface="Book Antiqua" charset="0"/>
              </a:rPr>
              <a:t/>
            </a:r>
            <a:br>
              <a:rPr lang="en-US" sz="1300" dirty="0">
                <a:latin typeface="Book Antiqua" charset="0"/>
              </a:rPr>
            </a:br>
            <a:r>
              <a:rPr lang="en-US" sz="1300" dirty="0" smtClean="0">
                <a:latin typeface="Book Antiqua" charset="0"/>
              </a:rPr>
              <a:t/>
            </a:r>
            <a:br>
              <a:rPr lang="en-US" sz="1300" dirty="0" smtClean="0">
                <a:latin typeface="Book Antiqua" charset="0"/>
              </a:rPr>
            </a:br>
            <a:r>
              <a:rPr lang="en-US" sz="1300" dirty="0" smtClean="0">
                <a:latin typeface="Book Antiqua" charset="0"/>
              </a:rPr>
              <a:t>_______________________________________________________________________________</a:t>
            </a:r>
            <a:br>
              <a:rPr lang="en-US" sz="1300" dirty="0" smtClean="0">
                <a:latin typeface="Book Antiqua" charset="0"/>
              </a:rPr>
            </a:br>
            <a:r>
              <a:rPr lang="en-US" sz="1300" dirty="0" smtClean="0">
                <a:latin typeface="Book Antiqua" charset="0"/>
              </a:rPr>
              <a:t/>
            </a:r>
            <a:br>
              <a:rPr lang="en-US" sz="1300" dirty="0" smtClean="0">
                <a:latin typeface="Book Antiqua" charset="0"/>
              </a:rPr>
            </a:br>
            <a:r>
              <a:rPr lang="en-US" sz="1300" dirty="0" smtClean="0">
                <a:latin typeface="Book Antiqua" charset="0"/>
              </a:rPr>
              <a:t>_______________________________________________________________________________</a:t>
            </a:r>
            <a:br>
              <a:rPr lang="en-US" sz="1300" dirty="0" smtClean="0">
                <a:latin typeface="Book Antiqua" charset="0"/>
              </a:rPr>
            </a:br>
            <a:r>
              <a:rPr lang="en-US" sz="1300" dirty="0" smtClean="0">
                <a:latin typeface="Book Antiqua" charset="0"/>
              </a:rPr>
              <a:t/>
            </a:r>
            <a:br>
              <a:rPr lang="en-US" sz="1300" dirty="0" smtClean="0">
                <a:latin typeface="Book Antiqua" charset="0"/>
              </a:rPr>
            </a:br>
            <a:r>
              <a:rPr lang="en-US" sz="1300" dirty="0" smtClean="0">
                <a:latin typeface="Book Antiqua" charset="0"/>
              </a:rPr>
              <a:t>_______________________________________________________________________________</a:t>
            </a:r>
            <a:br>
              <a:rPr lang="en-US" sz="1300" dirty="0" smtClean="0">
                <a:latin typeface="Book Antiqua" charset="0"/>
              </a:rPr>
            </a:br>
            <a:r>
              <a:rPr lang="en-US" sz="1300" dirty="0" smtClean="0">
                <a:latin typeface="Book Antiqua" charset="0"/>
              </a:rPr>
              <a:t/>
            </a:r>
            <a:br>
              <a:rPr lang="en-US" sz="1300" dirty="0" smtClean="0">
                <a:latin typeface="Book Antiqua" charset="0"/>
              </a:rPr>
            </a:br>
            <a:r>
              <a:rPr lang="en-US" sz="1300" dirty="0">
                <a:latin typeface="Book Antiqua" charset="0"/>
              </a:rPr>
              <a:t>_______________________________________________________________________________</a:t>
            </a:r>
          </a:p>
          <a:p>
            <a:pPr marL="342900" indent="-342900">
              <a:buFont typeface="+mj-lt"/>
              <a:buAutoNum type="arabicPeriod" startAt="2"/>
            </a:pPr>
            <a:endParaRPr lang="en-US" sz="1300" dirty="0">
              <a:latin typeface="Book Antiqua" charset="0"/>
            </a:endParaRPr>
          </a:p>
        </p:txBody>
      </p:sp>
      <p:sp>
        <p:nvSpPr>
          <p:cNvPr id="43" name="Rectangle 42"/>
          <p:cNvSpPr/>
          <p:nvPr/>
        </p:nvSpPr>
        <p:spPr>
          <a:xfrm>
            <a:off x="119100" y="9673763"/>
            <a:ext cx="784317" cy="276999"/>
          </a:xfrm>
          <a:prstGeom prst="rect">
            <a:avLst/>
          </a:prstGeom>
        </p:spPr>
        <p:txBody>
          <a:bodyPr wrap="none">
            <a:spAutoFit/>
          </a:bodyPr>
          <a:lstStyle/>
          <a:p>
            <a:r>
              <a:rPr lang="en-US" sz="1200" dirty="0">
                <a:latin typeface="KG She Persisted" charset="0"/>
                <a:ea typeface="KG She Persisted" charset="0"/>
                <a:cs typeface="KG She Persisted" charset="0"/>
              </a:rPr>
              <a:t>Activity </a:t>
            </a:r>
            <a:r>
              <a:rPr lang="en-US" sz="1200" dirty="0" smtClean="0">
                <a:latin typeface="KG She Persisted" charset="0"/>
                <a:ea typeface="KG She Persisted" charset="0"/>
                <a:cs typeface="KG She Persisted" charset="0"/>
              </a:rPr>
              <a:t>6</a:t>
            </a:r>
            <a:endParaRPr lang="en-US" sz="1200" dirty="0"/>
          </a:p>
        </p:txBody>
      </p:sp>
    </p:spTree>
    <p:extLst>
      <p:ext uri="{BB962C8B-B14F-4D97-AF65-F5344CB8AC3E}">
        <p14:creationId xmlns:p14="http://schemas.microsoft.com/office/powerpoint/2010/main" val="1959953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60E02C4F-A09C-A645-A18E-6A01A3F1D8EF}"/>
              </a:ext>
            </a:extLst>
          </p:cNvPr>
          <p:cNvPicPr>
            <a:picLocks noChangeAspect="1"/>
          </p:cNvPicPr>
          <p:nvPr/>
        </p:nvPicPr>
        <p:blipFill>
          <a:blip r:embed="rId2"/>
          <a:stretch>
            <a:fillRect/>
          </a:stretch>
        </p:blipFill>
        <p:spPr>
          <a:xfrm>
            <a:off x="0" y="0"/>
            <a:ext cx="7772400" cy="10058400"/>
          </a:xfrm>
          <a:prstGeom prst="rect">
            <a:avLst/>
          </a:prstGeom>
        </p:spPr>
      </p:pic>
      <p:sp>
        <p:nvSpPr>
          <p:cNvPr id="2" name="Snip Same Side Corner Rectangle 1"/>
          <p:cNvSpPr/>
          <p:nvPr/>
        </p:nvSpPr>
        <p:spPr>
          <a:xfrm rot="10800000">
            <a:off x="5506779" y="138873"/>
            <a:ext cx="2121031" cy="358218"/>
          </a:xfrm>
          <a:prstGeom prst="snip2SameRect">
            <a:avLst>
              <a:gd name="adj1" fmla="val 11404"/>
              <a:gd name="adj2" fmla="val 0"/>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5" name="TextBox 4"/>
          <p:cNvSpPr txBox="1"/>
          <p:nvPr/>
        </p:nvSpPr>
        <p:spPr>
          <a:xfrm>
            <a:off x="4469830" y="9695298"/>
            <a:ext cx="3245420" cy="276999"/>
          </a:xfrm>
          <a:prstGeom prst="rect">
            <a:avLst/>
          </a:prstGeom>
          <a:noFill/>
        </p:spPr>
        <p:txBody>
          <a:bodyPr wrap="square" rtlCol="0">
            <a:spAutoFit/>
          </a:bodyPr>
          <a:lstStyle/>
          <a:p>
            <a:r>
              <a:rPr lang="en-US" sz="1200" dirty="0">
                <a:latin typeface="SimpleKindOfGirl"/>
                <a:cs typeface="SimpleKindOfGirl"/>
              </a:rPr>
              <a:t>©2018 erin cobb 	imlovinlit.com</a:t>
            </a:r>
          </a:p>
        </p:txBody>
      </p:sp>
      <p:sp>
        <p:nvSpPr>
          <p:cNvPr id="6" name="TextBox 5"/>
          <p:cNvSpPr txBox="1"/>
          <p:nvPr/>
        </p:nvSpPr>
        <p:spPr>
          <a:xfrm>
            <a:off x="172264" y="211934"/>
            <a:ext cx="4297566" cy="338554"/>
          </a:xfrm>
          <a:prstGeom prst="rect">
            <a:avLst/>
          </a:prstGeom>
          <a:noFill/>
        </p:spPr>
        <p:txBody>
          <a:bodyPr wrap="square" rtlCol="0">
            <a:spAutoFit/>
          </a:bodyPr>
          <a:lstStyle/>
          <a:p>
            <a:r>
              <a:rPr lang="en-US" sz="1600" dirty="0">
                <a:latin typeface="KG She Persisted" charset="0"/>
                <a:ea typeface="KG She Persisted" charset="0"/>
                <a:cs typeface="KG She Persisted" charset="0"/>
              </a:rPr>
              <a:t>Nonfiction Article of the Week</a:t>
            </a:r>
          </a:p>
        </p:txBody>
      </p:sp>
      <p:sp>
        <p:nvSpPr>
          <p:cNvPr id="7" name="TextBox 6"/>
          <p:cNvSpPr txBox="1"/>
          <p:nvPr/>
        </p:nvSpPr>
        <p:spPr>
          <a:xfrm>
            <a:off x="172264" y="465078"/>
            <a:ext cx="4297566" cy="276999"/>
          </a:xfrm>
          <a:prstGeom prst="rect">
            <a:avLst/>
          </a:prstGeom>
          <a:noFill/>
        </p:spPr>
        <p:txBody>
          <a:bodyPr wrap="square" rtlCol="0">
            <a:spAutoFit/>
          </a:bodyPr>
          <a:lstStyle/>
          <a:p>
            <a:r>
              <a:rPr lang="en-US" sz="1200" dirty="0">
                <a:latin typeface="Book Antiqua" charset="0"/>
                <a:ea typeface="Book Antiqua" charset="0"/>
                <a:cs typeface="Book Antiqua" charset="0"/>
              </a:rPr>
              <a:t>6.1 “Toys R Us: End of an Era</a:t>
            </a:r>
          </a:p>
        </p:txBody>
      </p:sp>
      <p:sp>
        <p:nvSpPr>
          <p:cNvPr id="8" name="TextBox 7"/>
          <p:cNvSpPr txBox="1"/>
          <p:nvPr/>
        </p:nvSpPr>
        <p:spPr>
          <a:xfrm>
            <a:off x="5506780" y="177392"/>
            <a:ext cx="2121030" cy="338554"/>
          </a:xfrm>
          <a:prstGeom prst="rect">
            <a:avLst/>
          </a:prstGeom>
          <a:noFill/>
        </p:spPr>
        <p:txBody>
          <a:bodyPr wrap="square" rtlCol="0">
            <a:spAutoFit/>
          </a:bodyPr>
          <a:lstStyle/>
          <a:p>
            <a:pPr algn="ctr"/>
            <a:r>
              <a:rPr lang="en-US" sz="1600" dirty="0">
                <a:solidFill>
                  <a:schemeClr val="bg1"/>
                </a:solidFill>
                <a:latin typeface="KG She Persisted" charset="0"/>
                <a:ea typeface="KG She Persisted" charset="0"/>
                <a:cs typeface="KG She Persisted" charset="0"/>
              </a:rPr>
              <a:t>Informational Text</a:t>
            </a:r>
          </a:p>
        </p:txBody>
      </p:sp>
      <p:sp>
        <p:nvSpPr>
          <p:cNvPr id="9" name="TextBox 8">
            <a:extLst>
              <a:ext uri="{FF2B5EF4-FFF2-40B4-BE49-F238E27FC236}">
                <a16:creationId xmlns="" xmlns:a16="http://schemas.microsoft.com/office/drawing/2014/main" id="{F3405A27-251E-2942-85F5-5E1670977858}"/>
              </a:ext>
            </a:extLst>
          </p:cNvPr>
          <p:cNvSpPr txBox="1"/>
          <p:nvPr/>
        </p:nvSpPr>
        <p:spPr>
          <a:xfrm>
            <a:off x="289222" y="1687329"/>
            <a:ext cx="7087343" cy="492443"/>
          </a:xfrm>
          <a:prstGeom prst="rect">
            <a:avLst/>
          </a:prstGeom>
          <a:noFill/>
        </p:spPr>
        <p:txBody>
          <a:bodyPr wrap="square" rtlCol="0">
            <a:spAutoFit/>
          </a:bodyPr>
          <a:lstStyle/>
          <a:p>
            <a:pPr marL="342900" indent="-342900">
              <a:buAutoNum type="arabicPeriod"/>
            </a:pPr>
            <a:r>
              <a:rPr lang="en-US" sz="1300" dirty="0" smtClean="0">
                <a:latin typeface="Book Antiqua" charset="0"/>
              </a:rPr>
              <a:t>As you view the video clips, identify at least two obvious </a:t>
            </a:r>
            <a:r>
              <a:rPr lang="en-US" sz="1300" b="1" dirty="0" smtClean="0">
                <a:latin typeface="Book Antiqua" charset="0"/>
              </a:rPr>
              <a:t>differences</a:t>
            </a:r>
            <a:r>
              <a:rPr lang="en-US" sz="1300" dirty="0" smtClean="0">
                <a:latin typeface="Book Antiqua" charset="0"/>
              </a:rPr>
              <a:t> between the commercials.</a:t>
            </a:r>
            <a:endParaRPr lang="en-US" sz="1300" dirty="0">
              <a:latin typeface="Book Antiqua" charset="0"/>
            </a:endParaRPr>
          </a:p>
        </p:txBody>
      </p:sp>
      <p:sp>
        <p:nvSpPr>
          <p:cNvPr id="12" name="TextBox 11">
            <a:extLst>
              <a:ext uri="{FF2B5EF4-FFF2-40B4-BE49-F238E27FC236}">
                <a16:creationId xmlns="" xmlns:a16="http://schemas.microsoft.com/office/drawing/2014/main" id="{BAB10EF0-2364-7141-954E-E4FF67AACB7E}"/>
              </a:ext>
            </a:extLst>
          </p:cNvPr>
          <p:cNvSpPr txBox="1"/>
          <p:nvPr/>
        </p:nvSpPr>
        <p:spPr>
          <a:xfrm>
            <a:off x="289222" y="815040"/>
            <a:ext cx="7087343" cy="707886"/>
          </a:xfrm>
          <a:prstGeom prst="rect">
            <a:avLst/>
          </a:prstGeom>
          <a:noFill/>
        </p:spPr>
        <p:txBody>
          <a:bodyPr wrap="square" rtlCol="0">
            <a:spAutoFit/>
          </a:bodyPr>
          <a:lstStyle/>
          <a:p>
            <a:pPr>
              <a:lnSpc>
                <a:spcPct val="150000"/>
              </a:lnSpc>
            </a:pPr>
            <a:r>
              <a:rPr lang="en-US" b="1" dirty="0" smtClean="0">
                <a:latin typeface="Book Antiqua" charset="0"/>
                <a:ea typeface="Book Antiqua" charset="0"/>
                <a:cs typeface="Book Antiqua" charset="0"/>
              </a:rPr>
              <a:t>For Fun</a:t>
            </a:r>
            <a:endParaRPr lang="en-US" b="1" dirty="0">
              <a:latin typeface="Book Antiqua" charset="0"/>
              <a:ea typeface="Book Antiqua" charset="0"/>
              <a:cs typeface="Book Antiqua" charset="0"/>
            </a:endParaRPr>
          </a:p>
          <a:p>
            <a:r>
              <a:rPr lang="en-US" sz="1300" i="1" dirty="0" smtClean="0">
                <a:latin typeface="Book Antiqua" charset="0"/>
                <a:ea typeface="Book Antiqua" charset="0"/>
                <a:cs typeface="Book Antiqua" charset="0"/>
              </a:rPr>
              <a:t>Compare and contrast the vintage Toys R Us commercial and the recent Toys R Us commercial.</a:t>
            </a:r>
            <a:endParaRPr lang="en-US" sz="1300" i="1" dirty="0">
              <a:latin typeface="Book Antiqua" charset="0"/>
              <a:ea typeface="Book Antiqua" charset="0"/>
              <a:cs typeface="Book Antiqua" charset="0"/>
            </a:endParaRPr>
          </a:p>
        </p:txBody>
      </p:sp>
      <p:sp>
        <p:nvSpPr>
          <p:cNvPr id="13" name="Rectangle 12">
            <a:extLst>
              <a:ext uri="{FF2B5EF4-FFF2-40B4-BE49-F238E27FC236}">
                <a16:creationId xmlns="" xmlns:a16="http://schemas.microsoft.com/office/drawing/2014/main" id="{3246C4E4-9DEF-3748-947D-9269614BFFE4}"/>
              </a:ext>
            </a:extLst>
          </p:cNvPr>
          <p:cNvSpPr/>
          <p:nvPr/>
        </p:nvSpPr>
        <p:spPr>
          <a:xfrm>
            <a:off x="668658" y="2508821"/>
            <a:ext cx="3127254" cy="2520605"/>
          </a:xfrm>
          <a:prstGeom prst="rect">
            <a:avLst/>
          </a:prstGeom>
          <a:ln w="25400"/>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a:extLst>
              <a:ext uri="{FF2B5EF4-FFF2-40B4-BE49-F238E27FC236}">
                <a16:creationId xmlns="" xmlns:a16="http://schemas.microsoft.com/office/drawing/2014/main" id="{CC5C4ADE-6CCF-B24E-B796-BBADD1721E5A}"/>
              </a:ext>
            </a:extLst>
          </p:cNvPr>
          <p:cNvSpPr/>
          <p:nvPr/>
        </p:nvSpPr>
        <p:spPr>
          <a:xfrm>
            <a:off x="3979416" y="2507993"/>
            <a:ext cx="3127254" cy="2521207"/>
          </a:xfrm>
          <a:prstGeom prst="rect">
            <a:avLst/>
          </a:prstGeom>
          <a:ln w="25400"/>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TextBox 28">
            <a:extLst>
              <a:ext uri="{FF2B5EF4-FFF2-40B4-BE49-F238E27FC236}">
                <a16:creationId xmlns="" xmlns:a16="http://schemas.microsoft.com/office/drawing/2014/main" id="{BFAED647-86F5-8A4F-A3F7-61D717F06606}"/>
              </a:ext>
            </a:extLst>
          </p:cNvPr>
          <p:cNvSpPr txBox="1"/>
          <p:nvPr/>
        </p:nvSpPr>
        <p:spPr>
          <a:xfrm>
            <a:off x="5413248" y="501654"/>
            <a:ext cx="2214562" cy="461665"/>
          </a:xfrm>
          <a:prstGeom prst="rect">
            <a:avLst/>
          </a:prstGeom>
          <a:noFill/>
        </p:spPr>
        <p:txBody>
          <a:bodyPr wrap="square" rtlCol="0">
            <a:spAutoFit/>
          </a:bodyPr>
          <a:lstStyle/>
          <a:p>
            <a:pPr algn="r"/>
            <a:r>
              <a:rPr lang="en-US" sz="1200" dirty="0">
                <a:latin typeface="Book Antiqua" charset="0"/>
                <a:ea typeface="Book Antiqua" charset="0"/>
                <a:cs typeface="Book Antiqua" charset="0"/>
              </a:rPr>
              <a:t>Skill: </a:t>
            </a:r>
            <a:r>
              <a:rPr lang="en-US" sz="1200" dirty="0" smtClean="0">
                <a:latin typeface="Book Antiqua" charset="0"/>
                <a:ea typeface="Book Antiqua" charset="0"/>
                <a:cs typeface="Book Antiqua" charset="0"/>
              </a:rPr>
              <a:t>Compare and Contrast Advertisements</a:t>
            </a:r>
            <a:r>
              <a:rPr lang="en-US" sz="1200" smtClean="0">
                <a:latin typeface="Book Antiqua" charset="0"/>
                <a:ea typeface="Book Antiqua" charset="0"/>
                <a:cs typeface="Book Antiqua" charset="0"/>
              </a:rPr>
              <a:t>/ Themes</a:t>
            </a:r>
            <a:endParaRPr lang="en-US" sz="1200" dirty="0">
              <a:latin typeface="Book Antiqua" charset="0"/>
              <a:ea typeface="Book Antiqua" charset="0"/>
              <a:cs typeface="Book Antiqua" charset="0"/>
            </a:endParaRPr>
          </a:p>
        </p:txBody>
      </p:sp>
      <p:sp>
        <p:nvSpPr>
          <p:cNvPr id="10" name="Rectangle 9"/>
          <p:cNvSpPr/>
          <p:nvPr/>
        </p:nvSpPr>
        <p:spPr>
          <a:xfrm>
            <a:off x="728836" y="2564417"/>
            <a:ext cx="2980303" cy="369332"/>
          </a:xfrm>
          <a:prstGeom prst="rect">
            <a:avLst/>
          </a:prstGeom>
        </p:spPr>
        <p:txBody>
          <a:bodyPr wrap="none">
            <a:spAutoFit/>
          </a:bodyPr>
          <a:lstStyle/>
          <a:p>
            <a:r>
              <a:rPr lang="en-US" b="1" dirty="0" smtClean="0">
                <a:latin typeface="Book Antiqua" charset="0"/>
                <a:ea typeface="Book Antiqua" charset="0"/>
                <a:cs typeface="Book Antiqua" charset="0"/>
              </a:rPr>
              <a:t>Vintage 1980s Commercial</a:t>
            </a:r>
            <a:endParaRPr lang="en-US" dirty="0"/>
          </a:p>
        </p:txBody>
      </p:sp>
      <p:sp>
        <p:nvSpPr>
          <p:cNvPr id="36" name="Rectangle 35"/>
          <p:cNvSpPr/>
          <p:nvPr/>
        </p:nvSpPr>
        <p:spPr>
          <a:xfrm>
            <a:off x="4421582" y="2581230"/>
            <a:ext cx="2242922" cy="369332"/>
          </a:xfrm>
          <a:prstGeom prst="rect">
            <a:avLst/>
          </a:prstGeom>
        </p:spPr>
        <p:txBody>
          <a:bodyPr wrap="none">
            <a:spAutoFit/>
          </a:bodyPr>
          <a:lstStyle/>
          <a:p>
            <a:r>
              <a:rPr lang="en-US" b="1" smtClean="0">
                <a:latin typeface="Book Antiqua" charset="0"/>
                <a:ea typeface="Book Antiqua" charset="0"/>
                <a:cs typeface="Book Antiqua" charset="0"/>
              </a:rPr>
              <a:t>Recent Commercial</a:t>
            </a:r>
            <a:endParaRPr lang="en-US" dirty="0"/>
          </a:p>
        </p:txBody>
      </p:sp>
      <p:sp>
        <p:nvSpPr>
          <p:cNvPr id="37" name="TextBox 36">
            <a:extLst>
              <a:ext uri="{FF2B5EF4-FFF2-40B4-BE49-F238E27FC236}">
                <a16:creationId xmlns="" xmlns:a16="http://schemas.microsoft.com/office/drawing/2014/main" id="{F3405A27-251E-2942-85F5-5E1670977858}"/>
              </a:ext>
            </a:extLst>
          </p:cNvPr>
          <p:cNvSpPr txBox="1"/>
          <p:nvPr/>
        </p:nvSpPr>
        <p:spPr>
          <a:xfrm>
            <a:off x="289222" y="5383389"/>
            <a:ext cx="7087343" cy="692497"/>
          </a:xfrm>
          <a:prstGeom prst="rect">
            <a:avLst/>
          </a:prstGeom>
          <a:noFill/>
        </p:spPr>
        <p:txBody>
          <a:bodyPr wrap="square" rtlCol="0">
            <a:spAutoFit/>
          </a:bodyPr>
          <a:lstStyle/>
          <a:p>
            <a:pPr marL="342900" indent="-342900">
              <a:buFont typeface="+mj-lt"/>
              <a:buAutoNum type="arabicPeriod" startAt="2"/>
            </a:pPr>
            <a:r>
              <a:rPr lang="en-US" sz="1300" dirty="0" smtClean="0">
                <a:latin typeface="Book Antiqua" charset="0"/>
              </a:rPr>
              <a:t>Most commercials have a theme, or message, that the advertiser wants to convey to viewers. View each commercial again and write a theme for each one in the spaces below.</a:t>
            </a:r>
            <a:r>
              <a:rPr lang="en-US" sz="1300" dirty="0">
                <a:latin typeface="Book Antiqua" charset="0"/>
              </a:rPr>
              <a:t/>
            </a:r>
            <a:br>
              <a:rPr lang="en-US" sz="1300" dirty="0">
                <a:latin typeface="Book Antiqua" charset="0"/>
              </a:rPr>
            </a:br>
            <a:endParaRPr lang="en-US" sz="1300" dirty="0">
              <a:latin typeface="Book Antiqua" charset="0"/>
            </a:endParaRPr>
          </a:p>
        </p:txBody>
      </p:sp>
      <p:sp>
        <p:nvSpPr>
          <p:cNvPr id="19" name="Rectangle 18">
            <a:extLst>
              <a:ext uri="{FF2B5EF4-FFF2-40B4-BE49-F238E27FC236}">
                <a16:creationId xmlns="" xmlns:a16="http://schemas.microsoft.com/office/drawing/2014/main" id="{3246C4E4-9DEF-3748-947D-9269614BFFE4}"/>
              </a:ext>
            </a:extLst>
          </p:cNvPr>
          <p:cNvSpPr/>
          <p:nvPr/>
        </p:nvSpPr>
        <p:spPr>
          <a:xfrm>
            <a:off x="668658" y="6171983"/>
            <a:ext cx="3127254" cy="2520605"/>
          </a:xfrm>
          <a:prstGeom prst="rect">
            <a:avLst/>
          </a:prstGeom>
          <a:ln w="25400"/>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Rectangle 19">
            <a:extLst>
              <a:ext uri="{FF2B5EF4-FFF2-40B4-BE49-F238E27FC236}">
                <a16:creationId xmlns="" xmlns:a16="http://schemas.microsoft.com/office/drawing/2014/main" id="{CC5C4ADE-6CCF-B24E-B796-BBADD1721E5A}"/>
              </a:ext>
            </a:extLst>
          </p:cNvPr>
          <p:cNvSpPr/>
          <p:nvPr/>
        </p:nvSpPr>
        <p:spPr>
          <a:xfrm>
            <a:off x="3979416" y="6171155"/>
            <a:ext cx="3127254" cy="2521207"/>
          </a:xfrm>
          <a:prstGeom prst="rect">
            <a:avLst/>
          </a:prstGeom>
          <a:ln w="25400"/>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Rectangle 22"/>
          <p:cNvSpPr/>
          <p:nvPr/>
        </p:nvSpPr>
        <p:spPr>
          <a:xfrm>
            <a:off x="778955" y="6205876"/>
            <a:ext cx="2980303" cy="369332"/>
          </a:xfrm>
          <a:prstGeom prst="rect">
            <a:avLst/>
          </a:prstGeom>
        </p:spPr>
        <p:txBody>
          <a:bodyPr wrap="none">
            <a:spAutoFit/>
          </a:bodyPr>
          <a:lstStyle/>
          <a:p>
            <a:r>
              <a:rPr lang="en-US" b="1" dirty="0" smtClean="0">
                <a:latin typeface="Book Antiqua" charset="0"/>
                <a:ea typeface="Book Antiqua" charset="0"/>
                <a:cs typeface="Book Antiqua" charset="0"/>
              </a:rPr>
              <a:t>Vintage 1980s Commercial</a:t>
            </a:r>
            <a:endParaRPr lang="en-US" dirty="0"/>
          </a:p>
        </p:txBody>
      </p:sp>
      <p:sp>
        <p:nvSpPr>
          <p:cNvPr id="24" name="Rectangle 23"/>
          <p:cNvSpPr/>
          <p:nvPr/>
        </p:nvSpPr>
        <p:spPr>
          <a:xfrm>
            <a:off x="4471701" y="6222689"/>
            <a:ext cx="2242922" cy="369332"/>
          </a:xfrm>
          <a:prstGeom prst="rect">
            <a:avLst/>
          </a:prstGeom>
        </p:spPr>
        <p:txBody>
          <a:bodyPr wrap="none">
            <a:spAutoFit/>
          </a:bodyPr>
          <a:lstStyle/>
          <a:p>
            <a:r>
              <a:rPr lang="en-US" b="1" smtClean="0">
                <a:latin typeface="Book Antiqua" charset="0"/>
                <a:ea typeface="Book Antiqua" charset="0"/>
                <a:cs typeface="Book Antiqua" charset="0"/>
              </a:rPr>
              <a:t>Recent Commercial</a:t>
            </a:r>
            <a:endParaRPr lang="en-US" dirty="0"/>
          </a:p>
        </p:txBody>
      </p:sp>
      <p:sp>
        <p:nvSpPr>
          <p:cNvPr id="25" name="Rectangle 24"/>
          <p:cNvSpPr/>
          <p:nvPr/>
        </p:nvSpPr>
        <p:spPr>
          <a:xfrm>
            <a:off x="119100" y="9673763"/>
            <a:ext cx="784317" cy="276999"/>
          </a:xfrm>
          <a:prstGeom prst="rect">
            <a:avLst/>
          </a:prstGeom>
        </p:spPr>
        <p:txBody>
          <a:bodyPr wrap="none">
            <a:spAutoFit/>
          </a:bodyPr>
          <a:lstStyle/>
          <a:p>
            <a:r>
              <a:rPr lang="en-US" sz="1200" dirty="0">
                <a:latin typeface="KG She Persisted" charset="0"/>
                <a:ea typeface="KG She Persisted" charset="0"/>
                <a:cs typeface="KG She Persisted" charset="0"/>
              </a:rPr>
              <a:t>Activity </a:t>
            </a:r>
            <a:r>
              <a:rPr lang="en-US" sz="1200" dirty="0" smtClean="0">
                <a:latin typeface="KG She Persisted" charset="0"/>
                <a:ea typeface="KG She Persisted" charset="0"/>
                <a:cs typeface="KG She Persisted" charset="0"/>
              </a:rPr>
              <a:t>7</a:t>
            </a:r>
            <a:endParaRPr lang="en-US" sz="1200" dirty="0"/>
          </a:p>
        </p:txBody>
      </p:sp>
    </p:spTree>
    <p:extLst>
      <p:ext uri="{BB962C8B-B14F-4D97-AF65-F5344CB8AC3E}">
        <p14:creationId xmlns:p14="http://schemas.microsoft.com/office/powerpoint/2010/main" val="234722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2700">
          <a:solidFill>
            <a:srgbClr val="C00000"/>
          </a:solidFill>
        </a:ln>
        <a:effectLst/>
      </a:spPr>
      <a:bodyPr rtlCol="0" anchor="ctr"/>
      <a:lstStyle>
        <a:defPPr algn="ctr">
          <a:defRPr/>
        </a:defPPr>
      </a:lstStyle>
      <a:style>
        <a:lnRef idx="2">
          <a:schemeClr val="dk1"/>
        </a:lnRef>
        <a:fillRef idx="1">
          <a:schemeClr val="lt1"/>
        </a:fillRef>
        <a:effectRef idx="0">
          <a:schemeClr val="dk1"/>
        </a:effectRef>
        <a:fontRef idx="minor">
          <a:schemeClr val="dk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31240</TotalTime>
  <Words>2697</Words>
  <Application>Microsoft Macintosh PowerPoint</Application>
  <PresentationFormat>Custom</PresentationFormat>
  <Paragraphs>338</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Avenir Roman</vt:lpstr>
      <vt:lpstr>Book Antiqua</vt:lpstr>
      <vt:lpstr>Calibri</vt:lpstr>
      <vt:lpstr>Calibri Light</vt:lpstr>
      <vt:lpstr>KG Miss Kindergarten</vt:lpstr>
      <vt:lpstr>KG She Persisted</vt:lpstr>
      <vt:lpstr>SimpleKindOfGirl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1015</cp:revision>
  <cp:lastPrinted>2018-06-25T16:17:54Z</cp:lastPrinted>
  <dcterms:created xsi:type="dcterms:W3CDTF">2017-07-31T00:28:38Z</dcterms:created>
  <dcterms:modified xsi:type="dcterms:W3CDTF">2019-02-26T16:49:02Z</dcterms:modified>
</cp:coreProperties>
</file>