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57" r:id="rId3"/>
    <p:sldId id="276" r:id="rId4"/>
    <p:sldId id="349" r:id="rId5"/>
    <p:sldId id="338" r:id="rId6"/>
    <p:sldId id="350" r:id="rId7"/>
    <p:sldId id="340" r:id="rId8"/>
    <p:sldId id="351" r:id="rId9"/>
    <p:sldId id="342" r:id="rId10"/>
    <p:sldId id="352" r:id="rId11"/>
    <p:sldId id="344" r:id="rId12"/>
    <p:sldId id="353" r:id="rId13"/>
    <p:sldId id="346" r:id="rId14"/>
    <p:sldId id="354" r:id="rId15"/>
    <p:sldId id="348" r:id="rId16"/>
    <p:sldId id="355" r:id="rId17"/>
    <p:sldId id="356" r:id="rId18"/>
    <p:sldId id="35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32" d="100"/>
          <a:sy n="32" d="100"/>
        </p:scale>
        <p:origin x="53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1565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9094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0963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6728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980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1357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744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25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942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882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279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619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778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839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21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8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Какой сказочный персонаж съедал 20 </a:t>
            </a:r>
            <a:r>
              <a:rPr lang="ru-RU" sz="7200" b="1" dirty="0" smtClean="0">
                <a:latin typeface="Corbel" panose="020B0503020204020204" pitchFamily="34" charset="0"/>
              </a:rPr>
              <a:t>мг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з</a:t>
            </a:r>
            <a:r>
              <a:rPr lang="ru-RU" sz="7200" b="1" dirty="0" smtClean="0">
                <a:latin typeface="Corbel" panose="020B0503020204020204" pitchFamily="34" charset="0"/>
              </a:rPr>
              <a:t>ерна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день, то есть около </a:t>
            </a:r>
            <a:r>
              <a:rPr lang="en-US" sz="7200" b="1" dirty="0">
                <a:latin typeface="Corbel" panose="020B0503020204020204" pitchFamily="34" charset="0"/>
              </a:rPr>
              <a:t>7</a:t>
            </a:r>
            <a:r>
              <a:rPr lang="ru-RU" sz="7200" b="1" dirty="0">
                <a:latin typeface="Corbel" panose="020B0503020204020204" pitchFamily="34" charset="0"/>
              </a:rPr>
              <a:t>,</a:t>
            </a:r>
            <a:r>
              <a:rPr lang="en-US" sz="7200" b="1" dirty="0">
                <a:latin typeface="Corbel" panose="020B0503020204020204" pitchFamily="34" charset="0"/>
              </a:rPr>
              <a:t>3</a:t>
            </a:r>
            <a:r>
              <a:rPr lang="ru-RU" sz="7200" b="1" dirty="0">
                <a:latin typeface="Corbel" panose="020B0503020204020204" pitchFamily="34" charset="0"/>
              </a:rPr>
              <a:t> грамма в </a:t>
            </a:r>
            <a:r>
              <a:rPr lang="ru-RU" sz="7200" b="1" dirty="0" smtClean="0">
                <a:latin typeface="Corbel" panose="020B0503020204020204" pitchFamily="34" charset="0"/>
              </a:rPr>
              <a:t>год?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personaj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poveste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mânca</a:t>
            </a:r>
            <a:r>
              <a:rPr lang="en-US" sz="7200" b="1" dirty="0">
                <a:latin typeface="Corbel" panose="020B0503020204020204" pitchFamily="34" charset="0"/>
              </a:rPr>
              <a:t> circa 20 mg de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cereale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zi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adică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aproximativ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7</a:t>
            </a:r>
            <a:r>
              <a:rPr lang="en-US" sz="7200" b="1" dirty="0" smtClean="0">
                <a:latin typeface="Corbel" panose="020B0503020204020204" pitchFamily="34" charset="0"/>
              </a:rPr>
              <a:t>,</a:t>
            </a:r>
            <a:r>
              <a:rPr lang="ru-RU" sz="7200" b="1" smtClean="0">
                <a:latin typeface="Corbel" panose="020B0503020204020204" pitchFamily="34" charset="0"/>
              </a:rPr>
              <a:t>3</a:t>
            </a:r>
            <a:r>
              <a:rPr lang="en-US" sz="7200" b="1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grame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pe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an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868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Один украинский фермер нашёл способ сэкономить </a:t>
            </a:r>
            <a:r>
              <a:rPr lang="ru-RU" sz="6000" dirty="0" smtClean="0">
                <a:latin typeface="Corbel" panose="020B0503020204020204" pitchFamily="34" charset="0"/>
              </a:rPr>
              <a:t>на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посредниках </a:t>
            </a:r>
            <a:r>
              <a:rPr lang="ru-RU" sz="6000" dirty="0">
                <a:latin typeface="Corbel" panose="020B0503020204020204" pitchFamily="34" charset="0"/>
              </a:rPr>
              <a:t>– и ему выгодно, и покупателям. Люди могут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брать </a:t>
            </a:r>
            <a:r>
              <a:rPr lang="ru-RU" sz="6000" dirty="0">
                <a:latin typeface="Corbel" panose="020B0503020204020204" pitchFamily="34" charset="0"/>
              </a:rPr>
              <a:t>яблоки и груши по цене в 5 гривен (примерно </a:t>
            </a:r>
            <a:r>
              <a:rPr lang="ru-RU" sz="6000" dirty="0" smtClean="0">
                <a:latin typeface="Corbel" panose="020B0503020204020204" pitchFamily="34" charset="0"/>
              </a:rPr>
              <a:t>20</a:t>
            </a:r>
            <a:r>
              <a:rPr lang="ro-MD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err="1" smtClean="0">
                <a:latin typeface="Corbel" panose="020B0503020204020204" pitchFamily="34" charset="0"/>
              </a:rPr>
              <a:t>евроцентов</a:t>
            </a:r>
            <a:r>
              <a:rPr lang="ru-RU" sz="6000" dirty="0">
                <a:latin typeface="Corbel" panose="020B0503020204020204" pitchFamily="34" charset="0"/>
              </a:rPr>
              <a:t>), но с одним условием. </a:t>
            </a:r>
            <a:r>
              <a:rPr lang="ru-RU" sz="6000" b="1" dirty="0">
                <a:latin typeface="Corbel" panose="020B0503020204020204" pitchFamily="34" charset="0"/>
              </a:rPr>
              <a:t>С </a:t>
            </a:r>
            <a:r>
              <a:rPr lang="ru-RU" sz="6000" b="1" dirty="0" smtClean="0">
                <a:latin typeface="Corbel" panose="020B0503020204020204" pitchFamily="34" charset="0"/>
              </a:rPr>
              <a:t>каким?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Un </a:t>
            </a:r>
            <a:r>
              <a:rPr lang="en-US" sz="6000" dirty="0" err="1">
                <a:latin typeface="Corbel" panose="020B0503020204020204" pitchFamily="34" charset="0"/>
              </a:rPr>
              <a:t>fermier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ucrainean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găsit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  <a:r>
              <a:rPr lang="en-US" sz="6000" dirty="0" err="1">
                <a:latin typeface="Corbel" panose="020B0503020204020204" pitchFamily="34" charset="0"/>
              </a:rPr>
              <a:t>modalitate</a:t>
            </a:r>
            <a:r>
              <a:rPr lang="en-US" sz="6000" dirty="0">
                <a:latin typeface="Corbel" panose="020B0503020204020204" pitchFamily="34" charset="0"/>
              </a:rPr>
              <a:t> de a </a:t>
            </a:r>
            <a:r>
              <a:rPr lang="en-US" sz="6000" dirty="0" err="1">
                <a:latin typeface="Corbel" panose="020B0503020204020204" pitchFamily="34" charset="0"/>
              </a:rPr>
              <a:t>economisi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bani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pe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intermediari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Oamenii</a:t>
            </a:r>
            <a:r>
              <a:rPr lang="en-US" sz="6000" dirty="0">
                <a:latin typeface="Corbel" panose="020B0503020204020204" pitchFamily="34" charset="0"/>
              </a:rPr>
              <a:t> pot </a:t>
            </a:r>
            <a:r>
              <a:rPr lang="en-US" sz="6000" dirty="0" err="1">
                <a:latin typeface="Corbel" panose="020B0503020204020204" pitchFamily="34" charset="0"/>
              </a:rPr>
              <a:t>lua</a:t>
            </a:r>
            <a:r>
              <a:rPr lang="en-US" sz="6000" dirty="0">
                <a:latin typeface="Corbel" panose="020B0503020204020204" pitchFamily="34" charset="0"/>
              </a:rPr>
              <a:t> mere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pentru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doar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5 </a:t>
            </a:r>
            <a:r>
              <a:rPr lang="en-US" sz="6000" dirty="0" err="1" smtClean="0">
                <a:latin typeface="Corbel" panose="020B0503020204020204" pitchFamily="34" charset="0"/>
              </a:rPr>
              <a:t>grivne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(</a:t>
            </a:r>
            <a:r>
              <a:rPr lang="en-US" sz="6000" dirty="0" err="1" smtClean="0">
                <a:latin typeface="Corbel" panose="020B0503020204020204" pitchFamily="34" charset="0"/>
              </a:rPr>
              <a:t>aproximativ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20 </a:t>
            </a:r>
            <a:r>
              <a:rPr lang="en-US" sz="6000" dirty="0" err="1">
                <a:latin typeface="Corbel" panose="020B0503020204020204" pitchFamily="34" charset="0"/>
              </a:rPr>
              <a:t>eurocenți</a:t>
            </a:r>
            <a:r>
              <a:rPr lang="en-US" sz="6000" dirty="0">
                <a:latin typeface="Corbel" panose="020B0503020204020204" pitchFamily="34" charset="0"/>
              </a:rPr>
              <a:t>), cu o </a:t>
            </a:r>
            <a:r>
              <a:rPr lang="en-US" sz="6000" dirty="0" err="1">
                <a:latin typeface="Corbel" panose="020B0503020204020204" pitchFamily="34" charset="0"/>
              </a:rPr>
              <a:t>singură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condiție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condiție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927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Один украинский фермер нашёл способ сэкономить </a:t>
            </a:r>
            <a:r>
              <a:rPr lang="ru-RU" sz="6000" dirty="0" smtClean="0">
                <a:latin typeface="Corbel" panose="020B0503020204020204" pitchFamily="34" charset="0"/>
              </a:rPr>
              <a:t>на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посредниках </a:t>
            </a:r>
            <a:r>
              <a:rPr lang="ru-RU" sz="6000" dirty="0">
                <a:latin typeface="Corbel" panose="020B0503020204020204" pitchFamily="34" charset="0"/>
              </a:rPr>
              <a:t>– и ему выгодно, и покупателям. Люди могут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брать </a:t>
            </a:r>
            <a:r>
              <a:rPr lang="ru-RU" sz="6000" dirty="0">
                <a:latin typeface="Corbel" panose="020B0503020204020204" pitchFamily="34" charset="0"/>
              </a:rPr>
              <a:t>яблоки и груши по цене в 5 гривен (примерно </a:t>
            </a:r>
            <a:r>
              <a:rPr lang="ru-RU" sz="6000" dirty="0" smtClean="0">
                <a:latin typeface="Corbel" panose="020B0503020204020204" pitchFamily="34" charset="0"/>
              </a:rPr>
              <a:t>20</a:t>
            </a:r>
            <a:r>
              <a:rPr lang="ro-MD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err="1" smtClean="0">
                <a:latin typeface="Corbel" panose="020B0503020204020204" pitchFamily="34" charset="0"/>
              </a:rPr>
              <a:t>евроцентов</a:t>
            </a:r>
            <a:r>
              <a:rPr lang="ru-RU" sz="6000" dirty="0">
                <a:latin typeface="Corbel" panose="020B0503020204020204" pitchFamily="34" charset="0"/>
              </a:rPr>
              <a:t>), но с одним условием. </a:t>
            </a:r>
            <a:r>
              <a:rPr lang="ru-RU" sz="6000" b="1" dirty="0">
                <a:latin typeface="Corbel" panose="020B0503020204020204" pitchFamily="34" charset="0"/>
              </a:rPr>
              <a:t>С </a:t>
            </a:r>
            <a:r>
              <a:rPr lang="ru-RU" sz="6000" b="1" dirty="0" smtClean="0">
                <a:latin typeface="Corbel" panose="020B0503020204020204" pitchFamily="34" charset="0"/>
              </a:rPr>
              <a:t>каким?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Un </a:t>
            </a:r>
            <a:r>
              <a:rPr lang="en-US" sz="6000" dirty="0" err="1">
                <a:latin typeface="Corbel" panose="020B0503020204020204" pitchFamily="34" charset="0"/>
              </a:rPr>
              <a:t>fermier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ucrainean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găsit</a:t>
            </a:r>
            <a:r>
              <a:rPr lang="en-US" sz="6000" dirty="0">
                <a:latin typeface="Corbel" panose="020B0503020204020204" pitchFamily="34" charset="0"/>
              </a:rPr>
              <a:t> o </a:t>
            </a:r>
            <a:r>
              <a:rPr lang="en-US" sz="6000" dirty="0" err="1">
                <a:latin typeface="Corbel" panose="020B0503020204020204" pitchFamily="34" charset="0"/>
              </a:rPr>
              <a:t>modalitate</a:t>
            </a:r>
            <a:r>
              <a:rPr lang="en-US" sz="6000" dirty="0">
                <a:latin typeface="Corbel" panose="020B0503020204020204" pitchFamily="34" charset="0"/>
              </a:rPr>
              <a:t> de a </a:t>
            </a:r>
            <a:r>
              <a:rPr lang="en-US" sz="6000" dirty="0" err="1">
                <a:latin typeface="Corbel" panose="020B0503020204020204" pitchFamily="34" charset="0"/>
              </a:rPr>
              <a:t>economisi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bani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pe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intermediari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dirty="0" err="1">
                <a:latin typeface="Corbel" panose="020B0503020204020204" pitchFamily="34" charset="0"/>
              </a:rPr>
              <a:t>Oamenii</a:t>
            </a:r>
            <a:r>
              <a:rPr lang="en-US" sz="6000" dirty="0">
                <a:latin typeface="Corbel" panose="020B0503020204020204" pitchFamily="34" charset="0"/>
              </a:rPr>
              <a:t> pot </a:t>
            </a:r>
            <a:r>
              <a:rPr lang="en-US" sz="6000" dirty="0" err="1">
                <a:latin typeface="Corbel" panose="020B0503020204020204" pitchFamily="34" charset="0"/>
              </a:rPr>
              <a:t>lua</a:t>
            </a:r>
            <a:r>
              <a:rPr lang="en-US" sz="6000" dirty="0">
                <a:latin typeface="Corbel" panose="020B0503020204020204" pitchFamily="34" charset="0"/>
              </a:rPr>
              <a:t> mere </a:t>
            </a:r>
            <a:r>
              <a:rPr lang="en-US" sz="6000" dirty="0" err="1">
                <a:latin typeface="Corbel" panose="020B0503020204020204" pitchFamily="34" charset="0"/>
              </a:rPr>
              <a:t>și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pere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pentru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doar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5 </a:t>
            </a:r>
            <a:r>
              <a:rPr lang="en-US" sz="6000" dirty="0" err="1" smtClean="0">
                <a:latin typeface="Corbel" panose="020B0503020204020204" pitchFamily="34" charset="0"/>
              </a:rPr>
              <a:t>grivne</a:t>
            </a:r>
            <a:r>
              <a:rPr lang="ro-MD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smtClean="0">
                <a:latin typeface="Corbel" panose="020B0503020204020204" pitchFamily="34" charset="0"/>
              </a:rPr>
              <a:t>(</a:t>
            </a:r>
            <a:r>
              <a:rPr lang="en-US" sz="6000" dirty="0" err="1" smtClean="0">
                <a:latin typeface="Corbel" panose="020B0503020204020204" pitchFamily="34" charset="0"/>
              </a:rPr>
              <a:t>aproximativ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20 </a:t>
            </a:r>
            <a:r>
              <a:rPr lang="en-US" sz="6000" dirty="0" err="1">
                <a:latin typeface="Corbel" panose="020B0503020204020204" pitchFamily="34" charset="0"/>
              </a:rPr>
              <a:t>eurocenți</a:t>
            </a:r>
            <a:r>
              <a:rPr lang="en-US" sz="6000" dirty="0">
                <a:latin typeface="Corbel" panose="020B0503020204020204" pitchFamily="34" charset="0"/>
              </a:rPr>
              <a:t>), cu o </a:t>
            </a:r>
            <a:r>
              <a:rPr lang="en-US" sz="6000" dirty="0" err="1">
                <a:latin typeface="Corbel" panose="020B0503020204020204" pitchFamily="34" charset="0"/>
              </a:rPr>
              <a:t>singură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condiție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>
                <a:latin typeface="Corbel" panose="020B0503020204020204" pitchFamily="34" charset="0"/>
              </a:rPr>
              <a:t>Ce </a:t>
            </a:r>
            <a:r>
              <a:rPr lang="en-US" sz="6000" b="1" dirty="0" err="1">
                <a:latin typeface="Corbel" panose="020B0503020204020204" pitchFamily="34" charset="0"/>
              </a:rPr>
              <a:t>condiție</a:t>
            </a:r>
            <a:r>
              <a:rPr lang="en-US" sz="6000" b="1" dirty="0">
                <a:latin typeface="Corbel" panose="020B0503020204020204" pitchFamily="34" charset="0"/>
              </a:rPr>
              <a:t>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6703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Памятник ЕЙ в Вашингтоне напоминает о голоде </a:t>
            </a:r>
            <a:r>
              <a:rPr lang="ru-RU" sz="5400" dirty="0" smtClean="0">
                <a:latin typeface="Corbel" panose="020B0503020204020204" pitchFamily="34" charset="0"/>
              </a:rPr>
              <a:t>времен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Великой </a:t>
            </a:r>
            <a:r>
              <a:rPr lang="ru-RU" sz="5400" dirty="0">
                <a:latin typeface="Corbel" panose="020B0503020204020204" pitchFamily="34" charset="0"/>
              </a:rPr>
              <a:t>депрессии и Второй мировой войны. Позируя </a:t>
            </a:r>
            <a:r>
              <a:rPr lang="ru-RU" sz="5400" dirty="0" smtClean="0">
                <a:latin typeface="Corbel" panose="020B0503020204020204" pitchFamily="34" charset="0"/>
              </a:rPr>
              <a:t>для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фото </a:t>
            </a:r>
            <a:r>
              <a:rPr lang="ru-RU" sz="5400" dirty="0">
                <a:latin typeface="Corbel" panose="020B0503020204020204" pitchFamily="34" charset="0"/>
              </a:rPr>
              <a:t>у памятника, люди становятся в начало или </a:t>
            </a:r>
            <a:r>
              <a:rPr lang="ru-RU" sz="5400" dirty="0" smtClean="0">
                <a:latin typeface="Corbel" panose="020B0503020204020204" pitchFamily="34" charset="0"/>
              </a:rPr>
              <a:t>конец,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чтобы </a:t>
            </a:r>
            <a:r>
              <a:rPr lang="ru-RU" sz="5400" dirty="0">
                <a:latin typeface="Corbel" panose="020B0503020204020204" pitchFamily="34" charset="0"/>
              </a:rPr>
              <a:t>казаться естественным продолжением. </a:t>
            </a:r>
            <a:r>
              <a:rPr lang="ru-RU" sz="5400" b="1" dirty="0">
                <a:latin typeface="Corbel" panose="020B0503020204020204" pitchFamily="34" charset="0"/>
              </a:rPr>
              <a:t>Назовите </a:t>
            </a:r>
            <a:r>
              <a:rPr lang="ru-RU" sz="5400" b="1" dirty="0" smtClean="0">
                <a:latin typeface="Corbel" panose="020B0503020204020204" pitchFamily="34" charset="0"/>
              </a:rPr>
              <a:t>ЕЁ.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Monumentul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LUI din Washington </a:t>
            </a:r>
            <a:r>
              <a:rPr lang="en-US" sz="5400" dirty="0" err="1">
                <a:latin typeface="Corbel" panose="020B0503020204020204" pitchFamily="34" charset="0"/>
              </a:rPr>
              <a:t>amintește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foametea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timpul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Marii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Depresiuni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al </a:t>
            </a:r>
            <a:r>
              <a:rPr lang="en-US" sz="5400" dirty="0" err="1">
                <a:latin typeface="Corbel" panose="020B0503020204020204" pitchFamily="34" charset="0"/>
              </a:rPr>
              <a:t>celui</a:t>
            </a:r>
            <a:r>
              <a:rPr lang="en-US" sz="5400" dirty="0">
                <a:latin typeface="Corbel" panose="020B0503020204020204" pitchFamily="34" charset="0"/>
              </a:rPr>
              <a:t> de-al </a:t>
            </a:r>
            <a:r>
              <a:rPr lang="en-US" sz="5400" dirty="0" err="1">
                <a:latin typeface="Corbel" panose="020B0503020204020204" pitchFamily="34" charset="0"/>
              </a:rPr>
              <a:t>doilea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Război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Mondial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Pozând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fotografie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oamenii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ocupă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r>
              <a:rPr lang="en-US" sz="5400" dirty="0" err="1">
                <a:latin typeface="Corbel" panose="020B0503020204020204" pitchFamily="34" charset="0"/>
              </a:rPr>
              <a:t>sfârșitul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sau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începutul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monumentului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complementa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oarecum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monumentul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este</a:t>
            </a:r>
            <a:r>
              <a:rPr lang="en-US" sz="5400" b="1" dirty="0">
                <a:latin typeface="Corbel" panose="020B0503020204020204" pitchFamily="34" charset="0"/>
              </a:rPr>
              <a:t> EL?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85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Памятник ЕЙ в Вашингтоне напоминает о голоде </a:t>
            </a:r>
            <a:r>
              <a:rPr lang="ru-RU" sz="5400" dirty="0" smtClean="0">
                <a:latin typeface="Corbel" panose="020B0503020204020204" pitchFamily="34" charset="0"/>
              </a:rPr>
              <a:t>времен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Великой </a:t>
            </a:r>
            <a:r>
              <a:rPr lang="ru-RU" sz="5400" dirty="0">
                <a:latin typeface="Corbel" panose="020B0503020204020204" pitchFamily="34" charset="0"/>
              </a:rPr>
              <a:t>депрессии и Второй мировой войны. Позируя </a:t>
            </a:r>
            <a:r>
              <a:rPr lang="ru-RU" sz="5400" dirty="0" smtClean="0">
                <a:latin typeface="Corbel" panose="020B0503020204020204" pitchFamily="34" charset="0"/>
              </a:rPr>
              <a:t>для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фото </a:t>
            </a:r>
            <a:r>
              <a:rPr lang="ru-RU" sz="5400" dirty="0">
                <a:latin typeface="Corbel" panose="020B0503020204020204" pitchFamily="34" charset="0"/>
              </a:rPr>
              <a:t>у памятника, люди становятся в начало или </a:t>
            </a:r>
            <a:r>
              <a:rPr lang="ru-RU" sz="5400" dirty="0" smtClean="0">
                <a:latin typeface="Corbel" panose="020B0503020204020204" pitchFamily="34" charset="0"/>
              </a:rPr>
              <a:t>конец,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чтобы </a:t>
            </a:r>
            <a:r>
              <a:rPr lang="ru-RU" sz="5400" dirty="0">
                <a:latin typeface="Corbel" panose="020B0503020204020204" pitchFamily="34" charset="0"/>
              </a:rPr>
              <a:t>казаться естественным продолжением. </a:t>
            </a:r>
            <a:r>
              <a:rPr lang="ru-RU" sz="5400" b="1" dirty="0">
                <a:latin typeface="Corbel" panose="020B0503020204020204" pitchFamily="34" charset="0"/>
              </a:rPr>
              <a:t>Назовите </a:t>
            </a:r>
            <a:r>
              <a:rPr lang="ru-RU" sz="5400" b="1" dirty="0" smtClean="0">
                <a:latin typeface="Corbel" panose="020B0503020204020204" pitchFamily="34" charset="0"/>
              </a:rPr>
              <a:t>ЕЁ.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Monumentul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LUI din Washington </a:t>
            </a:r>
            <a:r>
              <a:rPr lang="en-US" sz="5400" dirty="0" err="1">
                <a:latin typeface="Corbel" panose="020B0503020204020204" pitchFamily="34" charset="0"/>
              </a:rPr>
              <a:t>amintește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foametea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timpul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Marii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Depresiuni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al </a:t>
            </a:r>
            <a:r>
              <a:rPr lang="en-US" sz="5400" dirty="0" err="1">
                <a:latin typeface="Corbel" panose="020B0503020204020204" pitchFamily="34" charset="0"/>
              </a:rPr>
              <a:t>celui</a:t>
            </a:r>
            <a:r>
              <a:rPr lang="en-US" sz="5400" dirty="0">
                <a:latin typeface="Corbel" panose="020B0503020204020204" pitchFamily="34" charset="0"/>
              </a:rPr>
              <a:t> de-al </a:t>
            </a:r>
            <a:r>
              <a:rPr lang="en-US" sz="5400" dirty="0" err="1">
                <a:latin typeface="Corbel" panose="020B0503020204020204" pitchFamily="34" charset="0"/>
              </a:rPr>
              <a:t>doilea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Război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Mondial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Pozând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fotografie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oamenii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ocupă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r>
              <a:rPr lang="en-US" sz="5400" dirty="0" err="1">
                <a:latin typeface="Corbel" panose="020B0503020204020204" pitchFamily="34" charset="0"/>
              </a:rPr>
              <a:t>sfârșitul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sau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începutul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monumentului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complementa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oarecum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monumentul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este</a:t>
            </a:r>
            <a:r>
              <a:rPr lang="en-US" sz="5400" b="1" dirty="0">
                <a:latin typeface="Corbel" panose="020B0503020204020204" pitchFamily="34" charset="0"/>
              </a:rPr>
              <a:t> EL?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575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Этот постер демонстрирует,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как некоторые традиции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заставляют нас</a:t>
            </a:r>
            <a:r>
              <a:rPr lang="x-none" sz="6000" dirty="0">
                <a:latin typeface="Corbel" panose="020B0503020204020204" pitchFamily="34" charset="0"/>
              </a:rPr>
              <a:t> </a:t>
            </a:r>
            <a:r>
              <a:rPr lang="ru-RU" sz="6000" dirty="0">
                <a:latin typeface="Corbel" panose="020B0503020204020204" pitchFamily="34" charset="0"/>
              </a:rPr>
              <a:t>использовать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продукты питания не по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назначению. </a:t>
            </a:r>
            <a:r>
              <a:rPr lang="ru-RU" sz="6000" b="1" dirty="0">
                <a:latin typeface="Corbel" panose="020B0503020204020204" pitchFamily="34" charset="0"/>
              </a:rPr>
              <a:t>Кого мы скрыли? 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Acest</a:t>
            </a:r>
            <a:r>
              <a:rPr lang="en-US" sz="6000" dirty="0">
                <a:latin typeface="Corbel" panose="020B0503020204020204" pitchFamily="34" charset="0"/>
              </a:rPr>
              <a:t> poster </a:t>
            </a:r>
            <a:r>
              <a:rPr lang="en-US" sz="6000" dirty="0" err="1">
                <a:latin typeface="Corbel" panose="020B0503020204020204" pitchFamily="34" charset="0"/>
              </a:rPr>
              <a:t>demonstrează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o-MD" sz="6000" dirty="0">
                <a:latin typeface="Corbel" panose="020B0503020204020204" pitchFamily="34" charset="0"/>
              </a:rPr>
              <a:t>că </a:t>
            </a:r>
            <a:r>
              <a:rPr lang="en-US" sz="6000" dirty="0" err="1">
                <a:latin typeface="Corbel" panose="020B0503020204020204" pitchFamily="34" charset="0"/>
              </a:rPr>
              <a:t>unele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tradiții</a:t>
            </a:r>
            <a:r>
              <a:rPr lang="en-US" sz="6000" dirty="0">
                <a:latin typeface="Corbel" panose="020B0503020204020204" pitchFamily="34" charset="0"/>
              </a:rPr>
              <a:t> ne </a:t>
            </a:r>
            <a:r>
              <a:rPr lang="en-US" sz="6000" dirty="0" err="1">
                <a:latin typeface="Corbel" panose="020B0503020204020204" pitchFamily="34" charset="0"/>
              </a:rPr>
              <a:t>forțează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x-none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folosim</a:t>
            </a:r>
            <a:r>
              <a:rPr lang="x-none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alimentele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într</a:t>
            </a:r>
            <a:r>
              <a:rPr lang="en-US" sz="6000" dirty="0">
                <a:latin typeface="Corbel" panose="020B0503020204020204" pitchFamily="34" charset="0"/>
              </a:rPr>
              <a:t>-un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mod </a:t>
            </a:r>
            <a:r>
              <a:rPr lang="en-US" sz="6000" dirty="0" err="1">
                <a:latin typeface="Corbel" panose="020B0503020204020204" pitchFamily="34" charset="0"/>
              </a:rPr>
              <a:t>irațional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 err="1">
                <a:latin typeface="Corbel" panose="020B0503020204020204" pitchFamily="34" charset="0"/>
              </a:rPr>
              <a:t>Pe</a:t>
            </a:r>
            <a:r>
              <a:rPr lang="en-US" sz="6000" b="1" dirty="0">
                <a:latin typeface="Corbel" panose="020B0503020204020204" pitchFamily="34" charset="0"/>
              </a:rPr>
              <a:t> cine </a:t>
            </a:r>
            <a:r>
              <a:rPr lang="en-US" sz="6000" b="1" dirty="0" err="1">
                <a:latin typeface="Corbel" panose="020B0503020204020204" pitchFamily="34" charset="0"/>
              </a:rPr>
              <a:t>i</a:t>
            </a:r>
            <a:r>
              <a:rPr lang="en-US" sz="6000" b="1" dirty="0">
                <a:latin typeface="Corbel" panose="020B0503020204020204" pitchFamily="34" charset="0"/>
              </a:rPr>
              <a:t>-am </a:t>
            </a:r>
            <a:r>
              <a:rPr lang="en-US" sz="6000" b="1" dirty="0" err="1">
                <a:latin typeface="Corbel" panose="020B0503020204020204" pitchFamily="34" charset="0"/>
              </a:rPr>
              <a:t>ascuns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046" y="1265102"/>
            <a:ext cx="9009903" cy="63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Этот постер демонстрирует,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как некоторые традиции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заставляют нас</a:t>
            </a:r>
            <a:r>
              <a:rPr lang="x-none" sz="6000" dirty="0">
                <a:latin typeface="Corbel" panose="020B0503020204020204" pitchFamily="34" charset="0"/>
              </a:rPr>
              <a:t> </a:t>
            </a:r>
            <a:r>
              <a:rPr lang="ru-RU" sz="6000" dirty="0">
                <a:latin typeface="Corbel" panose="020B0503020204020204" pitchFamily="34" charset="0"/>
              </a:rPr>
              <a:t>использовать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продукты питания не по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назначению. </a:t>
            </a:r>
            <a:r>
              <a:rPr lang="ru-RU" sz="6000" b="1" dirty="0">
                <a:latin typeface="Corbel" panose="020B0503020204020204" pitchFamily="34" charset="0"/>
              </a:rPr>
              <a:t>Кого мы скрыли? 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Acest</a:t>
            </a:r>
            <a:r>
              <a:rPr lang="en-US" sz="6000" dirty="0">
                <a:latin typeface="Corbel" panose="020B0503020204020204" pitchFamily="34" charset="0"/>
              </a:rPr>
              <a:t> poster </a:t>
            </a:r>
            <a:r>
              <a:rPr lang="en-US" sz="6000" dirty="0" err="1">
                <a:latin typeface="Corbel" panose="020B0503020204020204" pitchFamily="34" charset="0"/>
              </a:rPr>
              <a:t>demonstrează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o-MD" sz="6000" dirty="0">
                <a:latin typeface="Corbel" panose="020B0503020204020204" pitchFamily="34" charset="0"/>
              </a:rPr>
              <a:t>că </a:t>
            </a:r>
            <a:r>
              <a:rPr lang="en-US" sz="6000" dirty="0" err="1">
                <a:latin typeface="Corbel" panose="020B0503020204020204" pitchFamily="34" charset="0"/>
              </a:rPr>
              <a:t>unele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tradiții</a:t>
            </a:r>
            <a:r>
              <a:rPr lang="en-US" sz="6000" dirty="0">
                <a:latin typeface="Corbel" panose="020B0503020204020204" pitchFamily="34" charset="0"/>
              </a:rPr>
              <a:t> ne </a:t>
            </a:r>
            <a:r>
              <a:rPr lang="en-US" sz="6000" dirty="0" err="1">
                <a:latin typeface="Corbel" panose="020B0503020204020204" pitchFamily="34" charset="0"/>
              </a:rPr>
              <a:t>forțează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x-none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folosim</a:t>
            </a:r>
            <a:r>
              <a:rPr lang="x-none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alimentele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într</a:t>
            </a:r>
            <a:r>
              <a:rPr lang="en-US" sz="6000" dirty="0">
                <a:latin typeface="Corbel" panose="020B0503020204020204" pitchFamily="34" charset="0"/>
              </a:rPr>
              <a:t>-un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mod </a:t>
            </a:r>
            <a:r>
              <a:rPr lang="en-US" sz="6000" dirty="0" err="1">
                <a:latin typeface="Corbel" panose="020B0503020204020204" pitchFamily="34" charset="0"/>
              </a:rPr>
              <a:t>irațional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 err="1">
                <a:latin typeface="Corbel" panose="020B0503020204020204" pitchFamily="34" charset="0"/>
              </a:rPr>
              <a:t>Pe</a:t>
            </a:r>
            <a:r>
              <a:rPr lang="en-US" sz="6000" b="1" dirty="0">
                <a:latin typeface="Corbel" panose="020B0503020204020204" pitchFamily="34" charset="0"/>
              </a:rPr>
              <a:t> cine </a:t>
            </a:r>
            <a:r>
              <a:rPr lang="en-US" sz="6000" b="1" dirty="0" err="1">
                <a:latin typeface="Corbel" panose="020B0503020204020204" pitchFamily="34" charset="0"/>
              </a:rPr>
              <a:t>i</a:t>
            </a:r>
            <a:r>
              <a:rPr lang="en-US" sz="6000" b="1" dirty="0">
                <a:latin typeface="Corbel" panose="020B0503020204020204" pitchFamily="34" charset="0"/>
              </a:rPr>
              <a:t>-am </a:t>
            </a:r>
            <a:r>
              <a:rPr lang="en-US" sz="6000" b="1" dirty="0" err="1">
                <a:latin typeface="Corbel" panose="020B0503020204020204" pitchFamily="34" charset="0"/>
              </a:rPr>
              <a:t>ascuns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046" y="1265102"/>
            <a:ext cx="9009903" cy="63739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764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Этот постер демонстрирует,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как некоторые традиции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заставляют нас</a:t>
            </a:r>
            <a:r>
              <a:rPr lang="x-none" sz="6000" dirty="0">
                <a:latin typeface="Corbel" panose="020B0503020204020204" pitchFamily="34" charset="0"/>
              </a:rPr>
              <a:t> </a:t>
            </a:r>
            <a:r>
              <a:rPr lang="ru-RU" sz="6000" dirty="0">
                <a:latin typeface="Corbel" panose="020B0503020204020204" pitchFamily="34" charset="0"/>
              </a:rPr>
              <a:t>использовать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продукты питания не по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u-RU" sz="6000" dirty="0">
                <a:latin typeface="Corbel" panose="020B0503020204020204" pitchFamily="34" charset="0"/>
              </a:rPr>
              <a:t>назначению. </a:t>
            </a:r>
            <a:r>
              <a:rPr lang="ru-RU" sz="6000" b="1" dirty="0">
                <a:latin typeface="Corbel" panose="020B0503020204020204" pitchFamily="34" charset="0"/>
              </a:rPr>
              <a:t>Кого мы скрыли? 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Acest</a:t>
            </a:r>
            <a:r>
              <a:rPr lang="en-US" sz="6000" dirty="0">
                <a:latin typeface="Corbel" panose="020B0503020204020204" pitchFamily="34" charset="0"/>
              </a:rPr>
              <a:t> poster </a:t>
            </a:r>
            <a:r>
              <a:rPr lang="en-US" sz="6000" dirty="0" err="1">
                <a:latin typeface="Corbel" panose="020B0503020204020204" pitchFamily="34" charset="0"/>
              </a:rPr>
              <a:t>demonstrează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x-none" sz="6000" dirty="0">
              <a:latin typeface="Corbel" panose="020B0503020204020204" pitchFamily="34" charset="0"/>
            </a:endParaRPr>
          </a:p>
          <a:p>
            <a:pPr fontAlgn="base"/>
            <a:r>
              <a:rPr lang="ro-MD" sz="6000" dirty="0">
                <a:latin typeface="Corbel" panose="020B0503020204020204" pitchFamily="34" charset="0"/>
              </a:rPr>
              <a:t>că </a:t>
            </a:r>
            <a:r>
              <a:rPr lang="en-US" sz="6000" dirty="0" err="1">
                <a:latin typeface="Corbel" panose="020B0503020204020204" pitchFamily="34" charset="0"/>
              </a:rPr>
              <a:t>unele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tradiții</a:t>
            </a:r>
            <a:r>
              <a:rPr lang="en-US" sz="6000" dirty="0">
                <a:latin typeface="Corbel" panose="020B0503020204020204" pitchFamily="34" charset="0"/>
              </a:rPr>
              <a:t> ne </a:t>
            </a:r>
            <a:r>
              <a:rPr lang="en-US" sz="6000" dirty="0" err="1">
                <a:latin typeface="Corbel" panose="020B0503020204020204" pitchFamily="34" charset="0"/>
              </a:rPr>
              <a:t>forțează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să</a:t>
            </a:r>
            <a:r>
              <a:rPr lang="x-none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folosim</a:t>
            </a:r>
            <a:r>
              <a:rPr lang="x-none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alimentele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într</a:t>
            </a:r>
            <a:r>
              <a:rPr lang="en-US" sz="6000" dirty="0">
                <a:latin typeface="Corbel" panose="020B0503020204020204" pitchFamily="34" charset="0"/>
              </a:rPr>
              <a:t>-un 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en-US" sz="6000" dirty="0">
                <a:latin typeface="Corbel" panose="020B0503020204020204" pitchFamily="34" charset="0"/>
              </a:rPr>
              <a:t>mod </a:t>
            </a:r>
            <a:r>
              <a:rPr lang="en-US" sz="6000" dirty="0" err="1">
                <a:latin typeface="Corbel" panose="020B0503020204020204" pitchFamily="34" charset="0"/>
              </a:rPr>
              <a:t>irațional</a:t>
            </a:r>
            <a:r>
              <a:rPr lang="en-US" sz="6000" dirty="0">
                <a:latin typeface="Corbel" panose="020B0503020204020204" pitchFamily="34" charset="0"/>
              </a:rPr>
              <a:t>. </a:t>
            </a:r>
            <a:r>
              <a:rPr lang="en-US" sz="6000" b="1" dirty="0" err="1">
                <a:latin typeface="Corbel" panose="020B0503020204020204" pitchFamily="34" charset="0"/>
              </a:rPr>
              <a:t>Pe</a:t>
            </a:r>
            <a:r>
              <a:rPr lang="en-US" sz="6000" b="1" dirty="0">
                <a:latin typeface="Corbel" panose="020B0503020204020204" pitchFamily="34" charset="0"/>
              </a:rPr>
              <a:t> cine </a:t>
            </a:r>
            <a:r>
              <a:rPr lang="en-US" sz="6000" b="1" dirty="0" err="1">
                <a:latin typeface="Corbel" panose="020B0503020204020204" pitchFamily="34" charset="0"/>
              </a:rPr>
              <a:t>i</a:t>
            </a:r>
            <a:r>
              <a:rPr lang="en-US" sz="6000" b="1" dirty="0">
                <a:latin typeface="Corbel" panose="020B0503020204020204" pitchFamily="34" charset="0"/>
              </a:rPr>
              <a:t>-am </a:t>
            </a:r>
            <a:r>
              <a:rPr lang="en-US" sz="6000" b="1" dirty="0" err="1">
                <a:latin typeface="Corbel" panose="020B0503020204020204" pitchFamily="34" charset="0"/>
              </a:rPr>
              <a:t>ascuns</a:t>
            </a:r>
            <a:r>
              <a:rPr lang="en-US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046" y="1265102"/>
            <a:ext cx="9009903" cy="6373948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05150"/>
            <a:ext cx="20104099" cy="5429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5" name="Google Shape;305;p24"/>
          <p:cNvSpPr txBox="1"/>
          <p:nvPr/>
        </p:nvSpPr>
        <p:spPr>
          <a:xfrm>
            <a:off x="0" y="3105149"/>
            <a:ext cx="20110500" cy="5429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474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r>
              <a:rPr lang="ru-RU" sz="47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4700" b="1" dirty="0">
                <a:latin typeface="Corbel" panose="020B0503020204020204" pitchFamily="34" charset="0"/>
              </a:rPr>
              <a:t>слова, в которых мы оставили только </a:t>
            </a:r>
            <a:r>
              <a:rPr lang="ru-RU" sz="4700" b="1" dirty="0" smtClean="0">
                <a:latin typeface="Corbel" panose="020B0503020204020204" pitchFamily="34" charset="0"/>
              </a:rPr>
              <a:t>гласные.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r>
              <a:rPr lang="ru-RU" sz="4700" dirty="0" smtClean="0">
                <a:latin typeface="Corbel" panose="020B0503020204020204" pitchFamily="34" charset="0"/>
              </a:rPr>
              <a:t>а </a:t>
            </a:r>
            <a:r>
              <a:rPr lang="ru-RU" sz="4700" dirty="0" err="1">
                <a:latin typeface="Corbel" panose="020B0503020204020204" pitchFamily="34" charset="0"/>
              </a:rPr>
              <a:t>а</a:t>
            </a:r>
            <a:r>
              <a:rPr lang="ru-RU" sz="4700" dirty="0">
                <a:latin typeface="Corbel" panose="020B0503020204020204" pitchFamily="34" charset="0"/>
              </a:rPr>
              <a:t> у – Мультфильм о крысе, которая мечтала стать </a:t>
            </a:r>
            <a:r>
              <a:rPr lang="ru-RU" sz="4700" dirty="0" smtClean="0">
                <a:latin typeface="Corbel" panose="020B0503020204020204" pitchFamily="34" charset="0"/>
              </a:rPr>
              <a:t>шеф-поваром.</a:t>
            </a:r>
            <a:endParaRPr lang="en-US" sz="4700" dirty="0" smtClean="0">
              <a:latin typeface="Corbel" panose="020B0503020204020204" pitchFamily="34" charset="0"/>
            </a:endParaRPr>
          </a:p>
          <a:p>
            <a:r>
              <a:rPr lang="ru-RU" sz="4700" dirty="0" smtClean="0">
                <a:latin typeface="Corbel" panose="020B0503020204020204" pitchFamily="34" charset="0"/>
              </a:rPr>
              <a:t>е </a:t>
            </a:r>
            <a:r>
              <a:rPr lang="ru-RU" sz="4700" dirty="0">
                <a:latin typeface="Corbel" panose="020B0503020204020204" pitchFamily="34" charset="0"/>
              </a:rPr>
              <a:t>и а – Из неё делают один из главных ингредиентов для </a:t>
            </a:r>
            <a:r>
              <a:rPr lang="ru-RU" sz="4700" dirty="0" smtClean="0">
                <a:latin typeface="Corbel" panose="020B0503020204020204" pitchFamily="34" charset="0"/>
              </a:rPr>
              <a:t>хлеба.</a:t>
            </a:r>
            <a:endParaRPr lang="en-US" sz="4700" dirty="0" smtClean="0">
              <a:latin typeface="Corbel" panose="020B0503020204020204" pitchFamily="34" charset="0"/>
            </a:endParaRPr>
          </a:p>
          <a:p>
            <a:r>
              <a:rPr lang="ru-RU" sz="4700" dirty="0" smtClean="0">
                <a:latin typeface="Corbel" panose="020B0503020204020204" pitchFamily="34" charset="0"/>
              </a:rPr>
              <a:t>ы </a:t>
            </a:r>
            <a:r>
              <a:rPr lang="ru-RU" sz="4700" dirty="0">
                <a:latin typeface="Corbel" panose="020B0503020204020204" pitchFamily="34" charset="0"/>
              </a:rPr>
              <a:t>а </a:t>
            </a:r>
            <a:r>
              <a:rPr lang="ru-RU" sz="4700" dirty="0" err="1">
                <a:latin typeface="Corbel" panose="020B0503020204020204" pitchFamily="34" charset="0"/>
              </a:rPr>
              <a:t>а</a:t>
            </a:r>
            <a:r>
              <a:rPr lang="ru-RU" sz="4700" dirty="0">
                <a:latin typeface="Corbel" panose="020B0503020204020204" pitchFamily="34" charset="0"/>
              </a:rPr>
              <a:t> – Для этого вам понадобится крючок, леска и </a:t>
            </a:r>
            <a:r>
              <a:rPr lang="ru-RU" sz="4700" dirty="0" smtClean="0">
                <a:latin typeface="Corbel" panose="020B0503020204020204" pitchFamily="34" charset="0"/>
              </a:rPr>
              <a:t>палка.</a:t>
            </a:r>
            <a:endParaRPr lang="en-US" sz="4700" dirty="0" smtClean="0">
              <a:latin typeface="Corbel" panose="020B0503020204020204" pitchFamily="34" charset="0"/>
            </a:endParaRPr>
          </a:p>
          <a:p>
            <a:endParaRPr lang="ro-MD" sz="4700" b="1" dirty="0" smtClean="0">
              <a:latin typeface="Corbel" panose="020B0503020204020204" pitchFamily="34" charset="0"/>
            </a:endParaRPr>
          </a:p>
          <a:p>
            <a:r>
              <a:rPr lang="en-US" sz="47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cuvintele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care au </a:t>
            </a:r>
            <a:r>
              <a:rPr lang="en-US" sz="4700" b="1" dirty="0" err="1">
                <a:latin typeface="Corbel" panose="020B0503020204020204" pitchFamily="34" charset="0"/>
              </a:rPr>
              <a:t>fost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omise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toate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 smtClean="0">
                <a:latin typeface="Corbel" panose="020B0503020204020204" pitchFamily="34" charset="0"/>
              </a:rPr>
              <a:t>consoanele</a:t>
            </a:r>
            <a:r>
              <a:rPr lang="en-US" sz="4700" b="1" dirty="0" smtClean="0">
                <a:latin typeface="Corbel" panose="020B0503020204020204" pitchFamily="34" charset="0"/>
              </a:rPr>
              <a:t>.</a:t>
            </a:r>
          </a:p>
          <a:p>
            <a:r>
              <a:rPr lang="en-US" sz="4700" dirty="0" smtClean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o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u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e - </a:t>
            </a:r>
            <a:r>
              <a:rPr lang="en-US" sz="4700" dirty="0" err="1">
                <a:latin typeface="Corbel" panose="020B0503020204020204" pitchFamily="34" charset="0"/>
              </a:rPr>
              <a:t>Desenul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animat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despre</a:t>
            </a:r>
            <a:r>
              <a:rPr lang="en-US" sz="4700" dirty="0">
                <a:latin typeface="Corbel" panose="020B0503020204020204" pitchFamily="34" charset="0"/>
              </a:rPr>
              <a:t> un </a:t>
            </a:r>
            <a:r>
              <a:rPr lang="en-US" sz="4700" dirty="0" err="1">
                <a:latin typeface="Corbel" panose="020B0503020204020204" pitchFamily="34" charset="0"/>
              </a:rPr>
              <a:t>șobolan</a:t>
            </a:r>
            <a:r>
              <a:rPr lang="en-US" sz="4700" dirty="0">
                <a:latin typeface="Corbel" panose="020B0503020204020204" pitchFamily="34" charset="0"/>
              </a:rPr>
              <a:t> care </a:t>
            </a:r>
            <a:r>
              <a:rPr lang="en-US" sz="4700" dirty="0" err="1">
                <a:latin typeface="Corbel" panose="020B0503020204020204" pitchFamily="34" charset="0"/>
              </a:rPr>
              <a:t>dorea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devină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bucătar</a:t>
            </a:r>
            <a:r>
              <a:rPr lang="ro-MD" sz="4700" dirty="0">
                <a:latin typeface="Corbel" panose="020B0503020204020204" pitchFamily="34" charset="0"/>
              </a:rPr>
              <a:t>-</a:t>
            </a:r>
            <a:r>
              <a:rPr lang="en-US" sz="4700" dirty="0" err="1" smtClean="0">
                <a:latin typeface="Corbel" panose="020B0503020204020204" pitchFamily="34" charset="0"/>
              </a:rPr>
              <a:t>șef</a:t>
            </a:r>
            <a:r>
              <a:rPr lang="en-US" sz="4700" dirty="0" smtClean="0">
                <a:latin typeface="Corbel" panose="020B0503020204020204" pitchFamily="34" charset="0"/>
              </a:rPr>
              <a:t>.</a:t>
            </a:r>
          </a:p>
          <a:p>
            <a:r>
              <a:rPr lang="ro-MD" sz="4700" dirty="0">
                <a:latin typeface="Corbel" panose="020B0503020204020204" pitchFamily="34" charset="0"/>
              </a:rPr>
              <a:t>â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u </a:t>
            </a:r>
            <a:r>
              <a:rPr lang="en-US" sz="4700" dirty="0">
                <a:latin typeface="Corbel" panose="020B0503020204020204" pitchFamily="34" charset="0"/>
              </a:rPr>
              <a:t>- </a:t>
            </a:r>
            <a:r>
              <a:rPr lang="ro-MD" sz="4700" dirty="0" smtClean="0">
                <a:latin typeface="Corbel" panose="020B0503020204020204" pitchFamily="34" charset="0"/>
              </a:rPr>
              <a:t>C</a:t>
            </a:r>
            <a:r>
              <a:rPr lang="en-US" sz="4700" dirty="0" err="1" smtClean="0">
                <a:latin typeface="Corbel" panose="020B0503020204020204" pitchFamily="34" charset="0"/>
              </a:rPr>
              <a:t>ea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mai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cultivată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plantă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lume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și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patra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cultură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mondială</a:t>
            </a:r>
            <a:r>
              <a:rPr lang="en-US" sz="4700" dirty="0">
                <a:latin typeface="Corbel" panose="020B0503020204020204" pitchFamily="34" charset="0"/>
              </a:rPr>
              <a:t> ca </a:t>
            </a:r>
            <a:endParaRPr lang="en-US" sz="4700" dirty="0" smtClean="0">
              <a:latin typeface="Corbel" panose="020B0503020204020204" pitchFamily="34" charset="0"/>
            </a:endParaRPr>
          </a:p>
          <a:p>
            <a:r>
              <a:rPr lang="en-US" sz="4700" dirty="0" err="1" smtClean="0">
                <a:latin typeface="Corbel" panose="020B0503020204020204" pitchFamily="34" charset="0"/>
              </a:rPr>
              <a:t>producție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endParaRPr lang="en-US" sz="4700" dirty="0" smtClean="0">
              <a:latin typeface="Corbel" panose="020B0503020204020204" pitchFamily="34" charset="0"/>
            </a:endParaRPr>
          </a:p>
          <a:p>
            <a:r>
              <a:rPr lang="en-US" sz="4700" dirty="0" smtClean="0">
                <a:latin typeface="Corbel" panose="020B0503020204020204" pitchFamily="34" charset="0"/>
              </a:rPr>
              <a:t>e u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- </a:t>
            </a:r>
            <a:r>
              <a:rPr lang="en-US" sz="4700" dirty="0" err="1">
                <a:latin typeface="Corbel" panose="020B0503020204020204" pitchFamily="34" charset="0"/>
              </a:rPr>
              <a:t>Veți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avea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nevoie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cârlig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sfoară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și</a:t>
            </a:r>
            <a:r>
              <a:rPr lang="en-US" sz="4700" dirty="0">
                <a:latin typeface="Corbel" panose="020B0503020204020204" pitchFamily="34" charset="0"/>
              </a:rPr>
              <a:t> un </a:t>
            </a:r>
            <a:r>
              <a:rPr lang="en-US" sz="4700" dirty="0" err="1">
                <a:latin typeface="Corbel" panose="020B0503020204020204" pitchFamily="34" charset="0"/>
              </a:rPr>
              <a:t>băț</a:t>
            </a:r>
            <a:r>
              <a:rPr lang="en-US" sz="4700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126457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r>
              <a:rPr lang="ru-RU" sz="47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4700" b="1" dirty="0">
                <a:latin typeface="Corbel" panose="020B0503020204020204" pitchFamily="34" charset="0"/>
              </a:rPr>
              <a:t>слова, в которых мы оставили только </a:t>
            </a:r>
            <a:r>
              <a:rPr lang="ru-RU" sz="4700" b="1" dirty="0" smtClean="0">
                <a:latin typeface="Corbel" panose="020B0503020204020204" pitchFamily="34" charset="0"/>
              </a:rPr>
              <a:t>гласные.</a:t>
            </a:r>
            <a:endParaRPr lang="en-US" sz="4700" b="1" dirty="0" smtClean="0">
              <a:latin typeface="Corbel" panose="020B0503020204020204" pitchFamily="34" charset="0"/>
            </a:endParaRPr>
          </a:p>
          <a:p>
            <a:r>
              <a:rPr lang="ru-RU" sz="4700" dirty="0" smtClean="0">
                <a:latin typeface="Corbel" panose="020B0503020204020204" pitchFamily="34" charset="0"/>
              </a:rPr>
              <a:t>а </a:t>
            </a:r>
            <a:r>
              <a:rPr lang="ru-RU" sz="4700" dirty="0" err="1">
                <a:latin typeface="Corbel" panose="020B0503020204020204" pitchFamily="34" charset="0"/>
              </a:rPr>
              <a:t>а</a:t>
            </a:r>
            <a:r>
              <a:rPr lang="ru-RU" sz="4700" dirty="0">
                <a:latin typeface="Corbel" panose="020B0503020204020204" pitchFamily="34" charset="0"/>
              </a:rPr>
              <a:t> у – Мультфильм о крысе, которая мечтала стать </a:t>
            </a:r>
            <a:r>
              <a:rPr lang="ru-RU" sz="4700" dirty="0" smtClean="0">
                <a:latin typeface="Corbel" panose="020B0503020204020204" pitchFamily="34" charset="0"/>
              </a:rPr>
              <a:t>шеф-поваром.</a:t>
            </a:r>
            <a:endParaRPr lang="en-US" sz="4700" dirty="0" smtClean="0">
              <a:latin typeface="Corbel" panose="020B0503020204020204" pitchFamily="34" charset="0"/>
            </a:endParaRPr>
          </a:p>
          <a:p>
            <a:r>
              <a:rPr lang="ru-RU" sz="4700" dirty="0" smtClean="0">
                <a:latin typeface="Corbel" panose="020B0503020204020204" pitchFamily="34" charset="0"/>
              </a:rPr>
              <a:t>е </a:t>
            </a:r>
            <a:r>
              <a:rPr lang="ru-RU" sz="4700" dirty="0">
                <a:latin typeface="Corbel" panose="020B0503020204020204" pitchFamily="34" charset="0"/>
              </a:rPr>
              <a:t>и а – Из неё делают один из главных ингредиентов для </a:t>
            </a:r>
            <a:r>
              <a:rPr lang="ru-RU" sz="4700" dirty="0" smtClean="0">
                <a:latin typeface="Corbel" panose="020B0503020204020204" pitchFamily="34" charset="0"/>
              </a:rPr>
              <a:t>хлеба.</a:t>
            </a:r>
            <a:endParaRPr lang="en-US" sz="4700" dirty="0" smtClean="0">
              <a:latin typeface="Corbel" panose="020B0503020204020204" pitchFamily="34" charset="0"/>
            </a:endParaRPr>
          </a:p>
          <a:p>
            <a:r>
              <a:rPr lang="ru-RU" sz="4700" dirty="0" smtClean="0">
                <a:latin typeface="Corbel" panose="020B0503020204020204" pitchFamily="34" charset="0"/>
              </a:rPr>
              <a:t>ы </a:t>
            </a:r>
            <a:r>
              <a:rPr lang="ru-RU" sz="4700" dirty="0">
                <a:latin typeface="Corbel" panose="020B0503020204020204" pitchFamily="34" charset="0"/>
              </a:rPr>
              <a:t>а </a:t>
            </a:r>
            <a:r>
              <a:rPr lang="ru-RU" sz="4700" dirty="0" err="1">
                <a:latin typeface="Corbel" panose="020B0503020204020204" pitchFamily="34" charset="0"/>
              </a:rPr>
              <a:t>а</a:t>
            </a:r>
            <a:r>
              <a:rPr lang="ru-RU" sz="4700" dirty="0">
                <a:latin typeface="Corbel" panose="020B0503020204020204" pitchFamily="34" charset="0"/>
              </a:rPr>
              <a:t> – Для этого вам понадобится крючок, леска и </a:t>
            </a:r>
            <a:r>
              <a:rPr lang="ru-RU" sz="4700" dirty="0" smtClean="0">
                <a:latin typeface="Corbel" panose="020B0503020204020204" pitchFamily="34" charset="0"/>
              </a:rPr>
              <a:t>палка.</a:t>
            </a:r>
            <a:endParaRPr lang="en-US" sz="4700" dirty="0" smtClean="0">
              <a:latin typeface="Corbel" panose="020B0503020204020204" pitchFamily="34" charset="0"/>
            </a:endParaRPr>
          </a:p>
          <a:p>
            <a:endParaRPr lang="ro-MD" sz="4700" b="1" dirty="0" smtClean="0">
              <a:latin typeface="Corbel" panose="020B0503020204020204" pitchFamily="34" charset="0"/>
            </a:endParaRPr>
          </a:p>
          <a:p>
            <a:r>
              <a:rPr lang="en-US" sz="47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700" b="1" dirty="0" smtClean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cuvintele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care au </a:t>
            </a:r>
            <a:r>
              <a:rPr lang="en-US" sz="4700" b="1" dirty="0" err="1">
                <a:latin typeface="Corbel" panose="020B0503020204020204" pitchFamily="34" charset="0"/>
              </a:rPr>
              <a:t>fost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omise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toate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 smtClean="0">
                <a:latin typeface="Corbel" panose="020B0503020204020204" pitchFamily="34" charset="0"/>
              </a:rPr>
              <a:t>consoanele</a:t>
            </a:r>
            <a:r>
              <a:rPr lang="en-US" sz="4700" b="1" dirty="0" smtClean="0">
                <a:latin typeface="Corbel" panose="020B0503020204020204" pitchFamily="34" charset="0"/>
              </a:rPr>
              <a:t>.</a:t>
            </a:r>
          </a:p>
          <a:p>
            <a:r>
              <a:rPr lang="en-US" sz="4700" dirty="0" smtClean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o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u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e - </a:t>
            </a:r>
            <a:r>
              <a:rPr lang="en-US" sz="4700" dirty="0" err="1">
                <a:latin typeface="Corbel" panose="020B0503020204020204" pitchFamily="34" charset="0"/>
              </a:rPr>
              <a:t>Desenul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animat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despre</a:t>
            </a:r>
            <a:r>
              <a:rPr lang="en-US" sz="4700" dirty="0">
                <a:latin typeface="Corbel" panose="020B0503020204020204" pitchFamily="34" charset="0"/>
              </a:rPr>
              <a:t> un </a:t>
            </a:r>
            <a:r>
              <a:rPr lang="en-US" sz="4700" dirty="0" err="1">
                <a:latin typeface="Corbel" panose="020B0503020204020204" pitchFamily="34" charset="0"/>
              </a:rPr>
              <a:t>șobolan</a:t>
            </a:r>
            <a:r>
              <a:rPr lang="en-US" sz="4700" dirty="0">
                <a:latin typeface="Corbel" panose="020B0503020204020204" pitchFamily="34" charset="0"/>
              </a:rPr>
              <a:t> care </a:t>
            </a:r>
            <a:r>
              <a:rPr lang="en-US" sz="4700" dirty="0" err="1">
                <a:latin typeface="Corbel" panose="020B0503020204020204" pitchFamily="34" charset="0"/>
              </a:rPr>
              <a:t>dorea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devină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bucătar</a:t>
            </a:r>
            <a:r>
              <a:rPr lang="ro-MD" sz="4700" dirty="0">
                <a:latin typeface="Corbel" panose="020B0503020204020204" pitchFamily="34" charset="0"/>
              </a:rPr>
              <a:t>-</a:t>
            </a:r>
            <a:r>
              <a:rPr lang="en-US" sz="4700" dirty="0" err="1" smtClean="0">
                <a:latin typeface="Corbel" panose="020B0503020204020204" pitchFamily="34" charset="0"/>
              </a:rPr>
              <a:t>șef</a:t>
            </a:r>
            <a:r>
              <a:rPr lang="en-US" sz="4700" dirty="0" smtClean="0">
                <a:latin typeface="Corbel" panose="020B0503020204020204" pitchFamily="34" charset="0"/>
              </a:rPr>
              <a:t>.</a:t>
            </a:r>
          </a:p>
          <a:p>
            <a:r>
              <a:rPr lang="ro-MD" sz="4700" dirty="0">
                <a:latin typeface="Corbel" panose="020B0503020204020204" pitchFamily="34" charset="0"/>
              </a:rPr>
              <a:t>â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smtClean="0">
                <a:latin typeface="Corbel" panose="020B0503020204020204" pitchFamily="34" charset="0"/>
              </a:rPr>
              <a:t>u </a:t>
            </a:r>
            <a:r>
              <a:rPr lang="en-US" sz="4700" dirty="0">
                <a:latin typeface="Corbel" panose="020B0503020204020204" pitchFamily="34" charset="0"/>
              </a:rPr>
              <a:t>- </a:t>
            </a:r>
            <a:r>
              <a:rPr lang="ro-MD" sz="4700" dirty="0" smtClean="0">
                <a:latin typeface="Corbel" panose="020B0503020204020204" pitchFamily="34" charset="0"/>
              </a:rPr>
              <a:t>C</a:t>
            </a:r>
            <a:r>
              <a:rPr lang="en-US" sz="4700" dirty="0" err="1" smtClean="0">
                <a:latin typeface="Corbel" panose="020B0503020204020204" pitchFamily="34" charset="0"/>
              </a:rPr>
              <a:t>ea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mai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cultivată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plantă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în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lume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și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patra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cultură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mondială</a:t>
            </a:r>
            <a:r>
              <a:rPr lang="en-US" sz="4700" dirty="0">
                <a:latin typeface="Corbel" panose="020B0503020204020204" pitchFamily="34" charset="0"/>
              </a:rPr>
              <a:t> ca </a:t>
            </a:r>
            <a:endParaRPr lang="en-US" sz="4700" dirty="0" smtClean="0">
              <a:latin typeface="Corbel" panose="020B0503020204020204" pitchFamily="34" charset="0"/>
            </a:endParaRPr>
          </a:p>
          <a:p>
            <a:r>
              <a:rPr lang="en-US" sz="4700" dirty="0" err="1" smtClean="0">
                <a:latin typeface="Corbel" panose="020B0503020204020204" pitchFamily="34" charset="0"/>
              </a:rPr>
              <a:t>producție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endParaRPr lang="en-US" sz="4700" dirty="0" smtClean="0">
              <a:latin typeface="Corbel" panose="020B0503020204020204" pitchFamily="34" charset="0"/>
            </a:endParaRPr>
          </a:p>
          <a:p>
            <a:r>
              <a:rPr lang="en-US" sz="4700" dirty="0" smtClean="0">
                <a:latin typeface="Corbel" panose="020B0503020204020204" pitchFamily="34" charset="0"/>
              </a:rPr>
              <a:t>e u</a:t>
            </a:r>
            <a:r>
              <a:rPr lang="ro-MD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 smtClean="0">
                <a:latin typeface="Corbel" panose="020B0503020204020204" pitchFamily="34" charset="0"/>
              </a:rPr>
              <a:t>i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- </a:t>
            </a:r>
            <a:r>
              <a:rPr lang="en-US" sz="4700" dirty="0" err="1">
                <a:latin typeface="Corbel" panose="020B0503020204020204" pitchFamily="34" charset="0"/>
              </a:rPr>
              <a:t>Veți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avea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nevoie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cârlig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sfoară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și</a:t>
            </a:r>
            <a:r>
              <a:rPr lang="en-US" sz="4700" dirty="0">
                <a:latin typeface="Corbel" panose="020B0503020204020204" pitchFamily="34" charset="0"/>
              </a:rPr>
              <a:t> un </a:t>
            </a:r>
            <a:r>
              <a:rPr lang="en-US" sz="4700" dirty="0" err="1">
                <a:latin typeface="Corbel" panose="020B0503020204020204" pitchFamily="34" charset="0"/>
              </a:rPr>
              <a:t>băț</a:t>
            </a:r>
            <a:r>
              <a:rPr lang="en-US" sz="4700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126457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7920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Больше или меньше 40% всех детских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смертей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вызвано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недоеданием?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Mai </a:t>
            </a:r>
            <a:r>
              <a:rPr lang="en-US" sz="7200" b="1" dirty="0" err="1">
                <a:latin typeface="Corbel" panose="020B0503020204020204" pitchFamily="34" charset="0"/>
              </a:rPr>
              <a:t>mult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puțin</a:t>
            </a:r>
            <a:r>
              <a:rPr lang="en-US" sz="7200" b="1" dirty="0">
                <a:latin typeface="Corbel" panose="020B0503020204020204" pitchFamily="34" charset="0"/>
              </a:rPr>
              <a:t> de 40% din </a:t>
            </a:r>
            <a:r>
              <a:rPr lang="en-US" sz="7200" b="1" dirty="0" err="1">
                <a:latin typeface="Corbel" panose="020B0503020204020204" pitchFamily="34" charset="0"/>
              </a:rPr>
              <a:t>totalul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deceselor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copiilor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se </a:t>
            </a:r>
            <a:r>
              <a:rPr lang="en-US" sz="7200" b="1" dirty="0" err="1">
                <a:latin typeface="Corbel" panose="020B0503020204020204" pitchFamily="34" charset="0"/>
              </a:rPr>
              <a:t>datorează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malnutriției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09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Больше или меньше 40% всех детских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смертей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вызвано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недоеданием?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Mai </a:t>
            </a:r>
            <a:r>
              <a:rPr lang="en-US" sz="7200" b="1" dirty="0" err="1">
                <a:latin typeface="Corbel" panose="020B0503020204020204" pitchFamily="34" charset="0"/>
              </a:rPr>
              <a:t>mult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puțin</a:t>
            </a:r>
            <a:r>
              <a:rPr lang="en-US" sz="7200" b="1" dirty="0">
                <a:latin typeface="Corbel" panose="020B0503020204020204" pitchFamily="34" charset="0"/>
              </a:rPr>
              <a:t> de 40% din </a:t>
            </a:r>
            <a:r>
              <a:rPr lang="en-US" sz="7200" b="1" dirty="0" err="1">
                <a:latin typeface="Corbel" panose="020B0503020204020204" pitchFamily="34" charset="0"/>
              </a:rPr>
              <a:t>totalul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deceselor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copiilor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se </a:t>
            </a:r>
            <a:r>
              <a:rPr lang="en-US" sz="7200" b="1" dirty="0" err="1">
                <a:latin typeface="Corbel" panose="020B0503020204020204" pitchFamily="34" charset="0"/>
              </a:rPr>
              <a:t>datorează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malnutriției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772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Верите ли вы, что, по данным ООН, около </a:t>
            </a:r>
            <a:r>
              <a:rPr lang="ro-MD" sz="6000" b="1" dirty="0" smtClean="0">
                <a:latin typeface="Corbel" panose="020B0503020204020204" pitchFamily="34" charset="0"/>
              </a:rPr>
              <a:t>690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миллионов </a:t>
            </a:r>
            <a:r>
              <a:rPr lang="ru-RU" sz="6000" b="1" dirty="0">
                <a:latin typeface="Corbel" panose="020B0503020204020204" pitchFamily="34" charset="0"/>
              </a:rPr>
              <a:t>людей недоедают? </a:t>
            </a:r>
            <a:r>
              <a:rPr lang="ru-RU" sz="6000" dirty="0">
                <a:latin typeface="Corbel" panose="020B0503020204020204" pitchFamily="34" charset="0"/>
              </a:rPr>
              <a:t>Это больше, </a:t>
            </a:r>
            <a:r>
              <a:rPr lang="ru-RU" sz="6000" dirty="0" smtClean="0">
                <a:latin typeface="Corbel" panose="020B0503020204020204" pitchFamily="34" charset="0"/>
              </a:rPr>
              <a:t>чем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население </a:t>
            </a:r>
            <a:r>
              <a:rPr lang="ru-RU" sz="6000" dirty="0">
                <a:latin typeface="Corbel" panose="020B0503020204020204" pitchFamily="34" charset="0"/>
              </a:rPr>
              <a:t>всех европейских стран вместе взятых.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E </a:t>
            </a:r>
            <a:r>
              <a:rPr lang="en-US" sz="6000" b="1" dirty="0" err="1" smtClean="0">
                <a:latin typeface="Corbel" panose="020B0503020204020204" pitchFamily="34" charset="0"/>
              </a:rPr>
              <a:t>adevărat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sau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fals</a:t>
            </a:r>
            <a:r>
              <a:rPr lang="en-US" sz="6000" b="1" dirty="0" smtClean="0">
                <a:latin typeface="Corbel" panose="020B0503020204020204" pitchFamily="34" charset="0"/>
              </a:rPr>
              <a:t>, </a:t>
            </a:r>
            <a:r>
              <a:rPr lang="en-US" sz="6000" b="1" dirty="0" err="1" smtClean="0">
                <a:latin typeface="Corbel" panose="020B0503020204020204" pitchFamily="34" charset="0"/>
              </a:rPr>
              <a:t>că</a:t>
            </a:r>
            <a:r>
              <a:rPr lang="en-US" sz="6000" b="1" dirty="0" smtClean="0">
                <a:latin typeface="Corbel" panose="020B0503020204020204" pitchFamily="34" charset="0"/>
              </a:rPr>
              <a:t>, </a:t>
            </a:r>
            <a:r>
              <a:rPr lang="en-US" sz="6000" b="1" dirty="0" err="1" smtClean="0">
                <a:latin typeface="Corbel" panose="020B0503020204020204" pitchFamily="34" charset="0"/>
              </a:rPr>
              <a:t>potrivit</a:t>
            </a:r>
            <a:r>
              <a:rPr lang="en-US" sz="6000" b="1" dirty="0" smtClean="0">
                <a:latin typeface="Corbel" panose="020B0503020204020204" pitchFamily="34" charset="0"/>
              </a:rPr>
              <a:t> ONU, </a:t>
            </a:r>
            <a:r>
              <a:rPr lang="en-US" sz="6000" b="1" dirty="0" err="1" smtClean="0">
                <a:latin typeface="Corbel" panose="020B0503020204020204" pitchFamily="34" charset="0"/>
              </a:rPr>
              <a:t>aproximativ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o-MD" sz="6000" b="1" dirty="0" smtClean="0">
                <a:latin typeface="Corbel" panose="020B0503020204020204" pitchFamily="34" charset="0"/>
              </a:rPr>
              <a:t>690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milioane</a:t>
            </a:r>
            <a:r>
              <a:rPr lang="en-US" sz="6000" b="1" dirty="0" smtClean="0">
                <a:latin typeface="Corbel" panose="020B0503020204020204" pitchFamily="34" charset="0"/>
              </a:rPr>
              <a:t> de </a:t>
            </a:r>
            <a:r>
              <a:rPr lang="en-US" sz="6000" b="1" dirty="0" err="1" smtClean="0">
                <a:latin typeface="Corbel" panose="020B0503020204020204" pitchFamily="34" charset="0"/>
              </a:rPr>
              <a:t>oameni</a:t>
            </a:r>
            <a:r>
              <a:rPr lang="en-US" sz="6000" b="1" dirty="0" smtClean="0">
                <a:latin typeface="Corbel" panose="020B0503020204020204" pitchFamily="34" charset="0"/>
              </a:rPr>
              <a:t> nu </a:t>
            </a:r>
            <a:r>
              <a:rPr lang="en-US" sz="6000" b="1" dirty="0" err="1" smtClean="0">
                <a:latin typeface="Corbel" panose="020B0503020204020204" pitchFamily="34" charset="0"/>
              </a:rPr>
              <a:t>mănâncă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îndeajuns</a:t>
            </a:r>
            <a:r>
              <a:rPr lang="en-US" sz="6000" b="1" dirty="0" smtClean="0">
                <a:latin typeface="Corbel" panose="020B0503020204020204" pitchFamily="34" charset="0"/>
              </a:rPr>
              <a:t>? </a:t>
            </a:r>
            <a:r>
              <a:rPr lang="en-US" sz="6000" dirty="0" err="1" smtClean="0">
                <a:latin typeface="Corbel" panose="020B0503020204020204" pitchFamily="34" charset="0"/>
              </a:rPr>
              <a:t>Ceea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ce</a:t>
            </a:r>
            <a:r>
              <a:rPr lang="en-US" sz="6000" dirty="0" smtClean="0">
                <a:latin typeface="Corbel" panose="020B0503020204020204" pitchFamily="34" charset="0"/>
              </a:rPr>
              <a:t> e</a:t>
            </a: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m</a:t>
            </a:r>
            <a:r>
              <a:rPr lang="en-US" sz="6000" dirty="0" err="1" smtClean="0">
                <a:latin typeface="Corbel" panose="020B0503020204020204" pitchFamily="34" charset="0"/>
              </a:rPr>
              <a:t>ai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mult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decât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populația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tuturor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statelor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europene</a:t>
            </a:r>
            <a:r>
              <a:rPr lang="en-US" sz="6000" dirty="0">
                <a:latin typeface="Corbel" panose="020B0503020204020204" pitchFamily="34" charset="0"/>
              </a:rPr>
              <a:t>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444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Верите ли вы, что, по данным ООН, около </a:t>
            </a:r>
            <a:r>
              <a:rPr lang="ro-MD" sz="6000" b="1" dirty="0" smtClean="0">
                <a:latin typeface="Corbel" panose="020B0503020204020204" pitchFamily="34" charset="0"/>
              </a:rPr>
              <a:t>690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миллионов </a:t>
            </a:r>
            <a:r>
              <a:rPr lang="ru-RU" sz="6000" b="1" dirty="0">
                <a:latin typeface="Corbel" panose="020B0503020204020204" pitchFamily="34" charset="0"/>
              </a:rPr>
              <a:t>людей недоедают? </a:t>
            </a:r>
            <a:r>
              <a:rPr lang="ru-RU" sz="6000" dirty="0">
                <a:latin typeface="Corbel" panose="020B0503020204020204" pitchFamily="34" charset="0"/>
              </a:rPr>
              <a:t>Это больше, </a:t>
            </a:r>
            <a:r>
              <a:rPr lang="ru-RU" sz="6000" dirty="0" smtClean="0">
                <a:latin typeface="Corbel" panose="020B0503020204020204" pitchFamily="34" charset="0"/>
              </a:rPr>
              <a:t>чем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население </a:t>
            </a:r>
            <a:r>
              <a:rPr lang="ru-RU" sz="6000" dirty="0">
                <a:latin typeface="Corbel" panose="020B0503020204020204" pitchFamily="34" charset="0"/>
              </a:rPr>
              <a:t>всех европейских стран вместе взятых.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E </a:t>
            </a:r>
            <a:r>
              <a:rPr lang="en-US" sz="6000" b="1" dirty="0" err="1" smtClean="0">
                <a:latin typeface="Corbel" panose="020B0503020204020204" pitchFamily="34" charset="0"/>
              </a:rPr>
              <a:t>adevărat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sau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fals</a:t>
            </a:r>
            <a:r>
              <a:rPr lang="en-US" sz="6000" b="1" dirty="0" smtClean="0">
                <a:latin typeface="Corbel" panose="020B0503020204020204" pitchFamily="34" charset="0"/>
              </a:rPr>
              <a:t>, </a:t>
            </a:r>
            <a:r>
              <a:rPr lang="en-US" sz="6000" b="1" dirty="0" err="1" smtClean="0">
                <a:latin typeface="Corbel" panose="020B0503020204020204" pitchFamily="34" charset="0"/>
              </a:rPr>
              <a:t>că</a:t>
            </a:r>
            <a:r>
              <a:rPr lang="en-US" sz="6000" b="1" dirty="0" smtClean="0">
                <a:latin typeface="Corbel" panose="020B0503020204020204" pitchFamily="34" charset="0"/>
              </a:rPr>
              <a:t>, </a:t>
            </a:r>
            <a:r>
              <a:rPr lang="en-US" sz="6000" b="1" dirty="0" err="1" smtClean="0">
                <a:latin typeface="Corbel" panose="020B0503020204020204" pitchFamily="34" charset="0"/>
              </a:rPr>
              <a:t>potrivit</a:t>
            </a:r>
            <a:r>
              <a:rPr lang="en-US" sz="6000" b="1" dirty="0" smtClean="0">
                <a:latin typeface="Corbel" panose="020B0503020204020204" pitchFamily="34" charset="0"/>
              </a:rPr>
              <a:t> ONU, </a:t>
            </a:r>
            <a:r>
              <a:rPr lang="en-US" sz="6000" b="1" dirty="0" err="1" smtClean="0">
                <a:latin typeface="Corbel" panose="020B0503020204020204" pitchFamily="34" charset="0"/>
              </a:rPr>
              <a:t>aproximativ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ro-MD" sz="6000" b="1" smtClean="0">
                <a:latin typeface="Corbel" panose="020B0503020204020204" pitchFamily="34" charset="0"/>
              </a:rPr>
              <a:t>690</a:t>
            </a:r>
            <a:r>
              <a:rPr lang="en-US" sz="6000" b="1" smtClean="0">
                <a:latin typeface="Corbel" panose="020B0503020204020204" pitchFamily="34" charset="0"/>
              </a:rPr>
              <a:t>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milioane</a:t>
            </a:r>
            <a:r>
              <a:rPr lang="en-US" sz="6000" b="1" dirty="0" smtClean="0">
                <a:latin typeface="Corbel" panose="020B0503020204020204" pitchFamily="34" charset="0"/>
              </a:rPr>
              <a:t> de </a:t>
            </a:r>
            <a:r>
              <a:rPr lang="en-US" sz="6000" b="1" dirty="0" err="1" smtClean="0">
                <a:latin typeface="Corbel" panose="020B0503020204020204" pitchFamily="34" charset="0"/>
              </a:rPr>
              <a:t>oameni</a:t>
            </a:r>
            <a:r>
              <a:rPr lang="en-US" sz="6000" b="1" dirty="0" smtClean="0">
                <a:latin typeface="Corbel" panose="020B0503020204020204" pitchFamily="34" charset="0"/>
              </a:rPr>
              <a:t> nu </a:t>
            </a:r>
            <a:r>
              <a:rPr lang="en-US" sz="6000" b="1" dirty="0" err="1" smtClean="0">
                <a:latin typeface="Corbel" panose="020B0503020204020204" pitchFamily="34" charset="0"/>
              </a:rPr>
              <a:t>mănâncă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 smtClean="0">
                <a:latin typeface="Corbel" panose="020B0503020204020204" pitchFamily="34" charset="0"/>
              </a:rPr>
              <a:t>îndeajuns</a:t>
            </a:r>
            <a:r>
              <a:rPr lang="en-US" sz="6000" b="1" dirty="0" smtClean="0">
                <a:latin typeface="Corbel" panose="020B0503020204020204" pitchFamily="34" charset="0"/>
              </a:rPr>
              <a:t>? </a:t>
            </a:r>
            <a:r>
              <a:rPr lang="en-US" sz="6000" dirty="0" err="1" smtClean="0">
                <a:latin typeface="Corbel" panose="020B0503020204020204" pitchFamily="34" charset="0"/>
              </a:rPr>
              <a:t>Ceea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ce</a:t>
            </a:r>
            <a:r>
              <a:rPr lang="en-US" sz="6000" dirty="0" smtClean="0">
                <a:latin typeface="Corbel" panose="020B0503020204020204" pitchFamily="34" charset="0"/>
              </a:rPr>
              <a:t> e</a:t>
            </a:r>
          </a:p>
          <a:p>
            <a:pPr fontAlgn="base"/>
            <a:r>
              <a:rPr lang="en-US" sz="6000" dirty="0" err="1">
                <a:latin typeface="Corbel" panose="020B0503020204020204" pitchFamily="34" charset="0"/>
              </a:rPr>
              <a:t>m</a:t>
            </a:r>
            <a:r>
              <a:rPr lang="en-US" sz="6000" dirty="0" err="1" smtClean="0">
                <a:latin typeface="Corbel" panose="020B0503020204020204" pitchFamily="34" charset="0"/>
              </a:rPr>
              <a:t>ai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 smtClean="0">
                <a:latin typeface="Corbel" panose="020B0503020204020204" pitchFamily="34" charset="0"/>
              </a:rPr>
              <a:t>mult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decât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populația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tuturor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statelor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europene</a:t>
            </a:r>
            <a:r>
              <a:rPr lang="en-US" sz="6000" dirty="0">
                <a:latin typeface="Corbel" panose="020B0503020204020204" pitchFamily="34" charset="0"/>
              </a:rPr>
              <a:t>.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665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5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16741"/>
            <a:ext cx="1523990" cy="1852000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Какой сказочный персонаж съедал 20 </a:t>
            </a:r>
            <a:r>
              <a:rPr lang="ru-RU" sz="7200" b="1" dirty="0" smtClean="0">
                <a:latin typeface="Corbel" panose="020B0503020204020204" pitchFamily="34" charset="0"/>
              </a:rPr>
              <a:t>мг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з</a:t>
            </a:r>
            <a:r>
              <a:rPr lang="ru-RU" sz="7200" b="1" dirty="0" smtClean="0">
                <a:latin typeface="Corbel" panose="020B0503020204020204" pitchFamily="34" charset="0"/>
              </a:rPr>
              <a:t>ерна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день, то есть около </a:t>
            </a:r>
            <a:r>
              <a:rPr lang="en-US" sz="7200" b="1" dirty="0">
                <a:latin typeface="Corbel" panose="020B0503020204020204" pitchFamily="34" charset="0"/>
              </a:rPr>
              <a:t>7</a:t>
            </a:r>
            <a:r>
              <a:rPr lang="ru-RU" sz="7200" b="1" dirty="0">
                <a:latin typeface="Corbel" panose="020B0503020204020204" pitchFamily="34" charset="0"/>
              </a:rPr>
              <a:t>,</a:t>
            </a:r>
            <a:r>
              <a:rPr lang="en-US" sz="7200" b="1" dirty="0">
                <a:latin typeface="Corbel" panose="020B0503020204020204" pitchFamily="34" charset="0"/>
              </a:rPr>
              <a:t>3</a:t>
            </a:r>
            <a:r>
              <a:rPr lang="ru-RU" sz="7200" b="1" dirty="0">
                <a:latin typeface="Corbel" panose="020B0503020204020204" pitchFamily="34" charset="0"/>
              </a:rPr>
              <a:t> грамма в </a:t>
            </a:r>
            <a:r>
              <a:rPr lang="ru-RU" sz="7200" b="1" dirty="0" smtClean="0">
                <a:latin typeface="Corbel" panose="020B0503020204020204" pitchFamily="34" charset="0"/>
              </a:rPr>
              <a:t>год?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personaj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poveste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mânca</a:t>
            </a:r>
            <a:r>
              <a:rPr lang="en-US" sz="7200" b="1" dirty="0">
                <a:latin typeface="Corbel" panose="020B0503020204020204" pitchFamily="34" charset="0"/>
              </a:rPr>
              <a:t> circa 20 mg de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cereale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zi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adică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aproximativ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7</a:t>
            </a:r>
            <a:r>
              <a:rPr lang="en-US" sz="7200" b="1" dirty="0" smtClean="0">
                <a:latin typeface="Corbel" panose="020B0503020204020204" pitchFamily="34" charset="0"/>
              </a:rPr>
              <a:t>,</a:t>
            </a:r>
            <a:r>
              <a:rPr lang="ru-RU" sz="7200" b="1" dirty="0" smtClean="0">
                <a:latin typeface="Corbel" panose="020B0503020204020204" pitchFamily="34" charset="0"/>
              </a:rPr>
              <a:t>3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grame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pe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an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78878"/>
            <a:ext cx="3386335" cy="72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7428" y="10243806"/>
            <a:ext cx="2396671" cy="10655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280244"/>
            <a:ext cx="1224591" cy="1029106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0" y="1119705"/>
            <a:ext cx="11098560" cy="91186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5962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2897</TotalTime>
  <Words>1078</Words>
  <Application>Microsoft Office PowerPoint</Application>
  <PresentationFormat>Произвольный</PresentationFormat>
  <Paragraphs>147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420</cp:revision>
  <dcterms:modified xsi:type="dcterms:W3CDTF">2021-01-06T11:16:57Z</dcterms:modified>
</cp:coreProperties>
</file>