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48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54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60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25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867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653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754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7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9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48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9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55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7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Учитель начальных классов Луис </a:t>
            </a:r>
            <a:r>
              <a:rPr lang="ru-RU" sz="4800" dirty="0" err="1">
                <a:latin typeface="Corbel" panose="020B0503020204020204" pitchFamily="34" charset="0"/>
              </a:rPr>
              <a:t>Сориано</a:t>
            </a:r>
            <a:r>
              <a:rPr lang="ru-RU" sz="4800" dirty="0">
                <a:latin typeface="Corbel" panose="020B0503020204020204" pitchFamily="34" charset="0"/>
              </a:rPr>
              <a:t> соорудил </a:t>
            </a:r>
            <a:r>
              <a:rPr lang="ru-RU" sz="4800" dirty="0" smtClean="0">
                <a:latin typeface="Corbel" panose="020B0503020204020204" pitchFamily="34" charset="0"/>
              </a:rPr>
              <a:t>мобильную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библиотеку</a:t>
            </a:r>
            <a:r>
              <a:rPr lang="ru-RU" sz="4800" dirty="0">
                <a:latin typeface="Corbel" panose="020B0503020204020204" pitchFamily="34" charset="0"/>
              </a:rPr>
              <a:t>. В свободное от работы время он развозит детям книги </a:t>
            </a:r>
            <a:r>
              <a:rPr lang="ru-RU" sz="4800" dirty="0" smtClean="0">
                <a:latin typeface="Corbel" panose="020B0503020204020204" pitchFamily="34" charset="0"/>
              </a:rPr>
              <a:t>на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двух </a:t>
            </a:r>
            <a:r>
              <a:rPr lang="ru-RU" sz="4800" dirty="0">
                <a:latin typeface="Corbel" panose="020B0503020204020204" pitchFamily="34" charset="0"/>
              </a:rPr>
              <a:t>осликах. Одного зовут </a:t>
            </a:r>
            <a:r>
              <a:rPr lang="en-US" sz="4800" dirty="0" err="1">
                <a:latin typeface="Corbel" panose="020B0503020204020204" pitchFamily="34" charset="0"/>
              </a:rPr>
              <a:t>Beto</a:t>
            </a:r>
            <a:r>
              <a:rPr lang="en-US" sz="4800" dirty="0">
                <a:latin typeface="Corbel" panose="020B0503020204020204" pitchFamily="34" charset="0"/>
              </a:rPr>
              <a:t>.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ru-RU" sz="4800" b="1" dirty="0">
                <a:latin typeface="Corbel" panose="020B0503020204020204" pitchFamily="34" charset="0"/>
              </a:rPr>
              <a:t>А как зовут </a:t>
            </a:r>
            <a:r>
              <a:rPr lang="ru-RU" sz="4800" b="1" dirty="0" smtClean="0">
                <a:latin typeface="Corbel" panose="020B0503020204020204" pitchFamily="34" charset="0"/>
              </a:rPr>
              <a:t>первого?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Profesorul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</a:t>
            </a:r>
            <a:r>
              <a:rPr lang="en-US" sz="4800" dirty="0" err="1">
                <a:latin typeface="Corbel" panose="020B0503020204020204" pitchFamily="34" charset="0"/>
              </a:rPr>
              <a:t>clase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primare</a:t>
            </a:r>
            <a:r>
              <a:rPr lang="en-US" sz="4800" dirty="0">
                <a:latin typeface="Corbel" panose="020B0503020204020204" pitchFamily="34" charset="0"/>
              </a:rPr>
              <a:t> Luis Soriano a </a:t>
            </a:r>
            <a:r>
              <a:rPr lang="en-US" sz="4800" dirty="0" err="1">
                <a:latin typeface="Corbel" panose="020B0503020204020204" pitchFamily="34" charset="0"/>
              </a:rPr>
              <a:t>creat</a:t>
            </a:r>
            <a:r>
              <a:rPr lang="en-US" sz="4800" dirty="0">
                <a:latin typeface="Corbel" panose="020B0503020204020204" pitchFamily="34" charset="0"/>
              </a:rPr>
              <a:t> o </a:t>
            </a:r>
            <a:r>
              <a:rPr lang="en-US" sz="4800" dirty="0" err="1">
                <a:latin typeface="Corbel" panose="020B0503020204020204" pitchFamily="34" charset="0"/>
              </a:rPr>
              <a:t>bibliotecă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mobilă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timpul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său</a:t>
            </a:r>
            <a:r>
              <a:rPr lang="en-US" sz="4800" dirty="0">
                <a:latin typeface="Corbel" panose="020B0503020204020204" pitchFamily="34" charset="0"/>
              </a:rPr>
              <a:t> liber Luis, cu </a:t>
            </a:r>
            <a:r>
              <a:rPr lang="en-US" sz="4800" dirty="0" err="1">
                <a:latin typeface="Corbel" panose="020B0503020204020204" pitchFamily="34" charset="0"/>
              </a:rPr>
              <a:t>ajutorul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doi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măgăruși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livrează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cărți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copiilor</a:t>
            </a:r>
            <a:r>
              <a:rPr lang="en-US" sz="48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Numele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unuia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dintre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măgăruși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este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Beto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>
                <a:latin typeface="Corbel" panose="020B0503020204020204" pitchFamily="34" charset="0"/>
              </a:rPr>
              <a:t>Cum se </a:t>
            </a:r>
            <a:r>
              <a:rPr lang="en-US" sz="4800" b="1" dirty="0" err="1">
                <a:latin typeface="Corbel" panose="020B0503020204020204" pitchFamily="34" charset="0"/>
              </a:rPr>
              <a:t>numește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celălalt</a:t>
            </a:r>
            <a:r>
              <a:rPr lang="en-US" sz="48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1. </a:t>
            </a:r>
            <a:r>
              <a:rPr lang="ru-RU" sz="4800" dirty="0" smtClean="0">
                <a:latin typeface="Corbel" panose="020B0503020204020204" pitchFamily="34" charset="0"/>
              </a:rPr>
              <a:t>Альфа / </a:t>
            </a:r>
            <a:r>
              <a:rPr lang="en-US" sz="4800" dirty="0" smtClean="0">
                <a:latin typeface="Corbel" panose="020B0503020204020204" pitchFamily="34" charset="0"/>
              </a:rPr>
              <a:t>Alfa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Гамма / </a:t>
            </a:r>
            <a:r>
              <a:rPr lang="en-US" sz="4800" dirty="0" smtClean="0">
                <a:latin typeface="Corbel" panose="020B0503020204020204" pitchFamily="34" charset="0"/>
              </a:rPr>
              <a:t>Gama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Дельта / </a:t>
            </a:r>
            <a:r>
              <a:rPr lang="en-US" sz="4800" dirty="0" smtClean="0">
                <a:latin typeface="Corbel" panose="020B0503020204020204" pitchFamily="34" charset="0"/>
              </a:rPr>
              <a:t>Delta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Омега / </a:t>
            </a:r>
            <a:r>
              <a:rPr lang="en-US" sz="4800" dirty="0" smtClean="0">
                <a:latin typeface="Corbel" panose="020B0503020204020204" pitchFamily="34" charset="0"/>
              </a:rPr>
              <a:t>Omega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96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Альфа /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Alfa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" y="2652394"/>
            <a:ext cx="9954240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dirty="0">
                <a:latin typeface="Corbel" panose="020B0503020204020204" pitchFamily="34" charset="0"/>
              </a:rPr>
              <a:t>Анатолий Карпов, посол доброй воли ЮНИСЕФ и трёхкратный чемпион мира </a:t>
            </a:r>
            <a:r>
              <a:rPr lang="ru-RU" sz="4000" dirty="0" smtClean="0">
                <a:latin typeface="Corbel" panose="020B0503020204020204" pitchFamily="34" charset="0"/>
              </a:rPr>
              <a:t>по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шахматам</a:t>
            </a:r>
            <a:r>
              <a:rPr lang="ru-RU" sz="4000" dirty="0">
                <a:latin typeface="Corbel" panose="020B0503020204020204" pitchFamily="34" charset="0"/>
              </a:rPr>
              <a:t>, дал интервью в канун 20-й годовщины аварии на Чернобыльской </a:t>
            </a:r>
            <a:r>
              <a:rPr lang="ru-RU" sz="4000" dirty="0" smtClean="0">
                <a:latin typeface="Corbel" panose="020B0503020204020204" pitchFamily="34" charset="0"/>
              </a:rPr>
              <a:t>АЭС.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Для </a:t>
            </a:r>
            <a:r>
              <a:rPr lang="ru-RU" sz="4000" b="1" dirty="0">
                <a:latin typeface="Corbel" panose="020B0503020204020204" pitchFamily="34" charset="0"/>
              </a:rPr>
              <a:t>профилактики рака щитовидной железы и хорошего умственного </a:t>
            </a:r>
            <a:r>
              <a:rPr lang="ru-RU" sz="4000" b="1" dirty="0" smtClean="0">
                <a:latin typeface="Corbel" panose="020B0503020204020204" pitchFamily="34" charset="0"/>
              </a:rPr>
              <a:t>развития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детей </a:t>
            </a:r>
            <a:r>
              <a:rPr lang="ru-RU" sz="4000" b="1" dirty="0">
                <a:latin typeface="Corbel" panose="020B0503020204020204" pitchFamily="34" charset="0"/>
              </a:rPr>
              <a:t>Карпов настоятельно рекомендует </a:t>
            </a:r>
            <a:r>
              <a:rPr lang="ru-RU" sz="4000" b="1" dirty="0" smtClean="0">
                <a:latin typeface="Corbel" panose="020B0503020204020204" pitchFamily="34" charset="0"/>
              </a:rPr>
              <a:t>употреблять…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Anatoli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Karpov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err="1">
                <a:latin typeface="Corbel" panose="020B0503020204020204" pitchFamily="34" charset="0"/>
              </a:rPr>
              <a:t>Ambasador</a:t>
            </a:r>
            <a:r>
              <a:rPr lang="en-US" sz="4000" dirty="0">
                <a:latin typeface="Corbel" panose="020B0503020204020204" pitchFamily="34" charset="0"/>
              </a:rPr>
              <a:t> al </a:t>
            </a:r>
            <a:r>
              <a:rPr lang="en-US" sz="4000" dirty="0" err="1">
                <a:latin typeface="Corbel" panose="020B0503020204020204" pitchFamily="34" charset="0"/>
              </a:rPr>
              <a:t>Bunăvoinței</a:t>
            </a:r>
            <a:r>
              <a:rPr lang="en-US" sz="4000" dirty="0">
                <a:latin typeface="Corbel" panose="020B0503020204020204" pitchFamily="34" charset="0"/>
              </a:rPr>
              <a:t> UNICEF </a:t>
            </a:r>
            <a:r>
              <a:rPr lang="en-US" sz="4000" dirty="0" err="1">
                <a:latin typeface="Corbel" panose="020B0503020204020204" pitchFamily="34" charset="0"/>
              </a:rPr>
              <a:t>și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triplu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campion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mondial</a:t>
            </a:r>
            <a:r>
              <a:rPr lang="en-US" sz="4000" dirty="0">
                <a:latin typeface="Corbel" panose="020B0503020204020204" pitchFamily="34" charset="0"/>
              </a:rPr>
              <a:t> la </a:t>
            </a:r>
            <a:r>
              <a:rPr lang="en-US" sz="4000" dirty="0" err="1">
                <a:latin typeface="Corbel" panose="020B0503020204020204" pitchFamily="34" charset="0"/>
              </a:rPr>
              <a:t>șah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smtClean="0">
                <a:latin typeface="Corbel" panose="020B0503020204020204" pitchFamily="34" charset="0"/>
              </a:rPr>
              <a:t>a</a:t>
            </a: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oferit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un </a:t>
            </a:r>
            <a:r>
              <a:rPr lang="en-US" sz="4000" dirty="0" err="1">
                <a:latin typeface="Corbel" panose="020B0503020204020204" pitchFamily="34" charset="0"/>
              </a:rPr>
              <a:t>interviu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ajunul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comemorării</a:t>
            </a:r>
            <a:r>
              <a:rPr lang="en-US" sz="4000" dirty="0">
                <a:latin typeface="Corbel" panose="020B0503020204020204" pitchFamily="34" charset="0"/>
              </a:rPr>
              <a:t> a 20 de </a:t>
            </a:r>
            <a:r>
              <a:rPr lang="en-US" sz="4000" dirty="0" err="1">
                <a:latin typeface="Corbel" panose="020B0503020204020204" pitchFamily="34" charset="0"/>
              </a:rPr>
              <a:t>ani</a:t>
            </a:r>
            <a:r>
              <a:rPr lang="en-US" sz="4000" dirty="0">
                <a:latin typeface="Corbel" panose="020B0503020204020204" pitchFamily="34" charset="0"/>
              </a:rPr>
              <a:t> de la </a:t>
            </a:r>
            <a:r>
              <a:rPr lang="en-US" sz="4000" dirty="0" err="1">
                <a:latin typeface="Corbel" panose="020B0503020204020204" pitchFamily="34" charset="0"/>
              </a:rPr>
              <a:t>accidentul</a:t>
            </a:r>
            <a:r>
              <a:rPr lang="en-US" sz="4000" dirty="0">
                <a:latin typeface="Corbel" panose="020B0503020204020204" pitchFamily="34" charset="0"/>
              </a:rPr>
              <a:t> nuclear de la </a:t>
            </a:r>
            <a:r>
              <a:rPr lang="en-US" sz="4000" dirty="0" err="1" smtClean="0">
                <a:latin typeface="Corbel" panose="020B0503020204020204" pitchFamily="34" charset="0"/>
              </a:rPr>
              <a:t>Cernobîl</a:t>
            </a:r>
            <a:r>
              <a:rPr lang="en-US" sz="40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000" b="1" dirty="0" err="1" smtClean="0">
                <a:latin typeface="Corbel" panose="020B0503020204020204" pitchFamily="34" charset="0"/>
              </a:rPr>
              <a:t>Pentru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profilaxia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cancerului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tiroidian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și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dezvoltarea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mentală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bună</a:t>
            </a:r>
            <a:r>
              <a:rPr lang="en-US" sz="4000" b="1" dirty="0">
                <a:latin typeface="Corbel" panose="020B0503020204020204" pitchFamily="34" charset="0"/>
              </a:rPr>
              <a:t> a </a:t>
            </a:r>
            <a:r>
              <a:rPr lang="en-US" sz="4000" b="1" dirty="0" err="1">
                <a:latin typeface="Corbel" panose="020B0503020204020204" pitchFamily="34" charset="0"/>
              </a:rPr>
              <a:t>copiilor</a:t>
            </a:r>
            <a:r>
              <a:rPr lang="en-US" sz="4000" b="1" dirty="0">
                <a:latin typeface="Corbel" panose="020B0503020204020204" pitchFamily="34" charset="0"/>
              </a:rPr>
              <a:t>, </a:t>
            </a:r>
            <a:r>
              <a:rPr lang="en-US" sz="4000" b="1" dirty="0" err="1" smtClean="0">
                <a:latin typeface="Corbel" panose="020B0503020204020204" pitchFamily="34" charset="0"/>
              </a:rPr>
              <a:t>Karpov</a:t>
            </a:r>
            <a:endParaRPr lang="en-US" sz="4000" b="1" dirty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err="1" smtClean="0">
                <a:latin typeface="Corbel" panose="020B0503020204020204" pitchFamily="34" charset="0"/>
              </a:rPr>
              <a:t>recomandă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utilizarea</a:t>
            </a:r>
            <a:r>
              <a:rPr lang="en-US" sz="4000" b="1" dirty="0">
                <a:latin typeface="Corbel" panose="020B0503020204020204" pitchFamily="34" charset="0"/>
              </a:rPr>
              <a:t>… 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1. </a:t>
            </a:r>
            <a:r>
              <a:rPr lang="ru-RU" sz="4000" dirty="0" smtClean="0">
                <a:latin typeface="Corbel" panose="020B0503020204020204" pitchFamily="34" charset="0"/>
              </a:rPr>
              <a:t>Сироп </a:t>
            </a:r>
            <a:r>
              <a:rPr lang="ru-RU" sz="4000" dirty="0">
                <a:latin typeface="Corbel" panose="020B0503020204020204" pitchFamily="34" charset="0"/>
              </a:rPr>
              <a:t>от </a:t>
            </a:r>
            <a:r>
              <a:rPr lang="ru-RU" sz="4000" dirty="0" smtClean="0">
                <a:latin typeface="Corbel" panose="020B0503020204020204" pitchFamily="34" charset="0"/>
              </a:rPr>
              <a:t>кашля / </a:t>
            </a:r>
            <a:r>
              <a:rPr lang="en-US" sz="4000" dirty="0" err="1" smtClean="0">
                <a:latin typeface="Corbel" panose="020B0503020204020204" pitchFamily="34" charset="0"/>
              </a:rPr>
              <a:t>siropului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de </a:t>
            </a:r>
            <a:r>
              <a:rPr lang="en-US" sz="4000" dirty="0" err="1" smtClean="0">
                <a:latin typeface="Corbel" panose="020B0503020204020204" pitchFamily="34" charset="0"/>
              </a:rPr>
              <a:t>tuse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2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Газированную </a:t>
            </a:r>
            <a:r>
              <a:rPr lang="ru-RU" sz="4000" dirty="0" smtClean="0">
                <a:latin typeface="Corbel" panose="020B0503020204020204" pitchFamily="34" charset="0"/>
              </a:rPr>
              <a:t>воду / </a:t>
            </a:r>
            <a:r>
              <a:rPr lang="en-US" sz="4000" dirty="0" err="1" smtClean="0">
                <a:latin typeface="Corbel" panose="020B0503020204020204" pitchFamily="34" charset="0"/>
              </a:rPr>
              <a:t>apei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minerale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3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Йодированную </a:t>
            </a:r>
            <a:r>
              <a:rPr lang="ru-RU" sz="4000" dirty="0" smtClean="0">
                <a:latin typeface="Corbel" panose="020B0503020204020204" pitchFamily="34" charset="0"/>
              </a:rPr>
              <a:t>соль / </a:t>
            </a:r>
            <a:r>
              <a:rPr lang="en-US" sz="4000" dirty="0" err="1" smtClean="0">
                <a:latin typeface="Corbel" panose="020B0503020204020204" pitchFamily="34" charset="0"/>
              </a:rPr>
              <a:t>sării</a:t>
            </a:r>
            <a:r>
              <a:rPr lang="en-US" sz="4000" dirty="0" smtClean="0">
                <a:latin typeface="Corbel" panose="020B0503020204020204" pitchFamily="34" charset="0"/>
              </a:rPr>
              <a:t> iodate</a:t>
            </a: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4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 smtClean="0">
                <a:latin typeface="Corbel" panose="020B0503020204020204" pitchFamily="34" charset="0"/>
              </a:rPr>
              <a:t>Гамбургеры / </a:t>
            </a:r>
            <a:r>
              <a:rPr lang="en-US" sz="4000" dirty="0" smtClean="0">
                <a:latin typeface="Corbel" panose="020B0503020204020204" pitchFamily="34" charset="0"/>
              </a:rPr>
              <a:t>hamburger-</a:t>
            </a:r>
            <a:r>
              <a:rPr lang="en-US" sz="4000" dirty="0" err="1" smtClean="0">
                <a:latin typeface="Corbel" panose="020B0503020204020204" pitchFamily="34" charset="0"/>
              </a:rPr>
              <a:t>i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endParaRPr lang="ru-RU" sz="4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85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629900" y="3883649"/>
            <a:ext cx="931545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57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5700" b="1" dirty="0">
                <a:solidFill>
                  <a:schemeClr val="bg1"/>
                </a:solidFill>
                <a:latin typeface="Corbel" panose="020B0503020204020204" pitchFamily="34" charset="0"/>
              </a:rPr>
              <a:t>Йодированную 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соль / </a:t>
            </a:r>
          </a:p>
          <a:p>
            <a:pPr algn="ctr" fontAlgn="base"/>
            <a:r>
              <a:rPr lang="en-US" sz="5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sării</a:t>
            </a:r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700" b="1" dirty="0">
                <a:solidFill>
                  <a:schemeClr val="bg1"/>
                </a:solidFill>
                <a:latin typeface="Corbel" panose="020B0503020204020204" pitchFamily="34" charset="0"/>
              </a:rPr>
              <a:t>iodate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2759074"/>
            <a:ext cx="10044396" cy="66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«Воспитывая детей, нынешние родители воспитывают будущую ЕЁ»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Эту цитату Антона Макаренко, которого ЮНЕСКО внесло в список людей,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определивших способ педагогического мышления </a:t>
            </a:r>
            <a:r>
              <a:rPr lang="en-US" sz="4300" dirty="0" smtClean="0">
                <a:latin typeface="Corbel" panose="020B0503020204020204" pitchFamily="34" charset="0"/>
              </a:rPr>
              <a:t>XX </a:t>
            </a:r>
            <a:r>
              <a:rPr lang="ru-RU" sz="4300" dirty="0" smtClean="0">
                <a:latin typeface="Corbel" panose="020B0503020204020204" pitchFamily="34" charset="0"/>
              </a:rPr>
              <a:t>века, мы услышали на </a:t>
            </a: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уроке ЕЁ. </a:t>
            </a:r>
            <a:r>
              <a:rPr lang="ru-RU" sz="4300" b="1" dirty="0" smtClean="0">
                <a:latin typeface="Corbel" panose="020B0503020204020204" pitchFamily="34" charset="0"/>
              </a:rPr>
              <a:t>Назовите ЕЁ. 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”</a:t>
            </a:r>
            <a:r>
              <a:rPr lang="en-US" sz="4300" i="1" dirty="0" err="1" smtClean="0">
                <a:latin typeface="Corbel" panose="020B0503020204020204" pitchFamily="34" charset="0"/>
              </a:rPr>
              <a:t>Educând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copiii</a:t>
            </a:r>
            <a:r>
              <a:rPr lang="en-US" sz="4300" i="1" dirty="0" smtClean="0">
                <a:latin typeface="Corbel" panose="020B0503020204020204" pitchFamily="34" charset="0"/>
              </a:rPr>
              <a:t>, </a:t>
            </a:r>
            <a:r>
              <a:rPr lang="en-US" sz="4300" i="1" dirty="0" err="1" smtClean="0">
                <a:latin typeface="Corbel" panose="020B0503020204020204" pitchFamily="34" charset="0"/>
              </a:rPr>
              <a:t>părinții</a:t>
            </a:r>
            <a:r>
              <a:rPr lang="en-US" sz="4300" i="1" dirty="0" smtClean="0">
                <a:latin typeface="Corbel" panose="020B0503020204020204" pitchFamily="34" charset="0"/>
              </a:rPr>
              <a:t> de </a:t>
            </a:r>
            <a:r>
              <a:rPr lang="en-US" sz="4300" i="1" dirty="0" err="1" smtClean="0">
                <a:latin typeface="Corbel" panose="020B0503020204020204" pitchFamily="34" charset="0"/>
              </a:rPr>
              <a:t>azi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își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educă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viitoarea</a:t>
            </a:r>
            <a:r>
              <a:rPr lang="en-US" sz="4300" i="1" dirty="0" smtClean="0">
                <a:latin typeface="Corbel" panose="020B0503020204020204" pitchFamily="34" charset="0"/>
              </a:rPr>
              <a:t> ALFĂ”</a:t>
            </a: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Acest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citat</a:t>
            </a:r>
            <a:r>
              <a:rPr lang="en-US" sz="4300" dirty="0" smtClean="0">
                <a:latin typeface="Corbel" panose="020B0503020204020204" pitchFamily="34" charset="0"/>
              </a:rPr>
              <a:t> de Anton Makarenko, </a:t>
            </a:r>
            <a:r>
              <a:rPr lang="en-US" sz="4300" dirty="0" err="1" smtClean="0">
                <a:latin typeface="Corbel" panose="020B0503020204020204" pitchFamily="34" charset="0"/>
              </a:rPr>
              <a:t>pe</a:t>
            </a:r>
            <a:r>
              <a:rPr lang="en-US" sz="4300" dirty="0" smtClean="0">
                <a:latin typeface="Corbel" panose="020B0503020204020204" pitchFamily="34" charset="0"/>
              </a:rPr>
              <a:t> care UNICEF l-a </a:t>
            </a:r>
            <a:r>
              <a:rPr lang="en-US" sz="4300" dirty="0" err="1" smtClean="0">
                <a:latin typeface="Corbel" panose="020B0503020204020204" pitchFamily="34" charset="0"/>
              </a:rPr>
              <a:t>inclus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în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lista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persoanelor</a:t>
            </a:r>
            <a:r>
              <a:rPr lang="en-US" sz="4300" dirty="0" smtClean="0">
                <a:latin typeface="Corbel" panose="020B0503020204020204" pitchFamily="34" charset="0"/>
              </a:rPr>
              <a:t> care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au</a:t>
            </a:r>
            <a:r>
              <a:rPr lang="ru-RU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definit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modul</a:t>
            </a:r>
            <a:r>
              <a:rPr lang="en-US" sz="4300" dirty="0" smtClean="0">
                <a:latin typeface="Corbel" panose="020B0503020204020204" pitchFamily="34" charset="0"/>
              </a:rPr>
              <a:t> de </a:t>
            </a:r>
            <a:r>
              <a:rPr lang="en-US" sz="4300" dirty="0" err="1" smtClean="0">
                <a:latin typeface="Corbel" panose="020B0503020204020204" pitchFamily="34" charset="0"/>
              </a:rPr>
              <a:t>gândire</a:t>
            </a:r>
            <a:r>
              <a:rPr lang="en-US" sz="4300" dirty="0" smtClean="0">
                <a:latin typeface="Corbel" panose="020B0503020204020204" pitchFamily="34" charset="0"/>
              </a:rPr>
              <a:t> al </a:t>
            </a:r>
            <a:r>
              <a:rPr lang="en-US" sz="4300" dirty="0" err="1" smtClean="0">
                <a:latin typeface="Corbel" panose="020B0503020204020204" pitchFamily="34" charset="0"/>
              </a:rPr>
              <a:t>pedagogiei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secolului</a:t>
            </a:r>
            <a:r>
              <a:rPr lang="en-US" sz="4300" dirty="0" smtClean="0">
                <a:latin typeface="Corbel" panose="020B0503020204020204" pitchFamily="34" charset="0"/>
              </a:rPr>
              <a:t> al XX-lea, l-am </a:t>
            </a:r>
            <a:r>
              <a:rPr lang="en-US" sz="4300" dirty="0" err="1" smtClean="0">
                <a:latin typeface="Corbel" panose="020B0503020204020204" pitchFamily="34" charset="0"/>
              </a:rPr>
              <a:t>auzit</a:t>
            </a:r>
            <a:r>
              <a:rPr lang="en-US" sz="4300" dirty="0" smtClean="0">
                <a:latin typeface="Corbel" panose="020B0503020204020204" pitchFamily="34" charset="0"/>
              </a:rPr>
              <a:t> la o </a:t>
            </a:r>
            <a:r>
              <a:rPr lang="en-US" sz="4300" dirty="0" err="1" smtClean="0">
                <a:latin typeface="Corbel" panose="020B0503020204020204" pitchFamily="34" charset="0"/>
              </a:rPr>
              <a:t>lecție</a:t>
            </a:r>
            <a:r>
              <a:rPr lang="en-US" sz="4300" dirty="0" smtClean="0">
                <a:latin typeface="Corbel" panose="020B0503020204020204" pitchFamily="34" charset="0"/>
              </a:rPr>
              <a:t> de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ALFA.</a:t>
            </a:r>
            <a:r>
              <a:rPr lang="ru-RU" sz="4300" dirty="0" smtClean="0">
                <a:latin typeface="Corbel" panose="020B0503020204020204" pitchFamily="34" charset="0"/>
              </a:rPr>
              <a:t> </a:t>
            </a:r>
            <a:r>
              <a:rPr lang="en-US" sz="4300" b="1" dirty="0" smtClean="0">
                <a:latin typeface="Corbel" panose="020B0503020204020204" pitchFamily="34" charset="0"/>
              </a:rPr>
              <a:t>Ce </a:t>
            </a:r>
            <a:r>
              <a:rPr lang="en-US" sz="4300" b="1" dirty="0" err="1" smtClean="0">
                <a:latin typeface="Corbel" panose="020B0503020204020204" pitchFamily="34" charset="0"/>
              </a:rPr>
              <a:t>este</a:t>
            </a:r>
            <a:r>
              <a:rPr lang="en-US" sz="4300" b="1" dirty="0" smtClean="0">
                <a:latin typeface="Corbel" panose="020B0503020204020204" pitchFamily="34" charset="0"/>
              </a:rPr>
              <a:t> ALFA?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Философия / </a:t>
            </a:r>
            <a:r>
              <a:rPr lang="en-US" sz="4300" dirty="0" err="1" smtClean="0">
                <a:latin typeface="Corbel" panose="020B0503020204020204" pitchFamily="34" charset="0"/>
              </a:rPr>
              <a:t>Filosofi</a:t>
            </a:r>
            <a:r>
              <a:rPr lang="ro-MD" sz="4300" dirty="0" smtClean="0">
                <a:latin typeface="Corbel" panose="020B0503020204020204" pitchFamily="34" charset="0"/>
              </a:rPr>
              <a:t>a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2. </a:t>
            </a:r>
            <a:r>
              <a:rPr lang="ru-RU" sz="4300" dirty="0" smtClean="0">
                <a:latin typeface="Corbel" panose="020B0503020204020204" pitchFamily="34" charset="0"/>
              </a:rPr>
              <a:t>Генетика / </a:t>
            </a:r>
            <a:r>
              <a:rPr lang="en-US" sz="4300" dirty="0" smtClean="0">
                <a:latin typeface="Corbel" panose="020B0503020204020204" pitchFamily="34" charset="0"/>
              </a:rPr>
              <a:t>Genetic</a:t>
            </a:r>
            <a:r>
              <a:rPr lang="ro-MD" sz="4300" dirty="0" smtClean="0">
                <a:latin typeface="Corbel" panose="020B0503020204020204" pitchFamily="34" charset="0"/>
              </a:rPr>
              <a:t>a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3. </a:t>
            </a:r>
            <a:r>
              <a:rPr lang="ru-RU" sz="4300" dirty="0" smtClean="0">
                <a:latin typeface="Corbel" panose="020B0503020204020204" pitchFamily="34" charset="0"/>
              </a:rPr>
              <a:t>История / </a:t>
            </a:r>
            <a:r>
              <a:rPr lang="en-US" sz="4300" dirty="0" err="1" smtClean="0">
                <a:latin typeface="Corbel" panose="020B0503020204020204" pitchFamily="34" charset="0"/>
              </a:rPr>
              <a:t>Istori</a:t>
            </a:r>
            <a:r>
              <a:rPr lang="ro-MD" sz="4300" dirty="0" smtClean="0">
                <a:latin typeface="Corbel" panose="020B0503020204020204" pitchFamily="34" charset="0"/>
              </a:rPr>
              <a:t>a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4. </a:t>
            </a:r>
            <a:r>
              <a:rPr lang="ru-RU" sz="4300" dirty="0" smtClean="0">
                <a:latin typeface="Corbel" panose="020B0503020204020204" pitchFamily="34" charset="0"/>
              </a:rPr>
              <a:t>Педагогика / </a:t>
            </a:r>
            <a:r>
              <a:rPr lang="en-US" sz="4300" dirty="0" err="1" smtClean="0">
                <a:latin typeface="Corbel" panose="020B0503020204020204" pitchFamily="34" charset="0"/>
              </a:rPr>
              <a:t>Pedagogi</a:t>
            </a:r>
            <a:r>
              <a:rPr lang="ro-MD" sz="4300" smtClean="0">
                <a:latin typeface="Corbel" panose="020B0503020204020204" pitchFamily="34" charset="0"/>
              </a:rPr>
              <a:t>a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15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История /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Istorie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589538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" y="3528695"/>
            <a:ext cx="9922392" cy="4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3182"/>
            <a:ext cx="20104099" cy="1420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>
                <a:latin typeface="Corbel" panose="020B0503020204020204" pitchFamily="34" charset="0"/>
              </a:rPr>
              <a:t>В 2010 году после урагана на Гаити разразилась вспышка холеры. </a:t>
            </a:r>
            <a:r>
              <a:rPr lang="ru-RU" sz="4400" dirty="0" smtClean="0">
                <a:latin typeface="Corbel" panose="020B0503020204020204" pitchFamily="34" charset="0"/>
              </a:rPr>
              <a:t>Ситуацию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осложнял </a:t>
            </a:r>
            <a:r>
              <a:rPr lang="ru-RU" sz="4400" dirty="0">
                <a:latin typeface="Corbel" panose="020B0503020204020204" pitchFamily="34" charset="0"/>
              </a:rPr>
              <a:t>низкий уровень образованности населения. </a:t>
            </a:r>
            <a:r>
              <a:rPr lang="ru-RU" sz="4400" b="1" dirty="0">
                <a:latin typeface="Corbel" panose="020B0503020204020204" pitchFamily="34" charset="0"/>
              </a:rPr>
              <a:t>Правительству </a:t>
            </a:r>
            <a:r>
              <a:rPr lang="ru-RU" sz="4400" b="1" dirty="0" smtClean="0">
                <a:latin typeface="Corbel" panose="020B0503020204020204" pitchFamily="34" charset="0"/>
              </a:rPr>
              <a:t>даже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пришлось </a:t>
            </a:r>
            <a:r>
              <a:rPr lang="ru-RU" sz="4400" b="1" dirty="0">
                <a:latin typeface="Corbel" panose="020B0503020204020204" pitchFamily="34" charset="0"/>
              </a:rPr>
              <a:t>выступить с заявлением, что холера вызвана бактериями, а не …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În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anul</a:t>
            </a:r>
            <a:r>
              <a:rPr lang="en-US" sz="4400" dirty="0">
                <a:latin typeface="Corbel" panose="020B0503020204020204" pitchFamily="34" charset="0"/>
              </a:rPr>
              <a:t> 2010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Haiti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urma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unui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uragan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puternic</a:t>
            </a:r>
            <a:r>
              <a:rPr lang="en-US" sz="4400" dirty="0">
                <a:latin typeface="Corbel" panose="020B0503020204020204" pitchFamily="34" charset="0"/>
              </a:rPr>
              <a:t> a </a:t>
            </a:r>
            <a:r>
              <a:rPr lang="en-US" sz="4400" dirty="0" err="1">
                <a:latin typeface="Corbel" panose="020B0503020204020204" pitchFamily="34" charset="0"/>
              </a:rPr>
              <a:t>izbucnit</a:t>
            </a:r>
            <a:r>
              <a:rPr lang="en-US" sz="4400" dirty="0">
                <a:latin typeface="Corbel" panose="020B0503020204020204" pitchFamily="34" charset="0"/>
              </a:rPr>
              <a:t> un </a:t>
            </a:r>
            <a:r>
              <a:rPr lang="en-US" sz="4400" dirty="0" err="1">
                <a:latin typeface="Corbel" panose="020B0503020204020204" pitchFamily="34" charset="0"/>
              </a:rPr>
              <a:t>focar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 smtClean="0">
                <a:latin typeface="Corbel" panose="020B0503020204020204" pitchFamily="34" charset="0"/>
              </a:rPr>
              <a:t>holeră</a:t>
            </a:r>
            <a:r>
              <a:rPr lang="en-US" sz="44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Situația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a </a:t>
            </a:r>
            <a:r>
              <a:rPr lang="en-US" sz="4400" dirty="0" err="1">
                <a:latin typeface="Corbel" panose="020B0503020204020204" pitchFamily="34" charset="0"/>
              </a:rPr>
              <a:t>fost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agravată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>
                <a:latin typeface="Corbel" panose="020B0503020204020204" pitchFamily="34" charset="0"/>
              </a:rPr>
              <a:t>nivelul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scăzut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>
                <a:latin typeface="Corbel" panose="020B0503020204020204" pitchFamily="34" charset="0"/>
              </a:rPr>
              <a:t>educație</a:t>
            </a:r>
            <a:r>
              <a:rPr lang="en-US" sz="4400" dirty="0">
                <a:latin typeface="Corbel" panose="020B0503020204020204" pitchFamily="34" charset="0"/>
              </a:rPr>
              <a:t> al </a:t>
            </a:r>
            <a:r>
              <a:rPr lang="en-US" sz="4400" dirty="0" err="1">
                <a:latin typeface="Corbel" panose="020B0503020204020204" pitchFamily="34" charset="0"/>
              </a:rPr>
              <a:t>populației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smtClean="0">
                <a:latin typeface="Corbel" panose="020B0503020204020204" pitchFamily="34" charset="0"/>
              </a:rPr>
              <a:t>locale.</a:t>
            </a:r>
          </a:p>
          <a:p>
            <a:pPr fontAlgn="base"/>
            <a:r>
              <a:rPr lang="en-US" sz="4400" b="1" dirty="0" err="1" smtClean="0">
                <a:latin typeface="Corbel" panose="020B0503020204020204" pitchFamily="34" charset="0"/>
              </a:rPr>
              <a:t>Guvernul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chiar</a:t>
            </a:r>
            <a:r>
              <a:rPr lang="en-US" sz="4400" b="1" dirty="0">
                <a:latin typeface="Corbel" panose="020B0503020204020204" pitchFamily="34" charset="0"/>
              </a:rPr>
              <a:t> a </a:t>
            </a:r>
            <a:r>
              <a:rPr lang="en-US" sz="4400" b="1" dirty="0" err="1">
                <a:latin typeface="Corbel" panose="020B0503020204020204" pitchFamily="34" charset="0"/>
              </a:rPr>
              <a:t>fost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nevoit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să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emită</a:t>
            </a:r>
            <a:r>
              <a:rPr lang="en-US" sz="4400" b="1" dirty="0">
                <a:latin typeface="Corbel" panose="020B0503020204020204" pitchFamily="34" charset="0"/>
              </a:rPr>
              <a:t> o </a:t>
            </a:r>
            <a:r>
              <a:rPr lang="en-US" sz="4400" b="1" dirty="0" err="1">
                <a:latin typeface="Corbel" panose="020B0503020204020204" pitchFamily="34" charset="0"/>
              </a:rPr>
              <a:t>declarație</a:t>
            </a:r>
            <a:r>
              <a:rPr lang="en-US" sz="4400" b="1" dirty="0">
                <a:latin typeface="Corbel" panose="020B0503020204020204" pitchFamily="34" charset="0"/>
              </a:rPr>
              <a:t>, </a:t>
            </a:r>
            <a:r>
              <a:rPr lang="en-US" sz="4400" b="1" dirty="0" err="1">
                <a:latin typeface="Corbel" panose="020B0503020204020204" pitchFamily="34" charset="0"/>
              </a:rPr>
              <a:t>că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holera</a:t>
            </a:r>
            <a:r>
              <a:rPr lang="en-US" sz="4400" b="1" dirty="0">
                <a:latin typeface="Corbel" panose="020B0503020204020204" pitchFamily="34" charset="0"/>
              </a:rPr>
              <a:t> a </a:t>
            </a:r>
            <a:r>
              <a:rPr lang="en-US" sz="4400" b="1" dirty="0" err="1">
                <a:latin typeface="Corbel" panose="020B0503020204020204" pitchFamily="34" charset="0"/>
              </a:rPr>
              <a:t>fost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cauzată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4400" b="1" dirty="0" err="1" smtClean="0">
                <a:latin typeface="Corbel" panose="020B0503020204020204" pitchFamily="34" charset="0"/>
              </a:rPr>
              <a:t>bacterii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și</a:t>
            </a:r>
            <a:r>
              <a:rPr lang="en-US" sz="4400" b="1" dirty="0">
                <a:latin typeface="Corbel" panose="020B0503020204020204" pitchFamily="34" charset="0"/>
              </a:rPr>
              <a:t> nu de…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компьютерами </a:t>
            </a:r>
            <a:r>
              <a:rPr lang="ru-RU" sz="4400" dirty="0">
                <a:latin typeface="Corbel" panose="020B0503020204020204" pitchFamily="34" charset="0"/>
              </a:rPr>
              <a:t>и мобильными </a:t>
            </a:r>
            <a:r>
              <a:rPr lang="ru-RU" sz="4400" dirty="0" smtClean="0">
                <a:latin typeface="Corbel" panose="020B0503020204020204" pitchFamily="34" charset="0"/>
              </a:rPr>
              <a:t>телефонами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calculatoare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și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telefoane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smtClean="0">
                <a:latin typeface="Corbel" panose="020B0503020204020204" pitchFamily="34" charset="0"/>
              </a:rPr>
              <a:t>mobile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белокожими </a:t>
            </a:r>
            <a:r>
              <a:rPr lang="ru-RU" sz="4400" dirty="0" smtClean="0">
                <a:latin typeface="Corbel" panose="020B0503020204020204" pitchFamily="34" charset="0"/>
              </a:rPr>
              <a:t>туристами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turiștii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de </a:t>
            </a:r>
            <a:r>
              <a:rPr lang="en-US" sz="4400" dirty="0" err="1">
                <a:latin typeface="Corbel" panose="020B0503020204020204" pitchFamily="34" charset="0"/>
              </a:rPr>
              <a:t>rasă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europoidă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потусторонними </a:t>
            </a:r>
            <a:r>
              <a:rPr lang="ru-RU" sz="4400" dirty="0" smtClean="0">
                <a:latin typeface="Corbel" panose="020B0503020204020204" pitchFamily="34" charset="0"/>
              </a:rPr>
              <a:t>силами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forțe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supranaturale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Правительством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Guvern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782300" y="3883649"/>
            <a:ext cx="932180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52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5200" b="1" dirty="0">
                <a:solidFill>
                  <a:schemeClr val="bg1"/>
                </a:solidFill>
                <a:latin typeface="Corbel" panose="020B0503020204020204" pitchFamily="34" charset="0"/>
              </a:rPr>
              <a:t>потусторонними </a:t>
            </a:r>
            <a:r>
              <a:rPr lang="ru-RU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силами</a:t>
            </a:r>
            <a:r>
              <a:rPr lang="en-US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5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forțe</a:t>
            </a:r>
            <a:r>
              <a:rPr lang="en-US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supranaturale</a:t>
            </a:r>
            <a:r>
              <a:rPr lang="en-US" sz="5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2421612"/>
            <a:ext cx="10052051" cy="75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2348067"/>
            <a:ext cx="19489521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>
                <a:latin typeface="Corbel" panose="020B0503020204020204" pitchFamily="34" charset="0"/>
              </a:rPr>
              <a:t>Педагог Фридрих </a:t>
            </a:r>
            <a:r>
              <a:rPr lang="ru-RU" sz="5200" dirty="0" err="1">
                <a:latin typeface="Corbel" panose="020B0503020204020204" pitchFamily="34" charset="0"/>
              </a:rPr>
              <a:t>Фрёбель</a:t>
            </a:r>
            <a:r>
              <a:rPr lang="ru-RU" sz="5200" dirty="0">
                <a:latin typeface="Corbel" panose="020B0503020204020204" pitchFamily="34" charset="0"/>
              </a:rPr>
              <a:t> считал, что за детьми надо ухаживать 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так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ru-RU" sz="5200" dirty="0" smtClean="0">
                <a:latin typeface="Corbel" panose="020B0503020204020204" pitchFamily="34" charset="0"/>
              </a:rPr>
              <a:t>же </a:t>
            </a:r>
            <a:r>
              <a:rPr lang="ru-RU" sz="5200" dirty="0">
                <a:latin typeface="Corbel" panose="020B0503020204020204" pitchFamily="34" charset="0"/>
              </a:rPr>
              <a:t>как за растениями.</a:t>
            </a:r>
            <a:r>
              <a:rPr lang="ru-RU" sz="5200" b="1" dirty="0">
                <a:latin typeface="Corbel" panose="020B0503020204020204" pitchFamily="34" charset="0"/>
              </a:rPr>
              <a:t> Какое понятие появилось благодаря </a:t>
            </a:r>
            <a:endParaRPr lang="en-US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b="1" dirty="0" smtClean="0">
                <a:latin typeface="Corbel" panose="020B0503020204020204" pitchFamily="34" charset="0"/>
              </a:rPr>
              <a:t>Фридриху?</a:t>
            </a:r>
            <a:endParaRPr lang="en-US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Profesorul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Friedrich Froebel </a:t>
            </a:r>
            <a:r>
              <a:rPr lang="en-US" sz="5200" dirty="0" err="1">
                <a:latin typeface="Corbel" panose="020B0503020204020204" pitchFamily="34" charset="0"/>
              </a:rPr>
              <a:t>credea</a:t>
            </a:r>
            <a:r>
              <a:rPr lang="en-US" sz="5200" dirty="0">
                <a:latin typeface="Corbel" panose="020B0503020204020204" pitchFamily="34" charset="0"/>
              </a:rPr>
              <a:t>, </a:t>
            </a:r>
            <a:r>
              <a:rPr lang="en-US" sz="5200" dirty="0" err="1">
                <a:latin typeface="Corbel" panose="020B0503020204020204" pitchFamily="34" charset="0"/>
              </a:rPr>
              <a:t>că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copiii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ar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trebui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tratați</a:t>
            </a:r>
            <a:r>
              <a:rPr lang="en-US" sz="5200" dirty="0">
                <a:latin typeface="Corbel" panose="020B0503020204020204" pitchFamily="34" charset="0"/>
              </a:rPr>
              <a:t> la </a:t>
            </a:r>
            <a:r>
              <a:rPr lang="en-US" sz="5200" dirty="0" err="1">
                <a:latin typeface="Corbel" panose="020B0503020204020204" pitchFamily="34" charset="0"/>
              </a:rPr>
              <a:t>fel</a:t>
            </a:r>
            <a:r>
              <a:rPr lang="en-US" sz="5200" dirty="0">
                <a:latin typeface="Corbel" panose="020B0503020204020204" pitchFamily="34" charset="0"/>
              </a:rPr>
              <a:t>, 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ca </a:t>
            </a:r>
            <a:r>
              <a:rPr lang="en-US" sz="5200" dirty="0" err="1" smtClean="0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florile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b="1" dirty="0">
                <a:latin typeface="Corbel" panose="020B0503020204020204" pitchFamily="34" charset="0"/>
              </a:rPr>
              <a:t>Ce </a:t>
            </a:r>
            <a:r>
              <a:rPr lang="en-US" sz="5200" b="1" dirty="0" err="1">
                <a:latin typeface="Corbel" panose="020B0503020204020204" pitchFamily="34" charset="0"/>
              </a:rPr>
              <a:t>termen</a:t>
            </a:r>
            <a:r>
              <a:rPr lang="en-US" sz="5200" b="1" dirty="0">
                <a:latin typeface="Corbel" panose="020B0503020204020204" pitchFamily="34" charset="0"/>
              </a:rPr>
              <a:t> a </a:t>
            </a:r>
            <a:r>
              <a:rPr lang="en-US" sz="5200" b="1" dirty="0" err="1">
                <a:latin typeface="Corbel" panose="020B0503020204020204" pitchFamily="34" charset="0"/>
              </a:rPr>
              <a:t>apărut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datorită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lui</a:t>
            </a:r>
            <a:r>
              <a:rPr lang="en-US" sz="5200" b="1" dirty="0">
                <a:latin typeface="Corbel" panose="020B0503020204020204" pitchFamily="34" charset="0"/>
              </a:rPr>
              <a:t> Friedrich? </a:t>
            </a:r>
          </a:p>
          <a:p>
            <a:r>
              <a:rPr lang="en-US" sz="5200" dirty="0">
                <a:latin typeface="Corbel" panose="020B0503020204020204" pitchFamily="34" charset="0"/>
              </a:rPr>
              <a:t>1. </a:t>
            </a:r>
            <a:r>
              <a:rPr lang="ru-RU" sz="5200" dirty="0" smtClean="0">
                <a:latin typeface="Corbel" panose="020B0503020204020204" pitchFamily="34" charset="0"/>
              </a:rPr>
              <a:t>Университет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ru-RU" sz="5200" dirty="0" smtClean="0">
                <a:latin typeface="Corbel" panose="020B0503020204020204" pitchFamily="34" charset="0"/>
              </a:rPr>
              <a:t>/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Universitate</a:t>
            </a:r>
            <a:endParaRPr lang="en-US" sz="5200" dirty="0">
              <a:latin typeface="Corbel" panose="020B0503020204020204" pitchFamily="34" charset="0"/>
            </a:endParaRPr>
          </a:p>
          <a:p>
            <a:r>
              <a:rPr lang="en-US" sz="5200" dirty="0">
                <a:latin typeface="Corbel" panose="020B0503020204020204" pitchFamily="34" charset="0"/>
              </a:rPr>
              <a:t>2. </a:t>
            </a:r>
            <a:r>
              <a:rPr lang="ru-RU" sz="5200" dirty="0" smtClean="0">
                <a:latin typeface="Corbel" panose="020B0503020204020204" pitchFamily="34" charset="0"/>
              </a:rPr>
              <a:t>Гимназия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ru-RU" sz="5200" dirty="0" smtClean="0">
                <a:latin typeface="Corbel" panose="020B0503020204020204" pitchFamily="34" charset="0"/>
              </a:rPr>
              <a:t>/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Gimnaziu</a:t>
            </a:r>
            <a:endParaRPr lang="en-US" sz="5200" dirty="0">
              <a:latin typeface="Corbel" panose="020B0503020204020204" pitchFamily="34" charset="0"/>
            </a:endParaRPr>
          </a:p>
          <a:p>
            <a:r>
              <a:rPr lang="en-US" sz="5200" dirty="0">
                <a:latin typeface="Corbel" panose="020B0503020204020204" pitchFamily="34" charset="0"/>
              </a:rPr>
              <a:t>3. </a:t>
            </a:r>
            <a:r>
              <a:rPr lang="ru-RU" sz="5200" dirty="0" smtClean="0">
                <a:latin typeface="Corbel" panose="020B0503020204020204" pitchFamily="34" charset="0"/>
              </a:rPr>
              <a:t>Лицей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ru-RU" sz="5200" dirty="0" smtClean="0">
                <a:latin typeface="Corbel" panose="020B0503020204020204" pitchFamily="34" charset="0"/>
              </a:rPr>
              <a:t>/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Liceu</a:t>
            </a:r>
            <a:endParaRPr lang="en-US" sz="5200" dirty="0">
              <a:latin typeface="Corbel" panose="020B0503020204020204" pitchFamily="34" charset="0"/>
            </a:endParaRPr>
          </a:p>
          <a:p>
            <a:r>
              <a:rPr lang="en-US" sz="5200" dirty="0">
                <a:latin typeface="Corbel" panose="020B0503020204020204" pitchFamily="34" charset="0"/>
              </a:rPr>
              <a:t>4. </a:t>
            </a:r>
            <a:r>
              <a:rPr lang="ru-RU" sz="5200" dirty="0">
                <a:latin typeface="Corbel" panose="020B0503020204020204" pitchFamily="34" charset="0"/>
              </a:rPr>
              <a:t>Детский </a:t>
            </a:r>
            <a:r>
              <a:rPr lang="ru-RU" sz="5200" dirty="0" smtClean="0">
                <a:latin typeface="Corbel" panose="020B0503020204020204" pitchFamily="34" charset="0"/>
              </a:rPr>
              <a:t>сад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ru-RU" sz="5200" dirty="0" smtClean="0">
                <a:latin typeface="Corbel" panose="020B0503020204020204" pitchFamily="34" charset="0"/>
              </a:rPr>
              <a:t>/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Grădiniță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de </a:t>
            </a:r>
            <a:r>
              <a:rPr lang="en-US" sz="5200" dirty="0" err="1" smtClean="0">
                <a:latin typeface="Corbel" panose="020B0503020204020204" pitchFamily="34" charset="0"/>
              </a:rPr>
              <a:t>copii</a:t>
            </a:r>
            <a:endParaRPr lang="en-US" sz="52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33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291322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Детский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сад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Grădiniță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copii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" y="2469514"/>
            <a:ext cx="9890761" cy="74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6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ответа, или </a:t>
            </a:r>
            <a:r>
              <a:rPr lang="ru-RU" sz="3600" i="1" dirty="0" smtClean="0">
                <a:latin typeface="Corbel" panose="020B0503020204020204" pitchFamily="34" charset="0"/>
              </a:rPr>
              <a:t>не</a:t>
            </a:r>
            <a:endParaRPr lang="en-US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i="1" dirty="0" smtClean="0">
                <a:latin typeface="Corbel" panose="020B0503020204020204" pitchFamily="34" charset="0"/>
              </a:rPr>
              <a:t>быть </a:t>
            </a:r>
            <a:r>
              <a:rPr lang="ru-RU" sz="3600" i="1" dirty="0">
                <a:latin typeface="Corbel" panose="020B0503020204020204" pitchFamily="34" charset="0"/>
              </a:rPr>
              <a:t>их вовсе. Если вариантов больше одного, выберите все </a:t>
            </a:r>
            <a:r>
              <a:rPr lang="ru-RU" sz="3600" i="1" dirty="0" smtClean="0">
                <a:latin typeface="Corbel" panose="020B0503020204020204" pitchFamily="34" charset="0"/>
              </a:rPr>
              <a:t>правильные.</a:t>
            </a:r>
            <a:endParaRPr lang="en-US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>
                <a:latin typeface="Corbel" panose="020B0503020204020204" pitchFamily="34" charset="0"/>
              </a:rPr>
              <a:t>Atenție</a:t>
            </a:r>
            <a:r>
              <a:rPr lang="en-US" sz="3600" i="1" dirty="0">
                <a:latin typeface="Corbel" panose="020B0503020204020204" pitchFamily="34" charset="0"/>
              </a:rPr>
              <a:t>! </a:t>
            </a:r>
            <a:r>
              <a:rPr lang="en-US" sz="3600" i="1" dirty="0" err="1">
                <a:latin typeface="Corbel" panose="020B0503020204020204" pitchFamily="34" charset="0"/>
              </a:rPr>
              <a:t>Această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întrebare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poate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avea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opțiuni</a:t>
            </a:r>
            <a:r>
              <a:rPr lang="en-US" sz="3600" i="1" dirty="0">
                <a:latin typeface="Corbel" panose="020B0503020204020204" pitchFamily="34" charset="0"/>
              </a:rPr>
              <a:t> de </a:t>
            </a:r>
            <a:r>
              <a:rPr lang="en-US" sz="3600" i="1" dirty="0" err="1">
                <a:latin typeface="Corbel" panose="020B0503020204020204" pitchFamily="34" charset="0"/>
              </a:rPr>
              <a:t>răspuns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, </a:t>
            </a:r>
            <a:r>
              <a:rPr lang="en-US" sz="3600" i="1" dirty="0" err="1">
                <a:latin typeface="Corbel" panose="020B0503020204020204" pitchFamily="34" charset="0"/>
              </a:rPr>
              <a:t>sau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nici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una</a:t>
            </a:r>
            <a:r>
              <a:rPr lang="en-US" sz="3600" i="1" dirty="0">
                <a:latin typeface="Corbel" panose="020B0503020204020204" pitchFamily="34" charset="0"/>
              </a:rPr>
              <a:t>. </a:t>
            </a:r>
            <a:r>
              <a:rPr lang="en-US" sz="3600" i="1" dirty="0" err="1">
                <a:latin typeface="Corbel" panose="020B0503020204020204" pitchFamily="34" charset="0"/>
              </a:rPr>
              <a:t>Dacă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există</a:t>
            </a:r>
            <a:endParaRPr lang="en-US" sz="3600" i="1" dirty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- </a:t>
            </a:r>
            <a:r>
              <a:rPr lang="en-US" sz="3600" i="1" dirty="0" err="1">
                <a:latin typeface="Corbel" panose="020B0503020204020204" pitchFamily="34" charset="0"/>
              </a:rPr>
              <a:t>selectați</a:t>
            </a:r>
            <a:r>
              <a:rPr lang="en-US" sz="3600" i="1" dirty="0">
                <a:latin typeface="Corbel" panose="020B0503020204020204" pitchFamily="34" charset="0"/>
              </a:rPr>
              <a:t>-le </a:t>
            </a:r>
            <a:r>
              <a:rPr lang="en-US" sz="3600" i="1" dirty="0" err="1">
                <a:latin typeface="Corbel" panose="020B0503020204020204" pitchFamily="34" charset="0"/>
              </a:rPr>
              <a:t>pe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toate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Одна </a:t>
            </a:r>
            <a:r>
              <a:rPr lang="ru-RU" sz="3600" dirty="0">
                <a:latin typeface="Corbel" panose="020B0503020204020204" pitchFamily="34" charset="0"/>
              </a:rPr>
              <a:t>девочка вспоминает, что в 5 классе, приехав в новый город, перешла в другую школу и </a:t>
            </a:r>
            <a:endParaRPr lang="en-US" sz="3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там </a:t>
            </a:r>
            <a:r>
              <a:rPr lang="ru-RU" sz="3600" dirty="0">
                <a:latin typeface="Corbel" panose="020B0503020204020204" pitchFamily="34" charset="0"/>
              </a:rPr>
              <a:t>регулярно подвергалась </a:t>
            </a:r>
            <a:r>
              <a:rPr lang="ru-RU" sz="3600" dirty="0" err="1">
                <a:latin typeface="Corbel" panose="020B0503020204020204" pitchFamily="34" charset="0"/>
              </a:rPr>
              <a:t>буллингу</a:t>
            </a:r>
            <a:r>
              <a:rPr lang="ru-RU" sz="3600" dirty="0">
                <a:latin typeface="Corbel" panose="020B0503020204020204" pitchFamily="34" charset="0"/>
              </a:rPr>
              <a:t>. </a:t>
            </a:r>
            <a:r>
              <a:rPr lang="ru-RU" sz="3600" b="1" dirty="0">
                <a:latin typeface="Corbel" panose="020B0503020204020204" pitchFamily="34" charset="0"/>
              </a:rPr>
              <a:t>Она отмечает, что </a:t>
            </a:r>
            <a:r>
              <a:rPr lang="ru-RU" sz="3600" b="1" dirty="0" err="1">
                <a:latin typeface="Corbel" panose="020B0503020204020204" pitchFamily="34" charset="0"/>
              </a:rPr>
              <a:t>буллинг</a:t>
            </a:r>
            <a:r>
              <a:rPr lang="ru-RU" sz="3600" b="1" dirty="0">
                <a:latin typeface="Corbel" panose="020B0503020204020204" pitchFamily="34" charset="0"/>
              </a:rPr>
              <a:t> – это не только прямое 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b="1" dirty="0" smtClean="0">
                <a:latin typeface="Corbel" panose="020B0503020204020204" pitchFamily="34" charset="0"/>
              </a:rPr>
              <a:t>оскорбления </a:t>
            </a:r>
            <a:r>
              <a:rPr lang="ru-RU" sz="3600" b="1" dirty="0">
                <a:latin typeface="Corbel" panose="020B0503020204020204" pitchFamily="34" charset="0"/>
              </a:rPr>
              <a:t>человека, но и оскорбление его… 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O </a:t>
            </a:r>
            <a:r>
              <a:rPr lang="en-US" sz="3600" dirty="0" err="1">
                <a:latin typeface="Corbel" panose="020B0503020204020204" pitchFamily="34" charset="0"/>
              </a:rPr>
              <a:t>fată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își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amintește</a:t>
            </a:r>
            <a:r>
              <a:rPr lang="en-US" sz="3600" dirty="0">
                <a:latin typeface="Corbel" panose="020B0503020204020204" pitchFamily="34" charset="0"/>
              </a:rPr>
              <a:t> cum </a:t>
            </a:r>
            <a:r>
              <a:rPr lang="en-US" sz="3600" dirty="0" err="1">
                <a:latin typeface="Corbel" panose="020B0503020204020204" pitchFamily="34" charset="0"/>
              </a:rPr>
              <a:t>în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clasa</a:t>
            </a:r>
            <a:r>
              <a:rPr lang="en-US" sz="3600" dirty="0">
                <a:latin typeface="Corbel" panose="020B0503020204020204" pitchFamily="34" charset="0"/>
              </a:rPr>
              <a:t> a </a:t>
            </a:r>
            <a:r>
              <a:rPr lang="en-US" sz="3600" dirty="0" err="1">
                <a:latin typeface="Corbel" panose="020B0503020204020204" pitchFamily="34" charset="0"/>
              </a:rPr>
              <a:t>cincea</a:t>
            </a:r>
            <a:r>
              <a:rPr lang="en-US" sz="3600" dirty="0">
                <a:latin typeface="Corbel" panose="020B0503020204020204" pitchFamily="34" charset="0"/>
              </a:rPr>
              <a:t> s-a </a:t>
            </a:r>
            <a:r>
              <a:rPr lang="en-US" sz="3600" dirty="0" err="1">
                <a:latin typeface="Corbel" panose="020B0503020204020204" pitchFamily="34" charset="0"/>
              </a:rPr>
              <a:t>mutat</a:t>
            </a:r>
            <a:r>
              <a:rPr lang="en-US" sz="3600" dirty="0">
                <a:latin typeface="Corbel" panose="020B0503020204020204" pitchFamily="34" charset="0"/>
              </a:rPr>
              <a:t> cu </a:t>
            </a:r>
            <a:r>
              <a:rPr lang="en-US" sz="3600" dirty="0" err="1">
                <a:latin typeface="Corbel" panose="020B0503020204020204" pitchFamily="34" charset="0"/>
              </a:rPr>
              <a:t>traiul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în</a:t>
            </a:r>
            <a:r>
              <a:rPr lang="en-US" sz="3600" dirty="0">
                <a:latin typeface="Corbel" panose="020B0503020204020204" pitchFamily="34" charset="0"/>
              </a:rPr>
              <a:t> alt </a:t>
            </a:r>
            <a:r>
              <a:rPr lang="en-US" sz="3600" dirty="0" err="1">
                <a:latin typeface="Corbel" panose="020B0503020204020204" pitchFamily="34" charset="0"/>
              </a:rPr>
              <a:t>oraș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respectiv</a:t>
            </a:r>
            <a:r>
              <a:rPr lang="en-US" sz="3600" dirty="0">
                <a:latin typeface="Corbel" panose="020B0503020204020204" pitchFamily="34" charset="0"/>
              </a:rPr>
              <a:t> a </a:t>
            </a:r>
            <a:r>
              <a:rPr lang="en-US" sz="3600" dirty="0" err="1">
                <a:latin typeface="Corbel" panose="020B0503020204020204" pitchFamily="34" charset="0"/>
              </a:rPr>
              <a:t>început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să</a:t>
            </a:r>
            <a:endParaRPr lang="en-US" sz="3600" dirty="0">
              <a:latin typeface="Corbel" panose="020B0503020204020204" pitchFamily="34" charset="0"/>
            </a:endParaRPr>
          </a:p>
          <a:p>
            <a:pPr fontAlgn="base"/>
            <a:r>
              <a:rPr lang="en-US" sz="3600" dirty="0" err="1" smtClean="0">
                <a:latin typeface="Corbel" panose="020B0503020204020204" pitchFamily="34" charset="0"/>
              </a:rPr>
              <a:t>frecventeze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>
                <a:latin typeface="Corbel" panose="020B0503020204020204" pitchFamily="34" charset="0"/>
              </a:rPr>
              <a:t>o </a:t>
            </a:r>
            <a:r>
              <a:rPr lang="en-US" sz="3600" dirty="0" err="1">
                <a:latin typeface="Corbel" panose="020B0503020204020204" pitchFamily="34" charset="0"/>
              </a:rPr>
              <a:t>altă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școală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în</a:t>
            </a:r>
            <a:r>
              <a:rPr lang="en-US" sz="3600" dirty="0">
                <a:latin typeface="Corbel" panose="020B0503020204020204" pitchFamily="34" charset="0"/>
              </a:rPr>
              <a:t> care s-a </a:t>
            </a:r>
            <a:r>
              <a:rPr lang="en-US" sz="3600" dirty="0" err="1">
                <a:latin typeface="Corbel" panose="020B0503020204020204" pitchFamily="34" charset="0"/>
              </a:rPr>
              <a:t>întâlnit</a:t>
            </a:r>
            <a:r>
              <a:rPr lang="en-US" sz="3600" dirty="0">
                <a:latin typeface="Corbel" panose="020B0503020204020204" pitchFamily="34" charset="0"/>
              </a:rPr>
              <a:t> cu </a:t>
            </a:r>
            <a:r>
              <a:rPr lang="en-US" sz="3600" dirty="0" err="1">
                <a:latin typeface="Corbel" panose="020B0503020204020204" pitchFamily="34" charset="0"/>
              </a:rPr>
              <a:t>problema</a:t>
            </a:r>
            <a:r>
              <a:rPr lang="en-US" sz="3600" dirty="0">
                <a:latin typeface="Corbel" panose="020B0503020204020204" pitchFamily="34" charset="0"/>
              </a:rPr>
              <a:t> bullying-</a:t>
            </a:r>
            <a:r>
              <a:rPr lang="en-US" sz="3600" dirty="0" err="1">
                <a:latin typeface="Corbel" panose="020B0503020204020204" pitchFamily="34" charset="0"/>
              </a:rPr>
              <a:t>ului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en-US" sz="3600" b="1" dirty="0">
                <a:latin typeface="Corbel" panose="020B0503020204020204" pitchFamily="34" charset="0"/>
              </a:rPr>
              <a:t>Fata </a:t>
            </a:r>
            <a:r>
              <a:rPr lang="en-US" sz="3600" b="1" dirty="0" err="1">
                <a:latin typeface="Corbel" panose="020B0503020204020204" pitchFamily="34" charset="0"/>
              </a:rPr>
              <a:t>accentuează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ideea</a:t>
            </a:r>
            <a:r>
              <a:rPr lang="en-US" sz="3600" b="1" dirty="0">
                <a:latin typeface="Corbel" panose="020B0503020204020204" pitchFamily="34" charset="0"/>
              </a:rPr>
              <a:t>, </a:t>
            </a:r>
            <a:r>
              <a:rPr lang="en-US" sz="3600" b="1" dirty="0" err="1" smtClean="0">
                <a:latin typeface="Corbel" panose="020B0503020204020204" pitchFamily="34" charset="0"/>
              </a:rPr>
              <a:t>că</a:t>
            </a:r>
            <a:endParaRPr lang="en-US" sz="3600" b="1" dirty="0">
              <a:latin typeface="Corbel" panose="020B0503020204020204" pitchFamily="34" charset="0"/>
            </a:endParaRPr>
          </a:p>
          <a:p>
            <a:pPr fontAlgn="base"/>
            <a:r>
              <a:rPr lang="en-US" sz="3600" b="1" dirty="0" smtClean="0">
                <a:latin typeface="Corbel" panose="020B0503020204020204" pitchFamily="34" charset="0"/>
              </a:rPr>
              <a:t>bullying-</a:t>
            </a:r>
            <a:r>
              <a:rPr lang="en-US" sz="3600" b="1" dirty="0" err="1" smtClean="0">
                <a:latin typeface="Corbel" panose="020B0503020204020204" pitchFamily="34" charset="0"/>
              </a:rPr>
              <a:t>ul</a:t>
            </a:r>
            <a:r>
              <a:rPr lang="en-US" sz="3600" b="1" dirty="0" smtClean="0">
                <a:latin typeface="Corbel" panose="020B0503020204020204" pitchFamily="34" charset="0"/>
              </a:rPr>
              <a:t> </a:t>
            </a:r>
            <a:r>
              <a:rPr lang="en-US" sz="3600" b="1" dirty="0">
                <a:latin typeface="Corbel" panose="020B0503020204020204" pitchFamily="34" charset="0"/>
              </a:rPr>
              <a:t>nu </a:t>
            </a:r>
            <a:r>
              <a:rPr lang="en-US" sz="3600" b="1" dirty="0" err="1">
                <a:latin typeface="Corbel" panose="020B0503020204020204" pitchFamily="34" charset="0"/>
              </a:rPr>
              <a:t>presupune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doar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insulta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directă</a:t>
            </a:r>
            <a:r>
              <a:rPr lang="en-US" sz="3600" b="1" dirty="0">
                <a:latin typeface="Corbel" panose="020B0503020204020204" pitchFamily="34" charset="0"/>
              </a:rPr>
              <a:t> a </a:t>
            </a:r>
            <a:r>
              <a:rPr lang="en-US" sz="3600" b="1" dirty="0" err="1">
                <a:latin typeface="Corbel" panose="020B0503020204020204" pitchFamily="34" charset="0"/>
              </a:rPr>
              <a:t>persoanei</a:t>
            </a:r>
            <a:r>
              <a:rPr lang="en-US" sz="3600" b="1" dirty="0">
                <a:latin typeface="Corbel" panose="020B0503020204020204" pitchFamily="34" charset="0"/>
              </a:rPr>
              <a:t>, ci </a:t>
            </a:r>
            <a:r>
              <a:rPr lang="en-US" sz="3600" b="1" dirty="0" err="1">
                <a:latin typeface="Corbel" panose="020B0503020204020204" pitchFamily="34" charset="0"/>
              </a:rPr>
              <a:t>și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insulta</a:t>
            </a:r>
            <a:r>
              <a:rPr lang="en-US" sz="3600" b="1" dirty="0">
                <a:latin typeface="Corbel" panose="020B0503020204020204" pitchFamily="34" charset="0"/>
              </a:rPr>
              <a:t>… 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1. </a:t>
            </a:r>
            <a:r>
              <a:rPr lang="ru-RU" sz="3600" dirty="0" smtClean="0">
                <a:latin typeface="Corbel" panose="020B0503020204020204" pitchFamily="34" charset="0"/>
              </a:rPr>
              <a:t>его </a:t>
            </a:r>
            <a:r>
              <a:rPr lang="ru-RU" sz="3600" dirty="0">
                <a:latin typeface="Corbel" panose="020B0503020204020204" pitchFamily="34" charset="0"/>
              </a:rPr>
              <a:t>родного населённого </a:t>
            </a:r>
            <a:r>
              <a:rPr lang="ru-RU" sz="3600" dirty="0" smtClean="0">
                <a:latin typeface="Corbel" panose="020B0503020204020204" pitchFamily="34" charset="0"/>
              </a:rPr>
              <a:t>пункта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ru-RU" sz="3600" dirty="0" smtClean="0">
                <a:latin typeface="Corbel" panose="020B0503020204020204" pitchFamily="34" charset="0"/>
              </a:rPr>
              <a:t>/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orașului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său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smtClean="0">
                <a:latin typeface="Corbel" panose="020B0503020204020204" pitchFamily="34" charset="0"/>
              </a:rPr>
              <a:t>natal</a:t>
            </a: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2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>
                <a:latin typeface="Corbel" panose="020B0503020204020204" pitchFamily="34" charset="0"/>
              </a:rPr>
              <a:t>жителей его родного </a:t>
            </a:r>
            <a:r>
              <a:rPr lang="ru-RU" sz="3600" dirty="0" smtClean="0">
                <a:latin typeface="Corbel" panose="020B0503020204020204" pitchFamily="34" charset="0"/>
              </a:rPr>
              <a:t>города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ru-RU" sz="3600" dirty="0" smtClean="0">
                <a:latin typeface="Corbel" panose="020B0503020204020204" pitchFamily="34" charset="0"/>
              </a:rPr>
              <a:t>/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locuitorilor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>
                <a:latin typeface="Corbel" panose="020B0503020204020204" pitchFamily="34" charset="0"/>
              </a:rPr>
              <a:t>din </a:t>
            </a:r>
            <a:r>
              <a:rPr lang="en-US" sz="3600" dirty="0" err="1">
                <a:latin typeface="Corbel" panose="020B0503020204020204" pitchFamily="34" charset="0"/>
              </a:rPr>
              <a:t>orașul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său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smtClean="0">
                <a:latin typeface="Corbel" panose="020B0503020204020204" pitchFamily="34" charset="0"/>
              </a:rPr>
              <a:t>natal</a:t>
            </a: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3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>
                <a:latin typeface="Corbel" panose="020B0503020204020204" pitchFamily="34" charset="0"/>
              </a:rPr>
              <a:t>его </a:t>
            </a:r>
            <a:r>
              <a:rPr lang="ru-RU" sz="3600" dirty="0" smtClean="0">
                <a:latin typeface="Corbel" panose="020B0503020204020204" pitchFamily="34" charset="0"/>
              </a:rPr>
              <a:t>родителей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ru-RU" sz="3600" dirty="0" smtClean="0">
                <a:latin typeface="Corbel" panose="020B0503020204020204" pitchFamily="34" charset="0"/>
              </a:rPr>
              <a:t>/ </a:t>
            </a:r>
            <a:r>
              <a:rPr lang="en-US" sz="3600" dirty="0" err="1" smtClean="0">
                <a:latin typeface="Corbel" panose="020B0503020204020204" pitchFamily="34" charset="0"/>
              </a:rPr>
              <a:t>părinților</a:t>
            </a:r>
            <a:endParaRPr lang="en-US" sz="3600" dirty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4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>
                <a:latin typeface="Corbel" panose="020B0503020204020204" pitchFamily="34" charset="0"/>
              </a:rPr>
              <a:t>его </a:t>
            </a:r>
            <a:r>
              <a:rPr lang="ru-RU" sz="3600" dirty="0" smtClean="0">
                <a:latin typeface="Corbel" panose="020B0503020204020204" pitchFamily="34" charset="0"/>
              </a:rPr>
              <a:t>корней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ru-RU" sz="3600" dirty="0" smtClean="0">
                <a:latin typeface="Corbel" panose="020B0503020204020204" pitchFamily="34" charset="0"/>
              </a:rPr>
              <a:t>/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originilor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>
                <a:latin typeface="Corbel" panose="020B0503020204020204" pitchFamily="34" charset="0"/>
              </a:rPr>
              <a:t>sale </a:t>
            </a:r>
            <a:endParaRPr lang="ru-RU" sz="3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71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1, 2, 3, 4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730856"/>
            <a:ext cx="9978734" cy="66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dirty="0">
                <a:latin typeface="Corbel" panose="020B0503020204020204" pitchFamily="34" charset="0"/>
              </a:rPr>
              <a:t>Образование начинается с рождения! Первые 1000 дней жизни – </a:t>
            </a:r>
            <a:r>
              <a:rPr lang="ru-RU" sz="4300" dirty="0" smtClean="0">
                <a:latin typeface="Corbel" panose="020B0503020204020204" pitchFamily="34" charset="0"/>
              </a:rPr>
              <a:t>это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уникальное </a:t>
            </a:r>
            <a:r>
              <a:rPr lang="ru-RU" sz="4300" dirty="0">
                <a:latin typeface="Corbel" panose="020B0503020204020204" pitchFamily="34" charset="0"/>
              </a:rPr>
              <a:t>время, когда закладывается основа оптимального </a:t>
            </a:r>
            <a:r>
              <a:rPr lang="ru-RU" sz="4300" dirty="0" smtClean="0">
                <a:latin typeface="Corbel" panose="020B0503020204020204" pitchFamily="34" charset="0"/>
              </a:rPr>
              <a:t>здоровья,</a:t>
            </a:r>
            <a:endParaRPr lang="en-US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роста </a:t>
            </a:r>
            <a:r>
              <a:rPr lang="ru-RU" sz="4300" dirty="0">
                <a:latin typeface="Corbel" panose="020B0503020204020204" pitchFamily="34" charset="0"/>
              </a:rPr>
              <a:t>и развития ребёнка. </a:t>
            </a:r>
            <a:r>
              <a:rPr lang="ru-RU" sz="4300" b="1" dirty="0">
                <a:latin typeface="Corbel" panose="020B0503020204020204" pitchFamily="34" charset="0"/>
              </a:rPr>
              <a:t>Поэтому ЮНИСЕФ призывает, чтобы </a:t>
            </a:r>
            <a:r>
              <a:rPr lang="ru-RU" sz="4300" b="1" dirty="0" smtClean="0">
                <a:latin typeface="Corbel" panose="020B0503020204020204" pitchFamily="34" charset="0"/>
              </a:rPr>
              <a:t>развитием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малышей </a:t>
            </a:r>
            <a:r>
              <a:rPr lang="ru-RU" sz="4300" b="1" dirty="0">
                <a:latin typeface="Corbel" panose="020B0503020204020204" pitchFamily="34" charset="0"/>
              </a:rPr>
              <a:t>занимались не только мамы, но и </a:t>
            </a:r>
            <a:r>
              <a:rPr lang="ru-RU" sz="4300" b="1" dirty="0" smtClean="0">
                <a:latin typeface="Corbel" panose="020B0503020204020204" pitchFamily="34" charset="0"/>
              </a:rPr>
              <a:t>…</a:t>
            </a:r>
            <a:endParaRPr lang="en-US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Educația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începe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odată</a:t>
            </a:r>
            <a:r>
              <a:rPr lang="en-US" sz="4300" dirty="0">
                <a:latin typeface="Corbel" panose="020B0503020204020204" pitchFamily="34" charset="0"/>
              </a:rPr>
              <a:t> cu </a:t>
            </a:r>
            <a:r>
              <a:rPr lang="en-US" sz="4300" dirty="0" err="1">
                <a:latin typeface="Corbel" panose="020B0503020204020204" pitchFamily="34" charset="0"/>
              </a:rPr>
              <a:t>apariția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lume</a:t>
            </a:r>
            <a:r>
              <a:rPr lang="en-US" sz="4300" dirty="0">
                <a:latin typeface="Corbel" panose="020B0503020204020204" pitchFamily="34" charset="0"/>
              </a:rPr>
              <a:t>! </a:t>
            </a:r>
            <a:r>
              <a:rPr lang="en-US" sz="4300" dirty="0" err="1">
                <a:latin typeface="Corbel" panose="020B0503020204020204" pitchFamily="34" charset="0"/>
              </a:rPr>
              <a:t>Primele</a:t>
            </a:r>
            <a:r>
              <a:rPr lang="en-US" sz="4300" dirty="0">
                <a:latin typeface="Corbel" panose="020B0503020204020204" pitchFamily="34" charset="0"/>
              </a:rPr>
              <a:t> 1000 de </a:t>
            </a:r>
            <a:r>
              <a:rPr lang="en-US" sz="4300" dirty="0" err="1">
                <a:latin typeface="Corbel" panose="020B0503020204020204" pitchFamily="34" charset="0"/>
              </a:rPr>
              <a:t>zile</a:t>
            </a:r>
            <a:r>
              <a:rPr lang="en-US" sz="4300" dirty="0">
                <a:latin typeface="Corbel" panose="020B0503020204020204" pitchFamily="34" charset="0"/>
              </a:rPr>
              <a:t> ale </a:t>
            </a:r>
            <a:r>
              <a:rPr lang="en-US" sz="4300" dirty="0" err="1">
                <a:latin typeface="Corbel" panose="020B0503020204020204" pitchFamily="34" charset="0"/>
              </a:rPr>
              <a:t>vieții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sunt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o</a:t>
            </a: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perioadă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unică</a:t>
            </a:r>
            <a:r>
              <a:rPr lang="en-US" sz="4300" dirty="0">
                <a:latin typeface="Corbel" panose="020B0503020204020204" pitchFamily="34" charset="0"/>
              </a:rPr>
              <a:t>, </a:t>
            </a:r>
            <a:r>
              <a:rPr lang="en-US" sz="4300" dirty="0" err="1">
                <a:latin typeface="Corbel" panose="020B0503020204020204" pitchFamily="34" charset="0"/>
              </a:rPr>
              <a:t>în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timpul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căreia</a:t>
            </a:r>
            <a:r>
              <a:rPr lang="en-US" sz="4300" dirty="0">
                <a:latin typeface="Corbel" panose="020B0503020204020204" pitchFamily="34" charset="0"/>
              </a:rPr>
              <a:t> se pun </a:t>
            </a:r>
            <a:r>
              <a:rPr lang="en-US" sz="4300" dirty="0" err="1">
                <a:latin typeface="Corbel" panose="020B0503020204020204" pitchFamily="34" charset="0"/>
              </a:rPr>
              <a:t>bazele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sănătății</a:t>
            </a:r>
            <a:r>
              <a:rPr lang="en-US" sz="4300" dirty="0">
                <a:latin typeface="Corbel" panose="020B0503020204020204" pitchFamily="34" charset="0"/>
              </a:rPr>
              <a:t>, ale </a:t>
            </a:r>
            <a:r>
              <a:rPr lang="en-US" sz="4300" dirty="0" err="1">
                <a:latin typeface="Corbel" panose="020B0503020204020204" pitchFamily="34" charset="0"/>
              </a:rPr>
              <a:t>creșterii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dezvoltării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copilului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en-US" sz="4300" b="1" dirty="0">
                <a:latin typeface="Corbel" panose="020B0503020204020204" pitchFamily="34" charset="0"/>
              </a:rPr>
              <a:t>De </a:t>
            </a:r>
            <a:r>
              <a:rPr lang="en-US" sz="4300" b="1" dirty="0" err="1">
                <a:latin typeface="Corbel" panose="020B0503020204020204" pitchFamily="34" charset="0"/>
              </a:rPr>
              <a:t>aceea</a:t>
            </a:r>
            <a:r>
              <a:rPr lang="en-US" sz="4300" b="1" dirty="0">
                <a:latin typeface="Corbel" panose="020B0503020204020204" pitchFamily="34" charset="0"/>
              </a:rPr>
              <a:t> UNICEF </a:t>
            </a:r>
            <a:r>
              <a:rPr lang="en-US" sz="4300" b="1" dirty="0" err="1">
                <a:latin typeface="Corbel" panose="020B0503020204020204" pitchFamily="34" charset="0"/>
              </a:rPr>
              <a:t>încurajează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faptul</a:t>
            </a:r>
            <a:r>
              <a:rPr lang="en-US" sz="4300" b="1" dirty="0">
                <a:latin typeface="Corbel" panose="020B0503020204020204" pitchFamily="34" charset="0"/>
              </a:rPr>
              <a:t> ca nu </a:t>
            </a:r>
            <a:r>
              <a:rPr lang="en-US" sz="4300" b="1" dirty="0" err="1">
                <a:latin typeface="Corbel" panose="020B0503020204020204" pitchFamily="34" charset="0"/>
              </a:rPr>
              <a:t>doar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mamele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să</a:t>
            </a:r>
            <a:r>
              <a:rPr lang="en-US" sz="4300" b="1" dirty="0">
                <a:latin typeface="Corbel" panose="020B0503020204020204" pitchFamily="34" charset="0"/>
              </a:rPr>
              <a:t> se </a:t>
            </a:r>
            <a:r>
              <a:rPr lang="en-US" sz="4300" b="1" dirty="0" err="1">
                <a:latin typeface="Corbel" panose="020B0503020204020204" pitchFamily="34" charset="0"/>
              </a:rPr>
              <a:t>ocupe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dezvoltarea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copilului</a:t>
            </a:r>
            <a:r>
              <a:rPr lang="en-US" sz="4300" b="1" dirty="0">
                <a:latin typeface="Corbel" panose="020B0503020204020204" pitchFamily="34" charset="0"/>
              </a:rPr>
              <a:t>, </a:t>
            </a:r>
            <a:r>
              <a:rPr lang="en-US" sz="4300" b="1" dirty="0" err="1">
                <a:latin typeface="Corbel" panose="020B0503020204020204" pitchFamily="34" charset="0"/>
              </a:rPr>
              <a:t>dar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și</a:t>
            </a:r>
            <a:r>
              <a:rPr lang="en-US" sz="4300" b="1" dirty="0">
                <a:latin typeface="Corbel" panose="020B0503020204020204" pitchFamily="34" charset="0"/>
              </a:rPr>
              <a:t>… 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>
                <a:latin typeface="Corbel" panose="020B0503020204020204" pitchFamily="34" charset="0"/>
              </a:rPr>
              <a:t>п</a:t>
            </a:r>
            <a:r>
              <a:rPr lang="ru-RU" sz="4300" dirty="0" smtClean="0">
                <a:latin typeface="Corbel" panose="020B0503020204020204" pitchFamily="34" charset="0"/>
              </a:rPr>
              <a:t>олицейские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polițiștii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кошки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pisicile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п</a:t>
            </a:r>
            <a:r>
              <a:rPr lang="ru-RU" sz="4300" dirty="0" smtClean="0">
                <a:latin typeface="Corbel" panose="020B0503020204020204" pitchFamily="34" charset="0"/>
              </a:rPr>
              <a:t>апы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tații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р</a:t>
            </a:r>
            <a:r>
              <a:rPr lang="ru-RU" sz="4300" dirty="0" smtClean="0">
                <a:latin typeface="Corbel" panose="020B0503020204020204" pitchFamily="34" charset="0"/>
              </a:rPr>
              <a:t>океры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rockerii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82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368278" y="388364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п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апы /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tații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01338"/>
            <a:ext cx="11098559" cy="84061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" y="2703552"/>
            <a:ext cx="9972408" cy="66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907</Words>
  <Application>Microsoft Office PowerPoint</Application>
  <PresentationFormat>Произвольный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402</cp:revision>
  <dcterms:modified xsi:type="dcterms:W3CDTF">2021-01-06T13:06:57Z</dcterms:modified>
</cp:coreProperties>
</file>