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5" r:id="rId8"/>
    <p:sldId id="261" r:id="rId9"/>
    <p:sldId id="262" r:id="rId10"/>
    <p:sldId id="267" r:id="rId11"/>
    <p:sldId id="263" r:id="rId12"/>
    <p:sldId id="264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33CC33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84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123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125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E8A782D-AC04-425C-AA77-37687B8A3C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C2FD7-6A38-45E1-8E3B-80C10EE11B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B728D-87E9-496F-901B-0A8877B1F01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5B8B2-A2B4-42A1-A5F9-34F25C8DABA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25CB6-DD24-4CDF-B7C4-99CA7B0B30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E6276-0D33-4C40-81C6-EA4023662A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8545E-4510-454D-907D-6195DBACC0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244F8-5095-4D83-9732-C38569EB90C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B218F-55AF-4D73-8DE9-30F00EDD8CE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C5FB3-FCE6-4967-927C-8423840D82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7D6A3E-5E5A-4DF5-83CC-0A39FB02AC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00"/>
            </a:gs>
            <a:gs pos="100000">
              <a:schemeClr val="accent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10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74D5B1-7206-46D4-963A-D8BCEECBFC1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350" y="765175"/>
            <a:ext cx="7239000" cy="144462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Примирительные встречи</a:t>
            </a:r>
          </a:p>
        </p:txBody>
      </p:sp>
      <p:pic>
        <p:nvPicPr>
          <p:cNvPr id="2052" name="Picture 4" descr="школ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2565400"/>
            <a:ext cx="3097213" cy="3081338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116013" y="5734050"/>
            <a:ext cx="727233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ru-RU" sz="1600">
                <a:latin typeface="Arial" charset="0"/>
              </a:rPr>
              <a:t>Отдел психолого-педагогического сопровождения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ru-RU" sz="1600">
                <a:latin typeface="Arial" charset="0"/>
              </a:rPr>
              <a:t>Центра «Созвездие»  г. Советский 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ru-RU" sz="1600">
                <a:latin typeface="Arial" charset="0"/>
              </a:rPr>
              <a:t>март 2010г.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01625"/>
            <a:ext cx="7927975" cy="679450"/>
          </a:xfrm>
        </p:spPr>
        <p:txBody>
          <a:bodyPr/>
          <a:lstStyle/>
          <a:p>
            <a:r>
              <a:rPr lang="ru-RU" sz="3200"/>
              <a:t> </a:t>
            </a:r>
            <a:r>
              <a:rPr lang="ru-RU" sz="2400" b="1">
                <a:solidFill>
                  <a:schemeClr val="tx1"/>
                </a:solidFill>
              </a:rPr>
              <a:t>Правила поведения на примирительной встрече: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484313"/>
            <a:ext cx="7313613" cy="504031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500"/>
          </a:p>
          <a:p>
            <a:pPr>
              <a:lnSpc>
                <a:spcPct val="90000"/>
              </a:lnSpc>
            </a:pPr>
            <a:r>
              <a:rPr lang="ru-RU" sz="2500"/>
              <a:t>­   нельзя оскорблять друг друга,</a:t>
            </a:r>
          </a:p>
          <a:p>
            <a:pPr>
              <a:lnSpc>
                <a:spcPct val="90000"/>
              </a:lnSpc>
            </a:pPr>
            <a:r>
              <a:rPr lang="ru-RU" sz="2500"/>
              <a:t>­   нельзя перебивать,</a:t>
            </a:r>
          </a:p>
          <a:p>
            <a:pPr>
              <a:lnSpc>
                <a:spcPct val="90000"/>
              </a:lnSpc>
            </a:pPr>
            <a:r>
              <a:rPr lang="ru-RU" sz="2500"/>
              <a:t>­   конфиденциальность встречи,</a:t>
            </a:r>
          </a:p>
          <a:p>
            <a:pPr>
              <a:lnSpc>
                <a:spcPct val="90000"/>
              </a:lnSpc>
            </a:pPr>
            <a:r>
              <a:rPr lang="ru-RU" sz="2500"/>
              <a:t>­   участие во встрече добровольное (можно покинуть встречу в любой момент),</a:t>
            </a:r>
          </a:p>
          <a:p>
            <a:pPr>
              <a:lnSpc>
                <a:spcPct val="90000"/>
              </a:lnSpc>
            </a:pPr>
            <a:r>
              <a:rPr lang="ru-RU" sz="2500"/>
              <a:t>­   можно на время выйти из кабинета с ведущим, и обговорить волнующий вопрос (если неприятно говорить при всех),</a:t>
            </a:r>
          </a:p>
          <a:p>
            <a:pPr>
              <a:lnSpc>
                <a:spcPct val="90000"/>
              </a:lnSpc>
            </a:pPr>
            <a:r>
              <a:rPr lang="ru-RU" sz="2500"/>
              <a:t>­   ведущий может вывести участника на какое-либо время.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01625"/>
            <a:ext cx="7783512" cy="534988"/>
          </a:xfrm>
        </p:spPr>
        <p:txBody>
          <a:bodyPr/>
          <a:lstStyle/>
          <a:p>
            <a:r>
              <a:rPr lang="ru-RU" sz="2400" b="1">
                <a:solidFill>
                  <a:schemeClr val="tx1"/>
                </a:solidFill>
              </a:rPr>
              <a:t>Алгоритм проведения примирительной встречи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84213" y="1401763"/>
            <a:ext cx="7488237" cy="502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400" b="1"/>
              <a:t>III </a:t>
            </a:r>
            <a:r>
              <a:rPr lang="ru-RU" sz="2400" b="1"/>
              <a:t>этап</a:t>
            </a:r>
            <a:r>
              <a:rPr lang="en-US" sz="2400" b="1"/>
              <a:t>. </a:t>
            </a:r>
            <a:r>
              <a:rPr lang="ru-RU" sz="2400" b="1"/>
              <a:t>Примирительная встреча:</a:t>
            </a:r>
          </a:p>
          <a:p>
            <a:pPr algn="ctr"/>
            <a:endParaRPr lang="ru-RU" sz="2400"/>
          </a:p>
          <a:p>
            <a:pPr algn="ctr"/>
            <a:r>
              <a:rPr lang="ru-RU" sz="2000"/>
              <a:t>ведущий приветствует участников встречи, благодарит что пришли, напоминает про правила проведения встречи, просит участников </a:t>
            </a:r>
            <a:r>
              <a:rPr lang="ru-RU" sz="2400" b="1"/>
              <a:t>рассказать о своём видении ситуации.</a:t>
            </a:r>
          </a:p>
          <a:p>
            <a:pPr algn="ctr"/>
            <a:endParaRPr lang="ru-RU" sz="2400" b="1"/>
          </a:p>
          <a:p>
            <a:pPr algn="ctr"/>
            <a:r>
              <a:rPr lang="ru-RU" sz="2400" u="sng"/>
              <a:t>Отражать чувства! Уточнять!</a:t>
            </a:r>
          </a:p>
          <a:p>
            <a:pPr algn="ctr"/>
            <a:endParaRPr lang="ru-RU" sz="2400"/>
          </a:p>
          <a:p>
            <a:pPr algn="ctr"/>
            <a:r>
              <a:rPr lang="ru-RU" sz="2400" b="1"/>
              <a:t>Отражение чувств</a:t>
            </a:r>
            <a:r>
              <a:rPr lang="ru-RU" sz="2400"/>
              <a:t> – </a:t>
            </a:r>
            <a:r>
              <a:rPr lang="ru-RU" sz="2400" b="1"/>
              <a:t>разговор о последствиях</a:t>
            </a:r>
            <a:r>
              <a:rPr lang="ru-RU" sz="2400"/>
              <a:t> – </a:t>
            </a:r>
            <a:r>
              <a:rPr lang="ru-RU" sz="2400" b="1"/>
              <a:t>сбор предложений</a:t>
            </a:r>
            <a:r>
              <a:rPr lang="ru-RU" sz="2400"/>
              <a:t> (принимаются оптимальные варианты) – </a:t>
            </a:r>
            <a:r>
              <a:rPr lang="ru-RU" sz="2400" b="1"/>
              <a:t>заключение договора</a:t>
            </a:r>
            <a:r>
              <a:rPr lang="ru-RU" sz="2400"/>
              <a:t> (что будет делать каждая сторона – пишут сами участники).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3000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01625"/>
            <a:ext cx="7712075" cy="1143000"/>
          </a:xfrm>
        </p:spPr>
        <p:txBody>
          <a:bodyPr/>
          <a:lstStyle/>
          <a:p>
            <a:pPr algn="ctr"/>
            <a:r>
              <a:rPr lang="ru-RU" sz="2800" b="1">
                <a:solidFill>
                  <a:schemeClr val="tx1"/>
                </a:solidFill>
              </a:rPr>
              <a:t>На встречу  обе стороны приходят добровольно!</a:t>
            </a:r>
          </a:p>
        </p:txBody>
      </p:sp>
      <p:pic>
        <p:nvPicPr>
          <p:cNvPr id="14344" name="Picture 8" descr="дети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64163" y="3860800"/>
            <a:ext cx="3563937" cy="2373313"/>
          </a:xfrm>
          <a:noFill/>
          <a:ln/>
        </p:spPr>
      </p:pic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331913" y="1844675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Ведущий не выясняет , кто прав, а кто виноват !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331913" y="2636838"/>
            <a:ext cx="7343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 </a:t>
            </a:r>
            <a:r>
              <a:rPr lang="ru-RU" sz="2000"/>
              <a:t>Он никого не обвиняет и не защищает!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187450" y="3284538"/>
            <a:ext cx="6624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Ведущий занимает нейтральную позицию!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755650" y="4292600"/>
            <a:ext cx="43926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Он посредник, который помогает сторонам лучше понять друг друга!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/>
      <p:bldP spid="14348" grpId="0"/>
      <p:bldP spid="143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6" name="Picture 4" descr="шкооола"/>
          <p:cNvPicPr>
            <a:picLocks noChangeAspect="1" noChangeArrowheads="1" noCrop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121025" y="2112963"/>
            <a:ext cx="3810000" cy="3543300"/>
          </a:xfrm>
          <a:noFill/>
          <a:ln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chemeClr val="tx1"/>
                </a:solidFill>
              </a:rPr>
              <a:t>Школа - это целый мир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1476375" y="6165850"/>
            <a:ext cx="6983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1"/>
              <a:t>Без конфликтов в школе все же не бывает…</a:t>
            </a:r>
            <a:r>
              <a:rPr lang="ru-RU"/>
              <a:t> </a:t>
            </a:r>
          </a:p>
        </p:txBody>
      </p:sp>
      <p:pic>
        <p:nvPicPr>
          <p:cNvPr id="7176" name="Picture 8" descr="конфикт в школ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3050" y="2420938"/>
            <a:ext cx="3790950" cy="2552700"/>
          </a:xfrm>
          <a:prstGeom prst="rect">
            <a:avLst/>
          </a:prstGeom>
          <a:noFill/>
        </p:spPr>
      </p:pic>
      <p:pic>
        <p:nvPicPr>
          <p:cNvPr id="7172" name="Picture 4" descr="5_1"/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00113" y="1844675"/>
            <a:ext cx="4537075" cy="2976563"/>
          </a:xfrm>
          <a:noFill/>
          <a:ln/>
        </p:spPr>
      </p:pic>
      <p:pic>
        <p:nvPicPr>
          <p:cNvPr id="7177" name="Picture 9" descr="кофликт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87675" y="1557338"/>
            <a:ext cx="3084513" cy="4392612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500" b="1">
                <a:solidFill>
                  <a:schemeClr val="bg1"/>
                </a:solidFill>
              </a:rPr>
              <a:t>  </a:t>
            </a:r>
            <a:r>
              <a:rPr lang="ru-RU" sz="2500" b="1"/>
              <a:t>Конфликт</a:t>
            </a:r>
            <a:r>
              <a:rPr lang="ru-RU" sz="2500"/>
              <a:t> – это не всегда однозначно отрицательная ситуация. </a:t>
            </a:r>
          </a:p>
          <a:p>
            <a:pPr>
              <a:buFont typeface="Wingdings" pitchFamily="2" charset="2"/>
              <a:buNone/>
            </a:pPr>
            <a:r>
              <a:rPr lang="ru-RU" sz="2500"/>
              <a:t>   Это противостояние различных позиций, что является совершенно естественным процессом, постоянно возникающим в жизни каждого. Важно при этом именно то, каким способом происходит разрешение конфликта и каковы его последствия. </a:t>
            </a:r>
          </a:p>
        </p:txBody>
      </p:sp>
      <p:pic>
        <p:nvPicPr>
          <p:cNvPr id="8201" name="Picture 9" descr="i[17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60350"/>
            <a:ext cx="2089150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301625"/>
            <a:ext cx="7135812" cy="1143000"/>
          </a:xfrm>
        </p:spPr>
        <p:txBody>
          <a:bodyPr/>
          <a:lstStyle/>
          <a:p>
            <a:pPr algn="ctr"/>
            <a:r>
              <a:rPr lang="ru-RU" sz="2800" b="1">
                <a:solidFill>
                  <a:schemeClr val="tx1"/>
                </a:solidFill>
              </a:rPr>
              <a:t>Основные способы работы с конфликтами в современной школе</a:t>
            </a:r>
            <a:r>
              <a:rPr lang="ru-RU" sz="3200"/>
              <a:t> 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7200900" cy="4751387"/>
          </a:xfrm>
        </p:spPr>
        <p:txBody>
          <a:bodyPr/>
          <a:lstStyle/>
          <a:p>
            <a:r>
              <a:rPr lang="ru-RU" sz="2500"/>
              <a:t>Административное решение. </a:t>
            </a:r>
          </a:p>
          <a:p>
            <a:r>
              <a:rPr lang="ru-RU" sz="2500"/>
              <a:t>Направление обидчика к психологу для перевоспитания. </a:t>
            </a:r>
          </a:p>
          <a:p>
            <a:r>
              <a:rPr lang="ru-RU" sz="2500"/>
              <a:t>Решение конфликта родителями подростков. </a:t>
            </a:r>
          </a:p>
          <a:p>
            <a:r>
              <a:rPr lang="ru-RU" sz="2500"/>
              <a:t>Подростковые "стрелки". </a:t>
            </a:r>
          </a:p>
          <a:p>
            <a:r>
              <a:rPr lang="ru-RU" sz="2500"/>
              <a:t>Группа старшеклассников в рамках школьного самоуправления, которой делегируется ответственность за решение конфликтов </a:t>
            </a:r>
          </a:p>
        </p:txBody>
      </p:sp>
      <p:pic>
        <p:nvPicPr>
          <p:cNvPr id="9224" name="Picture 8" descr="CAMNQRI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2997200"/>
            <a:ext cx="1384300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300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557338"/>
            <a:ext cx="7129462" cy="4384675"/>
          </a:xfrm>
        </p:spPr>
        <p:txBody>
          <a:bodyPr/>
          <a:lstStyle/>
          <a:p>
            <a:r>
              <a:rPr lang="ru-RU" sz="2500"/>
              <a:t>Все эти способы не  не дают возможности </a:t>
            </a:r>
            <a:r>
              <a:rPr lang="ru-RU" sz="2500" b="1"/>
              <a:t>самому</a:t>
            </a:r>
            <a:r>
              <a:rPr lang="ru-RU" sz="2500"/>
              <a:t>  подростку разрешить сложившуюся ситуацию и взять на себя </a:t>
            </a:r>
            <a:r>
              <a:rPr lang="ru-RU" sz="2500" b="1"/>
              <a:t>ответственность</a:t>
            </a:r>
            <a:r>
              <a:rPr lang="ru-RU" sz="2500"/>
              <a:t> за произошедшее. </a:t>
            </a:r>
          </a:p>
          <a:p>
            <a:r>
              <a:rPr lang="ru-RU" sz="2500"/>
              <a:t>Очевидно, что при этом вероятность повторения произошедшего остается очень высокой. </a:t>
            </a:r>
            <a:br>
              <a:rPr lang="ru-RU" sz="2500"/>
            </a:br>
            <a:r>
              <a:rPr lang="ru-RU" sz="2500"/>
              <a:t/>
            </a:r>
            <a:br>
              <a:rPr lang="ru-RU" sz="2500"/>
            </a:br>
            <a:endParaRPr lang="ru-RU" sz="2500"/>
          </a:p>
        </p:txBody>
      </p:sp>
      <p:pic>
        <p:nvPicPr>
          <p:cNvPr id="16388" name="Picture 4" descr="учитель учени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4456113"/>
            <a:ext cx="3268662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01625"/>
            <a:ext cx="7712075" cy="606425"/>
          </a:xfrm>
        </p:spPr>
        <p:txBody>
          <a:bodyPr/>
          <a:lstStyle/>
          <a:p>
            <a:pPr algn="ctr"/>
            <a:r>
              <a:rPr lang="ru-RU" sz="3200" b="1">
                <a:solidFill>
                  <a:schemeClr val="tx1"/>
                </a:solidFill>
              </a:rPr>
              <a:t>Как решить школьный конфликт 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84313"/>
            <a:ext cx="7961313" cy="4960937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>
                <a:latin typeface="Arial" charset="0"/>
              </a:rPr>
              <a:t>  </a:t>
            </a:r>
            <a:r>
              <a:rPr lang="ru-RU" sz="2400" b="1">
                <a:latin typeface="Arial" charset="0"/>
              </a:rPr>
              <a:t>Примирительная встреча – </a:t>
            </a:r>
            <a:r>
              <a:rPr lang="ru-RU" sz="2400">
                <a:latin typeface="Arial" charset="0"/>
              </a:rPr>
              <a:t>это переговоры между участниками конфликта</a:t>
            </a:r>
            <a:r>
              <a:rPr lang="ru-RU" sz="2400" b="1" i="1">
                <a:latin typeface="Arial" charset="0"/>
              </a:rPr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latin typeface="Arial" charset="0"/>
              </a:rPr>
              <a:t>    Такие переговоры позволяют людям обсудить ситуацию и найти наилучший выход из конфликта. Переговоры ведёт специально подготовленный ведущий. Он – ни на чьей стороне. Ведущий следит, чтобы диалог шёл уважительно и без давления.</a:t>
            </a:r>
            <a:r>
              <a:rPr lang="ru-RU" sz="2400" b="1">
                <a:latin typeface="Arial" charset="0"/>
              </a:rPr>
              <a:t> </a:t>
            </a:r>
            <a:r>
              <a:rPr lang="ru-RU" sz="2400">
                <a:latin typeface="Arial" charset="0"/>
              </a:rPr>
              <a:t>Он помогает участникам встречи лучше понять друг друга и обсудить вопросы:</a:t>
            </a:r>
            <a:endParaRPr lang="ru-RU" sz="2400" b="1" i="1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ru-RU" sz="2400" b="1" i="1">
                <a:latin typeface="Arial" charset="0"/>
              </a:rPr>
              <a:t>Почему произошел конфликт? К каким последствиям он привел?</a:t>
            </a:r>
          </a:p>
          <a:p>
            <a:pPr>
              <a:lnSpc>
                <a:spcPct val="90000"/>
              </a:lnSpc>
            </a:pPr>
            <a:r>
              <a:rPr lang="ru-RU" sz="2400" b="1" i="1">
                <a:latin typeface="Arial" charset="0"/>
              </a:rPr>
              <a:t>Как</a:t>
            </a:r>
            <a:r>
              <a:rPr lang="ru-RU" sz="2400" b="1">
                <a:latin typeface="Arial" charset="0"/>
              </a:rPr>
              <a:t> </a:t>
            </a:r>
            <a:r>
              <a:rPr lang="ru-RU" sz="2400" b="1" i="1">
                <a:latin typeface="Arial" charset="0"/>
              </a:rPr>
              <a:t>эту ситуацию можно разрешить?</a:t>
            </a:r>
          </a:p>
          <a:p>
            <a:pPr>
              <a:lnSpc>
                <a:spcPct val="90000"/>
              </a:lnSpc>
            </a:pPr>
            <a:r>
              <a:rPr lang="ru-RU" sz="2400" b="1" i="1">
                <a:latin typeface="Arial" charset="0"/>
              </a:rPr>
              <a:t>Как сделать так, чтобы такая ситуация больше не повторилась?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500" b="1">
                <a:solidFill>
                  <a:schemeClr val="tx1"/>
                </a:solidFill>
              </a:rPr>
              <a:t>Примирительная встреча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Разрешение конфликта </a:t>
            </a:r>
            <a:r>
              <a:rPr lang="ru-RU" b="1"/>
              <a:t>путем переговоров</a:t>
            </a:r>
            <a:r>
              <a:rPr lang="ru-RU"/>
              <a:t> придает  подростку уверенность в себе, а это, в свою очередь, позволяет построить более открытые отношения со второй стороной. Как правило, вторая сторона отвечает тем же. И на смену замкнутости и бессилию приходят открытость и вера в себя.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7783512" cy="719138"/>
          </a:xfrm>
        </p:spPr>
        <p:txBody>
          <a:bodyPr/>
          <a:lstStyle/>
          <a:p>
            <a:pPr algn="ctr"/>
            <a:r>
              <a:rPr lang="ru-RU" sz="3100" b="1">
                <a:solidFill>
                  <a:schemeClr val="tx1"/>
                </a:solidFill>
              </a:rPr>
              <a:t> </a:t>
            </a:r>
            <a:r>
              <a:rPr lang="ru-RU" sz="2400" b="1">
                <a:solidFill>
                  <a:schemeClr val="tx1"/>
                </a:solidFill>
              </a:rPr>
              <a:t>Алгоритм проведения примирительной встречи</a:t>
            </a: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755650" y="1484313"/>
            <a:ext cx="7993063" cy="50403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2700" b="1"/>
          </a:p>
          <a:p>
            <a:pPr>
              <a:buFont typeface="Wingdings" pitchFamily="2" charset="2"/>
              <a:buNone/>
            </a:pPr>
            <a:r>
              <a:rPr lang="en-US" sz="2700" b="1"/>
              <a:t>I</a:t>
            </a:r>
            <a:r>
              <a:rPr lang="ru-RU" sz="2800" b="1">
                <a:latin typeface="Arial" charset="0"/>
              </a:rPr>
              <a:t>.   </a:t>
            </a:r>
            <a:r>
              <a:rPr lang="ru-RU" sz="3200" b="1">
                <a:latin typeface="Arial" charset="0"/>
              </a:rPr>
              <a:t>Сбор информации:</a:t>
            </a:r>
            <a:endParaRPr lang="ru-RU" sz="3200">
              <a:latin typeface="Arial" charset="0"/>
            </a:endParaRPr>
          </a:p>
          <a:p>
            <a:r>
              <a:rPr lang="ru-RU" sz="3200">
                <a:latin typeface="Arial" charset="0"/>
              </a:rPr>
              <a:t> получение информации о конфликте,</a:t>
            </a:r>
          </a:p>
          <a:p>
            <a:r>
              <a:rPr lang="ru-RU" sz="3200">
                <a:latin typeface="Arial" charset="0"/>
              </a:rPr>
              <a:t> сбор дополнительной информации (кто ещё может быть привлечён к разрешению ситуации).</a:t>
            </a:r>
          </a:p>
          <a:p>
            <a:pPr>
              <a:buFont typeface="Wingdings" pitchFamily="2" charset="2"/>
              <a:buNone/>
            </a:pPr>
            <a:endParaRPr lang="ru-RU" sz="3200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ru-RU">
              <a:latin typeface="Arial" charset="0"/>
            </a:endParaRPr>
          </a:p>
        </p:txBody>
      </p:sp>
      <p:pic>
        <p:nvPicPr>
          <p:cNvPr id="11274" name="Picture 10" descr="кофликт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4365625"/>
            <a:ext cx="286543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3000"/>
                                        <p:tgtEl>
                                          <p:spTgt spid="11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3000"/>
                                        <p:tgtEl>
                                          <p:spTgt spid="112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01625"/>
            <a:ext cx="8064500" cy="750888"/>
          </a:xfrm>
        </p:spPr>
        <p:txBody>
          <a:bodyPr/>
          <a:lstStyle/>
          <a:p>
            <a:r>
              <a:rPr lang="ru-RU" sz="2400" b="1">
                <a:solidFill>
                  <a:schemeClr val="tx1"/>
                </a:solidFill>
              </a:rPr>
              <a:t>Алгоритм проведения примирительной встречи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900113" y="1279525"/>
            <a:ext cx="7704137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000" b="1"/>
              <a:t>II</a:t>
            </a:r>
            <a:r>
              <a:rPr lang="ru-RU" sz="2000" b="1"/>
              <a:t> этап .</a:t>
            </a:r>
            <a:r>
              <a:rPr lang="ru-RU" sz="2000"/>
              <a:t> </a:t>
            </a:r>
            <a:r>
              <a:rPr lang="ru-RU" sz="2000" b="1"/>
              <a:t>Предварительная встреча </a:t>
            </a:r>
          </a:p>
          <a:p>
            <a:pPr>
              <a:lnSpc>
                <a:spcPct val="70000"/>
              </a:lnSpc>
            </a:pPr>
            <a:r>
              <a:rPr lang="ru-RU" sz="2000" b="1"/>
              <a:t>( по отдельности)</a:t>
            </a:r>
            <a:r>
              <a:rPr lang="ru-RU" sz="2000"/>
              <a:t> :</a:t>
            </a:r>
          </a:p>
          <a:p>
            <a:pPr>
              <a:lnSpc>
                <a:spcPct val="80000"/>
              </a:lnSpc>
            </a:pPr>
            <a:endParaRPr lang="ru-RU" sz="2000"/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000" u="sng"/>
              <a:t>« о событиях и фактах»</a:t>
            </a:r>
            <a:r>
              <a:rPr lang="ru-RU" sz="2000"/>
              <a:t> (просим рассказать о произошедшей ситуации с точки зрения конфликтующих);</a:t>
            </a:r>
          </a:p>
          <a:p>
            <a:pPr>
              <a:lnSpc>
                <a:spcPct val="80000"/>
              </a:lnSpc>
            </a:pPr>
            <a:endParaRPr lang="ru-RU" sz="2000"/>
          </a:p>
          <a:p>
            <a:pPr>
              <a:lnSpc>
                <a:spcPct val="80000"/>
              </a:lnSpc>
            </a:pPr>
            <a:r>
              <a:rPr lang="ru-RU" sz="2000"/>
              <a:t> - «</a:t>
            </a:r>
            <a:r>
              <a:rPr lang="ru-RU" sz="2000" u="sng"/>
              <a:t>о состоянии, чувствах»</a:t>
            </a:r>
            <a:r>
              <a:rPr lang="ru-RU" sz="2000"/>
              <a:t> (чтобы человек «выпустил пар»);</a:t>
            </a:r>
          </a:p>
          <a:p>
            <a:pPr>
              <a:lnSpc>
                <a:spcPct val="80000"/>
              </a:lnSpc>
            </a:pPr>
            <a:endParaRPr lang="ru-RU" sz="2000"/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000" u="sng"/>
              <a:t>«о последствиях случившегося»</a:t>
            </a:r>
            <a:r>
              <a:rPr lang="ru-RU" sz="2000"/>
              <a:t> (как изменилась его жизнь после произошедшей ситуации);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ru-RU" sz="2000"/>
          </a:p>
          <a:p>
            <a:pPr>
              <a:lnSpc>
                <a:spcPct val="80000"/>
              </a:lnSpc>
            </a:pPr>
            <a:r>
              <a:rPr lang="ru-RU" sz="2000"/>
              <a:t> - </a:t>
            </a:r>
            <a:r>
              <a:rPr lang="ru-RU" sz="2000" u="sng"/>
              <a:t>« О возможных способах и путях исправления ситуации»</a:t>
            </a:r>
            <a:r>
              <a:rPr lang="ru-RU" sz="2000"/>
              <a:t> (разговор об ответственности);</a:t>
            </a:r>
          </a:p>
          <a:p>
            <a:pPr>
              <a:lnSpc>
                <a:spcPct val="80000"/>
              </a:lnSpc>
            </a:pPr>
            <a:endParaRPr lang="ru-RU" sz="2000"/>
          </a:p>
          <a:p>
            <a:pPr>
              <a:lnSpc>
                <a:spcPct val="80000"/>
              </a:lnSpc>
            </a:pPr>
            <a:r>
              <a:rPr lang="ru-RU" sz="2000"/>
              <a:t> - </a:t>
            </a:r>
            <a:r>
              <a:rPr lang="ru-RU" sz="2000" u="sng"/>
              <a:t>предложение о встрече</a:t>
            </a:r>
            <a:r>
              <a:rPr lang="ru-RU" sz="2000"/>
              <a:t>  (об участии в программе примирения);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827088" y="5949950"/>
            <a:ext cx="741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/>
              <a:t>Цель- получение согласия на участие в примирении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5" grpId="0"/>
    </p:bldLst>
  </p:timing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221</TotalTime>
  <Words>529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Verdana</vt:lpstr>
      <vt:lpstr>Wingdings</vt:lpstr>
      <vt:lpstr>Затмение</vt:lpstr>
      <vt:lpstr>Примирительные встречи</vt:lpstr>
      <vt:lpstr>Школа - это целый мир</vt:lpstr>
      <vt:lpstr>Slide 3</vt:lpstr>
      <vt:lpstr>Основные способы работы с конфликтами в современной школе </vt:lpstr>
      <vt:lpstr>Slide 5</vt:lpstr>
      <vt:lpstr>Как решить школьный конфликт ?</vt:lpstr>
      <vt:lpstr>Примирительная встреча</vt:lpstr>
      <vt:lpstr> Алгоритм проведения примирительной встречи</vt:lpstr>
      <vt:lpstr>Алгоритм проведения примирительной встречи</vt:lpstr>
      <vt:lpstr> Правила поведения на примирительной встрече:</vt:lpstr>
      <vt:lpstr>Алгоритм проведения примирительной встречи</vt:lpstr>
      <vt:lpstr>На встречу  обе стороны приходят добровольно!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Примирительные встречи</dc:title>
  <dc:creator>user</dc:creator>
  <cp:lastModifiedBy>Windows User</cp:lastModifiedBy>
  <cp:revision>17</cp:revision>
  <dcterms:created xsi:type="dcterms:W3CDTF">2010-03-16T07:15:47Z</dcterms:created>
  <dcterms:modified xsi:type="dcterms:W3CDTF">2016-09-30T00:01:17Z</dcterms:modified>
</cp:coreProperties>
</file>