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387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EC5D6-7B57-4D43-88A1-B5CE5D72CA8E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E389ED-3091-4518-A6DD-B4521C675F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BF1198-2D3E-4014-AE10-F0EC8E0E0826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527836-4EC2-4357-9864-0B6CBD6587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9FB861-1E9C-472E-9E66-74E6FC3D1788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446A7D-AA1A-425F-8B8F-06207869472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14B59F-7605-4527-9CAF-4B694DFD3FE6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D4E748-6E91-46A6-A129-6B95499081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162037-0FFD-433F-8513-B047AC5DCF74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13CD9B-C4FB-4DE2-A683-227DB370FF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631CA9-524E-4880-86C7-AF199D9A6A06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BC2F59-FC17-4CE6-BD32-7734C4EC7F7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A3C54C-64B8-482B-BDBF-188F2C8294DB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8AADD-DEA4-4D35-B73F-2898E288D2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ED92D9-3278-460F-84B3-0638151E8ACD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4CFA23-5E2F-411B-91E0-7450DA0689D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06D62-64EA-42BF-B2D7-DFD5D4027AAF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CF5433-6631-41B0-AB72-4573BBABE6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08E12B-228C-4742-80A6-240FC7C7C7F7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08F65FF5-CE32-496C-8CB4-7D82CFA454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>
              <a:defRPr/>
            </a:pPr>
            <a:fld id="{A5DFA89D-5D95-4287-88D0-BFD4B367021D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A498E2-07F9-4914-BBFA-754E396232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345CE6F2-19DA-4E95-BD2A-B9CCC76F64AC}" type="datetimeFigureOut">
              <a:rPr lang="ru-RU" smtClean="0"/>
              <a:pPr>
                <a:defRPr/>
              </a:pPr>
              <a:t>27.10.2012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6FF03E5C-7083-42E0-84F5-60C46DF794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o-RO" dirty="0">
                <a:effectLst/>
              </a:rPr>
              <a:t>Efectul </a:t>
            </a:r>
            <a:r>
              <a:rPr lang="ro-RO" dirty="0" smtClean="0">
                <a:effectLst/>
              </a:rPr>
              <a:t>Jal</a:t>
            </a:r>
            <a:r>
              <a:rPr lang="en-US" dirty="0" smtClean="0">
                <a:effectLst/>
              </a:rPr>
              <a:t>U</a:t>
            </a:r>
            <a:r>
              <a:rPr lang="ro-RO" dirty="0" smtClean="0">
                <a:effectLst/>
              </a:rPr>
              <a:t>zele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r>
              <a:rPr lang="ru-RU" sz="2800" i="1" dirty="0" smtClean="0"/>
              <a:t>Шторка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Multimedia in </a:t>
            </a:r>
            <a:r>
              <a:rPr lang="en-US" dirty="0" err="1" smtClean="0"/>
              <a:t>educatie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716016" y="188640"/>
            <a:ext cx="4248472" cy="4525963"/>
          </a:xfrm>
        </p:spPr>
        <p:txBody>
          <a:bodyPr>
            <a:noAutofit/>
          </a:bodyPr>
          <a:lstStyle/>
          <a:p>
            <a:r>
              <a:rPr lang="ru-RU" sz="1200" dirty="0" smtClean="0"/>
              <a:t>Некоторые интерактивные доски имеют такой инструмент. Его суть в том, что закрывается фрагмент экрана (слайда) и в нужный момент появляется скрытая за «шторкой» информация. </a:t>
            </a:r>
            <a:endParaRPr lang="en-US" sz="1200" dirty="0" smtClean="0"/>
          </a:p>
          <a:p>
            <a:r>
              <a:rPr lang="ru-RU" sz="1200" dirty="0" smtClean="0"/>
              <a:t>Выполнить такой приём в </a:t>
            </a:r>
            <a:r>
              <a:rPr lang="en-US" sz="1200" dirty="0" smtClean="0"/>
              <a:t>PowerPoint</a:t>
            </a:r>
            <a:r>
              <a:rPr lang="ru-RU" sz="1200" dirty="0" smtClean="0"/>
              <a:t> несложно. Главное, подобрать подходящие эффекты анимации. </a:t>
            </a:r>
            <a:endParaRPr lang="en-US" sz="1200" dirty="0" smtClean="0"/>
          </a:p>
          <a:p>
            <a:r>
              <a:rPr lang="ru-RU" sz="1200" dirty="0" smtClean="0"/>
              <a:t>В приведённых примерах «шторки» «открываются» по эффектам анимации </a:t>
            </a:r>
            <a:r>
              <a:rPr lang="ru-RU" sz="1200" b="1" dirty="0" smtClean="0"/>
              <a:t>Выход</a:t>
            </a:r>
            <a:r>
              <a:rPr lang="ru-RU" sz="1200" dirty="0" smtClean="0"/>
              <a:t> – </a:t>
            </a:r>
            <a:r>
              <a:rPr lang="ru-RU" sz="1200" b="1" dirty="0" smtClean="0"/>
              <a:t>Проявление с увеличением</a:t>
            </a:r>
            <a:r>
              <a:rPr lang="ru-RU" sz="1200" dirty="0" smtClean="0"/>
              <a:t>, </a:t>
            </a:r>
            <a:r>
              <a:rPr lang="ru-RU" sz="1200" b="1" dirty="0" smtClean="0"/>
              <a:t>Выделение – Прозрачность</a:t>
            </a:r>
            <a:r>
              <a:rPr lang="ru-RU" sz="1200" dirty="0" smtClean="0"/>
              <a:t>, </a:t>
            </a:r>
            <a:r>
              <a:rPr lang="ru-RU" sz="1200" b="1" dirty="0" smtClean="0"/>
              <a:t>Выход – Свёртывание с исчезновением</a:t>
            </a:r>
            <a:r>
              <a:rPr lang="ru-RU" sz="1200" dirty="0" smtClean="0"/>
              <a:t>, </a:t>
            </a:r>
            <a:r>
              <a:rPr lang="ru-RU" sz="1200" b="1" dirty="0" smtClean="0"/>
              <a:t>Выход - </a:t>
            </a:r>
            <a:r>
              <a:rPr lang="ru-RU" sz="1200" b="1" dirty="0" err="1" smtClean="0"/>
              <a:t>Задвигание</a:t>
            </a:r>
            <a:r>
              <a:rPr lang="ru-RU" sz="1200" dirty="0" smtClean="0"/>
              <a:t>. Все команды выполняются </a:t>
            </a:r>
            <a:r>
              <a:rPr lang="ru-RU" sz="1200" b="1" dirty="0" smtClean="0"/>
              <a:t>По щелчку.</a:t>
            </a:r>
            <a:endParaRPr lang="ru-RU" sz="1200" dirty="0" smtClean="0"/>
          </a:p>
          <a:p>
            <a:r>
              <a:rPr lang="ru-RU" sz="1200" dirty="0" smtClean="0"/>
              <a:t>Вполне очевидно, что наиболее подходящим для так называемой «шторки» является эффект анимации </a:t>
            </a:r>
            <a:r>
              <a:rPr lang="ru-RU" sz="1200" b="1" dirty="0" err="1" smtClean="0"/>
              <a:t>Задвигание</a:t>
            </a:r>
            <a:r>
              <a:rPr lang="ru-RU" sz="1200" dirty="0" smtClean="0"/>
              <a:t>, который имитирует некий «занавес», «шторку». Только не забудьте придать нужное направление: </a:t>
            </a:r>
            <a:r>
              <a:rPr lang="ru-RU" sz="1200" b="1" dirty="0" smtClean="0"/>
              <a:t>Влево</a:t>
            </a:r>
            <a:r>
              <a:rPr lang="ru-RU" sz="1200" dirty="0" smtClean="0"/>
              <a:t> или </a:t>
            </a:r>
            <a:r>
              <a:rPr lang="ru-RU" sz="1200" b="1" dirty="0" smtClean="0"/>
              <a:t>Вправо</a:t>
            </a:r>
            <a:r>
              <a:rPr lang="ru-RU" sz="1200" dirty="0" smtClean="0"/>
              <a:t>. </a:t>
            </a:r>
            <a:endParaRPr lang="en-US" sz="1200" dirty="0" smtClean="0"/>
          </a:p>
          <a:p>
            <a:r>
              <a:rPr lang="ru-RU" sz="1200" dirty="0" smtClean="0"/>
              <a:t>В приведенном примере ответы на задания скрыты залитыми прямоугольниками. По щелчку они исчезают (один – вправо, другой – влево) и появляется спрятанная часть информации. </a:t>
            </a:r>
            <a:endParaRPr lang="en-US" sz="1200" dirty="0" smtClean="0"/>
          </a:p>
          <a:p>
            <a:r>
              <a:rPr lang="ru-RU" sz="1200" dirty="0" smtClean="0"/>
              <a:t>В соответствии с нашим замыслом, возможно поднимать «шторку» и вверх или вниз, естественно, изменив направление эффекта анимации.</a:t>
            </a:r>
          </a:p>
          <a:p>
            <a:endParaRPr lang="ru-RU" sz="1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0" y="44624"/>
            <a:ext cx="4788024" cy="4525963"/>
          </a:xfrm>
        </p:spPr>
        <p:txBody>
          <a:bodyPr>
            <a:noAutofit/>
          </a:bodyPr>
          <a:lstStyle/>
          <a:p>
            <a:r>
              <a:rPr lang="ro-RO" sz="1600" dirty="0"/>
              <a:t>Unele table interactive au un instrument specific, care permite să închideţi o parte a ecranului (slide-ului) şi să o deschideţi la nomentul oportun</a:t>
            </a:r>
            <a:endParaRPr lang="ru-RU" sz="1600" dirty="0"/>
          </a:p>
          <a:p>
            <a:r>
              <a:rPr lang="ro-RO" sz="1600" dirty="0"/>
              <a:t>Acest efect poate fi realizat şi în Power Point, utilizînd efectele de animaţie corespunzătoare.</a:t>
            </a:r>
            <a:endParaRPr lang="ru-RU" sz="1600" dirty="0"/>
          </a:p>
          <a:p>
            <a:r>
              <a:rPr lang="ro-RO" sz="1600" dirty="0"/>
              <a:t>În exemplele de mai jos jalizelele se deschid la selectarea efectului de anuimaţie </a:t>
            </a:r>
            <a:r>
              <a:rPr lang="ru-RU" sz="1600" b="1" i="1" dirty="0"/>
              <a:t>Выход</a:t>
            </a:r>
            <a:r>
              <a:rPr lang="ru-RU" sz="1600" i="1" dirty="0"/>
              <a:t> – </a:t>
            </a:r>
            <a:r>
              <a:rPr lang="ru-RU" sz="1600" b="1" i="1" dirty="0"/>
              <a:t>Проявление с увеличением</a:t>
            </a:r>
            <a:r>
              <a:rPr lang="ru-RU" sz="1600" i="1" dirty="0"/>
              <a:t>, </a:t>
            </a:r>
            <a:r>
              <a:rPr lang="ru-RU" sz="1600" b="1" i="1" dirty="0"/>
              <a:t>Выделение – Прозрачность</a:t>
            </a:r>
            <a:r>
              <a:rPr lang="ru-RU" sz="1600" i="1" dirty="0"/>
              <a:t>, </a:t>
            </a:r>
            <a:r>
              <a:rPr lang="ru-RU" sz="1600" b="1" i="1" dirty="0"/>
              <a:t>Выход – Свёртывание с исчезновением</a:t>
            </a:r>
            <a:r>
              <a:rPr lang="ru-RU" sz="1600" i="1" dirty="0"/>
              <a:t>, </a:t>
            </a:r>
            <a:r>
              <a:rPr lang="ru-RU" sz="1600" b="1" i="1" dirty="0"/>
              <a:t>Выход - </a:t>
            </a:r>
            <a:r>
              <a:rPr lang="ru-RU" sz="1600" b="1" i="1" dirty="0" err="1"/>
              <a:t>Задвигание</a:t>
            </a:r>
            <a:r>
              <a:rPr lang="ru-RU" sz="1600" dirty="0"/>
              <a:t>.</a:t>
            </a:r>
            <a:r>
              <a:rPr lang="ro-RO" sz="1600" dirty="0" smtClean="0"/>
              <a:t> </a:t>
            </a:r>
            <a:r>
              <a:rPr lang="ro-RO" sz="1600" dirty="0"/>
              <a:t>Toate comenzile se execută conform clic-ului.</a:t>
            </a:r>
            <a:endParaRPr lang="ru-RU" sz="1600" dirty="0"/>
          </a:p>
          <a:p>
            <a:r>
              <a:rPr lang="ro-RO" sz="1600" dirty="0"/>
              <a:t>Evident, cel mai reuşit pentru jaluzele ar fi efectul de animaţie </a:t>
            </a:r>
            <a:r>
              <a:rPr lang="ru-RU" sz="1600" b="1" dirty="0" err="1"/>
              <a:t>Задвигание</a:t>
            </a:r>
            <a:r>
              <a:rPr lang="ro-RO" sz="1600" dirty="0" smtClean="0"/>
              <a:t>, </a:t>
            </a:r>
            <a:r>
              <a:rPr lang="ro-RO" sz="1600" dirty="0"/>
              <a:t>care imită un paravan, jaluzele. Nu uitaţi să alegeţi direcţia Stînga sau Dreapta.</a:t>
            </a:r>
            <a:endParaRPr lang="ru-RU" sz="1600" dirty="0"/>
          </a:p>
          <a:p>
            <a:r>
              <a:rPr lang="ro-RO" sz="1600" dirty="0"/>
              <a:t>În exemplul dat răspunsurile sunt ascunse de nişte dreptunghiuri umplute cu culoare. La executarea clicului ele dispar (unul la dreapta, altul la stînga) şi apare informaţia ascunsă.</a:t>
            </a:r>
            <a:endParaRPr lang="ru-RU" sz="1600" dirty="0"/>
          </a:p>
          <a:p>
            <a:r>
              <a:rPr lang="ro-RO" sz="1600" dirty="0"/>
              <a:t>Putem </a:t>
            </a:r>
            <a:r>
              <a:rPr lang="ro-RO" sz="1600" dirty="0" smtClean="0"/>
              <a:t>ridica </a:t>
            </a:r>
            <a:r>
              <a:rPr lang="ro-RO" sz="1600" dirty="0"/>
              <a:t>jaluzelele în sus sau în jos, evident schimbînd direcţia efectului de animaţie</a:t>
            </a:r>
            <a:r>
              <a:rPr lang="ro-RO" sz="1600" dirty="0" smtClean="0"/>
              <a:t>.</a:t>
            </a:r>
            <a:endParaRPr lang="en-US" sz="1600" dirty="0" smtClean="0"/>
          </a:p>
          <a:p>
            <a:endParaRPr lang="ru-RU" sz="1600" dirty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857250" y="1357313"/>
            <a:ext cx="2000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15+16= 31</a:t>
            </a:r>
          </a:p>
        </p:txBody>
      </p:sp>
      <p:sp>
        <p:nvSpPr>
          <p:cNvPr id="2051" name="Text Box 25"/>
          <p:cNvSpPr txBox="1">
            <a:spLocks noChangeArrowheads="1"/>
          </p:cNvSpPr>
          <p:nvPr/>
        </p:nvSpPr>
        <p:spPr bwMode="auto">
          <a:xfrm>
            <a:off x="4714875" y="1201738"/>
            <a:ext cx="27860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</a:rPr>
              <a:t>Zn + 2HCl = </a:t>
            </a:r>
            <a:endParaRPr lang="ru-RU" sz="3200" b="1">
              <a:latin typeface="Calibri" pitchFamily="34" charset="0"/>
            </a:endParaRPr>
          </a:p>
        </p:txBody>
      </p:sp>
      <p:grpSp>
        <p:nvGrpSpPr>
          <p:cNvPr id="2052" name="Группа 9"/>
          <p:cNvGrpSpPr>
            <a:grpSpLocks/>
          </p:cNvGrpSpPr>
          <p:nvPr/>
        </p:nvGrpSpPr>
        <p:grpSpPr bwMode="auto">
          <a:xfrm>
            <a:off x="6786563" y="1143000"/>
            <a:ext cx="1714500" cy="714375"/>
            <a:chOff x="12385581" y="1142973"/>
            <a:chExt cx="4071984" cy="714377"/>
          </a:xfrm>
        </p:grpSpPr>
        <p:sp>
          <p:nvSpPr>
            <p:cNvPr id="2063" name="Прямоугольник 5"/>
            <p:cNvSpPr>
              <a:spLocks noChangeArrowheads="1"/>
            </p:cNvSpPr>
            <p:nvPr/>
          </p:nvSpPr>
          <p:spPr bwMode="auto">
            <a:xfrm>
              <a:off x="12385581" y="1272575"/>
              <a:ext cx="183416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Calibri" pitchFamily="34" charset="0"/>
                </a:rPr>
                <a:t>ZnCl</a:t>
              </a:r>
              <a:r>
                <a:rPr lang="en-US" sz="3200" b="1" baseline="-25000">
                  <a:latin typeface="Calibri" pitchFamily="34" charset="0"/>
                </a:rPr>
                <a:t>2</a:t>
              </a:r>
              <a:r>
                <a:rPr lang="en-US" sz="3200" b="1">
                  <a:latin typeface="Calibri" pitchFamily="34" charset="0"/>
                </a:rPr>
                <a:t> + H</a:t>
              </a:r>
              <a:r>
                <a:rPr lang="en-US" sz="3200" b="1" baseline="-25000">
                  <a:latin typeface="Calibri" pitchFamily="34" charset="0"/>
                </a:rPr>
                <a:t>2</a:t>
              </a:r>
              <a:endParaRPr lang="ru-RU" sz="3200" b="1" baseline="-25000">
                <a:latin typeface="Calibri" pitchFamily="34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 rot="5400000" flipH="1" flipV="1">
              <a:off x="16243251" y="1357287"/>
              <a:ext cx="42862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53" name="TextBox 10"/>
          <p:cNvSpPr txBox="1">
            <a:spLocks noChangeArrowheads="1"/>
          </p:cNvSpPr>
          <p:nvPr/>
        </p:nvSpPr>
        <p:spPr bwMode="auto">
          <a:xfrm>
            <a:off x="107505" y="3000375"/>
            <a:ext cx="5821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vi-VN" sz="2000" b="1" dirty="0"/>
              <a:t>Dimitrie Cantemir s-a născut </a:t>
            </a:r>
            <a:r>
              <a:rPr lang="en-US" sz="2000" b="1" dirty="0" smtClean="0"/>
              <a:t>  </a:t>
            </a:r>
            <a:r>
              <a:rPr lang="en-US" dirty="0" smtClean="0"/>
              <a:t>26 </a:t>
            </a:r>
            <a:r>
              <a:rPr lang="en-US" dirty="0" err="1" smtClean="0"/>
              <a:t>octombrie</a:t>
            </a:r>
            <a:r>
              <a:rPr lang="en-US" dirty="0" smtClean="0"/>
              <a:t> 1673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95736" y="1412776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786563" y="1071563"/>
            <a:ext cx="2071687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779912" y="2998316"/>
            <a:ext cx="2016224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57" name="TextBox 14"/>
          <p:cNvSpPr txBox="1">
            <a:spLocks noChangeArrowheads="1"/>
          </p:cNvSpPr>
          <p:nvPr/>
        </p:nvSpPr>
        <p:spPr bwMode="auto">
          <a:xfrm>
            <a:off x="6286500" y="2786063"/>
            <a:ext cx="2428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latin typeface="Calibri" pitchFamily="34" charset="0"/>
              </a:rPr>
              <a:t>а</a:t>
            </a:r>
            <a:r>
              <a:rPr lang="ru-RU" sz="3200" b="1" i="1" baseline="30000">
                <a:latin typeface="Calibri" pitchFamily="34" charset="0"/>
              </a:rPr>
              <a:t>2</a:t>
            </a:r>
            <a:r>
              <a:rPr lang="ru-RU" sz="3200" b="1" i="1">
                <a:latin typeface="Calibri" pitchFamily="34" charset="0"/>
              </a:rPr>
              <a:t> + в</a:t>
            </a:r>
            <a:r>
              <a:rPr lang="ru-RU" sz="3200" b="1" i="1" baseline="30000">
                <a:latin typeface="Calibri" pitchFamily="34" charset="0"/>
              </a:rPr>
              <a:t>2</a:t>
            </a:r>
            <a:r>
              <a:rPr lang="ru-RU" sz="3200" b="1" i="1">
                <a:latin typeface="Calibri" pitchFamily="34" charset="0"/>
              </a:rPr>
              <a:t> = с</a:t>
            </a:r>
            <a:r>
              <a:rPr lang="ru-RU" sz="3200" b="1" i="1" baseline="30000">
                <a:latin typeface="Calibri" pitchFamily="34" charset="0"/>
              </a:rPr>
              <a:t>2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786688" y="2714625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577149" y="-137536"/>
            <a:ext cx="599394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</a:rPr>
              <a:t>Efectul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+mn-lt"/>
              </a:rPr>
              <a:t>Jaluzele</a:t>
            </a:r>
            <a:endParaRPr lang="ru-RU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+mn-lt"/>
            </a:endParaRPr>
          </a:p>
        </p:txBody>
      </p:sp>
      <p:sp>
        <p:nvSpPr>
          <p:cNvPr id="2060" name="TextBox 18"/>
          <p:cNvSpPr txBox="1">
            <a:spLocks noChangeArrowheads="1"/>
          </p:cNvSpPr>
          <p:nvPr/>
        </p:nvSpPr>
        <p:spPr bwMode="auto">
          <a:xfrm>
            <a:off x="2428875" y="5072063"/>
            <a:ext cx="4929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столица Франции - Париж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643688" y="5072063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929313" y="5072063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00034" y="5857892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Вариант 1.</a:t>
            </a:r>
            <a:r>
              <a:rPr lang="ru-RU" dirty="0" smtClean="0"/>
              <a:t> Шторка открывается простым щелчком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4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6429375" y="1630363"/>
            <a:ext cx="2000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15+16= 31</a:t>
            </a:r>
          </a:p>
        </p:txBody>
      </p:sp>
      <p:sp>
        <p:nvSpPr>
          <p:cNvPr id="3075" name="Text Box 25"/>
          <p:cNvSpPr txBox="1">
            <a:spLocks noChangeArrowheads="1"/>
          </p:cNvSpPr>
          <p:nvPr/>
        </p:nvSpPr>
        <p:spPr bwMode="auto">
          <a:xfrm>
            <a:off x="642938" y="1916113"/>
            <a:ext cx="2786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</a:rPr>
              <a:t>Zn + 2HCl = </a:t>
            </a:r>
            <a:endParaRPr lang="ru-RU" sz="3200" b="1">
              <a:latin typeface="Calibri" pitchFamily="34" charset="0"/>
            </a:endParaRPr>
          </a:p>
        </p:txBody>
      </p:sp>
      <p:grpSp>
        <p:nvGrpSpPr>
          <p:cNvPr id="3076" name="Группа 9"/>
          <p:cNvGrpSpPr>
            <a:grpSpLocks/>
          </p:cNvGrpSpPr>
          <p:nvPr/>
        </p:nvGrpSpPr>
        <p:grpSpPr bwMode="auto">
          <a:xfrm>
            <a:off x="2714625" y="1714500"/>
            <a:ext cx="1833563" cy="785813"/>
            <a:chOff x="2714599" y="1714481"/>
            <a:chExt cx="1834156" cy="785816"/>
          </a:xfrm>
        </p:grpSpPr>
        <p:sp>
          <p:nvSpPr>
            <p:cNvPr id="3088" name="Прямоугольник 5"/>
            <p:cNvSpPr>
              <a:spLocks noChangeArrowheads="1"/>
            </p:cNvSpPr>
            <p:nvPr/>
          </p:nvSpPr>
          <p:spPr bwMode="auto">
            <a:xfrm>
              <a:off x="2714599" y="1915522"/>
              <a:ext cx="18341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Calibri" pitchFamily="34" charset="0"/>
                </a:rPr>
                <a:t>ZnCl</a:t>
              </a:r>
              <a:r>
                <a:rPr lang="en-US" sz="3200" b="1" baseline="-25000">
                  <a:latin typeface="Calibri" pitchFamily="34" charset="0"/>
                </a:rPr>
                <a:t>2</a:t>
              </a:r>
              <a:r>
                <a:rPr lang="en-US" sz="3200" b="1">
                  <a:latin typeface="Calibri" pitchFamily="34" charset="0"/>
                </a:rPr>
                <a:t> + H</a:t>
              </a:r>
              <a:r>
                <a:rPr lang="en-US" sz="3200" b="1" baseline="-25000">
                  <a:latin typeface="Calibri" pitchFamily="34" charset="0"/>
                </a:rPr>
                <a:t>2</a:t>
              </a:r>
              <a:endParaRPr lang="ru-RU" sz="3200" b="1" baseline="-25000">
                <a:latin typeface="Calibri" pitchFamily="34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 rot="5400000" flipH="1" flipV="1">
              <a:off x="4216134" y="1928001"/>
              <a:ext cx="428627" cy="158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Прямоугольник 11"/>
          <p:cNvSpPr/>
          <p:nvPr/>
        </p:nvSpPr>
        <p:spPr>
          <a:xfrm>
            <a:off x="7786688" y="1630363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714625" y="1714500"/>
            <a:ext cx="2071688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81" name="TextBox 14"/>
          <p:cNvSpPr txBox="1">
            <a:spLocks noChangeArrowheads="1"/>
          </p:cNvSpPr>
          <p:nvPr/>
        </p:nvSpPr>
        <p:spPr bwMode="auto">
          <a:xfrm>
            <a:off x="785813" y="5143500"/>
            <a:ext cx="2428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latin typeface="Calibri" pitchFamily="34" charset="0"/>
              </a:rPr>
              <a:t>а</a:t>
            </a:r>
            <a:r>
              <a:rPr lang="ru-RU" sz="3200" b="1" i="1" baseline="30000">
                <a:latin typeface="Calibri" pitchFamily="34" charset="0"/>
              </a:rPr>
              <a:t>2</a:t>
            </a:r>
            <a:r>
              <a:rPr lang="ru-RU" sz="3200" b="1" i="1">
                <a:latin typeface="Calibri" pitchFamily="34" charset="0"/>
              </a:rPr>
              <a:t> + в</a:t>
            </a:r>
            <a:r>
              <a:rPr lang="ru-RU" sz="3200" b="1" i="1" baseline="30000">
                <a:latin typeface="Calibri" pitchFamily="34" charset="0"/>
              </a:rPr>
              <a:t>2</a:t>
            </a:r>
            <a:r>
              <a:rPr lang="ru-RU" sz="3200" b="1" i="1">
                <a:latin typeface="Calibri" pitchFamily="34" charset="0"/>
              </a:rPr>
              <a:t> = с</a:t>
            </a:r>
            <a:r>
              <a:rPr lang="ru-RU" sz="3200" b="1" i="1" baseline="30000">
                <a:latin typeface="Calibri" pitchFamily="34" charset="0"/>
              </a:rPr>
              <a:t>2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286000" y="5072063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83" name="TextBox 16"/>
          <p:cNvSpPr txBox="1">
            <a:spLocks noChangeArrowheads="1"/>
          </p:cNvSpPr>
          <p:nvPr/>
        </p:nvSpPr>
        <p:spPr bwMode="auto">
          <a:xfrm>
            <a:off x="3500438" y="5500688"/>
            <a:ext cx="4929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столица Франции - Париж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715250" y="5500688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7000875" y="5500688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358188" y="6429375"/>
            <a:ext cx="785812" cy="3571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85720" y="6072206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Вариант 2.</a:t>
            </a:r>
            <a:r>
              <a:rPr lang="ru-RU" dirty="0" smtClean="0"/>
              <a:t> Шторка открывается по щелчку триггера в любом порядке</a:t>
            </a:r>
            <a:endParaRPr lang="ru-RU" dirty="0"/>
          </a:p>
        </p:txBody>
      </p:sp>
      <p:sp>
        <p:nvSpPr>
          <p:cNvPr id="23" name="TextBox 10"/>
          <p:cNvSpPr txBox="1">
            <a:spLocks noChangeArrowheads="1"/>
          </p:cNvSpPr>
          <p:nvPr/>
        </p:nvSpPr>
        <p:spPr bwMode="auto">
          <a:xfrm>
            <a:off x="107505" y="3000375"/>
            <a:ext cx="5821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vi-VN" sz="2000" b="1" dirty="0"/>
              <a:t>Dimitrie Cantemir s-a născut </a:t>
            </a:r>
            <a:r>
              <a:rPr lang="en-US" sz="2000" b="1" dirty="0" smtClean="0"/>
              <a:t>  </a:t>
            </a:r>
            <a:r>
              <a:rPr lang="en-US" dirty="0" smtClean="0"/>
              <a:t>26 </a:t>
            </a:r>
            <a:r>
              <a:rPr lang="en-US" dirty="0" err="1" smtClean="0"/>
              <a:t>octombrie</a:t>
            </a:r>
            <a:r>
              <a:rPr lang="en-US" dirty="0" smtClean="0"/>
              <a:t> 1673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50469" y="3000375"/>
            <a:ext cx="2178844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5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2" presetClass="exit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8" grpId="0" animBg="1"/>
      <p:bldP spid="19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000125" y="1357313"/>
            <a:ext cx="2000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15+16= 31</a:t>
            </a:r>
          </a:p>
        </p:txBody>
      </p:sp>
      <p:sp>
        <p:nvSpPr>
          <p:cNvPr id="4099" name="Text Box 25"/>
          <p:cNvSpPr txBox="1">
            <a:spLocks noChangeArrowheads="1"/>
          </p:cNvSpPr>
          <p:nvPr/>
        </p:nvSpPr>
        <p:spPr bwMode="auto">
          <a:xfrm>
            <a:off x="642938" y="2786063"/>
            <a:ext cx="2786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Calibri" pitchFamily="34" charset="0"/>
              </a:rPr>
              <a:t>Zn + 2HCl = </a:t>
            </a:r>
            <a:endParaRPr lang="ru-RU" sz="3200" b="1">
              <a:latin typeface="Calibri" pitchFamily="34" charset="0"/>
            </a:endParaRPr>
          </a:p>
        </p:txBody>
      </p:sp>
      <p:grpSp>
        <p:nvGrpSpPr>
          <p:cNvPr id="4100" name="Группа 9"/>
          <p:cNvGrpSpPr>
            <a:grpSpLocks/>
          </p:cNvGrpSpPr>
          <p:nvPr/>
        </p:nvGrpSpPr>
        <p:grpSpPr bwMode="auto">
          <a:xfrm>
            <a:off x="2714625" y="2571750"/>
            <a:ext cx="1833563" cy="785813"/>
            <a:chOff x="2714612" y="2571737"/>
            <a:chExt cx="1834156" cy="785819"/>
          </a:xfrm>
        </p:grpSpPr>
        <p:sp>
          <p:nvSpPr>
            <p:cNvPr id="4112" name="Прямоугольник 5"/>
            <p:cNvSpPr>
              <a:spLocks noChangeArrowheads="1"/>
            </p:cNvSpPr>
            <p:nvPr/>
          </p:nvSpPr>
          <p:spPr bwMode="auto">
            <a:xfrm>
              <a:off x="2714612" y="2772781"/>
              <a:ext cx="18341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latin typeface="Calibri" pitchFamily="34" charset="0"/>
                </a:rPr>
                <a:t>ZnCl</a:t>
              </a:r>
              <a:r>
                <a:rPr lang="en-US" sz="3200" b="1" baseline="-25000">
                  <a:latin typeface="Calibri" pitchFamily="34" charset="0"/>
                </a:rPr>
                <a:t>2</a:t>
              </a:r>
              <a:r>
                <a:rPr lang="en-US" sz="3200" b="1">
                  <a:latin typeface="Calibri" pitchFamily="34" charset="0"/>
                </a:rPr>
                <a:t> + H</a:t>
              </a:r>
              <a:r>
                <a:rPr lang="en-US" sz="3200" b="1" baseline="-25000">
                  <a:latin typeface="Calibri" pitchFamily="34" charset="0"/>
                </a:rPr>
                <a:t>2</a:t>
              </a:r>
              <a:endParaRPr lang="ru-RU" sz="3200" b="1" baseline="-25000">
                <a:latin typeface="Calibri" pitchFamily="34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 rot="5400000" flipH="1" flipV="1">
              <a:off x="4216146" y="2785257"/>
              <a:ext cx="428628" cy="158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Прямоугольник 11"/>
          <p:cNvSpPr/>
          <p:nvPr/>
        </p:nvSpPr>
        <p:spPr>
          <a:xfrm>
            <a:off x="2357438" y="1285875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2786063" y="2571750"/>
            <a:ext cx="2071687" cy="714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5" name="TextBox 14"/>
          <p:cNvSpPr txBox="1">
            <a:spLocks noChangeArrowheads="1"/>
          </p:cNvSpPr>
          <p:nvPr/>
        </p:nvSpPr>
        <p:spPr bwMode="auto">
          <a:xfrm>
            <a:off x="785813" y="5630863"/>
            <a:ext cx="2428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latin typeface="Calibri" pitchFamily="34" charset="0"/>
              </a:rPr>
              <a:t>а</a:t>
            </a:r>
            <a:r>
              <a:rPr lang="ru-RU" sz="3200" b="1" i="1" baseline="30000">
                <a:latin typeface="Calibri" pitchFamily="34" charset="0"/>
              </a:rPr>
              <a:t>2</a:t>
            </a:r>
            <a:r>
              <a:rPr lang="ru-RU" sz="3200" b="1" i="1">
                <a:latin typeface="Calibri" pitchFamily="34" charset="0"/>
              </a:rPr>
              <a:t> + в</a:t>
            </a:r>
            <a:r>
              <a:rPr lang="ru-RU" sz="3200" b="1" i="1" baseline="30000">
                <a:latin typeface="Calibri" pitchFamily="34" charset="0"/>
              </a:rPr>
              <a:t>2</a:t>
            </a:r>
            <a:r>
              <a:rPr lang="ru-RU" sz="3200" b="1" i="1">
                <a:latin typeface="Calibri" pitchFamily="34" charset="0"/>
              </a:rPr>
              <a:t> = с</a:t>
            </a:r>
            <a:r>
              <a:rPr lang="ru-RU" sz="3200" b="1" i="1" baseline="30000">
                <a:latin typeface="Calibri" pitchFamily="34" charset="0"/>
              </a:rPr>
              <a:t>2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286000" y="5643563"/>
            <a:ext cx="71437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286125" y="5559425"/>
            <a:ext cx="928688" cy="64293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214938" y="2571750"/>
            <a:ext cx="2428875" cy="7143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357938" y="4227513"/>
            <a:ext cx="1643062" cy="5715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357563" y="1285875"/>
            <a:ext cx="928687" cy="7143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29124" y="5157192"/>
            <a:ext cx="47148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Вариант 3.</a:t>
            </a:r>
            <a:r>
              <a:rPr lang="ru-RU" dirty="0" smtClean="0"/>
              <a:t> Применяется для интерактивной доски. Ученики заполняют пустые клетки. Затем для проверки открываются шторки</a:t>
            </a:r>
            <a:endParaRPr lang="ru-RU" dirty="0"/>
          </a:p>
        </p:txBody>
      </p:sp>
      <p:sp>
        <p:nvSpPr>
          <p:cNvPr id="23" name="TextBox 10"/>
          <p:cNvSpPr txBox="1">
            <a:spLocks noChangeArrowheads="1"/>
          </p:cNvSpPr>
          <p:nvPr/>
        </p:nvSpPr>
        <p:spPr bwMode="auto">
          <a:xfrm>
            <a:off x="121102" y="4386203"/>
            <a:ext cx="5821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vi-VN" sz="2000" b="1" dirty="0"/>
              <a:t>Dimitrie Cantemir s-a născut </a:t>
            </a:r>
            <a:r>
              <a:rPr lang="en-US" sz="2000" b="1" dirty="0" smtClean="0"/>
              <a:t>  </a:t>
            </a:r>
            <a:r>
              <a:rPr lang="en-US" dirty="0" smtClean="0"/>
              <a:t>26 </a:t>
            </a:r>
            <a:r>
              <a:rPr lang="en-US" dirty="0" err="1" smtClean="0"/>
              <a:t>octombrie</a:t>
            </a:r>
            <a:r>
              <a:rPr lang="en-US" dirty="0" smtClean="0"/>
              <a:t> 1673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21906" y="4214813"/>
            <a:ext cx="2035969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21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</TotalTime>
  <Words>451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Техническая</vt:lpstr>
      <vt:lpstr>Efectul JalUzele Шторка </vt:lpstr>
      <vt:lpstr>Слайд 2</vt:lpstr>
      <vt:lpstr>Слайд 3</vt:lpstr>
      <vt:lpstr>Слайд 4</vt:lpstr>
      <vt:lpstr>Слайд 5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SamLab.ws</dc:creator>
  <cp:lastModifiedBy>svetlana</cp:lastModifiedBy>
  <cp:revision>7</cp:revision>
  <dcterms:created xsi:type="dcterms:W3CDTF">2010-09-15T10:43:52Z</dcterms:created>
  <dcterms:modified xsi:type="dcterms:W3CDTF">2012-10-27T06:56:51Z</dcterms:modified>
</cp:coreProperties>
</file>