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21" r:id="rId2"/>
    <p:sldId id="423" r:id="rId3"/>
    <p:sldId id="420"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85B"/>
    <a:srgbClr val="F824D0"/>
    <a:srgbClr val="D915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537265C-281B-4942-B41F-2D570AAC6BEC}" type="datetimeFigureOut">
              <a:rPr lang="en-GB" smtClean="0"/>
              <a:t>30/07/2015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2C20F2-3DB4-4A03-96A7-E6FF2D51070E}" type="slidenum">
              <a:rPr lang="en-GB" smtClean="0"/>
              <a:t>‹#›</a:t>
            </a:fld>
            <a:endParaRPr lang="en-GB"/>
          </a:p>
        </p:txBody>
      </p:sp>
    </p:spTree>
    <p:extLst>
      <p:ext uri="{BB962C8B-B14F-4D97-AF65-F5344CB8AC3E}">
        <p14:creationId xmlns:p14="http://schemas.microsoft.com/office/powerpoint/2010/main" val="207422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537265C-281B-4942-B41F-2D570AAC6BEC}" type="datetimeFigureOut">
              <a:rPr lang="en-GB" smtClean="0"/>
              <a:t>30/07/2015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2C20F2-3DB4-4A03-96A7-E6FF2D51070E}" type="slidenum">
              <a:rPr lang="en-GB" smtClean="0"/>
              <a:t>‹#›</a:t>
            </a:fld>
            <a:endParaRPr lang="en-GB"/>
          </a:p>
        </p:txBody>
      </p:sp>
    </p:spTree>
    <p:extLst>
      <p:ext uri="{BB962C8B-B14F-4D97-AF65-F5344CB8AC3E}">
        <p14:creationId xmlns:p14="http://schemas.microsoft.com/office/powerpoint/2010/main" val="178186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537265C-281B-4942-B41F-2D570AAC6BEC}" type="datetimeFigureOut">
              <a:rPr lang="en-GB" smtClean="0"/>
              <a:t>30/07/2015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2C20F2-3DB4-4A03-96A7-E6FF2D51070E}" type="slidenum">
              <a:rPr lang="en-GB" smtClean="0"/>
              <a:t>‹#›</a:t>
            </a:fld>
            <a:endParaRPr lang="en-GB"/>
          </a:p>
        </p:txBody>
      </p:sp>
    </p:spTree>
    <p:extLst>
      <p:ext uri="{BB962C8B-B14F-4D97-AF65-F5344CB8AC3E}">
        <p14:creationId xmlns:p14="http://schemas.microsoft.com/office/powerpoint/2010/main" val="212020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537265C-281B-4942-B41F-2D570AAC6BEC}" type="datetimeFigureOut">
              <a:rPr lang="en-GB" smtClean="0"/>
              <a:t>30/07/2015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2C20F2-3DB4-4A03-96A7-E6FF2D51070E}" type="slidenum">
              <a:rPr lang="en-GB" smtClean="0"/>
              <a:t>‹#›</a:t>
            </a:fld>
            <a:endParaRPr lang="en-GB"/>
          </a:p>
        </p:txBody>
      </p:sp>
    </p:spTree>
    <p:extLst>
      <p:ext uri="{BB962C8B-B14F-4D97-AF65-F5344CB8AC3E}">
        <p14:creationId xmlns:p14="http://schemas.microsoft.com/office/powerpoint/2010/main" val="1065153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37265C-281B-4942-B41F-2D570AAC6BEC}" type="datetimeFigureOut">
              <a:rPr lang="en-GB" smtClean="0"/>
              <a:t>30/07/2015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2C20F2-3DB4-4A03-96A7-E6FF2D51070E}" type="slidenum">
              <a:rPr lang="en-GB" smtClean="0"/>
              <a:t>‹#›</a:t>
            </a:fld>
            <a:endParaRPr lang="en-GB"/>
          </a:p>
        </p:txBody>
      </p:sp>
    </p:spTree>
    <p:extLst>
      <p:ext uri="{BB962C8B-B14F-4D97-AF65-F5344CB8AC3E}">
        <p14:creationId xmlns:p14="http://schemas.microsoft.com/office/powerpoint/2010/main" val="180166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537265C-281B-4942-B41F-2D570AAC6BEC}" type="datetimeFigureOut">
              <a:rPr lang="en-GB" smtClean="0"/>
              <a:t>30/07/2015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2C20F2-3DB4-4A03-96A7-E6FF2D51070E}" type="slidenum">
              <a:rPr lang="en-GB" smtClean="0"/>
              <a:t>‹#›</a:t>
            </a:fld>
            <a:endParaRPr lang="en-GB"/>
          </a:p>
        </p:txBody>
      </p:sp>
    </p:spTree>
    <p:extLst>
      <p:ext uri="{BB962C8B-B14F-4D97-AF65-F5344CB8AC3E}">
        <p14:creationId xmlns:p14="http://schemas.microsoft.com/office/powerpoint/2010/main" val="756325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537265C-281B-4942-B41F-2D570AAC6BEC}" type="datetimeFigureOut">
              <a:rPr lang="en-GB" smtClean="0"/>
              <a:t>30/07/2015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32C20F2-3DB4-4A03-96A7-E6FF2D51070E}" type="slidenum">
              <a:rPr lang="en-GB" smtClean="0"/>
              <a:t>‹#›</a:t>
            </a:fld>
            <a:endParaRPr lang="en-GB"/>
          </a:p>
        </p:txBody>
      </p:sp>
    </p:spTree>
    <p:extLst>
      <p:ext uri="{BB962C8B-B14F-4D97-AF65-F5344CB8AC3E}">
        <p14:creationId xmlns:p14="http://schemas.microsoft.com/office/powerpoint/2010/main" val="4189768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537265C-281B-4942-B41F-2D570AAC6BEC}" type="datetimeFigureOut">
              <a:rPr lang="en-GB" smtClean="0"/>
              <a:t>30/07/2015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32C20F2-3DB4-4A03-96A7-E6FF2D51070E}" type="slidenum">
              <a:rPr lang="en-GB" smtClean="0"/>
              <a:t>‹#›</a:t>
            </a:fld>
            <a:endParaRPr lang="en-GB"/>
          </a:p>
        </p:txBody>
      </p:sp>
    </p:spTree>
    <p:extLst>
      <p:ext uri="{BB962C8B-B14F-4D97-AF65-F5344CB8AC3E}">
        <p14:creationId xmlns:p14="http://schemas.microsoft.com/office/powerpoint/2010/main" val="3003582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37265C-281B-4942-B41F-2D570AAC6BEC}" type="datetimeFigureOut">
              <a:rPr lang="en-GB" smtClean="0"/>
              <a:t>30/07/2015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32C20F2-3DB4-4A03-96A7-E6FF2D51070E}" type="slidenum">
              <a:rPr lang="en-GB" smtClean="0"/>
              <a:t>‹#›</a:t>
            </a:fld>
            <a:endParaRPr lang="en-GB"/>
          </a:p>
        </p:txBody>
      </p:sp>
    </p:spTree>
    <p:extLst>
      <p:ext uri="{BB962C8B-B14F-4D97-AF65-F5344CB8AC3E}">
        <p14:creationId xmlns:p14="http://schemas.microsoft.com/office/powerpoint/2010/main" val="3747864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37265C-281B-4942-B41F-2D570AAC6BEC}" type="datetimeFigureOut">
              <a:rPr lang="en-GB" smtClean="0"/>
              <a:t>30/07/2015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2C20F2-3DB4-4A03-96A7-E6FF2D51070E}" type="slidenum">
              <a:rPr lang="en-GB" smtClean="0"/>
              <a:t>‹#›</a:t>
            </a:fld>
            <a:endParaRPr lang="en-GB"/>
          </a:p>
        </p:txBody>
      </p:sp>
    </p:spTree>
    <p:extLst>
      <p:ext uri="{BB962C8B-B14F-4D97-AF65-F5344CB8AC3E}">
        <p14:creationId xmlns:p14="http://schemas.microsoft.com/office/powerpoint/2010/main" val="1083507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37265C-281B-4942-B41F-2D570AAC6BEC}" type="datetimeFigureOut">
              <a:rPr lang="en-GB" smtClean="0"/>
              <a:t>30/07/2015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2C20F2-3DB4-4A03-96A7-E6FF2D51070E}" type="slidenum">
              <a:rPr lang="en-GB" smtClean="0"/>
              <a:t>‹#›</a:t>
            </a:fld>
            <a:endParaRPr lang="en-GB"/>
          </a:p>
        </p:txBody>
      </p:sp>
    </p:spTree>
    <p:extLst>
      <p:ext uri="{BB962C8B-B14F-4D97-AF65-F5344CB8AC3E}">
        <p14:creationId xmlns:p14="http://schemas.microsoft.com/office/powerpoint/2010/main" val="368760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37265C-281B-4942-B41F-2D570AAC6BEC}" type="datetimeFigureOut">
              <a:rPr lang="en-GB" smtClean="0"/>
              <a:t>30/07/2015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2C20F2-3DB4-4A03-96A7-E6FF2D51070E}" type="slidenum">
              <a:rPr lang="en-GB" smtClean="0"/>
              <a:t>‹#›</a:t>
            </a:fld>
            <a:endParaRPr lang="en-GB"/>
          </a:p>
        </p:txBody>
      </p:sp>
    </p:spTree>
    <p:extLst>
      <p:ext uri="{BB962C8B-B14F-4D97-AF65-F5344CB8AC3E}">
        <p14:creationId xmlns:p14="http://schemas.microsoft.com/office/powerpoint/2010/main" val="1503315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hyperlink" Target="mailto:teachers@mrbartonmaths.com" TargetMode="Externa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D85B"/>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3356992"/>
            <a:ext cx="8229600" cy="1656184"/>
          </a:xfrm>
          <a:solidFill>
            <a:srgbClr val="FF0000"/>
          </a:solidFill>
        </p:spPr>
        <p:txBody>
          <a:bodyPr>
            <a:noAutofit/>
          </a:bodyPr>
          <a:lstStyle/>
          <a:p>
            <a:r>
              <a:rPr lang="en-GB" sz="6000" dirty="0" smtClean="0">
                <a:solidFill>
                  <a:srgbClr val="FFD85B"/>
                </a:solidFill>
              </a:rPr>
              <a:t>Factors, Multiples and Primes</a:t>
            </a:r>
            <a:endParaRPr lang="en-GB" sz="6000" dirty="0">
              <a:solidFill>
                <a:srgbClr val="FFD85B"/>
              </a:solidFill>
            </a:endParaRPr>
          </a:p>
        </p:txBody>
      </p:sp>
      <p:sp>
        <p:nvSpPr>
          <p:cNvPr id="3" name="TextBox 2"/>
          <p:cNvSpPr txBox="1"/>
          <p:nvPr/>
        </p:nvSpPr>
        <p:spPr>
          <a:xfrm>
            <a:off x="1437677" y="5517232"/>
            <a:ext cx="6264696" cy="707886"/>
          </a:xfrm>
          <a:prstGeom prst="rect">
            <a:avLst/>
          </a:prstGeom>
          <a:solidFill>
            <a:schemeClr val="tx1"/>
          </a:solidFill>
        </p:spPr>
        <p:txBody>
          <a:bodyPr wrap="square" rtlCol="0">
            <a:spAutoFit/>
          </a:bodyPr>
          <a:lstStyle/>
          <a:p>
            <a:pPr algn="ctr"/>
            <a:r>
              <a:rPr lang="en-GB" sz="4000" dirty="0" smtClean="0">
                <a:solidFill>
                  <a:prstClr val="white"/>
                </a:solidFill>
              </a:rPr>
              <a:t>mr barton maths .com</a:t>
            </a:r>
            <a:endParaRPr lang="en-GB" sz="4000" dirty="0">
              <a:solidFill>
                <a:prstClr val="white"/>
              </a:solidFill>
            </a:endParaRPr>
          </a:p>
        </p:txBody>
      </p:sp>
      <p:sp>
        <p:nvSpPr>
          <p:cNvPr id="7" name="Rectangle 6"/>
          <p:cNvSpPr/>
          <p:nvPr/>
        </p:nvSpPr>
        <p:spPr>
          <a:xfrm>
            <a:off x="1129573" y="116632"/>
            <a:ext cx="7049559" cy="3046988"/>
          </a:xfrm>
          <a:prstGeom prst="rect">
            <a:avLst/>
          </a:prstGeom>
          <a:noFill/>
        </p:spPr>
        <p:txBody>
          <a:bodyPr wrap="none" lIns="91440" tIns="45720" rIns="91440" bIns="45720">
            <a:spAutoFit/>
          </a:bodyPr>
          <a:lstStyle/>
          <a:p>
            <a:pPr algn="ctr"/>
            <a:r>
              <a:rPr lang="en-US" sz="9600" b="1" dirty="0" smtClean="0">
                <a:ln w="12700" cmpd="sng">
                  <a:solidFill>
                    <a:srgbClr val="8064A2"/>
                  </a:solidFill>
                  <a:prstDash val="solid"/>
                </a:ln>
                <a:solidFill>
                  <a:srgbClr val="F824D0"/>
                </a:solidFill>
              </a:rPr>
              <a:t>T</a:t>
            </a:r>
            <a:r>
              <a:rPr lang="en-US" sz="9600" b="1" dirty="0" smtClean="0">
                <a:ln w="12700" cmpd="sng">
                  <a:solidFill>
                    <a:srgbClr val="8064A2"/>
                  </a:solidFill>
                  <a:prstDash val="solid"/>
                </a:ln>
                <a:solidFill>
                  <a:srgbClr val="00B050"/>
                </a:solidFill>
              </a:rPr>
              <a:t>a</a:t>
            </a:r>
            <a:r>
              <a:rPr lang="en-US" sz="9600" b="1" dirty="0" smtClean="0">
                <a:ln w="12700" cmpd="sng">
                  <a:solidFill>
                    <a:srgbClr val="8064A2"/>
                  </a:solidFill>
                  <a:prstDash val="solid"/>
                </a:ln>
                <a:solidFill>
                  <a:srgbClr val="FF0000"/>
                </a:solidFill>
              </a:rPr>
              <a:t>r</a:t>
            </a:r>
            <a:r>
              <a:rPr lang="en-US" sz="9600" b="1" dirty="0" smtClean="0">
                <a:ln w="12700" cmpd="sng">
                  <a:solidFill>
                    <a:srgbClr val="8064A2"/>
                  </a:solidFill>
                  <a:prstDash val="solid"/>
                </a:ln>
                <a:solidFill>
                  <a:srgbClr val="0070C0"/>
                </a:solidFill>
              </a:rPr>
              <a:t>s</a:t>
            </a:r>
            <a:r>
              <a:rPr lang="en-US" sz="9600" b="1" dirty="0" smtClean="0">
                <a:ln w="12700" cmpd="sng">
                  <a:solidFill>
                    <a:srgbClr val="8064A2"/>
                  </a:solidFill>
                  <a:prstDash val="solid"/>
                </a:ln>
                <a:solidFill>
                  <a:srgbClr val="F79646">
                    <a:lumMod val="75000"/>
                  </a:srgbClr>
                </a:solidFill>
              </a:rPr>
              <a:t>i</a:t>
            </a:r>
            <a:r>
              <a:rPr lang="en-US" sz="9600" b="1" dirty="0" smtClean="0">
                <a:ln w="12700" cmpd="sng">
                  <a:solidFill>
                    <a:srgbClr val="8064A2"/>
                  </a:solidFill>
                  <a:prstDash val="solid"/>
                </a:ln>
                <a:solidFill>
                  <a:srgbClr val="F824D0"/>
                </a:solidFill>
              </a:rPr>
              <a:t>a </a:t>
            </a:r>
            <a:r>
              <a:rPr lang="en-US" sz="9600" b="1" dirty="0" smtClean="0">
                <a:ln w="12700" cmpd="sng">
                  <a:solidFill>
                    <a:srgbClr val="8064A2"/>
                  </a:solidFill>
                  <a:prstDash val="solid"/>
                </a:ln>
                <a:solidFill>
                  <a:srgbClr val="00B050"/>
                </a:solidFill>
              </a:rPr>
              <a:t>J</a:t>
            </a:r>
            <a:r>
              <a:rPr lang="en-US" sz="9600" b="1" dirty="0" smtClean="0">
                <a:ln w="12700" cmpd="sng">
                  <a:solidFill>
                    <a:srgbClr val="8064A2"/>
                  </a:solidFill>
                  <a:prstDash val="solid"/>
                </a:ln>
                <a:solidFill>
                  <a:srgbClr val="FF0000"/>
                </a:solidFill>
              </a:rPr>
              <a:t>i</a:t>
            </a:r>
            <a:r>
              <a:rPr lang="en-US" sz="9600" b="1" dirty="0" smtClean="0">
                <a:ln w="12700" cmpd="sng">
                  <a:solidFill>
                    <a:srgbClr val="8064A2"/>
                  </a:solidFill>
                  <a:prstDash val="solid"/>
                </a:ln>
                <a:solidFill>
                  <a:srgbClr val="0070C0"/>
                </a:solidFill>
              </a:rPr>
              <a:t>g</a:t>
            </a:r>
            <a:r>
              <a:rPr lang="en-US" sz="9600" b="1" dirty="0" smtClean="0">
                <a:ln w="12700" cmpd="sng">
                  <a:solidFill>
                    <a:srgbClr val="8064A2"/>
                  </a:solidFill>
                  <a:prstDash val="solid"/>
                </a:ln>
                <a:solidFill>
                  <a:srgbClr val="F79646">
                    <a:lumMod val="75000"/>
                  </a:srgbClr>
                </a:solidFill>
              </a:rPr>
              <a:t>s</a:t>
            </a:r>
            <a:r>
              <a:rPr lang="en-US" sz="9600" b="1" dirty="0" smtClean="0">
                <a:ln w="12700" cmpd="sng">
                  <a:solidFill>
                    <a:srgbClr val="8064A2"/>
                  </a:solidFill>
                  <a:prstDash val="solid"/>
                </a:ln>
                <a:solidFill>
                  <a:srgbClr val="F824D0"/>
                </a:solidFill>
              </a:rPr>
              <a:t>a</a:t>
            </a:r>
            <a:r>
              <a:rPr lang="en-US" sz="9600" b="1" dirty="0" smtClean="0">
                <a:ln w="12700" cmpd="sng">
                  <a:solidFill>
                    <a:srgbClr val="8064A2"/>
                  </a:solidFill>
                  <a:prstDash val="solid"/>
                </a:ln>
                <a:solidFill>
                  <a:srgbClr val="00B050"/>
                </a:solidFill>
              </a:rPr>
              <a:t>w</a:t>
            </a:r>
            <a:r>
              <a:rPr lang="en-US" sz="9600" b="1" dirty="0" smtClean="0">
                <a:ln w="12700" cmpd="sng">
                  <a:solidFill>
                    <a:srgbClr val="8064A2"/>
                  </a:solidFill>
                  <a:prstDash val="solid"/>
                </a:ln>
                <a:solidFill>
                  <a:srgbClr val="FF0000"/>
                </a:solidFill>
              </a:rPr>
              <a:t>:</a:t>
            </a:r>
          </a:p>
          <a:p>
            <a:pPr algn="ctr"/>
            <a:r>
              <a:rPr lang="en-US" sz="9600" b="1" dirty="0" smtClean="0">
                <a:ln w="12700" cmpd="sng">
                  <a:solidFill>
                    <a:srgbClr val="8064A2"/>
                  </a:solidFill>
                  <a:prstDash val="solid"/>
                </a:ln>
                <a:solidFill>
                  <a:srgbClr val="0070C0"/>
                </a:solidFill>
              </a:rPr>
              <a:t>C</a:t>
            </a:r>
            <a:r>
              <a:rPr lang="en-US" sz="9600" b="1" dirty="0" smtClean="0">
                <a:ln w="12700" cmpd="sng">
                  <a:solidFill>
                    <a:srgbClr val="8064A2"/>
                  </a:solidFill>
                  <a:prstDash val="solid"/>
                </a:ln>
                <a:solidFill>
                  <a:srgbClr val="F79646">
                    <a:lumMod val="75000"/>
                  </a:srgbClr>
                </a:solidFill>
              </a:rPr>
              <a:t>o</a:t>
            </a:r>
            <a:r>
              <a:rPr lang="en-US" sz="9600" b="1" dirty="0" smtClean="0">
                <a:ln w="12700" cmpd="sng">
                  <a:solidFill>
                    <a:srgbClr val="8064A2"/>
                  </a:solidFill>
                  <a:prstDash val="solid"/>
                </a:ln>
                <a:solidFill>
                  <a:srgbClr val="F824D0"/>
                </a:solidFill>
              </a:rPr>
              <a:t>n</a:t>
            </a:r>
            <a:r>
              <a:rPr lang="en-US" sz="9600" b="1" dirty="0" smtClean="0">
                <a:ln w="12700" cmpd="sng">
                  <a:solidFill>
                    <a:srgbClr val="8064A2"/>
                  </a:solidFill>
                  <a:prstDash val="solid"/>
                </a:ln>
                <a:solidFill>
                  <a:srgbClr val="00B050"/>
                </a:solidFill>
              </a:rPr>
              <a:t>v</a:t>
            </a:r>
            <a:r>
              <a:rPr lang="en-US" sz="9600" b="1" dirty="0" smtClean="0">
                <a:ln w="12700" cmpd="sng">
                  <a:solidFill>
                    <a:srgbClr val="8064A2"/>
                  </a:solidFill>
                  <a:prstDash val="solid"/>
                </a:ln>
                <a:solidFill>
                  <a:srgbClr val="FF0000"/>
                </a:solidFill>
              </a:rPr>
              <a:t>i</a:t>
            </a:r>
            <a:r>
              <a:rPr lang="en-US" sz="9600" b="1" dirty="0" smtClean="0">
                <a:ln w="12700" cmpd="sng">
                  <a:solidFill>
                    <a:srgbClr val="8064A2"/>
                  </a:solidFill>
                  <a:prstDash val="solid"/>
                </a:ln>
                <a:solidFill>
                  <a:srgbClr val="0070C0"/>
                </a:solidFill>
              </a:rPr>
              <a:t>n</a:t>
            </a:r>
            <a:r>
              <a:rPr lang="en-US" sz="9600" b="1" dirty="0" smtClean="0">
                <a:ln w="12700" cmpd="sng">
                  <a:solidFill>
                    <a:srgbClr val="8064A2"/>
                  </a:solidFill>
                  <a:prstDash val="solid"/>
                </a:ln>
                <a:solidFill>
                  <a:srgbClr val="F79646">
                    <a:lumMod val="75000"/>
                  </a:srgbClr>
                </a:solidFill>
              </a:rPr>
              <a:t>c</a:t>
            </a:r>
            <a:r>
              <a:rPr lang="en-US" sz="9600" b="1" dirty="0" smtClean="0">
                <a:ln w="12700" cmpd="sng">
                  <a:solidFill>
                    <a:srgbClr val="8064A2"/>
                  </a:solidFill>
                  <a:prstDash val="solid"/>
                </a:ln>
                <a:solidFill>
                  <a:srgbClr val="F824D0"/>
                </a:solidFill>
              </a:rPr>
              <a:t>e </a:t>
            </a:r>
            <a:r>
              <a:rPr lang="en-US" sz="9600" b="1" dirty="0" smtClean="0">
                <a:ln w="12700" cmpd="sng">
                  <a:solidFill>
                    <a:srgbClr val="8064A2"/>
                  </a:solidFill>
                  <a:prstDash val="solid"/>
                </a:ln>
                <a:solidFill>
                  <a:srgbClr val="00B050"/>
                </a:solidFill>
              </a:rPr>
              <a:t>M</a:t>
            </a:r>
            <a:r>
              <a:rPr lang="en-US" sz="9600" b="1" dirty="0" smtClean="0">
                <a:ln w="12700" cmpd="sng">
                  <a:solidFill>
                    <a:srgbClr val="8064A2"/>
                  </a:solidFill>
                  <a:prstDash val="solid"/>
                </a:ln>
                <a:solidFill>
                  <a:srgbClr val="FF0000"/>
                </a:solidFill>
              </a:rPr>
              <a:t>e</a:t>
            </a:r>
            <a:endParaRPr lang="en-US" sz="9600" b="1" dirty="0">
              <a:ln w="12700" cmpd="sng">
                <a:solidFill>
                  <a:srgbClr val="8064A2"/>
                </a:solidFill>
                <a:prstDash val="solid"/>
              </a:ln>
              <a:solidFill>
                <a:srgbClr val="FF0000"/>
              </a:solidFill>
            </a:endParaRPr>
          </a:p>
        </p:txBody>
      </p:sp>
    </p:spTree>
    <p:custDataLst>
      <p:tags r:id="rId1"/>
    </p:custDataLst>
    <p:extLst>
      <p:ext uri="{BB962C8B-B14F-4D97-AF65-F5344CB8AC3E}">
        <p14:creationId xmlns:p14="http://schemas.microsoft.com/office/powerpoint/2010/main" val="36814119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8512"/>
            <a:ext cx="8229600" cy="634082"/>
          </a:xfrm>
          <a:solidFill>
            <a:srgbClr val="00B050"/>
          </a:solidFill>
        </p:spPr>
        <p:txBody>
          <a:bodyPr>
            <a:normAutofit fontScale="90000"/>
          </a:bodyPr>
          <a:lstStyle/>
          <a:p>
            <a:r>
              <a:rPr lang="en-GB" u="sng" dirty="0" smtClean="0">
                <a:solidFill>
                  <a:schemeClr val="bg1"/>
                </a:solidFill>
              </a:rPr>
              <a:t>About Tarsia: Convince Me</a:t>
            </a:r>
            <a:endParaRPr lang="en-GB" u="sng" dirty="0">
              <a:solidFill>
                <a:schemeClr val="bg1"/>
              </a:solidFill>
            </a:endParaRPr>
          </a:p>
        </p:txBody>
      </p:sp>
      <p:sp>
        <p:nvSpPr>
          <p:cNvPr id="3" name="Content Placeholder 2"/>
          <p:cNvSpPr>
            <a:spLocks noGrp="1"/>
          </p:cNvSpPr>
          <p:nvPr>
            <p:ph idx="1"/>
          </p:nvPr>
        </p:nvSpPr>
        <p:spPr>
          <a:xfrm>
            <a:off x="179512" y="690352"/>
            <a:ext cx="8784976" cy="6058464"/>
          </a:xfrm>
        </p:spPr>
        <p:txBody>
          <a:bodyPr>
            <a:noAutofit/>
          </a:bodyPr>
          <a:lstStyle/>
          <a:p>
            <a:r>
              <a:rPr lang="en-GB" sz="1600" dirty="0" smtClean="0"/>
              <a:t>I have been using Tarsia Jigsaws in my teaching for over 10 years. You can download all my Tarsia Jigsaws, read teaching notes, and access the free software via this link: </a:t>
            </a:r>
          </a:p>
          <a:p>
            <a:endParaRPr lang="en-GB" sz="1600" dirty="0"/>
          </a:p>
          <a:p>
            <a:r>
              <a:rPr lang="en-GB" sz="1600" dirty="0" smtClean="0"/>
              <a:t>However, to add a bit of extra richness and challenge to Tarsia activities, I like to use a Tarsia: Convince me. They work like this:</a:t>
            </a:r>
          </a:p>
          <a:p>
            <a:endParaRPr lang="en-GB" sz="1600" dirty="0"/>
          </a:p>
          <a:p>
            <a:pPr lvl="1"/>
            <a:r>
              <a:rPr lang="en-GB" sz="1400" dirty="0" smtClean="0"/>
              <a:t>Create </a:t>
            </a:r>
            <a:r>
              <a:rPr lang="en-GB" sz="1400" dirty="0"/>
              <a:t>a Tarsia (or adapt an original one) so that it contains (at least) 5 mistakes, and ensure these mistakes highlight common misconceptions students have with a particular topic</a:t>
            </a:r>
          </a:p>
          <a:p>
            <a:pPr lvl="1"/>
            <a:r>
              <a:rPr lang="en-GB" sz="1400" dirty="0" smtClean="0"/>
              <a:t>Print </a:t>
            </a:r>
            <a:r>
              <a:rPr lang="en-GB" sz="1400" dirty="0"/>
              <a:t>off the solution slide and give it to your students (much less photocopying and no needing for scissors!)</a:t>
            </a:r>
          </a:p>
          <a:p>
            <a:pPr lvl="1"/>
            <a:r>
              <a:rPr lang="en-GB" sz="1400" dirty="0" smtClean="0"/>
              <a:t>The </a:t>
            </a:r>
            <a:r>
              <a:rPr lang="en-GB" sz="1400" dirty="0"/>
              <a:t>student must find (at least) 5 incorrectly matched up elements, convince you that each one is incorrect explaining the mistake that has been made, and then decide what the answer should have been</a:t>
            </a:r>
          </a:p>
          <a:p>
            <a:pPr lvl="1"/>
            <a:r>
              <a:rPr lang="en-GB" sz="1400" dirty="0" smtClean="0"/>
              <a:t>Better </a:t>
            </a:r>
            <a:r>
              <a:rPr lang="en-GB" sz="1400" dirty="0"/>
              <a:t>still, include a </a:t>
            </a:r>
            <a:r>
              <a:rPr lang="en-GB" sz="1400" b="1" dirty="0"/>
              <a:t>?</a:t>
            </a:r>
            <a:r>
              <a:rPr lang="en-GB" sz="1400" dirty="0"/>
              <a:t> instead of an answer and challenge students to replace the </a:t>
            </a:r>
            <a:r>
              <a:rPr lang="en-GB" sz="1400" b="1" dirty="0"/>
              <a:t>?</a:t>
            </a:r>
            <a:r>
              <a:rPr lang="en-GB" sz="1400" dirty="0"/>
              <a:t> with the correct answer</a:t>
            </a:r>
          </a:p>
          <a:p>
            <a:pPr lvl="1"/>
            <a:r>
              <a:rPr lang="en-GB" sz="1400" dirty="0" smtClean="0"/>
              <a:t>Include </a:t>
            </a:r>
            <a:r>
              <a:rPr lang="en-GB" sz="1400" dirty="0"/>
              <a:t>a </a:t>
            </a:r>
            <a:r>
              <a:rPr lang="en-GB" sz="1400" b="1" dirty="0"/>
              <a:t>??</a:t>
            </a:r>
            <a:r>
              <a:rPr lang="en-GB" sz="1400" dirty="0"/>
              <a:t> instead of a question, and challenge students to come up with lots of different questions to replace </a:t>
            </a:r>
            <a:r>
              <a:rPr lang="en-GB" sz="1400" b="1" dirty="0"/>
              <a:t>??</a:t>
            </a:r>
            <a:r>
              <a:rPr lang="en-GB" sz="1400" dirty="0"/>
              <a:t> that could give the answer. A selection of these </a:t>
            </a:r>
            <a:r>
              <a:rPr lang="en-GB" sz="1400" dirty="0" smtClean="0"/>
              <a:t>questions </a:t>
            </a:r>
            <a:r>
              <a:rPr lang="en-GB" sz="1400" dirty="0"/>
              <a:t>can then be given to other students to use as a rich, challenging, pupil-created homework. </a:t>
            </a:r>
          </a:p>
          <a:p>
            <a:pPr marL="0" indent="0">
              <a:buNone/>
            </a:pPr>
            <a:endParaRPr lang="en-GB" sz="1600" dirty="0"/>
          </a:p>
          <a:p>
            <a:pPr marL="0" indent="0">
              <a:buNone/>
            </a:pPr>
            <a:r>
              <a:rPr lang="en-GB" sz="1600" dirty="0" smtClean="0"/>
              <a:t>This </a:t>
            </a:r>
            <a:r>
              <a:rPr lang="en-GB" sz="1600" dirty="0"/>
              <a:t>can all be set out beautifully in their exercise book, providing a challenging, rich, worthwhile activity :-)</a:t>
            </a:r>
            <a:endParaRPr lang="en-GB" sz="1600" dirty="0" smtClean="0"/>
          </a:p>
          <a:p>
            <a:pPr marL="0" indent="0">
              <a:buNone/>
            </a:pPr>
            <a:endParaRPr lang="en-GB" sz="1600" dirty="0" smtClean="0"/>
          </a:p>
          <a:p>
            <a:pPr marL="0" indent="0">
              <a:buNone/>
            </a:pPr>
            <a:r>
              <a:rPr lang="en-GB" sz="1600" dirty="0" smtClean="0"/>
              <a:t>I have created a Tarsia: Convince Me activity and put the solution page to print out on the next slide. The original Tarsia file is also available to be downloaded. If you like it and you create your own, please let me know via </a:t>
            </a:r>
            <a:r>
              <a:rPr lang="en-GB" sz="1600" dirty="0" smtClean="0">
                <a:hlinkClick r:id="rId3"/>
              </a:rPr>
              <a:t>teachers@mrbartonmaths.com</a:t>
            </a:r>
            <a:r>
              <a:rPr lang="en-GB" sz="1600" dirty="0" smtClean="0"/>
              <a:t> </a:t>
            </a:r>
            <a:endParaRPr lang="en-GB" sz="1600" dirty="0"/>
          </a:p>
        </p:txBody>
      </p:sp>
    </p:spTree>
    <p:custDataLst>
      <p:tags r:id="rId1"/>
    </p:custDataLst>
    <p:extLst>
      <p:ext uri="{BB962C8B-B14F-4D97-AF65-F5344CB8AC3E}">
        <p14:creationId xmlns:p14="http://schemas.microsoft.com/office/powerpoint/2010/main" val="29263362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0"/>
            <a:ext cx="7920880" cy="6812900"/>
          </a:xfrm>
          <a:prstGeom prst="rect">
            <a:avLst/>
          </a:prstGeom>
        </p:spPr>
      </p:pic>
    </p:spTree>
    <p:extLst>
      <p:ext uri="{BB962C8B-B14F-4D97-AF65-F5344CB8AC3E}">
        <p14:creationId xmlns:p14="http://schemas.microsoft.com/office/powerpoint/2010/main" val="386496793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395</TotalTime>
  <Words>320</Words>
  <Application>Microsoft Office PowerPoint</Application>
  <PresentationFormat>On-screen Show (4:3)</PresentationFormat>
  <Paragraphs>18</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Factors, Multiples and Primes</vt:lpstr>
      <vt:lpstr>About Tarsia: Convince Me</vt:lpstr>
      <vt:lpstr>PowerPoint Presentation</vt:lpstr>
    </vt:vector>
  </TitlesOfParts>
  <Company>Thornleigh Salesian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Solving Equations</dc:title>
  <dc:creator>Craig Barton</dc:creator>
  <cp:lastModifiedBy>Craig</cp:lastModifiedBy>
  <cp:revision>105</cp:revision>
  <dcterms:created xsi:type="dcterms:W3CDTF">2013-04-22T07:01:12Z</dcterms:created>
  <dcterms:modified xsi:type="dcterms:W3CDTF">2015-07-30T09:40:15Z</dcterms:modified>
</cp:coreProperties>
</file>