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15081-C6E5-4A40-A254-6EBABA5A69C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7A9BD-42A7-452E-999E-1BCDF2F0AB9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5E4E-D41A-46E8-9772-1F88AEBE055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82973-EF14-4AF3-A458-8D92B84CB59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 descr="Коричневый мрамор"/>
          <p:cNvSpPr>
            <a:spLocks noChangeArrowheads="1" noChangeShapeType="1" noTextEdit="1"/>
          </p:cNvSpPr>
          <p:nvPr/>
        </p:nvSpPr>
        <p:spPr bwMode="auto">
          <a:xfrm>
            <a:off x="1857375" y="1357313"/>
            <a:ext cx="5832475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Логарифмы в </a:t>
            </a:r>
          </a:p>
          <a:p>
            <a:r>
              <a:rPr lang="ru-RU" sz="3600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окружающем мире.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750" y="4143375"/>
            <a:ext cx="6715125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Ученик 10 Б класса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Уколов Вячеслав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900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В подсолнухе семечки расположены по дугам, близким к логарифмической спирали.</a:t>
            </a:r>
            <a:r>
              <a:rPr lang="ru-RU" sz="3400" smtClean="0"/>
              <a:t> </a:t>
            </a:r>
          </a:p>
        </p:txBody>
      </p:sp>
      <p:pic>
        <p:nvPicPr>
          <p:cNvPr id="12291" name="Picture 23" descr="1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1628775"/>
            <a:ext cx="3295650" cy="4924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900" smtClean="0">
                <a:solidFill>
                  <a:srgbClr val="000000"/>
                </a:solidFill>
                <a:latin typeface="Comic Sans MS" pitchFamily="66" charset="0"/>
              </a:rPr>
              <a:t>		Логарифмические линии в природе замечают не только математики, но и художники, например, этот вопрос чрезвычайно волновал Сальвадора Дали.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ru-RU" altLang="ru-RU" sz="1900" smtClean="0">
                <a:solidFill>
                  <a:srgbClr val="000000"/>
                </a:solidFill>
                <a:latin typeface="Comic Sans MS" pitchFamily="66" charset="0"/>
              </a:rPr>
              <a:t>		Его навязчивой идеей стала картина Вермеера «Кружевница», репродукция которой висела в кабинете его отца. Много лет спустя Сальвадор Дали попросил в Лувре разрешение написать копию с этой картины. Затем попросил киномеханика показать на экране репродукцию нарисованной копии. Он объяснил, что, пока не написал эту копию, в сущности, почти ничего не понимал в «Кружевнице», и ему понадобилось размышлять над этим вопросом целое лето, чтобы осознать наконец, что он инстинктивно провёл на холсте строгие логарифмические кривые.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190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05263"/>
            <a:ext cx="2268538" cy="2520950"/>
          </a:xfrm>
          <a:prstGeom prst="rect">
            <a:avLst/>
          </a:prstGeom>
          <a:noFill/>
          <a:ln w="41275" cap="rnd">
            <a:solidFill>
              <a:schemeClr val="folHlink"/>
            </a:solidFill>
            <a:prstDash val="sysDot"/>
            <a:miter lim="800000"/>
            <a:headEnd/>
            <a:tailEnd/>
          </a:ln>
        </p:spPr>
      </p:pic>
      <p:pic>
        <p:nvPicPr>
          <p:cNvPr id="52229" name="Picture 5" descr="pic6-7"/>
          <p:cNvPicPr>
            <a:picLocks noChangeAspect="1" noChangeArrowheads="1"/>
          </p:cNvPicPr>
          <p:nvPr/>
        </p:nvPicPr>
        <p:blipFill>
          <a:blip r:embed="rId3" cstate="print"/>
          <a:srcRect l="50371"/>
          <a:stretch>
            <a:fillRect/>
          </a:stretch>
        </p:blipFill>
        <p:spPr bwMode="auto">
          <a:xfrm>
            <a:off x="2627313" y="4005263"/>
            <a:ext cx="19478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000" smtClean="0">
                <a:solidFill>
                  <a:schemeClr val="tx1"/>
                </a:solidFill>
                <a:latin typeface="Arial" charset="0"/>
              </a:rPr>
              <a:t>Логарифмическую спираль можно встретить и в архитектуре.</a:t>
            </a:r>
          </a:p>
        </p:txBody>
      </p:sp>
      <p:pic>
        <p:nvPicPr>
          <p:cNvPr id="1433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84313"/>
            <a:ext cx="2808287" cy="4530725"/>
          </a:xfrm>
          <a:noFill/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133600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924300" y="4941888"/>
            <a:ext cx="4392613" cy="1079500"/>
          </a:xfrm>
          <a:prstGeom prst="rect">
            <a:avLst/>
          </a:prstGeom>
          <a:gradFill rotWithShape="1">
            <a:gsLst>
              <a:gs pos="0">
                <a:srgbClr val="6D6315"/>
              </a:gs>
              <a:gs pos="100000">
                <a:srgbClr val="EB9415"/>
              </a:gs>
            </a:gsLst>
            <a:lin ang="2700000" scaled="1"/>
          </a:gradFill>
          <a:ln w="19050" cap="rnd" algn="ctr">
            <a:solidFill>
              <a:srgbClr val="000000"/>
            </a:solidFill>
            <a:prstDash val="sysDot"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r>
              <a:rPr lang="ru-RU" sz="2400" b="1">
                <a:solidFill>
                  <a:srgbClr val="4C3300"/>
                </a:solidFill>
              </a:rPr>
              <a:t>Шуховская</a:t>
            </a:r>
            <a:r>
              <a:rPr lang="ru-RU" sz="2400">
                <a:solidFill>
                  <a:srgbClr val="4C3300"/>
                </a:solidFill>
              </a:rPr>
              <a:t> башня</a:t>
            </a:r>
            <a:r>
              <a:rPr lang="en-US" sz="2400">
                <a:solidFill>
                  <a:srgbClr val="4C3300"/>
                </a:solidFill>
              </a:rPr>
              <a:t> </a:t>
            </a:r>
            <a:br>
              <a:rPr lang="en-US" sz="2400">
                <a:solidFill>
                  <a:srgbClr val="4C3300"/>
                </a:solidFill>
              </a:rPr>
            </a:br>
            <a:r>
              <a:rPr lang="ru-RU" sz="2400">
                <a:solidFill>
                  <a:srgbClr val="4C3300"/>
                </a:solidFill>
              </a:rPr>
              <a:t>в Москве. </a:t>
            </a:r>
            <a:br>
              <a:rPr lang="ru-RU" sz="2400">
                <a:solidFill>
                  <a:srgbClr val="4C3300"/>
                </a:solidFill>
              </a:rPr>
            </a:br>
            <a:endParaRPr lang="ru-RU" sz="2400">
              <a:solidFill>
                <a:srgbClr val="4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b="1" i="1" smtClean="0">
                <a:solidFill>
                  <a:srgbClr val="5F5F5F"/>
                </a:solidFill>
              </a:rPr>
              <a:t>Иоганн-Вольфганг Гёте считал 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ru-RU" sz="4300" i="1" smtClean="0"/>
              <a:t>     </a:t>
            </a:r>
            <a:r>
              <a:rPr lang="ru-RU" altLang="ru-RU" sz="4300" b="1" i="1" smtClean="0">
                <a:solidFill>
                  <a:srgbClr val="800000"/>
                </a:solidFill>
                <a:latin typeface="Monotype Corsiva" pitchFamily="66" charset="0"/>
              </a:rPr>
              <a:t>Логарифмическая спираль  есть математический символ  жизни и духовного развития.</a:t>
            </a:r>
            <a:r>
              <a:rPr lang="ru-RU" altLang="ru-RU" b="1" i="1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mtClean="0"/>
              <a:t>Эпиграф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3200" b="1" dirty="0" smtClean="0">
                <a:latin typeface="Comic Sans MS" pitchFamily="66" charset="0"/>
              </a:rPr>
              <a:t>«С точки зрения вычислительной практики, изобретение логарифмов по важности можно смело поставить рядом с другим, более древним великим изобретением индусов – нашей десятичной системой нумерации.»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latin typeface="Comic Sans MS" pitchFamily="66" charset="0"/>
              </a:rPr>
              <a:t>Успенский Я. В.,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latin typeface="Comic Sans MS" pitchFamily="66" charset="0"/>
              </a:rPr>
              <a:t>русский математик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b="1" i="1" dirty="0" smtClean="0"/>
              <a:t>		</a:t>
            </a:r>
            <a:r>
              <a:rPr lang="ru-RU" altLang="ru-RU" b="1" i="1" dirty="0" smtClean="0">
                <a:latin typeface="Blackadder ITC" pitchFamily="82" charset="0"/>
              </a:rPr>
              <a:t>Испокон веков целью математической науки было помочь людям узнать больше об окружающем мире, познать его закономерности и тайны. Ряд явлений природы помогает описать именно логарифмическая зависимость. Иначе говоря, математики, пытаясь составить математическую модель того или иного явления, достаточно часто обращаются именно к логарифмической функции. Одним из наиболее наглядных примеров такого обращения является логарифмическая спираль</a:t>
            </a:r>
            <a:r>
              <a:rPr lang="ru-RU" altLang="ru-RU" sz="2600" dirty="0" smtClean="0">
                <a:latin typeface="Blackadder ITC" pitchFamily="82" charset="0"/>
              </a:rPr>
              <a:t>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dirty="0" smtClean="0"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лог спирал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268413"/>
            <a:ext cx="4248150" cy="3287712"/>
          </a:xfr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268413"/>
            <a:ext cx="446405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200" b="1" i="1" dirty="0" smtClean="0"/>
              <a:t>		</a:t>
            </a:r>
            <a:r>
              <a:rPr lang="ru-RU" altLang="ru-RU" sz="2200" b="1" i="1" dirty="0" smtClean="0">
                <a:solidFill>
                  <a:srgbClr val="993300"/>
                </a:solidFill>
              </a:rPr>
              <a:t>Уравнение логарифмической спирали в полярной системе координат имеет вид</a:t>
            </a:r>
            <a:endParaRPr lang="en-US" altLang="ru-RU" sz="2200" b="1" i="1" dirty="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i="1" dirty="0" smtClean="0">
                <a:solidFill>
                  <a:srgbClr val="993300"/>
                </a:solidFill>
              </a:rPr>
              <a:t>                         , где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200" b="1" i="1" dirty="0" smtClean="0">
                <a:solidFill>
                  <a:srgbClr val="993300"/>
                </a:solidFill>
              </a:rPr>
              <a:t>		</a:t>
            </a:r>
            <a:r>
              <a:rPr lang="ru-RU" altLang="ru-RU" sz="2200" b="1" i="1" dirty="0" smtClean="0">
                <a:solidFill>
                  <a:srgbClr val="993300"/>
                </a:solidFill>
              </a:rPr>
              <a:t>Переписав уравнение в виде</a:t>
            </a:r>
            <a:r>
              <a:rPr lang="en-US" altLang="ru-RU" sz="2200" b="1" i="1" dirty="0" smtClean="0">
                <a:solidFill>
                  <a:srgbClr val="993300"/>
                </a:solidFill>
              </a:rPr>
              <a:t>  </a:t>
            </a:r>
            <a:r>
              <a:rPr lang="ru-RU" altLang="ru-RU" sz="2200" b="1" i="1" dirty="0" smtClean="0">
                <a:solidFill>
                  <a:srgbClr val="993300"/>
                </a:solidFill>
              </a:rPr>
              <a:t>                </a:t>
            </a:r>
            <a:endParaRPr lang="en-US" altLang="ru-RU" sz="2200" b="1" i="1" dirty="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200" b="1" i="1" dirty="0" smtClean="0">
                <a:solidFill>
                  <a:srgbClr val="993300"/>
                </a:solidFill>
              </a:rPr>
              <a:t>    </a:t>
            </a:r>
            <a:r>
              <a:rPr lang="ru-RU" altLang="ru-RU" sz="2200" b="1" i="1" dirty="0" smtClean="0">
                <a:solidFill>
                  <a:srgbClr val="993300"/>
                </a:solidFill>
              </a:rPr>
              <a:t>мы увидим, что величина полярного угла пропорциональна логарифму радиус-вектора. Отсюда и происходит название логарифмическая спираль.</a:t>
            </a:r>
          </a:p>
        </p:txBody>
      </p:sp>
      <p:sp>
        <p:nvSpPr>
          <p:cNvPr id="6148" name="WordArt 5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64801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8FA38"/>
                    </a:gs>
                    <a:gs pos="100000">
                      <a:srgbClr val="EDA02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Логарифмическая спираль</a:t>
            </a:r>
          </a:p>
        </p:txBody>
      </p:sp>
      <p:graphicFrame>
        <p:nvGraphicFramePr>
          <p:cNvPr id="6149" name="Object 6"/>
          <p:cNvGraphicFramePr>
            <a:graphicFrameLocks noChangeAspect="1"/>
          </p:cNvGraphicFramePr>
          <p:nvPr/>
        </p:nvGraphicFramePr>
        <p:xfrm>
          <a:off x="4500563" y="2276475"/>
          <a:ext cx="1152525" cy="592138"/>
        </p:xfrm>
        <a:graphic>
          <a:graphicData uri="http://schemas.openxmlformats.org/presentationml/2006/ole">
            <p:oleObj spid="_x0000_s1026" name="Формула" r:id="rId4" imgW="444307" imgH="228501" progId="Equation.3">
              <p:embed/>
            </p:oleObj>
          </a:graphicData>
        </a:graphic>
      </p:graphicFrame>
      <p:graphicFrame>
        <p:nvGraphicFramePr>
          <p:cNvPr id="6150" name="Object 8"/>
          <p:cNvGraphicFramePr>
            <a:graphicFrameLocks noChangeAspect="1"/>
          </p:cNvGraphicFramePr>
          <p:nvPr/>
        </p:nvGraphicFramePr>
        <p:xfrm>
          <a:off x="6877050" y="2276475"/>
          <a:ext cx="936625" cy="468313"/>
        </p:xfrm>
        <a:graphic>
          <a:graphicData uri="http://schemas.openxmlformats.org/presentationml/2006/ole">
            <p:oleObj spid="_x0000_s1027" name="Формула" r:id="rId5" imgW="355138" imgH="177569" progId="Equation.3">
              <p:embed/>
            </p:oleObj>
          </a:graphicData>
        </a:graphic>
      </p:graphicFrame>
      <p:graphicFrame>
        <p:nvGraphicFramePr>
          <p:cNvPr id="6151" name="Object 9"/>
          <p:cNvGraphicFramePr>
            <a:graphicFrameLocks noChangeAspect="1"/>
          </p:cNvGraphicFramePr>
          <p:nvPr/>
        </p:nvGraphicFramePr>
        <p:xfrm>
          <a:off x="5364163" y="2924175"/>
          <a:ext cx="1657350" cy="561975"/>
        </p:xfrm>
        <a:graphic>
          <a:graphicData uri="http://schemas.openxmlformats.org/presentationml/2006/ole">
            <p:oleObj spid="_x0000_s1028" name="Формула" r:id="rId6" imgW="672808" imgH="228501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900113" y="765175"/>
            <a:ext cx="7786687" cy="5360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3400" b="1" i="1" smtClean="0"/>
              <a:t>		</a:t>
            </a:r>
            <a:r>
              <a:rPr lang="ru-RU" altLang="ru-RU" b="1" i="1" smtClean="0">
                <a:solidFill>
                  <a:srgbClr val="000066"/>
                </a:solidFill>
                <a:latin typeface="Copperplate Gothic Bold" pitchFamily="34" charset="0"/>
              </a:rPr>
              <a:t>Спираль в одну сторону развертывается до бесконечности, а вокруг полюса, напротив, закручивается, стремясь к нему, но не достигая.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b="1" i="1" smtClean="0">
                <a:solidFill>
                  <a:srgbClr val="000066"/>
                </a:solidFill>
                <a:latin typeface="Copperplate Gothic Bold" pitchFamily="34" charset="0"/>
              </a:rPr>
              <a:t>		</a:t>
            </a:r>
            <a:r>
              <a:rPr lang="ru-RU" altLang="ru-RU" b="1" i="1" smtClean="0">
                <a:solidFill>
                  <a:srgbClr val="000066"/>
                </a:solidFill>
                <a:latin typeface="Copperplate Gothic Bold" pitchFamily="34" charset="0"/>
              </a:rPr>
              <a:t>Так почему мы в качестве примера логарифмической зависимости в природе выбрали именно логарифмическую спираль?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mtClean="0">
              <a:solidFill>
                <a:srgbClr val="000066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229600" cy="3960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	</a:t>
            </a:r>
            <a:r>
              <a:rPr lang="ru-RU" sz="2400" b="1" i="1" smtClean="0">
                <a:solidFill>
                  <a:srgbClr val="A47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Известно, что живые существа обычно растут, сохраняя общее начертание своей формы. При этом  чаще всего они растут во всех направлениях – взрослое существо и выше и толще детёныша. Но раковины морских животных могут расти лишь в одном направлении. Чтобы не  слишком  вытягиваться в длину, им приходится скручиваться, причем рост совершается так, что сохраняется подобие раковины 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i="1" smtClean="0">
                <a:solidFill>
                  <a:srgbClr val="A47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её первоначальной формой.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933825"/>
            <a:ext cx="3024188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79388" y="188913"/>
            <a:ext cx="8713787" cy="2447925"/>
          </a:xfrm>
          <a:noFill/>
        </p:spPr>
        <p:txBody>
          <a:bodyPr/>
          <a:lstStyle/>
          <a:p>
            <a:pPr eaLnBrk="1" hangingPunct="1"/>
            <a:r>
              <a:rPr lang="ru-RU" altLang="ru-RU" sz="1900" b="1" i="1" smtClean="0">
                <a:solidFill>
                  <a:srgbClr val="000066"/>
                </a:solidFill>
              </a:rPr>
              <a:t>А такой рост может совершаться лишь по логарифмической спирали или её некоторым пространственным аналогам. Поэтому раковины многих моллюсков, улиток, а также рога таких млекопитающих, как архары, закручены по логарифмической спирали. Можно сказать, что эта спираль является математическим символом соотношения формы и роста.</a:t>
            </a:r>
            <a:r>
              <a:rPr lang="ru-RU" altLang="ru-RU" sz="1900" smtClean="0">
                <a:solidFill>
                  <a:srgbClr val="000066"/>
                </a:solidFill>
              </a:rPr>
              <a:t> </a:t>
            </a:r>
            <a:br>
              <a:rPr lang="ru-RU" altLang="ru-RU" sz="1900" smtClean="0">
                <a:solidFill>
                  <a:srgbClr val="000066"/>
                </a:solidFill>
              </a:rPr>
            </a:br>
            <a:endParaRPr lang="ru-RU" altLang="ru-RU" sz="1900" smtClean="0">
              <a:solidFill>
                <a:srgbClr val="000066"/>
              </a:solidFill>
            </a:endParaRPr>
          </a:p>
        </p:txBody>
      </p:sp>
      <p:pic>
        <p:nvPicPr>
          <p:cNvPr id="9219" name="Picture 10" descr="6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2492375"/>
            <a:ext cx="6480175" cy="4151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Один из наиболее распространенных пауков, эпейра, сплетая паутину, закручивает нити вокруг центра по логарифмическим спиралям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4175" y="1941513"/>
            <a:ext cx="3295650" cy="3848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500" b="1" i="1" smtClean="0">
                <a:solidFill>
                  <a:srgbClr val="480048"/>
                </a:solidFill>
              </a:rPr>
              <a:t>По логарифмическим спиралям закручены и многие галактики,в частности Галактика, которой принадлежит Солнечная система.</a:t>
            </a:r>
          </a:p>
        </p:txBody>
      </p:sp>
      <p:pic>
        <p:nvPicPr>
          <p:cNvPr id="11267" name="Picture 12" descr="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844675"/>
            <a:ext cx="7561263" cy="4810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174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Яркая</vt:lpstr>
      <vt:lpstr>Microsoft Equation 3.0</vt:lpstr>
      <vt:lpstr>Слайд 1</vt:lpstr>
      <vt:lpstr>Эпиграф урока:</vt:lpstr>
      <vt:lpstr>Слайд 3</vt:lpstr>
      <vt:lpstr>Слайд 4</vt:lpstr>
      <vt:lpstr>Слайд 5</vt:lpstr>
      <vt:lpstr>Слайд 6</vt:lpstr>
      <vt:lpstr>А такой рост может совершаться лишь по логарифмической спирали или её некоторым пространственным аналогам. Поэтому раковины многих моллюсков, улиток, а также рога таких млекопитающих, как архары, закручены по логарифмической спирали. Можно сказать, что эта спираль является математическим символом соотношения формы и роста.  </vt:lpstr>
      <vt:lpstr>Один из наиболее распространенных пауков, эпейра, сплетая паутину, закручивает нити вокруг центра по логарифмическим спиралям</vt:lpstr>
      <vt:lpstr>По логарифмическим спиралям закручены и многие галактики,в частности Галактика, которой принадлежит Солнечная система.</vt:lpstr>
      <vt:lpstr>В подсолнухе семечки расположены по дугам, близким к логарифмической спирали. </vt:lpstr>
      <vt:lpstr>Слайд 11</vt:lpstr>
      <vt:lpstr>Логарифмическую спираль можно встретить и в архитектуре.</vt:lpstr>
      <vt:lpstr>Иоганн-Вольфганг Гёте считал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proservice</dc:creator>
  <cp:lastModifiedBy>proservice</cp:lastModifiedBy>
  <cp:revision>1</cp:revision>
  <dcterms:created xsi:type="dcterms:W3CDTF">2014-03-03T13:35:54Z</dcterms:created>
  <dcterms:modified xsi:type="dcterms:W3CDTF">2014-03-03T15:59:18Z</dcterms:modified>
</cp:coreProperties>
</file>