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5"/>
  </p:notesMasterIdLst>
  <p:sldIdLst>
    <p:sldId id="284" r:id="rId2"/>
    <p:sldId id="286" r:id="rId3"/>
    <p:sldId id="306" r:id="rId4"/>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0"/>
      </p:ext>
    </p:extLst>
  </p:showPr>
  <p:clrMru>
    <a:srgbClr val="A50021"/>
    <a:srgbClr val="990033"/>
    <a:srgbClr val="000066"/>
    <a:srgbClr val="CC33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4995" autoAdjust="0"/>
    <p:restoredTop sz="94660"/>
  </p:normalViewPr>
  <p:slideViewPr>
    <p:cSldViewPr>
      <p:cViewPr varScale="1">
        <p:scale>
          <a:sx n="93" d="100"/>
          <a:sy n="93" d="100"/>
        </p:scale>
        <p:origin x="-93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005138" cy="452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sq">
                <a:solidFill>
                  <a:schemeClr val="tx1"/>
                </a:solidFill>
                <a:miter lim="800000"/>
                <a:headEnd type="none" w="sm" len="sm"/>
                <a:tailEnd type="none" w="sm" len="sm"/>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vl1pPr>
          </a:lstStyle>
          <a:p>
            <a:endParaRPr lang="en-US" altLang="en-US"/>
          </a:p>
        </p:txBody>
      </p:sp>
      <p:sp>
        <p:nvSpPr>
          <p:cNvPr id="2051" name="Rectangle 3"/>
          <p:cNvSpPr>
            <a:spLocks noGrp="1" noRot="1" noChangeAspect="1" noChangeArrowheads="1"/>
          </p:cNvSpPr>
          <p:nvPr>
            <p:ph type="sldImg" idx="2"/>
          </p:nvPr>
        </p:nvSpPr>
        <p:spPr bwMode="auto">
          <a:xfrm>
            <a:off x="1143000" y="677863"/>
            <a:ext cx="4724400" cy="3543300"/>
          </a:xfrm>
          <a:prstGeom prst="rect">
            <a:avLst/>
          </a:prstGeom>
          <a:noFill/>
          <a:ln w="9525">
            <a:solidFill>
              <a:srgbClr val="000000"/>
            </a:solidFill>
            <a:miter lim="800000"/>
            <a:headEnd/>
            <a:tailEnd/>
          </a:ln>
        </p:spPr>
      </p:sp>
      <p:sp>
        <p:nvSpPr>
          <p:cNvPr id="2052" name="Rectangle 4"/>
          <p:cNvSpPr>
            <a:spLocks noGrp="1" noChangeArrowheads="1"/>
          </p:cNvSpPr>
          <p:nvPr>
            <p:ph type="body" sz="quarter" idx="3"/>
          </p:nvPr>
        </p:nvSpPr>
        <p:spPr bwMode="auto">
          <a:xfrm>
            <a:off x="923925" y="4446588"/>
            <a:ext cx="5162550" cy="4146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sq">
                <a:solidFill>
                  <a:schemeClr val="tx1"/>
                </a:solidFill>
                <a:miter lim="800000"/>
                <a:headEnd type="none" w="sm" len="sm"/>
                <a:tailEnd type="none" w="sm" len="sm"/>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053" name="Rectangle 5"/>
          <p:cNvSpPr>
            <a:spLocks noGrp="1" noChangeArrowheads="1"/>
          </p:cNvSpPr>
          <p:nvPr>
            <p:ph type="dt" idx="1"/>
          </p:nvPr>
        </p:nvSpPr>
        <p:spPr bwMode="auto">
          <a:xfrm>
            <a:off x="4005263" y="0"/>
            <a:ext cx="3005137" cy="452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sq">
                <a:solidFill>
                  <a:schemeClr val="tx1"/>
                </a:solidFill>
                <a:miter lim="800000"/>
                <a:headEnd type="none" w="sm" len="sm"/>
                <a:tailEnd type="none" w="sm" len="sm"/>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vl1pPr>
          </a:lstStyle>
          <a:p>
            <a:endParaRPr lang="en-US" altLang="en-US"/>
          </a:p>
        </p:txBody>
      </p:sp>
      <p:sp>
        <p:nvSpPr>
          <p:cNvPr id="2054" name="Rectangle 6"/>
          <p:cNvSpPr>
            <a:spLocks noGrp="1" noChangeArrowheads="1"/>
          </p:cNvSpPr>
          <p:nvPr>
            <p:ph type="ftr" sz="quarter" idx="4"/>
          </p:nvPr>
        </p:nvSpPr>
        <p:spPr bwMode="auto">
          <a:xfrm>
            <a:off x="0" y="8818563"/>
            <a:ext cx="3005138" cy="4524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sq">
                <a:solidFill>
                  <a:schemeClr val="tx1"/>
                </a:solidFill>
                <a:miter lim="800000"/>
                <a:headEnd type="none" w="sm" len="sm"/>
                <a:tailEnd type="none" w="sm" len="sm"/>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ltLang="en-US"/>
          </a:p>
        </p:txBody>
      </p:sp>
      <p:sp>
        <p:nvSpPr>
          <p:cNvPr id="2055" name="Rectangle 7"/>
          <p:cNvSpPr>
            <a:spLocks noGrp="1" noChangeArrowheads="1"/>
          </p:cNvSpPr>
          <p:nvPr>
            <p:ph type="sldNum" sz="quarter" idx="5"/>
          </p:nvPr>
        </p:nvSpPr>
        <p:spPr bwMode="auto">
          <a:xfrm>
            <a:off x="4005263" y="8818563"/>
            <a:ext cx="3005137" cy="4524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sq">
                <a:solidFill>
                  <a:schemeClr val="tx1"/>
                </a:solidFill>
                <a:miter lim="800000"/>
                <a:headEnd type="none" w="sm" len="sm"/>
                <a:tailEnd type="none" w="sm" len="sm"/>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vl1pPr>
          </a:lstStyle>
          <a:p>
            <a:fld id="{E4E2201F-5C1E-491B-9EA1-7FEE22258967}" type="slidenum">
              <a:rPr lang="en-US" altLang="en-US"/>
              <a:pPr/>
              <a:t>‹#›</a:t>
            </a:fld>
            <a:endParaRPr lang="en-US" altLang="en-US"/>
          </a:p>
        </p:txBody>
      </p:sp>
    </p:spTree>
    <p:extLst>
      <p:ext uri="{BB962C8B-B14F-4D97-AF65-F5344CB8AC3E}">
        <p14:creationId xmlns:p14="http://schemas.microsoft.com/office/powerpoint/2010/main" xmlns="" val="66008428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67ED98-C4DE-4748-88D0-BAA272B7449E}" type="slidenum">
              <a:rPr lang="en-US" altLang="en-US"/>
              <a:pPr/>
              <a:t>1</a:t>
            </a:fld>
            <a:endParaRPr lang="en-US" altLang="en-US"/>
          </a:p>
        </p:txBody>
      </p:sp>
      <p:sp>
        <p:nvSpPr>
          <p:cNvPr id="14338" name="Rectangle 2"/>
          <p:cNvSpPr>
            <a:spLocks noGrp="1" noRot="1" noChangeAspect="1" noChangeArrowheads="1" noTextEdit="1"/>
          </p:cNvSpPr>
          <p:nvPr>
            <p:ph type="sldImg"/>
          </p:nvPr>
        </p:nvSpPr>
        <p:spPr>
          <a:ln/>
        </p:spPr>
      </p:sp>
      <p:sp>
        <p:nvSpPr>
          <p:cNvPr id="1433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xmlns="" val="16661590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67ED98-C4DE-4748-88D0-BAA272B7449E}" type="slidenum">
              <a:rPr lang="en-US" altLang="en-US"/>
              <a:pPr/>
              <a:t>2</a:t>
            </a:fld>
            <a:endParaRPr lang="en-US" altLang="en-US"/>
          </a:p>
        </p:txBody>
      </p:sp>
      <p:sp>
        <p:nvSpPr>
          <p:cNvPr id="14338" name="Rectangle 2"/>
          <p:cNvSpPr>
            <a:spLocks noGrp="1" noRot="1" noChangeAspect="1" noChangeArrowheads="1" noTextEdit="1"/>
          </p:cNvSpPr>
          <p:nvPr>
            <p:ph type="sldImg"/>
          </p:nvPr>
        </p:nvSpPr>
        <p:spPr>
          <a:ln/>
        </p:spPr>
      </p:sp>
      <p:sp>
        <p:nvSpPr>
          <p:cNvPr id="1433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xmlns="" val="16661590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67ED98-C4DE-4748-88D0-BAA272B7449E}" type="slidenum">
              <a:rPr lang="en-US" altLang="en-US"/>
              <a:pPr/>
              <a:t>3</a:t>
            </a:fld>
            <a:endParaRPr lang="en-US" altLang="en-US"/>
          </a:p>
        </p:txBody>
      </p:sp>
      <p:sp>
        <p:nvSpPr>
          <p:cNvPr id="14338" name="Rectangle 2"/>
          <p:cNvSpPr>
            <a:spLocks noGrp="1" noRot="1" noChangeAspect="1" noChangeArrowheads="1" noTextEdit="1"/>
          </p:cNvSpPr>
          <p:nvPr>
            <p:ph type="sldImg"/>
          </p:nvPr>
        </p:nvSpPr>
        <p:spPr>
          <a:ln/>
        </p:spPr>
      </p:sp>
      <p:sp>
        <p:nvSpPr>
          <p:cNvPr id="1433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xmlns="" val="16661590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xmlns="" val="118895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xmlns="" val="3174129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xmlns="" val="99709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xmlns="" val="1263292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Tree>
    <p:extLst>
      <p:ext uri="{BB962C8B-B14F-4D97-AF65-F5344CB8AC3E}">
        <p14:creationId xmlns:p14="http://schemas.microsoft.com/office/powerpoint/2010/main" xmlns="" val="3149805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xmlns="" val="3129259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xmlns="" val="1539929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xmlns="" val="2150292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6954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xmlns="" val="3671731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xmlns="" val="3180143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5" name="Rectangle 21"/>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vert="horz" wrap="square" lIns="92075" tIns="46038" rIns="92075" bIns="46038" numCol="1" anchor="ctr" anchorCtr="0" compatLnSpc="1">
            <a:prstTxWarp prst="textNoShape">
              <a:avLst/>
            </a:prstTxWarp>
          </a:bodyPr>
          <a:lstStyle/>
          <a:p>
            <a:pPr lvl="0"/>
            <a:r>
              <a:rPr lang="en-US" altLang="en-US"/>
              <a:t>Click to edit Master title style</a:t>
            </a:r>
          </a:p>
        </p:txBody>
      </p:sp>
      <p:sp>
        <p:nvSpPr>
          <p:cNvPr id="1046" name="Rectangle 22"/>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800" kern="1200">
          <a:solidFill>
            <a:schemeClr val="tx2"/>
          </a:solidFill>
          <a:latin typeface="+mj-lt"/>
          <a:ea typeface="+mj-ea"/>
          <a:cs typeface="+mj-cs"/>
        </a:defRPr>
      </a:lvl1pPr>
      <a:lvl2pPr algn="ctr" rtl="0" eaLnBrk="1" fontAlgn="base" hangingPunct="1">
        <a:spcBef>
          <a:spcPct val="0"/>
        </a:spcBef>
        <a:spcAft>
          <a:spcPct val="0"/>
        </a:spcAft>
        <a:defRPr sz="4800">
          <a:solidFill>
            <a:schemeClr val="tx2"/>
          </a:solidFill>
          <a:latin typeface="Arial Narrow" panose="020B0606020202030204" pitchFamily="34" charset="0"/>
        </a:defRPr>
      </a:lvl2pPr>
      <a:lvl3pPr algn="ctr" rtl="0" eaLnBrk="1" fontAlgn="base" hangingPunct="1">
        <a:spcBef>
          <a:spcPct val="0"/>
        </a:spcBef>
        <a:spcAft>
          <a:spcPct val="0"/>
        </a:spcAft>
        <a:defRPr sz="4800">
          <a:solidFill>
            <a:schemeClr val="tx2"/>
          </a:solidFill>
          <a:latin typeface="Arial Narrow" panose="020B0606020202030204" pitchFamily="34" charset="0"/>
        </a:defRPr>
      </a:lvl3pPr>
      <a:lvl4pPr algn="ctr" rtl="0" eaLnBrk="1" fontAlgn="base" hangingPunct="1">
        <a:spcBef>
          <a:spcPct val="0"/>
        </a:spcBef>
        <a:spcAft>
          <a:spcPct val="0"/>
        </a:spcAft>
        <a:defRPr sz="4800">
          <a:solidFill>
            <a:schemeClr val="tx2"/>
          </a:solidFill>
          <a:latin typeface="Arial Narrow" panose="020B0606020202030204" pitchFamily="34" charset="0"/>
        </a:defRPr>
      </a:lvl4pPr>
      <a:lvl5pPr algn="ctr" rtl="0" eaLnBrk="1" fontAlgn="base" hangingPunct="1">
        <a:spcBef>
          <a:spcPct val="0"/>
        </a:spcBef>
        <a:spcAft>
          <a:spcPct val="0"/>
        </a:spcAft>
        <a:defRPr sz="4800">
          <a:solidFill>
            <a:schemeClr val="tx2"/>
          </a:solidFill>
          <a:latin typeface="Arial Narrow" panose="020B0606020202030204" pitchFamily="34" charset="0"/>
        </a:defRPr>
      </a:lvl5pPr>
      <a:lvl6pPr marL="457200" algn="ctr" rtl="0" eaLnBrk="1" fontAlgn="base" hangingPunct="1">
        <a:spcBef>
          <a:spcPct val="0"/>
        </a:spcBef>
        <a:spcAft>
          <a:spcPct val="0"/>
        </a:spcAft>
        <a:defRPr sz="4800">
          <a:solidFill>
            <a:schemeClr val="tx2"/>
          </a:solidFill>
          <a:latin typeface="Arial Narrow" panose="020B0606020202030204" pitchFamily="34" charset="0"/>
        </a:defRPr>
      </a:lvl6pPr>
      <a:lvl7pPr marL="914400" algn="ctr" rtl="0" eaLnBrk="1" fontAlgn="base" hangingPunct="1">
        <a:spcBef>
          <a:spcPct val="0"/>
        </a:spcBef>
        <a:spcAft>
          <a:spcPct val="0"/>
        </a:spcAft>
        <a:defRPr sz="4800">
          <a:solidFill>
            <a:schemeClr val="tx2"/>
          </a:solidFill>
          <a:latin typeface="Arial Narrow" panose="020B0606020202030204" pitchFamily="34" charset="0"/>
        </a:defRPr>
      </a:lvl7pPr>
      <a:lvl8pPr marL="1371600" algn="ctr" rtl="0" eaLnBrk="1" fontAlgn="base" hangingPunct="1">
        <a:spcBef>
          <a:spcPct val="0"/>
        </a:spcBef>
        <a:spcAft>
          <a:spcPct val="0"/>
        </a:spcAft>
        <a:defRPr sz="4800">
          <a:solidFill>
            <a:schemeClr val="tx2"/>
          </a:solidFill>
          <a:latin typeface="Arial Narrow" panose="020B0606020202030204" pitchFamily="34" charset="0"/>
        </a:defRPr>
      </a:lvl8pPr>
      <a:lvl9pPr marL="1828800" algn="ctr" rtl="0" eaLnBrk="1" fontAlgn="base" hangingPunct="1">
        <a:spcBef>
          <a:spcPct val="0"/>
        </a:spcBef>
        <a:spcAft>
          <a:spcPct val="0"/>
        </a:spcAft>
        <a:defRPr sz="4800">
          <a:solidFill>
            <a:schemeClr val="tx2"/>
          </a:solidFill>
          <a:latin typeface="Arial Narrow" panose="020B0606020202030204" pitchFamily="34" charset="0"/>
        </a:defRPr>
      </a:lvl9pPr>
    </p:titleStyle>
    <p:bodyStyle>
      <a:lvl1pPr marL="342900" indent="-342900" algn="ctr" rtl="0" eaLnBrk="1" fontAlgn="base" hangingPunct="1">
        <a:spcBef>
          <a:spcPct val="20000"/>
        </a:spcBef>
        <a:spcAft>
          <a:spcPct val="0"/>
        </a:spcAft>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87" name="Rectangle 1067"/>
          <p:cNvSpPr>
            <a:spLocks noChangeArrowheads="1"/>
          </p:cNvSpPr>
          <p:nvPr/>
        </p:nvSpPr>
        <p:spPr bwMode="auto">
          <a:xfrm>
            <a:off x="0" y="0"/>
            <a:ext cx="899592" cy="6858000"/>
          </a:xfrm>
          <a:prstGeom prst="rect">
            <a:avLst/>
          </a:prstGeom>
          <a:solidFill>
            <a:srgbClr val="0070C0"/>
          </a:solidFill>
          <a:ln w="12700" cap="sq">
            <a:solidFill>
              <a:schemeClr val="tx1"/>
            </a:solidFill>
            <a:miter lim="800000"/>
            <a:headEnd type="none" w="sm" len="sm"/>
            <a:tailEnd type="none" w="sm" len="sm"/>
          </a:ln>
          <a:effectLst/>
        </p:spPr>
        <p:txBody>
          <a:bodyPr wrap="none" anchor="ctr"/>
          <a:lstStyle/>
          <a:p>
            <a:endParaRPr lang="en-US" dirty="0"/>
          </a:p>
        </p:txBody>
      </p:sp>
      <p:sp>
        <p:nvSpPr>
          <p:cNvPr id="6146" name="Rectangle 1026"/>
          <p:cNvSpPr>
            <a:spLocks noGrp="1" noChangeArrowheads="1"/>
          </p:cNvSpPr>
          <p:nvPr>
            <p:ph type="title" idx="4294967295"/>
          </p:nvPr>
        </p:nvSpPr>
        <p:spPr>
          <a:xfrm>
            <a:off x="395536" y="404802"/>
            <a:ext cx="8640960" cy="6453198"/>
          </a:xfrm>
          <a:noFill/>
          <a:ln/>
        </p:spPr>
        <p:txBody>
          <a:bodyPr/>
          <a:lstStyle/>
          <a:p>
            <a:pPr>
              <a:lnSpc>
                <a:spcPct val="120000"/>
              </a:lnSpc>
            </a:pPr>
            <a:r>
              <a:rPr lang="ro-RO" altLang="en-US" sz="2200" dirty="0">
                <a:solidFill>
                  <a:srgbClr val="000066"/>
                </a:solidFill>
                <a:latin typeface="Arial Black" panose="020B0A04020102020204" pitchFamily="34" charset="0"/>
              </a:rPr>
              <a:t/>
            </a:r>
            <a:br>
              <a:rPr lang="ro-RO" altLang="en-US" sz="2200" dirty="0">
                <a:solidFill>
                  <a:srgbClr val="000066"/>
                </a:solidFill>
                <a:latin typeface="Arial Black" panose="020B0A04020102020204" pitchFamily="34" charset="0"/>
              </a:rPr>
            </a:br>
            <a:r>
              <a:rPr lang="ro-RO" altLang="en-US" sz="2200" dirty="0">
                <a:solidFill>
                  <a:srgbClr val="000066"/>
                </a:solidFill>
                <a:latin typeface="Arial Black" panose="020B0A04020102020204" pitchFamily="34" charset="0"/>
              </a:rPr>
              <a:t/>
            </a:r>
            <a:br>
              <a:rPr lang="ro-RO" altLang="en-US" sz="2200" dirty="0">
                <a:solidFill>
                  <a:srgbClr val="000066"/>
                </a:solidFill>
                <a:latin typeface="Arial Black" panose="020B0A04020102020204" pitchFamily="34" charset="0"/>
              </a:rPr>
            </a:br>
            <a:r>
              <a:rPr lang="ro-RO" altLang="en-US" sz="2600" dirty="0">
                <a:solidFill>
                  <a:srgbClr val="0070C0"/>
                </a:solidFill>
                <a:latin typeface="Arial Black" panose="020B0A04020102020204" pitchFamily="34" charset="0"/>
              </a:rPr>
              <a:t>CERTIFICAT DE PARTICIPARE</a:t>
            </a:r>
            <a:br>
              <a:rPr lang="ro-RO" altLang="en-US" sz="2600" dirty="0">
                <a:solidFill>
                  <a:srgbClr val="0070C0"/>
                </a:solidFill>
                <a:latin typeface="Arial Black" panose="020B0A04020102020204" pitchFamily="34" charset="0"/>
              </a:rPr>
            </a:br>
            <a:r>
              <a:rPr lang="ro-RO" altLang="en-US" sz="1600" b="1" dirty="0">
                <a:latin typeface="Monotype Corsiva" panose="03010101010201010101" pitchFamily="66" charset="0"/>
              </a:rPr>
              <a:t>se acordă Doamnei / Domnului</a:t>
            </a:r>
            <a:r>
              <a:rPr lang="ro-RO" altLang="en-US" sz="2400" i="1" dirty="0">
                <a:latin typeface="Arial" panose="020B0604020202020204" pitchFamily="34" charset="0"/>
              </a:rPr>
              <a:t/>
            </a:r>
            <a:br>
              <a:rPr lang="ro-RO" altLang="en-US" sz="2400" i="1" dirty="0">
                <a:latin typeface="Arial" panose="020B0604020202020204" pitchFamily="34" charset="0"/>
              </a:rPr>
            </a:br>
            <a:r>
              <a:rPr lang="ro-RO" altLang="en-US" sz="2200" i="1" dirty="0" smtClean="0">
                <a:solidFill>
                  <a:srgbClr val="FF0000"/>
                </a:solidFill>
                <a:latin typeface="Arial Black" panose="020B0A04020102020204" pitchFamily="34" charset="0"/>
              </a:rPr>
              <a:t>ROTARU LILIA</a:t>
            </a:r>
            <a:r>
              <a:rPr lang="ro-RO" altLang="en-US" sz="2200" dirty="0">
                <a:solidFill>
                  <a:schemeClr val="tx1"/>
                </a:solidFill>
                <a:latin typeface="Arial Black" panose="020B0A04020102020204" pitchFamily="34" charset="0"/>
              </a:rPr>
              <a:t/>
            </a:r>
            <a:br>
              <a:rPr lang="ro-RO" altLang="en-US" sz="2200" dirty="0">
                <a:solidFill>
                  <a:schemeClr val="tx1"/>
                </a:solidFill>
                <a:latin typeface="Arial Black" panose="020B0A04020102020204" pitchFamily="34" charset="0"/>
              </a:rPr>
            </a:br>
            <a:r>
              <a:rPr lang="ro-RO" altLang="en-US" sz="2200" b="1" i="1" dirty="0">
                <a:solidFill>
                  <a:srgbClr val="0070C0"/>
                </a:solidFill>
                <a:latin typeface="Arial Black" panose="020B0A04020102020204" pitchFamily="34" charset="0"/>
                <a:cs typeface="Arial" panose="020B0604020202020204" pitchFamily="34" charset="0"/>
              </a:rPr>
              <a:t>CONFERINȚA INTERNAȚIONALĂ </a:t>
            </a:r>
            <a:br>
              <a:rPr lang="ro-RO" altLang="en-US" sz="2200" b="1" i="1" dirty="0">
                <a:solidFill>
                  <a:srgbClr val="0070C0"/>
                </a:solidFill>
                <a:latin typeface="Arial Black" panose="020B0A04020102020204" pitchFamily="34" charset="0"/>
                <a:cs typeface="Arial" panose="020B0604020202020204" pitchFamily="34" charset="0"/>
              </a:rPr>
            </a:br>
            <a:r>
              <a:rPr lang="ro-RO" altLang="en-US" sz="2200" b="1" i="1" dirty="0">
                <a:solidFill>
                  <a:srgbClr val="0070C0"/>
                </a:solidFill>
                <a:latin typeface="Arial Black" panose="020B0A04020102020204" pitchFamily="34" charset="0"/>
                <a:cs typeface="Arial" panose="020B0604020202020204" pitchFamily="34" charset="0"/>
              </a:rPr>
              <a:t>EDUCAȚIE ONLINE</a:t>
            </a:r>
            <a:r>
              <a:rPr lang="ro-RO" altLang="en-US" sz="2400" b="1" i="1" dirty="0">
                <a:solidFill>
                  <a:srgbClr val="0070C0"/>
                </a:solidFill>
                <a:latin typeface="Arial Black" panose="020B0A04020102020204" pitchFamily="34" charset="0"/>
                <a:cs typeface="Arial" panose="020B0604020202020204" pitchFamily="34" charset="0"/>
              </a:rPr>
              <a:t/>
            </a:r>
            <a:br>
              <a:rPr lang="ro-RO" altLang="en-US" sz="2400" b="1" i="1" dirty="0">
                <a:solidFill>
                  <a:srgbClr val="0070C0"/>
                </a:solidFill>
                <a:latin typeface="Arial Black" panose="020B0A04020102020204" pitchFamily="34" charset="0"/>
                <a:cs typeface="Arial" panose="020B0604020202020204" pitchFamily="34" charset="0"/>
              </a:rPr>
            </a:br>
            <a:r>
              <a:rPr lang="ro-RO" altLang="en-US" sz="1400" b="1" i="1" dirty="0">
                <a:solidFill>
                  <a:srgbClr val="0070C0"/>
                </a:solidFill>
                <a:latin typeface="Arial Black" panose="020B0A04020102020204" pitchFamily="34" charset="0"/>
                <a:cs typeface="Arial" panose="020B0604020202020204" pitchFamily="34" charset="0"/>
              </a:rPr>
              <a:t>55 de </a:t>
            </a:r>
            <a:r>
              <a:rPr lang="ro-RO" altLang="en-US" sz="1400" b="1" i="1" dirty="0" err="1">
                <a:solidFill>
                  <a:srgbClr val="0070C0"/>
                </a:solidFill>
                <a:latin typeface="Arial Black" panose="020B0A04020102020204" pitchFamily="34" charset="0"/>
                <a:cs typeface="Arial" panose="020B0604020202020204" pitchFamily="34" charset="0"/>
              </a:rPr>
              <a:t>webinare</a:t>
            </a:r>
            <a:r>
              <a:rPr lang="ro-RO" altLang="en-US" sz="1400" b="1" i="1" dirty="0">
                <a:solidFill>
                  <a:srgbClr val="0070C0"/>
                </a:solidFill>
                <a:latin typeface="Arial Black" panose="020B0A04020102020204" pitchFamily="34" charset="0"/>
                <a:cs typeface="Arial" panose="020B0604020202020204" pitchFamily="34" charset="0"/>
              </a:rPr>
              <a:t> și sesiuni Facebook Live</a:t>
            </a:r>
            <a:r>
              <a:rPr lang="ro-RO" altLang="en-US" sz="2000" b="1" i="1" dirty="0">
                <a:solidFill>
                  <a:srgbClr val="0070C0"/>
                </a:solidFill>
                <a:latin typeface="Arial Black" panose="020B0A04020102020204" pitchFamily="34" charset="0"/>
                <a:cs typeface="Arial" panose="020B0604020202020204" pitchFamily="34" charset="0"/>
              </a:rPr>
              <a:t/>
            </a:r>
            <a:br>
              <a:rPr lang="ro-RO" altLang="en-US" sz="2000" b="1" i="1" dirty="0">
                <a:solidFill>
                  <a:srgbClr val="0070C0"/>
                </a:solidFill>
                <a:latin typeface="Arial Black" panose="020B0A04020102020204" pitchFamily="34" charset="0"/>
                <a:cs typeface="Arial" panose="020B0604020202020204" pitchFamily="34" charset="0"/>
              </a:rPr>
            </a:br>
            <a:r>
              <a:rPr lang="ro-RO" altLang="en-US" sz="1200" b="1" i="1" dirty="0">
                <a:solidFill>
                  <a:schemeClr val="tx1"/>
                </a:solidFill>
                <a:cs typeface="Arial" panose="020B0604020202020204" pitchFamily="34" charset="0"/>
              </a:rPr>
              <a:t>w</a:t>
            </a:r>
            <a:r>
              <a:rPr lang="en-US" sz="1200" b="1" i="1" dirty="0" err="1">
                <a:solidFill>
                  <a:schemeClr val="tx1"/>
                </a:solidFill>
              </a:rPr>
              <a:t>ww.facebook.com</a:t>
            </a:r>
            <a:r>
              <a:rPr lang="en-US" sz="1200" b="1" i="1" dirty="0">
                <a:solidFill>
                  <a:schemeClr val="tx1"/>
                </a:solidFill>
              </a:rPr>
              <a:t>/</a:t>
            </a:r>
            <a:r>
              <a:rPr lang="en-US" sz="1200" b="1" i="1" dirty="0" err="1">
                <a:solidFill>
                  <a:schemeClr val="tx1"/>
                </a:solidFill>
              </a:rPr>
              <a:t>educatieonline.m</a:t>
            </a:r>
            <a:r>
              <a:rPr lang="ro-RO" sz="1200" b="1" i="1" dirty="0">
                <a:solidFill>
                  <a:schemeClr val="tx1"/>
                </a:solidFill>
              </a:rPr>
              <a:t>d</a:t>
            </a:r>
            <a:br>
              <a:rPr lang="ro-RO" sz="1200" b="1" i="1" dirty="0">
                <a:solidFill>
                  <a:schemeClr val="tx1"/>
                </a:solidFill>
              </a:rPr>
            </a:br>
            <a:r>
              <a:rPr lang="ro-RO" sz="1200" b="1" i="1" dirty="0">
                <a:solidFill>
                  <a:schemeClr val="tx1"/>
                </a:solidFill>
              </a:rPr>
              <a:t/>
            </a:r>
            <a:br>
              <a:rPr lang="ro-RO" sz="1200" b="1" i="1" dirty="0">
                <a:solidFill>
                  <a:schemeClr val="tx1"/>
                </a:solidFill>
              </a:rPr>
            </a:br>
            <a:r>
              <a:rPr lang="ro-RO" altLang="en-US" sz="1600" b="1" i="1" dirty="0">
                <a:solidFill>
                  <a:schemeClr val="tx1"/>
                </a:solidFill>
                <a:latin typeface="Arial Black" panose="020B0A04020102020204" pitchFamily="34" charset="0"/>
                <a:cs typeface="Arial" panose="020B0604020202020204" pitchFamily="34" charset="0"/>
              </a:rPr>
              <a:t>6-11 iulie 2020</a:t>
            </a:r>
            <a:r>
              <a:rPr lang="ro-RO" sz="1600" b="1" i="1" dirty="0">
                <a:solidFill>
                  <a:schemeClr val="tx1"/>
                </a:solidFill>
              </a:rPr>
              <a:t/>
            </a:r>
            <a:br>
              <a:rPr lang="ro-RO" sz="1600" b="1" i="1" dirty="0">
                <a:solidFill>
                  <a:schemeClr val="tx1"/>
                </a:solidFill>
              </a:rPr>
            </a:br>
            <a:r>
              <a:rPr lang="ro-RO" sz="1200" b="1" i="1" dirty="0">
                <a:solidFill>
                  <a:schemeClr val="tx1"/>
                </a:solidFill>
              </a:rPr>
              <a:t>Eveniment desfășurat sub patronajul Ministerului Educației, Culturii și Cercetării, </a:t>
            </a:r>
            <a:br>
              <a:rPr lang="ro-RO" sz="1200" b="1" i="1" dirty="0">
                <a:solidFill>
                  <a:schemeClr val="tx1"/>
                </a:solidFill>
              </a:rPr>
            </a:br>
            <a:r>
              <a:rPr lang="ro-RO" sz="1200" b="1" i="1" dirty="0">
                <a:solidFill>
                  <a:schemeClr val="tx1"/>
                </a:solidFill>
              </a:rPr>
              <a:t>în parteneriat cu Primăria Municipiului Chișinău,</a:t>
            </a:r>
            <a:br>
              <a:rPr lang="ro-RO" sz="1200" b="1" i="1" dirty="0">
                <a:solidFill>
                  <a:schemeClr val="tx1"/>
                </a:solidFill>
              </a:rPr>
            </a:br>
            <a:r>
              <a:rPr lang="ro-RO" sz="1200" b="1" i="1" dirty="0">
                <a:solidFill>
                  <a:schemeClr val="tx1"/>
                </a:solidFill>
              </a:rPr>
              <a:t>organizat de către Direcția Generală Educație, Tineret și Sport . </a:t>
            </a:r>
            <a:r>
              <a:rPr lang="ro-RO" altLang="en-US" sz="1200" b="1" i="1" dirty="0">
                <a:solidFill>
                  <a:srgbClr val="0070C0"/>
                </a:solidFill>
                <a:latin typeface="Arial Black" panose="020B0A04020102020204" pitchFamily="34" charset="0"/>
                <a:cs typeface="Arial" panose="020B0604020202020204" pitchFamily="34" charset="0"/>
              </a:rPr>
              <a:t/>
            </a:r>
            <a:br>
              <a:rPr lang="ro-RO" altLang="en-US" sz="1200" b="1" i="1" dirty="0">
                <a:solidFill>
                  <a:srgbClr val="0070C0"/>
                </a:solidFill>
                <a:latin typeface="Arial Black" panose="020B0A04020102020204" pitchFamily="34" charset="0"/>
                <a:cs typeface="Arial" panose="020B0604020202020204" pitchFamily="34" charset="0"/>
              </a:rPr>
            </a:br>
            <a:r>
              <a:rPr lang="ro-RO" altLang="en-US" sz="2000" b="1" i="1" dirty="0">
                <a:solidFill>
                  <a:srgbClr val="000066"/>
                </a:solidFill>
                <a:latin typeface="Arial Black" panose="020B0A04020102020204" pitchFamily="34" charset="0"/>
                <a:cs typeface="Arial" panose="020B0604020202020204" pitchFamily="34" charset="0"/>
              </a:rPr>
              <a:t/>
            </a:r>
            <a:br>
              <a:rPr lang="ro-RO" altLang="en-US" sz="2000" b="1" i="1" dirty="0">
                <a:solidFill>
                  <a:srgbClr val="000066"/>
                </a:solidFill>
                <a:latin typeface="Arial Black" panose="020B0A04020102020204" pitchFamily="34" charset="0"/>
                <a:cs typeface="Arial" panose="020B0604020202020204" pitchFamily="34" charset="0"/>
              </a:rPr>
            </a:br>
            <a:r>
              <a:rPr lang="ro-RO" altLang="en-US" sz="2000" i="1" dirty="0">
                <a:solidFill>
                  <a:srgbClr val="000066"/>
                </a:solidFill>
                <a:latin typeface="Arial Black" panose="020B0A04020102020204" pitchFamily="34" charset="0"/>
                <a:cs typeface="Arial" panose="020B0604020202020204" pitchFamily="34" charset="0"/>
              </a:rPr>
              <a:t/>
            </a:r>
            <a:br>
              <a:rPr lang="ro-RO" altLang="en-US" sz="2000" i="1" dirty="0">
                <a:solidFill>
                  <a:srgbClr val="000066"/>
                </a:solidFill>
                <a:latin typeface="Arial Black" panose="020B0A04020102020204" pitchFamily="34" charset="0"/>
                <a:cs typeface="Arial" panose="020B0604020202020204" pitchFamily="34" charset="0"/>
              </a:rPr>
            </a:br>
            <a:endParaRPr lang="en-US" altLang="en-US" sz="2000" i="1" dirty="0"/>
          </a:p>
        </p:txBody>
      </p:sp>
      <p:sp>
        <p:nvSpPr>
          <p:cNvPr id="4" name="TextBox 3"/>
          <p:cNvSpPr txBox="1"/>
          <p:nvPr/>
        </p:nvSpPr>
        <p:spPr>
          <a:xfrm>
            <a:off x="1115616" y="5846376"/>
            <a:ext cx="4158011" cy="615553"/>
          </a:xfrm>
          <a:prstGeom prst="rect">
            <a:avLst/>
          </a:prstGeom>
          <a:noFill/>
        </p:spPr>
        <p:txBody>
          <a:bodyPr wrap="square" rtlCol="0">
            <a:spAutoFit/>
          </a:bodyPr>
          <a:lstStyle/>
          <a:p>
            <a:pPr algn="ctr"/>
            <a:r>
              <a:rPr lang="ro-RO" sz="1800" b="1" dirty="0">
                <a:latin typeface="+mj-lt"/>
              </a:rPr>
              <a:t>Andrei </a:t>
            </a:r>
            <a:r>
              <a:rPr lang="ro-RO" sz="1800" b="1" dirty="0" err="1">
                <a:latin typeface="+mj-lt"/>
              </a:rPr>
              <a:t>PAVALOI</a:t>
            </a:r>
            <a:endParaRPr lang="ro-RO" sz="1600" b="1" dirty="0">
              <a:latin typeface="+mj-lt"/>
            </a:endParaRPr>
          </a:p>
          <a:p>
            <a:pPr algn="ctr"/>
            <a:r>
              <a:rPr lang="ro-RO" sz="1600" b="1" i="1" dirty="0">
                <a:latin typeface="+mj-lt"/>
              </a:rPr>
              <a:t>Direcția Generală Educație, Tineret și Sport</a:t>
            </a:r>
            <a:endParaRPr lang="en-US" sz="1600" b="1" i="1" dirty="0">
              <a:latin typeface="+mj-lt"/>
            </a:endParaRPr>
          </a:p>
        </p:txBody>
      </p:sp>
      <p:pic>
        <p:nvPicPr>
          <p:cNvPr id="8" name="Imagine 7" descr="O imagine care conține aeroplan&#10;&#10;Descriere generată automat">
            <a:extLst>
              <a:ext uri="{FF2B5EF4-FFF2-40B4-BE49-F238E27FC236}">
                <a16:creationId xmlns:a16="http://schemas.microsoft.com/office/drawing/2014/main" xmlns="" id="{5C753E88-1FEE-4C71-BDC4-27DA9B220DCE}"/>
              </a:ext>
            </a:extLst>
          </p:cNvPr>
          <p:cNvPicPr>
            <a:picLocks noChangeAspect="1"/>
          </p:cNvPicPr>
          <p:nvPr/>
        </p:nvPicPr>
        <p:blipFill rotWithShape="1">
          <a:blip r:embed="rId3">
            <a:extLst>
              <a:ext uri="{28A0092B-C50C-407E-A947-70E740481C1C}">
                <a14:useLocalDpi xmlns:a14="http://schemas.microsoft.com/office/drawing/2010/main" xmlns="" val="0"/>
              </a:ext>
            </a:extLst>
          </a:blip>
          <a:srcRect l="14057" t="22004" r="18414" b="20138"/>
          <a:stretch/>
        </p:blipFill>
        <p:spPr>
          <a:xfrm>
            <a:off x="6516216" y="5373216"/>
            <a:ext cx="2445370" cy="1222686"/>
          </a:xfrm>
          <a:prstGeom prst="rect">
            <a:avLst/>
          </a:prstGeom>
        </p:spPr>
      </p:pic>
      <p:pic>
        <p:nvPicPr>
          <p:cNvPr id="1028" name="Picture 4" descr="Direcţia Educaţie, Tineret şi Sport - sectorului Buiucani">
            <a:extLst>
              <a:ext uri="{FF2B5EF4-FFF2-40B4-BE49-F238E27FC236}">
                <a16:creationId xmlns:a16="http://schemas.microsoft.com/office/drawing/2014/main" xmlns="" id="{92AEFAAE-B926-4443-A03F-1587AA097959}"/>
              </a:ext>
            </a:extLst>
          </p:cNvPr>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7127174" y="35897"/>
            <a:ext cx="1385900" cy="1385900"/>
          </a:xfrm>
          <a:prstGeom prst="rect">
            <a:avLst/>
          </a:prstGeom>
          <a:noFill/>
          <a:extLst>
            <a:ext uri="{909E8E84-426E-40DD-AFC4-6F175D3DCCD1}">
              <a14:hiddenFill xmlns:a14="http://schemas.microsoft.com/office/drawing/2010/main" xmlns="">
                <a:solidFill>
                  <a:srgbClr val="FFFFFF"/>
                </a:solidFill>
              </a14:hiddenFill>
            </a:ext>
          </a:extLst>
        </p:spPr>
      </p:pic>
      <p:pic>
        <p:nvPicPr>
          <p:cNvPr id="1030" name="Picture 6" descr="Primăria Municipiului Chișinău - Home | Facebook">
            <a:extLst>
              <a:ext uri="{FF2B5EF4-FFF2-40B4-BE49-F238E27FC236}">
                <a16:creationId xmlns:a16="http://schemas.microsoft.com/office/drawing/2014/main" xmlns="" id="{72FAC627-6A0F-4763-BFBF-CF85C27A20F9}"/>
              </a:ext>
            </a:extLst>
          </p:cNvPr>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4283968" y="116632"/>
            <a:ext cx="1184102" cy="1184102"/>
          </a:xfrm>
          <a:prstGeom prst="rect">
            <a:avLst/>
          </a:prstGeom>
          <a:noFill/>
          <a:extLst>
            <a:ext uri="{909E8E84-426E-40DD-AFC4-6F175D3DCCD1}">
              <a14:hiddenFill xmlns:a14="http://schemas.microsoft.com/office/drawing/2010/main" xmlns="">
                <a:solidFill>
                  <a:srgbClr val="FFFFFF"/>
                </a:solidFill>
              </a14:hiddenFill>
            </a:ext>
          </a:extLst>
        </p:spPr>
      </p:pic>
      <p:pic>
        <p:nvPicPr>
          <p:cNvPr id="1032" name="Picture 8" descr="Ministerul Educației, Culturii și Cercetării | Guvernul Republicii ...">
            <a:extLst>
              <a:ext uri="{FF2B5EF4-FFF2-40B4-BE49-F238E27FC236}">
                <a16:creationId xmlns:a16="http://schemas.microsoft.com/office/drawing/2014/main" xmlns="" id="{FD8D1D62-5025-47D9-853E-24DFB681ED7E}"/>
              </a:ext>
            </a:extLst>
          </p:cNvPr>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971600" y="188640"/>
            <a:ext cx="3002050" cy="1032705"/>
          </a:xfrm>
          <a:prstGeom prst="rect">
            <a:avLst/>
          </a:prstGeom>
          <a:noFill/>
          <a:extLst>
            <a:ext uri="{909E8E84-426E-40DD-AFC4-6F175D3DCCD1}">
              <a14:hiddenFill xmlns:a14="http://schemas.microsoft.com/office/drawing/2010/main" xmlns="">
                <a:solidFill>
                  <a:srgbClr val="FFFFFF"/>
                </a:solidFill>
              </a14:hiddenFill>
            </a:ext>
          </a:extLst>
        </p:spPr>
      </p:pic>
      <p:pic>
        <p:nvPicPr>
          <p:cNvPr id="2" name="Imagine 1">
            <a:extLst>
              <a:ext uri="{FF2B5EF4-FFF2-40B4-BE49-F238E27FC236}">
                <a16:creationId xmlns:a16="http://schemas.microsoft.com/office/drawing/2014/main" xmlns="" id="{49AC9641-507A-45EF-8F38-8065171C3B2A}"/>
              </a:ext>
            </a:extLst>
          </p:cNvPr>
          <p:cNvPicPr>
            <a:picLocks noChangeAspect="1"/>
          </p:cNvPicPr>
          <p:nvPr/>
        </p:nvPicPr>
        <p:blipFill rotWithShape="1">
          <a:blip r:embed="rId7" cstate="print"/>
          <a:srcRect l="26375" t="21835" r="32675" b="14425"/>
          <a:stretch/>
        </p:blipFill>
        <p:spPr>
          <a:xfrm>
            <a:off x="4932040" y="5325938"/>
            <a:ext cx="1741588" cy="1440160"/>
          </a:xfrm>
          <a:prstGeom prst="rect">
            <a:avLst/>
          </a:prstGeom>
        </p:spPr>
      </p:pic>
    </p:spTree>
    <p:extLst>
      <p:ext uri="{BB962C8B-B14F-4D97-AF65-F5344CB8AC3E}">
        <p14:creationId xmlns:p14="http://schemas.microsoft.com/office/powerpoint/2010/main" xmlns="" val="3103598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87" name="Rectangle 1067"/>
          <p:cNvSpPr>
            <a:spLocks noChangeArrowheads="1"/>
          </p:cNvSpPr>
          <p:nvPr/>
        </p:nvSpPr>
        <p:spPr bwMode="auto">
          <a:xfrm>
            <a:off x="0" y="0"/>
            <a:ext cx="899592" cy="6858000"/>
          </a:xfrm>
          <a:prstGeom prst="rect">
            <a:avLst/>
          </a:prstGeom>
          <a:solidFill>
            <a:srgbClr val="0070C0"/>
          </a:solidFill>
          <a:ln w="12700" cap="sq">
            <a:solidFill>
              <a:schemeClr val="tx1"/>
            </a:solidFill>
            <a:miter lim="800000"/>
            <a:headEnd type="none" w="sm" len="sm"/>
            <a:tailEnd type="none" w="sm" len="sm"/>
          </a:ln>
          <a:effectLst/>
        </p:spPr>
        <p:txBody>
          <a:bodyPr wrap="none" anchor="ctr"/>
          <a:lstStyle/>
          <a:p>
            <a:endParaRPr lang="en-US" dirty="0"/>
          </a:p>
        </p:txBody>
      </p:sp>
      <p:sp>
        <p:nvSpPr>
          <p:cNvPr id="6146" name="Rectangle 1026"/>
          <p:cNvSpPr>
            <a:spLocks noGrp="1" noChangeArrowheads="1"/>
          </p:cNvSpPr>
          <p:nvPr>
            <p:ph type="title" idx="4294967295"/>
          </p:nvPr>
        </p:nvSpPr>
        <p:spPr>
          <a:xfrm>
            <a:off x="395536" y="404802"/>
            <a:ext cx="8640960" cy="6453198"/>
          </a:xfrm>
          <a:noFill/>
          <a:ln/>
        </p:spPr>
        <p:txBody>
          <a:bodyPr/>
          <a:lstStyle/>
          <a:p>
            <a:pPr>
              <a:lnSpc>
                <a:spcPct val="120000"/>
              </a:lnSpc>
            </a:pPr>
            <a:r>
              <a:rPr lang="ro-RO" altLang="en-US" sz="2200" dirty="0">
                <a:solidFill>
                  <a:srgbClr val="000066"/>
                </a:solidFill>
                <a:latin typeface="Arial Black" panose="020B0A04020102020204" pitchFamily="34" charset="0"/>
              </a:rPr>
              <a:t/>
            </a:r>
            <a:br>
              <a:rPr lang="ro-RO" altLang="en-US" sz="2200" dirty="0">
                <a:solidFill>
                  <a:srgbClr val="000066"/>
                </a:solidFill>
                <a:latin typeface="Arial Black" panose="020B0A04020102020204" pitchFamily="34" charset="0"/>
              </a:rPr>
            </a:br>
            <a:r>
              <a:rPr lang="ro-RO" altLang="en-US" sz="2200" dirty="0">
                <a:solidFill>
                  <a:srgbClr val="000066"/>
                </a:solidFill>
                <a:latin typeface="Arial Black" panose="020B0A04020102020204" pitchFamily="34" charset="0"/>
              </a:rPr>
              <a:t/>
            </a:r>
            <a:br>
              <a:rPr lang="ro-RO" altLang="en-US" sz="2200" dirty="0">
                <a:solidFill>
                  <a:srgbClr val="000066"/>
                </a:solidFill>
                <a:latin typeface="Arial Black" panose="020B0A04020102020204" pitchFamily="34" charset="0"/>
              </a:rPr>
            </a:br>
            <a:r>
              <a:rPr lang="ro-RO" altLang="en-US" sz="2600" dirty="0">
                <a:solidFill>
                  <a:srgbClr val="0070C0"/>
                </a:solidFill>
                <a:latin typeface="Arial Black" panose="020B0A04020102020204" pitchFamily="34" charset="0"/>
              </a:rPr>
              <a:t>CERTIFICAT DE PARTICIPARE</a:t>
            </a:r>
            <a:br>
              <a:rPr lang="ro-RO" altLang="en-US" sz="2600" dirty="0">
                <a:solidFill>
                  <a:srgbClr val="0070C0"/>
                </a:solidFill>
                <a:latin typeface="Arial Black" panose="020B0A04020102020204" pitchFamily="34" charset="0"/>
              </a:rPr>
            </a:br>
            <a:r>
              <a:rPr lang="ro-RO" altLang="en-US" sz="1600" b="1" dirty="0">
                <a:latin typeface="Monotype Corsiva" panose="03010101010201010101" pitchFamily="66" charset="0"/>
              </a:rPr>
              <a:t>se acordă Doamnei / Domnului</a:t>
            </a:r>
            <a:r>
              <a:rPr lang="ro-RO" altLang="en-US" sz="2400" i="1" dirty="0">
                <a:latin typeface="Arial" panose="020B0604020202020204" pitchFamily="34" charset="0"/>
              </a:rPr>
              <a:t/>
            </a:r>
            <a:br>
              <a:rPr lang="ro-RO" altLang="en-US" sz="2400" i="1" dirty="0">
                <a:latin typeface="Arial" panose="020B0604020202020204" pitchFamily="34" charset="0"/>
              </a:rPr>
            </a:br>
            <a:r>
              <a:rPr lang="ro-RO" altLang="en-US" sz="2200" i="1" dirty="0" smtClean="0">
                <a:solidFill>
                  <a:srgbClr val="FF0000"/>
                </a:solidFill>
                <a:latin typeface="Arial Black" panose="020B0A04020102020204" pitchFamily="34" charset="0"/>
              </a:rPr>
              <a:t>ROTARU ANGELA</a:t>
            </a:r>
            <a:r>
              <a:rPr lang="ro-RO" altLang="en-US" sz="2200" dirty="0">
                <a:solidFill>
                  <a:schemeClr val="tx1"/>
                </a:solidFill>
                <a:latin typeface="Arial Black" panose="020B0A04020102020204" pitchFamily="34" charset="0"/>
              </a:rPr>
              <a:t/>
            </a:r>
            <a:br>
              <a:rPr lang="ro-RO" altLang="en-US" sz="2200" dirty="0">
                <a:solidFill>
                  <a:schemeClr val="tx1"/>
                </a:solidFill>
                <a:latin typeface="Arial Black" panose="020B0A04020102020204" pitchFamily="34" charset="0"/>
              </a:rPr>
            </a:br>
            <a:r>
              <a:rPr lang="ro-RO" altLang="en-US" sz="2200" b="1" i="1" dirty="0">
                <a:solidFill>
                  <a:srgbClr val="0070C0"/>
                </a:solidFill>
                <a:latin typeface="Arial Black" panose="020B0A04020102020204" pitchFamily="34" charset="0"/>
                <a:cs typeface="Arial" panose="020B0604020202020204" pitchFamily="34" charset="0"/>
              </a:rPr>
              <a:t>CONFERINȚA INTERNAȚIONALĂ </a:t>
            </a:r>
            <a:br>
              <a:rPr lang="ro-RO" altLang="en-US" sz="2200" b="1" i="1" dirty="0">
                <a:solidFill>
                  <a:srgbClr val="0070C0"/>
                </a:solidFill>
                <a:latin typeface="Arial Black" panose="020B0A04020102020204" pitchFamily="34" charset="0"/>
                <a:cs typeface="Arial" panose="020B0604020202020204" pitchFamily="34" charset="0"/>
              </a:rPr>
            </a:br>
            <a:r>
              <a:rPr lang="ro-RO" altLang="en-US" sz="2200" b="1" i="1" dirty="0">
                <a:solidFill>
                  <a:srgbClr val="0070C0"/>
                </a:solidFill>
                <a:latin typeface="Arial Black" panose="020B0A04020102020204" pitchFamily="34" charset="0"/>
                <a:cs typeface="Arial" panose="020B0604020202020204" pitchFamily="34" charset="0"/>
              </a:rPr>
              <a:t>EDUCAȚIE ONLINE</a:t>
            </a:r>
            <a:r>
              <a:rPr lang="ro-RO" altLang="en-US" sz="2400" b="1" i="1" dirty="0">
                <a:solidFill>
                  <a:srgbClr val="0070C0"/>
                </a:solidFill>
                <a:latin typeface="Arial Black" panose="020B0A04020102020204" pitchFamily="34" charset="0"/>
                <a:cs typeface="Arial" panose="020B0604020202020204" pitchFamily="34" charset="0"/>
              </a:rPr>
              <a:t/>
            </a:r>
            <a:br>
              <a:rPr lang="ro-RO" altLang="en-US" sz="2400" b="1" i="1" dirty="0">
                <a:solidFill>
                  <a:srgbClr val="0070C0"/>
                </a:solidFill>
                <a:latin typeface="Arial Black" panose="020B0A04020102020204" pitchFamily="34" charset="0"/>
                <a:cs typeface="Arial" panose="020B0604020202020204" pitchFamily="34" charset="0"/>
              </a:rPr>
            </a:br>
            <a:r>
              <a:rPr lang="ro-RO" altLang="en-US" sz="1400" b="1" i="1" dirty="0">
                <a:solidFill>
                  <a:srgbClr val="0070C0"/>
                </a:solidFill>
                <a:latin typeface="Arial Black" panose="020B0A04020102020204" pitchFamily="34" charset="0"/>
                <a:cs typeface="Arial" panose="020B0604020202020204" pitchFamily="34" charset="0"/>
              </a:rPr>
              <a:t>55 de </a:t>
            </a:r>
            <a:r>
              <a:rPr lang="ro-RO" altLang="en-US" sz="1400" b="1" i="1" dirty="0" err="1">
                <a:solidFill>
                  <a:srgbClr val="0070C0"/>
                </a:solidFill>
                <a:latin typeface="Arial Black" panose="020B0A04020102020204" pitchFamily="34" charset="0"/>
                <a:cs typeface="Arial" panose="020B0604020202020204" pitchFamily="34" charset="0"/>
              </a:rPr>
              <a:t>webinare</a:t>
            </a:r>
            <a:r>
              <a:rPr lang="ro-RO" altLang="en-US" sz="1400" b="1" i="1" dirty="0">
                <a:solidFill>
                  <a:srgbClr val="0070C0"/>
                </a:solidFill>
                <a:latin typeface="Arial Black" panose="020B0A04020102020204" pitchFamily="34" charset="0"/>
                <a:cs typeface="Arial" panose="020B0604020202020204" pitchFamily="34" charset="0"/>
              </a:rPr>
              <a:t> și sesiuni Facebook Live</a:t>
            </a:r>
            <a:r>
              <a:rPr lang="ro-RO" altLang="en-US" sz="2000" b="1" i="1" dirty="0">
                <a:solidFill>
                  <a:srgbClr val="0070C0"/>
                </a:solidFill>
                <a:latin typeface="Arial Black" panose="020B0A04020102020204" pitchFamily="34" charset="0"/>
                <a:cs typeface="Arial" panose="020B0604020202020204" pitchFamily="34" charset="0"/>
              </a:rPr>
              <a:t/>
            </a:r>
            <a:br>
              <a:rPr lang="ro-RO" altLang="en-US" sz="2000" b="1" i="1" dirty="0">
                <a:solidFill>
                  <a:srgbClr val="0070C0"/>
                </a:solidFill>
                <a:latin typeface="Arial Black" panose="020B0A04020102020204" pitchFamily="34" charset="0"/>
                <a:cs typeface="Arial" panose="020B0604020202020204" pitchFamily="34" charset="0"/>
              </a:rPr>
            </a:br>
            <a:r>
              <a:rPr lang="ro-RO" altLang="en-US" sz="1200" b="1" i="1" dirty="0">
                <a:solidFill>
                  <a:schemeClr val="tx1"/>
                </a:solidFill>
                <a:cs typeface="Arial" panose="020B0604020202020204" pitchFamily="34" charset="0"/>
              </a:rPr>
              <a:t>w</a:t>
            </a:r>
            <a:r>
              <a:rPr lang="en-US" sz="1200" b="1" i="1" dirty="0" err="1">
                <a:solidFill>
                  <a:schemeClr val="tx1"/>
                </a:solidFill>
              </a:rPr>
              <a:t>ww.facebook.com</a:t>
            </a:r>
            <a:r>
              <a:rPr lang="en-US" sz="1200" b="1" i="1" dirty="0">
                <a:solidFill>
                  <a:schemeClr val="tx1"/>
                </a:solidFill>
              </a:rPr>
              <a:t>/</a:t>
            </a:r>
            <a:r>
              <a:rPr lang="en-US" sz="1200" b="1" i="1" dirty="0" err="1">
                <a:solidFill>
                  <a:schemeClr val="tx1"/>
                </a:solidFill>
              </a:rPr>
              <a:t>educatieonline.m</a:t>
            </a:r>
            <a:r>
              <a:rPr lang="ro-RO" sz="1200" b="1" i="1" dirty="0">
                <a:solidFill>
                  <a:schemeClr val="tx1"/>
                </a:solidFill>
              </a:rPr>
              <a:t>d</a:t>
            </a:r>
            <a:br>
              <a:rPr lang="ro-RO" sz="1200" b="1" i="1" dirty="0">
                <a:solidFill>
                  <a:schemeClr val="tx1"/>
                </a:solidFill>
              </a:rPr>
            </a:br>
            <a:r>
              <a:rPr lang="ro-RO" sz="1200" b="1" i="1" dirty="0">
                <a:solidFill>
                  <a:schemeClr val="tx1"/>
                </a:solidFill>
              </a:rPr>
              <a:t/>
            </a:r>
            <a:br>
              <a:rPr lang="ro-RO" sz="1200" b="1" i="1" dirty="0">
                <a:solidFill>
                  <a:schemeClr val="tx1"/>
                </a:solidFill>
              </a:rPr>
            </a:br>
            <a:r>
              <a:rPr lang="ro-RO" altLang="en-US" sz="1600" b="1" i="1" dirty="0">
                <a:solidFill>
                  <a:schemeClr val="tx1"/>
                </a:solidFill>
                <a:latin typeface="Arial Black" panose="020B0A04020102020204" pitchFamily="34" charset="0"/>
                <a:cs typeface="Arial" panose="020B0604020202020204" pitchFamily="34" charset="0"/>
              </a:rPr>
              <a:t>6-11 iulie 2020</a:t>
            </a:r>
            <a:r>
              <a:rPr lang="ro-RO" sz="1600" b="1" i="1" dirty="0">
                <a:solidFill>
                  <a:schemeClr val="tx1"/>
                </a:solidFill>
              </a:rPr>
              <a:t/>
            </a:r>
            <a:br>
              <a:rPr lang="ro-RO" sz="1600" b="1" i="1" dirty="0">
                <a:solidFill>
                  <a:schemeClr val="tx1"/>
                </a:solidFill>
              </a:rPr>
            </a:br>
            <a:r>
              <a:rPr lang="ro-RO" sz="1200" b="1" i="1" dirty="0">
                <a:solidFill>
                  <a:schemeClr val="tx1"/>
                </a:solidFill>
              </a:rPr>
              <a:t>Eveniment desfășurat sub patronajul Ministerului Educației, Culturii și Cercetării, </a:t>
            </a:r>
            <a:br>
              <a:rPr lang="ro-RO" sz="1200" b="1" i="1" dirty="0">
                <a:solidFill>
                  <a:schemeClr val="tx1"/>
                </a:solidFill>
              </a:rPr>
            </a:br>
            <a:r>
              <a:rPr lang="ro-RO" sz="1200" b="1" i="1" dirty="0">
                <a:solidFill>
                  <a:schemeClr val="tx1"/>
                </a:solidFill>
              </a:rPr>
              <a:t>în parteneriat cu Primăria Municipiului Chișinău,</a:t>
            </a:r>
            <a:br>
              <a:rPr lang="ro-RO" sz="1200" b="1" i="1" dirty="0">
                <a:solidFill>
                  <a:schemeClr val="tx1"/>
                </a:solidFill>
              </a:rPr>
            </a:br>
            <a:r>
              <a:rPr lang="ro-RO" sz="1200" b="1" i="1" dirty="0">
                <a:solidFill>
                  <a:schemeClr val="tx1"/>
                </a:solidFill>
              </a:rPr>
              <a:t>organizat de către Direcția Generală Educație, Tineret și Sport . </a:t>
            </a:r>
            <a:r>
              <a:rPr lang="ro-RO" altLang="en-US" sz="1200" b="1" i="1" dirty="0">
                <a:solidFill>
                  <a:srgbClr val="0070C0"/>
                </a:solidFill>
                <a:latin typeface="Arial Black" panose="020B0A04020102020204" pitchFamily="34" charset="0"/>
                <a:cs typeface="Arial" panose="020B0604020202020204" pitchFamily="34" charset="0"/>
              </a:rPr>
              <a:t/>
            </a:r>
            <a:br>
              <a:rPr lang="ro-RO" altLang="en-US" sz="1200" b="1" i="1" dirty="0">
                <a:solidFill>
                  <a:srgbClr val="0070C0"/>
                </a:solidFill>
                <a:latin typeface="Arial Black" panose="020B0A04020102020204" pitchFamily="34" charset="0"/>
                <a:cs typeface="Arial" panose="020B0604020202020204" pitchFamily="34" charset="0"/>
              </a:rPr>
            </a:br>
            <a:r>
              <a:rPr lang="ro-RO" altLang="en-US" sz="2000" b="1" i="1" dirty="0">
                <a:solidFill>
                  <a:srgbClr val="000066"/>
                </a:solidFill>
                <a:latin typeface="Arial Black" panose="020B0A04020102020204" pitchFamily="34" charset="0"/>
                <a:cs typeface="Arial" panose="020B0604020202020204" pitchFamily="34" charset="0"/>
              </a:rPr>
              <a:t/>
            </a:r>
            <a:br>
              <a:rPr lang="ro-RO" altLang="en-US" sz="2000" b="1" i="1" dirty="0">
                <a:solidFill>
                  <a:srgbClr val="000066"/>
                </a:solidFill>
                <a:latin typeface="Arial Black" panose="020B0A04020102020204" pitchFamily="34" charset="0"/>
                <a:cs typeface="Arial" panose="020B0604020202020204" pitchFamily="34" charset="0"/>
              </a:rPr>
            </a:br>
            <a:r>
              <a:rPr lang="ro-RO" altLang="en-US" sz="2000" i="1" dirty="0">
                <a:solidFill>
                  <a:srgbClr val="000066"/>
                </a:solidFill>
                <a:latin typeface="Arial Black" panose="020B0A04020102020204" pitchFamily="34" charset="0"/>
                <a:cs typeface="Arial" panose="020B0604020202020204" pitchFamily="34" charset="0"/>
              </a:rPr>
              <a:t/>
            </a:r>
            <a:br>
              <a:rPr lang="ro-RO" altLang="en-US" sz="2000" i="1" dirty="0">
                <a:solidFill>
                  <a:srgbClr val="000066"/>
                </a:solidFill>
                <a:latin typeface="Arial Black" panose="020B0A04020102020204" pitchFamily="34" charset="0"/>
                <a:cs typeface="Arial" panose="020B0604020202020204" pitchFamily="34" charset="0"/>
              </a:rPr>
            </a:br>
            <a:endParaRPr lang="en-US" altLang="en-US" sz="2000" i="1" dirty="0"/>
          </a:p>
        </p:txBody>
      </p:sp>
      <p:sp>
        <p:nvSpPr>
          <p:cNvPr id="4" name="TextBox 3"/>
          <p:cNvSpPr txBox="1"/>
          <p:nvPr/>
        </p:nvSpPr>
        <p:spPr>
          <a:xfrm>
            <a:off x="1115616" y="5846376"/>
            <a:ext cx="4158011" cy="615553"/>
          </a:xfrm>
          <a:prstGeom prst="rect">
            <a:avLst/>
          </a:prstGeom>
          <a:noFill/>
        </p:spPr>
        <p:txBody>
          <a:bodyPr wrap="square" rtlCol="0">
            <a:spAutoFit/>
          </a:bodyPr>
          <a:lstStyle/>
          <a:p>
            <a:pPr algn="ctr"/>
            <a:r>
              <a:rPr lang="ro-RO" sz="1800" b="1" dirty="0">
                <a:latin typeface="+mj-lt"/>
              </a:rPr>
              <a:t>Andrei </a:t>
            </a:r>
            <a:r>
              <a:rPr lang="ro-RO" sz="1800" b="1" dirty="0" err="1">
                <a:latin typeface="+mj-lt"/>
              </a:rPr>
              <a:t>PAVALOI</a:t>
            </a:r>
            <a:endParaRPr lang="ro-RO" sz="1600" b="1" dirty="0">
              <a:latin typeface="+mj-lt"/>
            </a:endParaRPr>
          </a:p>
          <a:p>
            <a:pPr algn="ctr"/>
            <a:r>
              <a:rPr lang="ro-RO" sz="1600" b="1" i="1" dirty="0">
                <a:latin typeface="+mj-lt"/>
              </a:rPr>
              <a:t>Direcția Generală Educație, Tineret și Sport</a:t>
            </a:r>
            <a:endParaRPr lang="en-US" sz="1600" b="1" i="1" dirty="0">
              <a:latin typeface="+mj-lt"/>
            </a:endParaRPr>
          </a:p>
        </p:txBody>
      </p:sp>
      <p:pic>
        <p:nvPicPr>
          <p:cNvPr id="8" name="Imagine 7" descr="O imagine care conține aeroplan&#10;&#10;Descriere generată automat">
            <a:extLst>
              <a:ext uri="{FF2B5EF4-FFF2-40B4-BE49-F238E27FC236}">
                <a16:creationId xmlns:a16="http://schemas.microsoft.com/office/drawing/2014/main" xmlns="" id="{5C753E88-1FEE-4C71-BDC4-27DA9B220DCE}"/>
              </a:ext>
            </a:extLst>
          </p:cNvPr>
          <p:cNvPicPr>
            <a:picLocks noChangeAspect="1"/>
          </p:cNvPicPr>
          <p:nvPr/>
        </p:nvPicPr>
        <p:blipFill rotWithShape="1">
          <a:blip r:embed="rId3">
            <a:extLst>
              <a:ext uri="{28A0092B-C50C-407E-A947-70E740481C1C}">
                <a14:useLocalDpi xmlns:a14="http://schemas.microsoft.com/office/drawing/2010/main" xmlns="" val="0"/>
              </a:ext>
            </a:extLst>
          </a:blip>
          <a:srcRect l="14057" t="22004" r="18414" b="20138"/>
          <a:stretch/>
        </p:blipFill>
        <p:spPr>
          <a:xfrm>
            <a:off x="6516216" y="5373216"/>
            <a:ext cx="2445370" cy="1222686"/>
          </a:xfrm>
          <a:prstGeom prst="rect">
            <a:avLst/>
          </a:prstGeom>
        </p:spPr>
      </p:pic>
      <p:pic>
        <p:nvPicPr>
          <p:cNvPr id="1028" name="Picture 4" descr="Direcţia Educaţie, Tineret şi Sport - sectorului Buiucani">
            <a:extLst>
              <a:ext uri="{FF2B5EF4-FFF2-40B4-BE49-F238E27FC236}">
                <a16:creationId xmlns:a16="http://schemas.microsoft.com/office/drawing/2014/main" xmlns="" id="{92AEFAAE-B926-4443-A03F-1587AA097959}"/>
              </a:ext>
            </a:extLst>
          </p:cNvPr>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7127174" y="35897"/>
            <a:ext cx="1385900" cy="1385900"/>
          </a:xfrm>
          <a:prstGeom prst="rect">
            <a:avLst/>
          </a:prstGeom>
          <a:noFill/>
          <a:extLst>
            <a:ext uri="{909E8E84-426E-40DD-AFC4-6F175D3DCCD1}">
              <a14:hiddenFill xmlns:a14="http://schemas.microsoft.com/office/drawing/2010/main" xmlns="">
                <a:solidFill>
                  <a:srgbClr val="FFFFFF"/>
                </a:solidFill>
              </a14:hiddenFill>
            </a:ext>
          </a:extLst>
        </p:spPr>
      </p:pic>
      <p:pic>
        <p:nvPicPr>
          <p:cNvPr id="1030" name="Picture 6" descr="Primăria Municipiului Chișinău - Home | Facebook">
            <a:extLst>
              <a:ext uri="{FF2B5EF4-FFF2-40B4-BE49-F238E27FC236}">
                <a16:creationId xmlns:a16="http://schemas.microsoft.com/office/drawing/2014/main" xmlns="" id="{72FAC627-6A0F-4763-BFBF-CF85C27A20F9}"/>
              </a:ext>
            </a:extLst>
          </p:cNvPr>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4283968" y="116632"/>
            <a:ext cx="1184102" cy="1184102"/>
          </a:xfrm>
          <a:prstGeom prst="rect">
            <a:avLst/>
          </a:prstGeom>
          <a:noFill/>
          <a:extLst>
            <a:ext uri="{909E8E84-426E-40DD-AFC4-6F175D3DCCD1}">
              <a14:hiddenFill xmlns:a14="http://schemas.microsoft.com/office/drawing/2010/main" xmlns="">
                <a:solidFill>
                  <a:srgbClr val="FFFFFF"/>
                </a:solidFill>
              </a14:hiddenFill>
            </a:ext>
          </a:extLst>
        </p:spPr>
      </p:pic>
      <p:pic>
        <p:nvPicPr>
          <p:cNvPr id="1032" name="Picture 8" descr="Ministerul Educației, Culturii și Cercetării | Guvernul Republicii ...">
            <a:extLst>
              <a:ext uri="{FF2B5EF4-FFF2-40B4-BE49-F238E27FC236}">
                <a16:creationId xmlns:a16="http://schemas.microsoft.com/office/drawing/2014/main" xmlns="" id="{FD8D1D62-5025-47D9-853E-24DFB681ED7E}"/>
              </a:ext>
            </a:extLst>
          </p:cNvPr>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971600" y="188640"/>
            <a:ext cx="3002050" cy="1032705"/>
          </a:xfrm>
          <a:prstGeom prst="rect">
            <a:avLst/>
          </a:prstGeom>
          <a:noFill/>
          <a:extLst>
            <a:ext uri="{909E8E84-426E-40DD-AFC4-6F175D3DCCD1}">
              <a14:hiddenFill xmlns:a14="http://schemas.microsoft.com/office/drawing/2010/main" xmlns="">
                <a:solidFill>
                  <a:srgbClr val="FFFFFF"/>
                </a:solidFill>
              </a14:hiddenFill>
            </a:ext>
          </a:extLst>
        </p:spPr>
      </p:pic>
      <p:pic>
        <p:nvPicPr>
          <p:cNvPr id="2" name="Imagine 1">
            <a:extLst>
              <a:ext uri="{FF2B5EF4-FFF2-40B4-BE49-F238E27FC236}">
                <a16:creationId xmlns:a16="http://schemas.microsoft.com/office/drawing/2014/main" xmlns="" id="{49AC9641-507A-45EF-8F38-8065171C3B2A}"/>
              </a:ext>
            </a:extLst>
          </p:cNvPr>
          <p:cNvPicPr>
            <a:picLocks noChangeAspect="1"/>
          </p:cNvPicPr>
          <p:nvPr/>
        </p:nvPicPr>
        <p:blipFill rotWithShape="1">
          <a:blip r:embed="rId7" cstate="print"/>
          <a:srcRect l="26375" t="21835" r="32675" b="14425"/>
          <a:stretch/>
        </p:blipFill>
        <p:spPr>
          <a:xfrm>
            <a:off x="4932040" y="5325938"/>
            <a:ext cx="1741588" cy="1440160"/>
          </a:xfrm>
          <a:prstGeom prst="rect">
            <a:avLst/>
          </a:prstGeom>
        </p:spPr>
      </p:pic>
    </p:spTree>
    <p:extLst>
      <p:ext uri="{BB962C8B-B14F-4D97-AF65-F5344CB8AC3E}">
        <p14:creationId xmlns:p14="http://schemas.microsoft.com/office/powerpoint/2010/main" xmlns="" val="3103598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87" name="Rectangle 1067"/>
          <p:cNvSpPr>
            <a:spLocks noChangeArrowheads="1"/>
          </p:cNvSpPr>
          <p:nvPr/>
        </p:nvSpPr>
        <p:spPr bwMode="auto">
          <a:xfrm>
            <a:off x="0" y="0"/>
            <a:ext cx="899592" cy="6858000"/>
          </a:xfrm>
          <a:prstGeom prst="rect">
            <a:avLst/>
          </a:prstGeom>
          <a:solidFill>
            <a:srgbClr val="0070C0"/>
          </a:solidFill>
          <a:ln w="12700" cap="sq">
            <a:solidFill>
              <a:schemeClr val="tx1"/>
            </a:solidFill>
            <a:miter lim="800000"/>
            <a:headEnd type="none" w="sm" len="sm"/>
            <a:tailEnd type="none" w="sm" len="sm"/>
          </a:ln>
          <a:effectLst/>
        </p:spPr>
        <p:txBody>
          <a:bodyPr wrap="none" anchor="ctr"/>
          <a:lstStyle/>
          <a:p>
            <a:endParaRPr lang="en-US" dirty="0"/>
          </a:p>
        </p:txBody>
      </p:sp>
      <p:sp>
        <p:nvSpPr>
          <p:cNvPr id="6146" name="Rectangle 1026"/>
          <p:cNvSpPr>
            <a:spLocks noGrp="1" noChangeArrowheads="1"/>
          </p:cNvSpPr>
          <p:nvPr>
            <p:ph type="title" idx="4294967295"/>
          </p:nvPr>
        </p:nvSpPr>
        <p:spPr>
          <a:xfrm>
            <a:off x="395536" y="404802"/>
            <a:ext cx="8640960" cy="6453198"/>
          </a:xfrm>
          <a:noFill/>
          <a:ln/>
        </p:spPr>
        <p:txBody>
          <a:bodyPr/>
          <a:lstStyle/>
          <a:p>
            <a:pPr>
              <a:lnSpc>
                <a:spcPct val="120000"/>
              </a:lnSpc>
            </a:pPr>
            <a:r>
              <a:rPr lang="ro-RO" altLang="en-US" sz="2200" dirty="0">
                <a:solidFill>
                  <a:srgbClr val="000066"/>
                </a:solidFill>
                <a:latin typeface="Arial Black" panose="020B0A04020102020204" pitchFamily="34" charset="0"/>
              </a:rPr>
              <a:t/>
            </a:r>
            <a:br>
              <a:rPr lang="ro-RO" altLang="en-US" sz="2200" dirty="0">
                <a:solidFill>
                  <a:srgbClr val="000066"/>
                </a:solidFill>
                <a:latin typeface="Arial Black" panose="020B0A04020102020204" pitchFamily="34" charset="0"/>
              </a:rPr>
            </a:br>
            <a:r>
              <a:rPr lang="ro-RO" altLang="en-US" sz="2200" dirty="0">
                <a:solidFill>
                  <a:srgbClr val="000066"/>
                </a:solidFill>
                <a:latin typeface="Arial Black" panose="020B0A04020102020204" pitchFamily="34" charset="0"/>
              </a:rPr>
              <a:t/>
            </a:r>
            <a:br>
              <a:rPr lang="ro-RO" altLang="en-US" sz="2200" dirty="0">
                <a:solidFill>
                  <a:srgbClr val="000066"/>
                </a:solidFill>
                <a:latin typeface="Arial Black" panose="020B0A04020102020204" pitchFamily="34" charset="0"/>
              </a:rPr>
            </a:br>
            <a:r>
              <a:rPr lang="ro-RO" altLang="en-US" sz="2600" dirty="0">
                <a:solidFill>
                  <a:srgbClr val="0070C0"/>
                </a:solidFill>
                <a:latin typeface="Arial Black" panose="020B0A04020102020204" pitchFamily="34" charset="0"/>
              </a:rPr>
              <a:t>CERTIFICAT DE PARTICIPARE</a:t>
            </a:r>
            <a:br>
              <a:rPr lang="ro-RO" altLang="en-US" sz="2600" dirty="0">
                <a:solidFill>
                  <a:srgbClr val="0070C0"/>
                </a:solidFill>
                <a:latin typeface="Arial Black" panose="020B0A04020102020204" pitchFamily="34" charset="0"/>
              </a:rPr>
            </a:br>
            <a:r>
              <a:rPr lang="ro-RO" altLang="en-US" sz="1600" b="1" dirty="0">
                <a:latin typeface="Monotype Corsiva" panose="03010101010201010101" pitchFamily="66" charset="0"/>
              </a:rPr>
              <a:t>se acordă Doamnei / Domnului</a:t>
            </a:r>
            <a:r>
              <a:rPr lang="ro-RO" altLang="en-US" sz="2400" i="1" dirty="0">
                <a:latin typeface="Arial" panose="020B0604020202020204" pitchFamily="34" charset="0"/>
              </a:rPr>
              <a:t/>
            </a:r>
            <a:br>
              <a:rPr lang="ro-RO" altLang="en-US" sz="2400" i="1" dirty="0">
                <a:latin typeface="Arial" panose="020B0604020202020204" pitchFamily="34" charset="0"/>
              </a:rPr>
            </a:br>
            <a:r>
              <a:rPr lang="ro-RO" altLang="en-US" sz="2200" i="1" dirty="0" smtClean="0">
                <a:solidFill>
                  <a:srgbClr val="FF0000"/>
                </a:solidFill>
                <a:latin typeface="Arial Black" panose="020B0A04020102020204" pitchFamily="34" charset="0"/>
              </a:rPr>
              <a:t>ROMAN VIOLETA</a:t>
            </a:r>
            <a:r>
              <a:rPr lang="ro-RO" altLang="en-US" sz="2200" dirty="0">
                <a:solidFill>
                  <a:schemeClr val="tx1"/>
                </a:solidFill>
                <a:latin typeface="Arial Black" panose="020B0A04020102020204" pitchFamily="34" charset="0"/>
              </a:rPr>
              <a:t/>
            </a:r>
            <a:br>
              <a:rPr lang="ro-RO" altLang="en-US" sz="2200" dirty="0">
                <a:solidFill>
                  <a:schemeClr val="tx1"/>
                </a:solidFill>
                <a:latin typeface="Arial Black" panose="020B0A04020102020204" pitchFamily="34" charset="0"/>
              </a:rPr>
            </a:br>
            <a:r>
              <a:rPr lang="ro-RO" altLang="en-US" sz="2200" b="1" i="1" dirty="0">
                <a:solidFill>
                  <a:srgbClr val="0070C0"/>
                </a:solidFill>
                <a:latin typeface="Arial Black" panose="020B0A04020102020204" pitchFamily="34" charset="0"/>
                <a:cs typeface="Arial" panose="020B0604020202020204" pitchFamily="34" charset="0"/>
              </a:rPr>
              <a:t>CONFERINȚA INTERNAȚIONALĂ </a:t>
            </a:r>
            <a:br>
              <a:rPr lang="ro-RO" altLang="en-US" sz="2200" b="1" i="1" dirty="0">
                <a:solidFill>
                  <a:srgbClr val="0070C0"/>
                </a:solidFill>
                <a:latin typeface="Arial Black" panose="020B0A04020102020204" pitchFamily="34" charset="0"/>
                <a:cs typeface="Arial" panose="020B0604020202020204" pitchFamily="34" charset="0"/>
              </a:rPr>
            </a:br>
            <a:r>
              <a:rPr lang="ro-RO" altLang="en-US" sz="2200" b="1" i="1" dirty="0">
                <a:solidFill>
                  <a:srgbClr val="0070C0"/>
                </a:solidFill>
                <a:latin typeface="Arial Black" panose="020B0A04020102020204" pitchFamily="34" charset="0"/>
                <a:cs typeface="Arial" panose="020B0604020202020204" pitchFamily="34" charset="0"/>
              </a:rPr>
              <a:t>EDUCAȚIE ONLINE</a:t>
            </a:r>
            <a:r>
              <a:rPr lang="ro-RO" altLang="en-US" sz="2400" b="1" i="1" dirty="0">
                <a:solidFill>
                  <a:srgbClr val="0070C0"/>
                </a:solidFill>
                <a:latin typeface="Arial Black" panose="020B0A04020102020204" pitchFamily="34" charset="0"/>
                <a:cs typeface="Arial" panose="020B0604020202020204" pitchFamily="34" charset="0"/>
              </a:rPr>
              <a:t/>
            </a:r>
            <a:br>
              <a:rPr lang="ro-RO" altLang="en-US" sz="2400" b="1" i="1" dirty="0">
                <a:solidFill>
                  <a:srgbClr val="0070C0"/>
                </a:solidFill>
                <a:latin typeface="Arial Black" panose="020B0A04020102020204" pitchFamily="34" charset="0"/>
                <a:cs typeface="Arial" panose="020B0604020202020204" pitchFamily="34" charset="0"/>
              </a:rPr>
            </a:br>
            <a:r>
              <a:rPr lang="ro-RO" altLang="en-US" sz="1400" b="1" i="1" dirty="0" smtClean="0">
                <a:solidFill>
                  <a:srgbClr val="0070C0"/>
                </a:solidFill>
                <a:latin typeface="Arial Black" panose="020B0A04020102020204" pitchFamily="34" charset="0"/>
                <a:cs typeface="Arial" panose="020B0604020202020204" pitchFamily="34" charset="0"/>
              </a:rPr>
              <a:t>51 </a:t>
            </a:r>
            <a:r>
              <a:rPr lang="ro-RO" altLang="en-US" sz="1400" b="1" i="1" dirty="0">
                <a:solidFill>
                  <a:srgbClr val="0070C0"/>
                </a:solidFill>
                <a:latin typeface="Arial Black" panose="020B0A04020102020204" pitchFamily="34" charset="0"/>
                <a:cs typeface="Arial" panose="020B0604020202020204" pitchFamily="34" charset="0"/>
              </a:rPr>
              <a:t>de </a:t>
            </a:r>
            <a:r>
              <a:rPr lang="ro-RO" altLang="en-US" sz="1400" b="1" i="1" dirty="0" err="1">
                <a:solidFill>
                  <a:srgbClr val="0070C0"/>
                </a:solidFill>
                <a:latin typeface="Arial Black" panose="020B0A04020102020204" pitchFamily="34" charset="0"/>
                <a:cs typeface="Arial" panose="020B0604020202020204" pitchFamily="34" charset="0"/>
              </a:rPr>
              <a:t>webinare</a:t>
            </a:r>
            <a:r>
              <a:rPr lang="ro-RO" altLang="en-US" sz="1400" b="1" i="1" dirty="0">
                <a:solidFill>
                  <a:srgbClr val="0070C0"/>
                </a:solidFill>
                <a:latin typeface="Arial Black" panose="020B0A04020102020204" pitchFamily="34" charset="0"/>
                <a:cs typeface="Arial" panose="020B0604020202020204" pitchFamily="34" charset="0"/>
              </a:rPr>
              <a:t> și sesiuni Facebook Live</a:t>
            </a:r>
            <a:r>
              <a:rPr lang="ro-RO" altLang="en-US" sz="2000" b="1" i="1" dirty="0">
                <a:solidFill>
                  <a:srgbClr val="0070C0"/>
                </a:solidFill>
                <a:latin typeface="Arial Black" panose="020B0A04020102020204" pitchFamily="34" charset="0"/>
                <a:cs typeface="Arial" panose="020B0604020202020204" pitchFamily="34" charset="0"/>
              </a:rPr>
              <a:t/>
            </a:r>
            <a:br>
              <a:rPr lang="ro-RO" altLang="en-US" sz="2000" b="1" i="1" dirty="0">
                <a:solidFill>
                  <a:srgbClr val="0070C0"/>
                </a:solidFill>
                <a:latin typeface="Arial Black" panose="020B0A04020102020204" pitchFamily="34" charset="0"/>
                <a:cs typeface="Arial" panose="020B0604020202020204" pitchFamily="34" charset="0"/>
              </a:rPr>
            </a:br>
            <a:r>
              <a:rPr lang="ro-RO" altLang="en-US" sz="1200" b="1" i="1" dirty="0">
                <a:solidFill>
                  <a:schemeClr val="tx1"/>
                </a:solidFill>
                <a:cs typeface="Arial" panose="020B0604020202020204" pitchFamily="34" charset="0"/>
              </a:rPr>
              <a:t>w</a:t>
            </a:r>
            <a:r>
              <a:rPr lang="en-US" sz="1200" b="1" i="1" dirty="0" err="1">
                <a:solidFill>
                  <a:schemeClr val="tx1"/>
                </a:solidFill>
              </a:rPr>
              <a:t>ww.facebook.com</a:t>
            </a:r>
            <a:r>
              <a:rPr lang="en-US" sz="1200" b="1" i="1" dirty="0">
                <a:solidFill>
                  <a:schemeClr val="tx1"/>
                </a:solidFill>
              </a:rPr>
              <a:t>/</a:t>
            </a:r>
            <a:r>
              <a:rPr lang="en-US" sz="1200" b="1" i="1" dirty="0" err="1">
                <a:solidFill>
                  <a:schemeClr val="tx1"/>
                </a:solidFill>
              </a:rPr>
              <a:t>educatieonline.m</a:t>
            </a:r>
            <a:r>
              <a:rPr lang="ro-RO" sz="1200" b="1" i="1" dirty="0">
                <a:solidFill>
                  <a:schemeClr val="tx1"/>
                </a:solidFill>
              </a:rPr>
              <a:t>d</a:t>
            </a:r>
            <a:br>
              <a:rPr lang="ro-RO" sz="1200" b="1" i="1" dirty="0">
                <a:solidFill>
                  <a:schemeClr val="tx1"/>
                </a:solidFill>
              </a:rPr>
            </a:br>
            <a:r>
              <a:rPr lang="ro-RO" sz="1200" b="1" i="1" dirty="0">
                <a:solidFill>
                  <a:schemeClr val="tx1"/>
                </a:solidFill>
              </a:rPr>
              <a:t/>
            </a:r>
            <a:br>
              <a:rPr lang="ro-RO" sz="1200" b="1" i="1" dirty="0">
                <a:solidFill>
                  <a:schemeClr val="tx1"/>
                </a:solidFill>
              </a:rPr>
            </a:br>
            <a:r>
              <a:rPr lang="ro-RO" altLang="en-US" sz="1600" b="1" i="1" dirty="0">
                <a:solidFill>
                  <a:schemeClr val="tx1"/>
                </a:solidFill>
                <a:latin typeface="Arial Black" panose="020B0A04020102020204" pitchFamily="34" charset="0"/>
                <a:cs typeface="Arial" panose="020B0604020202020204" pitchFamily="34" charset="0"/>
              </a:rPr>
              <a:t>6-11 iulie 2020</a:t>
            </a:r>
            <a:r>
              <a:rPr lang="ro-RO" sz="1600" b="1" i="1" dirty="0">
                <a:solidFill>
                  <a:schemeClr val="tx1"/>
                </a:solidFill>
              </a:rPr>
              <a:t/>
            </a:r>
            <a:br>
              <a:rPr lang="ro-RO" sz="1600" b="1" i="1" dirty="0">
                <a:solidFill>
                  <a:schemeClr val="tx1"/>
                </a:solidFill>
              </a:rPr>
            </a:br>
            <a:r>
              <a:rPr lang="ro-RO" sz="1200" b="1" i="1" dirty="0">
                <a:solidFill>
                  <a:schemeClr val="tx1"/>
                </a:solidFill>
              </a:rPr>
              <a:t>Eveniment desfășurat sub patronajul Ministerului Educației, Culturii și Cercetării, </a:t>
            </a:r>
            <a:br>
              <a:rPr lang="ro-RO" sz="1200" b="1" i="1" dirty="0">
                <a:solidFill>
                  <a:schemeClr val="tx1"/>
                </a:solidFill>
              </a:rPr>
            </a:br>
            <a:r>
              <a:rPr lang="ro-RO" sz="1200" b="1" i="1" dirty="0">
                <a:solidFill>
                  <a:schemeClr val="tx1"/>
                </a:solidFill>
              </a:rPr>
              <a:t>în parteneriat cu Primăria Municipiului Chișinău,</a:t>
            </a:r>
            <a:br>
              <a:rPr lang="ro-RO" sz="1200" b="1" i="1" dirty="0">
                <a:solidFill>
                  <a:schemeClr val="tx1"/>
                </a:solidFill>
              </a:rPr>
            </a:br>
            <a:r>
              <a:rPr lang="ro-RO" sz="1200" b="1" i="1" dirty="0">
                <a:solidFill>
                  <a:schemeClr val="tx1"/>
                </a:solidFill>
              </a:rPr>
              <a:t>organizat de către Direcția Generală Educație, Tineret și Sport . </a:t>
            </a:r>
            <a:r>
              <a:rPr lang="ro-RO" altLang="en-US" sz="1200" b="1" i="1" dirty="0">
                <a:solidFill>
                  <a:srgbClr val="0070C0"/>
                </a:solidFill>
                <a:latin typeface="Arial Black" panose="020B0A04020102020204" pitchFamily="34" charset="0"/>
                <a:cs typeface="Arial" panose="020B0604020202020204" pitchFamily="34" charset="0"/>
              </a:rPr>
              <a:t/>
            </a:r>
            <a:br>
              <a:rPr lang="ro-RO" altLang="en-US" sz="1200" b="1" i="1" dirty="0">
                <a:solidFill>
                  <a:srgbClr val="0070C0"/>
                </a:solidFill>
                <a:latin typeface="Arial Black" panose="020B0A04020102020204" pitchFamily="34" charset="0"/>
                <a:cs typeface="Arial" panose="020B0604020202020204" pitchFamily="34" charset="0"/>
              </a:rPr>
            </a:br>
            <a:r>
              <a:rPr lang="ro-RO" altLang="en-US" sz="2000" b="1" i="1" dirty="0">
                <a:solidFill>
                  <a:srgbClr val="000066"/>
                </a:solidFill>
                <a:latin typeface="Arial Black" panose="020B0A04020102020204" pitchFamily="34" charset="0"/>
                <a:cs typeface="Arial" panose="020B0604020202020204" pitchFamily="34" charset="0"/>
              </a:rPr>
              <a:t/>
            </a:r>
            <a:br>
              <a:rPr lang="ro-RO" altLang="en-US" sz="2000" b="1" i="1" dirty="0">
                <a:solidFill>
                  <a:srgbClr val="000066"/>
                </a:solidFill>
                <a:latin typeface="Arial Black" panose="020B0A04020102020204" pitchFamily="34" charset="0"/>
                <a:cs typeface="Arial" panose="020B0604020202020204" pitchFamily="34" charset="0"/>
              </a:rPr>
            </a:br>
            <a:r>
              <a:rPr lang="ro-RO" altLang="en-US" sz="2000" i="1" dirty="0">
                <a:solidFill>
                  <a:srgbClr val="000066"/>
                </a:solidFill>
                <a:latin typeface="Arial Black" panose="020B0A04020102020204" pitchFamily="34" charset="0"/>
                <a:cs typeface="Arial" panose="020B0604020202020204" pitchFamily="34" charset="0"/>
              </a:rPr>
              <a:t/>
            </a:r>
            <a:br>
              <a:rPr lang="ro-RO" altLang="en-US" sz="2000" i="1" dirty="0">
                <a:solidFill>
                  <a:srgbClr val="000066"/>
                </a:solidFill>
                <a:latin typeface="Arial Black" panose="020B0A04020102020204" pitchFamily="34" charset="0"/>
                <a:cs typeface="Arial" panose="020B0604020202020204" pitchFamily="34" charset="0"/>
              </a:rPr>
            </a:br>
            <a:endParaRPr lang="en-US" altLang="en-US" sz="2000" i="1" dirty="0"/>
          </a:p>
        </p:txBody>
      </p:sp>
      <p:sp>
        <p:nvSpPr>
          <p:cNvPr id="4" name="TextBox 3"/>
          <p:cNvSpPr txBox="1"/>
          <p:nvPr/>
        </p:nvSpPr>
        <p:spPr>
          <a:xfrm>
            <a:off x="1115616" y="5846376"/>
            <a:ext cx="4158011" cy="615553"/>
          </a:xfrm>
          <a:prstGeom prst="rect">
            <a:avLst/>
          </a:prstGeom>
          <a:noFill/>
        </p:spPr>
        <p:txBody>
          <a:bodyPr wrap="square" rtlCol="0">
            <a:spAutoFit/>
          </a:bodyPr>
          <a:lstStyle/>
          <a:p>
            <a:pPr algn="ctr"/>
            <a:r>
              <a:rPr lang="ro-RO" sz="1800" b="1" dirty="0">
                <a:latin typeface="+mj-lt"/>
              </a:rPr>
              <a:t>Andrei </a:t>
            </a:r>
            <a:r>
              <a:rPr lang="ro-RO" sz="1800" b="1" dirty="0" err="1">
                <a:latin typeface="+mj-lt"/>
              </a:rPr>
              <a:t>PAVALOI</a:t>
            </a:r>
            <a:endParaRPr lang="ro-RO" sz="1600" b="1" dirty="0">
              <a:latin typeface="+mj-lt"/>
            </a:endParaRPr>
          </a:p>
          <a:p>
            <a:pPr algn="ctr"/>
            <a:r>
              <a:rPr lang="ro-RO" sz="1600" b="1" i="1" dirty="0">
                <a:latin typeface="+mj-lt"/>
              </a:rPr>
              <a:t>Direcția Generală Educație, Tineret și Sport</a:t>
            </a:r>
            <a:endParaRPr lang="en-US" sz="1600" b="1" i="1" dirty="0">
              <a:latin typeface="+mj-lt"/>
            </a:endParaRPr>
          </a:p>
        </p:txBody>
      </p:sp>
      <p:pic>
        <p:nvPicPr>
          <p:cNvPr id="8" name="Imagine 7" descr="O imagine care conține aeroplan&#10;&#10;Descriere generată automat">
            <a:extLst>
              <a:ext uri="{FF2B5EF4-FFF2-40B4-BE49-F238E27FC236}">
                <a16:creationId xmlns:a16="http://schemas.microsoft.com/office/drawing/2014/main" xmlns="" id="{5C753E88-1FEE-4C71-BDC4-27DA9B220DCE}"/>
              </a:ext>
            </a:extLst>
          </p:cNvPr>
          <p:cNvPicPr>
            <a:picLocks noChangeAspect="1"/>
          </p:cNvPicPr>
          <p:nvPr/>
        </p:nvPicPr>
        <p:blipFill rotWithShape="1">
          <a:blip r:embed="rId3">
            <a:extLst>
              <a:ext uri="{28A0092B-C50C-407E-A947-70E740481C1C}">
                <a14:useLocalDpi xmlns:a14="http://schemas.microsoft.com/office/drawing/2010/main" xmlns="" val="0"/>
              </a:ext>
            </a:extLst>
          </a:blip>
          <a:srcRect l="14057" t="22004" r="18414" b="20138"/>
          <a:stretch/>
        </p:blipFill>
        <p:spPr>
          <a:xfrm>
            <a:off x="6516216" y="5373216"/>
            <a:ext cx="2445370" cy="1222686"/>
          </a:xfrm>
          <a:prstGeom prst="rect">
            <a:avLst/>
          </a:prstGeom>
        </p:spPr>
      </p:pic>
      <p:pic>
        <p:nvPicPr>
          <p:cNvPr id="1028" name="Picture 4" descr="Direcţia Educaţie, Tineret şi Sport - sectorului Buiucani">
            <a:extLst>
              <a:ext uri="{FF2B5EF4-FFF2-40B4-BE49-F238E27FC236}">
                <a16:creationId xmlns:a16="http://schemas.microsoft.com/office/drawing/2014/main" xmlns="" id="{92AEFAAE-B926-4443-A03F-1587AA097959}"/>
              </a:ext>
            </a:extLst>
          </p:cNvPr>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7127174" y="35897"/>
            <a:ext cx="1385900" cy="1385900"/>
          </a:xfrm>
          <a:prstGeom prst="rect">
            <a:avLst/>
          </a:prstGeom>
          <a:noFill/>
          <a:extLst>
            <a:ext uri="{909E8E84-426E-40DD-AFC4-6F175D3DCCD1}">
              <a14:hiddenFill xmlns:a14="http://schemas.microsoft.com/office/drawing/2010/main" xmlns="">
                <a:solidFill>
                  <a:srgbClr val="FFFFFF"/>
                </a:solidFill>
              </a14:hiddenFill>
            </a:ext>
          </a:extLst>
        </p:spPr>
      </p:pic>
      <p:pic>
        <p:nvPicPr>
          <p:cNvPr id="1030" name="Picture 6" descr="Primăria Municipiului Chișinău - Home | Facebook">
            <a:extLst>
              <a:ext uri="{FF2B5EF4-FFF2-40B4-BE49-F238E27FC236}">
                <a16:creationId xmlns:a16="http://schemas.microsoft.com/office/drawing/2014/main" xmlns="" id="{72FAC627-6A0F-4763-BFBF-CF85C27A20F9}"/>
              </a:ext>
            </a:extLst>
          </p:cNvPr>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4283968" y="116632"/>
            <a:ext cx="1184102" cy="1184102"/>
          </a:xfrm>
          <a:prstGeom prst="rect">
            <a:avLst/>
          </a:prstGeom>
          <a:noFill/>
          <a:extLst>
            <a:ext uri="{909E8E84-426E-40DD-AFC4-6F175D3DCCD1}">
              <a14:hiddenFill xmlns:a14="http://schemas.microsoft.com/office/drawing/2010/main" xmlns="">
                <a:solidFill>
                  <a:srgbClr val="FFFFFF"/>
                </a:solidFill>
              </a14:hiddenFill>
            </a:ext>
          </a:extLst>
        </p:spPr>
      </p:pic>
      <p:pic>
        <p:nvPicPr>
          <p:cNvPr id="1032" name="Picture 8" descr="Ministerul Educației, Culturii și Cercetării | Guvernul Republicii ...">
            <a:extLst>
              <a:ext uri="{FF2B5EF4-FFF2-40B4-BE49-F238E27FC236}">
                <a16:creationId xmlns:a16="http://schemas.microsoft.com/office/drawing/2014/main" xmlns="" id="{FD8D1D62-5025-47D9-853E-24DFB681ED7E}"/>
              </a:ext>
            </a:extLst>
          </p:cNvPr>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971600" y="188640"/>
            <a:ext cx="3002050" cy="1032705"/>
          </a:xfrm>
          <a:prstGeom prst="rect">
            <a:avLst/>
          </a:prstGeom>
          <a:noFill/>
          <a:extLst>
            <a:ext uri="{909E8E84-426E-40DD-AFC4-6F175D3DCCD1}">
              <a14:hiddenFill xmlns:a14="http://schemas.microsoft.com/office/drawing/2010/main" xmlns="">
                <a:solidFill>
                  <a:srgbClr val="FFFFFF"/>
                </a:solidFill>
              </a14:hiddenFill>
            </a:ext>
          </a:extLst>
        </p:spPr>
      </p:pic>
      <p:pic>
        <p:nvPicPr>
          <p:cNvPr id="2" name="Imagine 1">
            <a:extLst>
              <a:ext uri="{FF2B5EF4-FFF2-40B4-BE49-F238E27FC236}">
                <a16:creationId xmlns:a16="http://schemas.microsoft.com/office/drawing/2014/main" xmlns="" id="{49AC9641-507A-45EF-8F38-8065171C3B2A}"/>
              </a:ext>
            </a:extLst>
          </p:cNvPr>
          <p:cNvPicPr>
            <a:picLocks noChangeAspect="1"/>
          </p:cNvPicPr>
          <p:nvPr/>
        </p:nvPicPr>
        <p:blipFill rotWithShape="1">
          <a:blip r:embed="rId7" cstate="print"/>
          <a:srcRect l="26375" t="21835" r="32675" b="14425"/>
          <a:stretch/>
        </p:blipFill>
        <p:spPr>
          <a:xfrm>
            <a:off x="4932040" y="5325938"/>
            <a:ext cx="1741588" cy="1440160"/>
          </a:xfrm>
          <a:prstGeom prst="rect">
            <a:avLst/>
          </a:prstGeom>
        </p:spPr>
      </p:pic>
    </p:spTree>
    <p:extLst>
      <p:ext uri="{BB962C8B-B14F-4D97-AF65-F5344CB8AC3E}">
        <p14:creationId xmlns:p14="http://schemas.microsoft.com/office/powerpoint/2010/main" xmlns="" val="3103598874"/>
      </p:ext>
    </p:extLst>
  </p:cSld>
  <p:clrMapOvr>
    <a:masterClrMapping/>
  </p:clrMapOvr>
</p:sld>
</file>

<file path=ppt/theme/theme1.xml><?xml version="1.0" encoding="utf-8"?>
<a:theme xmlns:a="http://schemas.openxmlformats.org/drawingml/2006/main" name="GovFlag">
  <a:themeElements>
    <a:clrScheme name="GovFlag 2">
      <a:dk1>
        <a:srgbClr val="000000"/>
      </a:dk1>
      <a:lt1>
        <a:srgbClr val="FFFFFF"/>
      </a:lt1>
      <a:dk2>
        <a:srgbClr val="000000"/>
      </a:dk2>
      <a:lt2>
        <a:srgbClr val="969696"/>
      </a:lt2>
      <a:accent1>
        <a:srgbClr val="FF3399"/>
      </a:accent1>
      <a:accent2>
        <a:srgbClr val="3333CC"/>
      </a:accent2>
      <a:accent3>
        <a:srgbClr val="FFFFFF"/>
      </a:accent3>
      <a:accent4>
        <a:srgbClr val="000000"/>
      </a:accent4>
      <a:accent5>
        <a:srgbClr val="FFADCA"/>
      </a:accent5>
      <a:accent6>
        <a:srgbClr val="2D2DB9"/>
      </a:accent6>
      <a:hlink>
        <a:srgbClr val="FFCC00"/>
      </a:hlink>
      <a:folHlink>
        <a:srgbClr val="B2B2B2"/>
      </a:folHlink>
    </a:clrScheme>
    <a:fontScheme name="GovFlag">
      <a:majorFont>
        <a:latin typeface="Arial Narrow"/>
        <a:ea typeface=""/>
        <a:cs typeface=""/>
      </a:majorFont>
      <a:minorFont>
        <a:latin typeface="Monotype Corsiv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GovFlag 1">
        <a:dk1>
          <a:srgbClr val="000000"/>
        </a:dk1>
        <a:lt1>
          <a:srgbClr val="FFFFCC"/>
        </a:lt1>
        <a:dk2>
          <a:srgbClr val="333300"/>
        </a:dk2>
        <a:lt2>
          <a:srgbClr val="808000"/>
        </a:lt2>
        <a:accent1>
          <a:srgbClr val="339933"/>
        </a:accent1>
        <a:accent2>
          <a:srgbClr val="A50021"/>
        </a:accent2>
        <a:accent3>
          <a:srgbClr val="FFFFE2"/>
        </a:accent3>
        <a:accent4>
          <a:srgbClr val="000000"/>
        </a:accent4>
        <a:accent5>
          <a:srgbClr val="ADCAAD"/>
        </a:accent5>
        <a:accent6>
          <a:srgbClr val="95001D"/>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GovFlag 2">
        <a:dk1>
          <a:srgbClr val="000000"/>
        </a:dk1>
        <a:lt1>
          <a:srgbClr val="FFFFFF"/>
        </a:lt1>
        <a:dk2>
          <a:srgbClr val="000000"/>
        </a:dk2>
        <a:lt2>
          <a:srgbClr val="969696"/>
        </a:lt2>
        <a:accent1>
          <a:srgbClr val="FF3399"/>
        </a:accent1>
        <a:accent2>
          <a:srgbClr val="3333CC"/>
        </a:accent2>
        <a:accent3>
          <a:srgbClr val="FFFFFF"/>
        </a:accent3>
        <a:accent4>
          <a:srgbClr val="000000"/>
        </a:accent4>
        <a:accent5>
          <a:srgbClr val="FFADCA"/>
        </a:accent5>
        <a:accent6>
          <a:srgbClr val="2D2DB9"/>
        </a:accent6>
        <a:hlink>
          <a:srgbClr val="FFCC00"/>
        </a:hlink>
        <a:folHlink>
          <a:srgbClr val="B2B2B2"/>
        </a:folHlink>
      </a:clrScheme>
      <a:clrMap bg1="lt1" tx1="dk1" bg2="lt2" tx2="dk2" accent1="accent1" accent2="accent2" accent3="accent3" accent4="accent4" accent5="accent5" accent6="accent6" hlink="hlink" folHlink="folHlink"/>
    </a:extraClrScheme>
    <a:extraClrScheme>
      <a:clrScheme name="GovFlag 3">
        <a:dk1>
          <a:srgbClr val="000000"/>
        </a:dk1>
        <a:lt1>
          <a:srgbClr val="FFFFFF"/>
        </a:lt1>
        <a:dk2>
          <a:srgbClr val="000000"/>
        </a:dk2>
        <a:lt2>
          <a:srgbClr val="B2B2B2"/>
        </a:lt2>
        <a:accent1>
          <a:srgbClr val="CBCBCB"/>
        </a:accent1>
        <a:accent2>
          <a:srgbClr val="868686"/>
        </a:accent2>
        <a:accent3>
          <a:srgbClr val="FFFFFF"/>
        </a:accent3>
        <a:accent4>
          <a:srgbClr val="000000"/>
        </a:accent4>
        <a:accent5>
          <a:srgbClr val="E2E2E2"/>
        </a:accent5>
        <a:accent6>
          <a:srgbClr val="797979"/>
        </a:accent6>
        <a:hlink>
          <a:srgbClr val="DDDDDD"/>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4426</TotalTime>
  <Words>30</Words>
  <Application>Microsoft Office PowerPoint</Application>
  <PresentationFormat>Экран (4:3)</PresentationFormat>
  <Paragraphs>12</Paragraphs>
  <Slides>3</Slides>
  <Notes>3</Notes>
  <HiddenSlides>0</HiddenSlides>
  <MMClips>0</MMClips>
  <ScaleCrop>false</ScaleCrop>
  <HeadingPairs>
    <vt:vector size="4" baseType="variant">
      <vt:variant>
        <vt:lpstr>Тема</vt:lpstr>
      </vt:variant>
      <vt:variant>
        <vt:i4>1</vt:i4>
      </vt:variant>
      <vt:variant>
        <vt:lpstr>Заголовки слайдов</vt:lpstr>
      </vt:variant>
      <vt:variant>
        <vt:i4>3</vt:i4>
      </vt:variant>
    </vt:vector>
  </HeadingPairs>
  <TitlesOfParts>
    <vt:vector size="4" baseType="lpstr">
      <vt:lpstr>GovFlag</vt:lpstr>
      <vt:lpstr>  CERTIFICAT DE PARTICIPARE se acordă Doamnei / Domnului ROTARU LILIA CONFERINȚA INTERNAȚIONALĂ  EDUCAȚIE ONLINE 55 de webinare și sesiuni Facebook Live www.facebook.com/educatieonline.md  6-11 iulie 2020 Eveniment desfășurat sub patronajul Ministerului Educației, Culturii și Cercetării,  în parteneriat cu Primăria Municipiului Chișinău, organizat de către Direcția Generală Educație, Tineret și Sport .    </vt:lpstr>
      <vt:lpstr>  CERTIFICAT DE PARTICIPARE se acordă Doamnei / Domnului ROTARU ANGELA CONFERINȚA INTERNAȚIONALĂ  EDUCAȚIE ONLINE 55 de webinare și sesiuni Facebook Live www.facebook.com/educatieonline.md  6-11 iulie 2020 Eveniment desfășurat sub patronajul Ministerului Educației, Culturii și Cercetării,  în parteneriat cu Primăria Municipiului Chișinău, organizat de către Direcția Generală Educație, Tineret și Sport .    </vt:lpstr>
      <vt:lpstr>  CERTIFICAT DE PARTICIPARE se acordă Doamnei / Domnului ROMAN VIOLETA CONFERINȚA INTERNAȚIONALĂ  EDUCAȚIE ONLINE 51 de webinare și sesiuni Facebook Live www.facebook.com/educatieonline.md  6-11 iulie 2020 Eveniment desfășurat sub patronajul Ministerului Educației, Culturii și Cercetării,  în parteneriat cu Primăria Municipiului Chișinău, organizat de către Direcția Generală Educație, Tineret și Sport .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CERTIFICAT DE PARTICIPARE se acordă Doamnei ALLA ȚURCANU pentru crearea tutorialului video pentru instrumentul Quiz Whizzer  PROIECTUL PLATFORME EDUCAȚIONALE ONLINE PENTRU CADRE DIDACTICE (12 de ore de lucru)  23 APRILIE 2020</dc:title>
  <dc:creator>Sergiu Aftenev</dc:creator>
  <cp:lastModifiedBy>Людмила</cp:lastModifiedBy>
  <cp:revision>55</cp:revision>
  <dcterms:created xsi:type="dcterms:W3CDTF">2020-04-29T19:52:11Z</dcterms:created>
  <dcterms:modified xsi:type="dcterms:W3CDTF">2020-07-20T05:10:06Z</dcterms:modified>
</cp:coreProperties>
</file>