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23"/>
  </p:notesMasterIdLst>
  <p:sldIdLst>
    <p:sldId id="256" r:id="rId3"/>
    <p:sldId id="286" r:id="rId4"/>
    <p:sldId id="301" r:id="rId5"/>
    <p:sldId id="288" r:id="rId6"/>
    <p:sldId id="303" r:id="rId7"/>
    <p:sldId id="302" r:id="rId8"/>
    <p:sldId id="289" r:id="rId9"/>
    <p:sldId id="287" r:id="rId10"/>
    <p:sldId id="263" r:id="rId11"/>
    <p:sldId id="290" r:id="rId12"/>
    <p:sldId id="264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FFF00"/>
    <a:srgbClr val="FF6600"/>
    <a:srgbClr val="66FF33"/>
    <a:srgbClr val="990000"/>
    <a:srgbClr val="6600FF"/>
    <a:srgbClr val="FF3300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1608A-5596-4289-97B3-8EFE07C1EE2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D76D1-4149-4BEE-845D-83722A003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32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Добрый</a:t>
            </a:r>
            <a:r>
              <a:rPr lang="ru-RU" baseline="0" dirty="0" smtClean="0"/>
              <a:t> день. Ребята! </a:t>
            </a:r>
            <a:r>
              <a:rPr lang="ru-RU" dirty="0" smtClean="0"/>
              <a:t>Тема</a:t>
            </a:r>
            <a:r>
              <a:rPr lang="ru-RU" baseline="0" dirty="0" smtClean="0"/>
              <a:t> </a:t>
            </a:r>
            <a:r>
              <a:rPr lang="ru-RU" dirty="0" smtClean="0"/>
              <a:t>нашего Дня знаний «Толерантность».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Кому то знакомо это слово? Прежде чем говорить о толерантности я хочу, чтобы вы сейчас улыбнулись мне, а теперь соседу по парте. А теперь я вас спрошу: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Что такое улыбка? ( Выражение на лице, мимика)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А когда человек улыбается? (когда хорошее настроение, ему весело, когда человек добрый…)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Верно, улыбка всегда располагает к общению, к уважению, к вниманию, к доброте. А если человек обладает всеми этими качествами, то говорят, что человек толерантный.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Необычное слово? А вам интересно узнать больше об этом слове? (Да).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Очень часто при чтении журналов, газет можно встретиться со словами, вошедшими в русский язык из других языков мира. Издавна люди общались с соседними народами. Налаживали с ними торговые и культурные связи. При общении в речь проникали иноязычные слова.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67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DD22C-1587-4932-8430-F511BAA728D2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Совершенно верно, все люди разные, живут в разных уголках нашей необъятной родины.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3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EB33-01DF-47CE-A7A5-756743D00B7F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21C6DA-1054-4CF0-86E9-248ECDDB4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32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285E4-7BEB-40CA-BE58-84BB383490C3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03E30D-2219-4523-A50C-621441063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5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307F80-B0D0-4740-8204-6436F6AFD3F8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98C209-5A8A-4865-BDD7-FDBA4D106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94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6FA4-8506-4FBE-BA93-716774608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752339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517D-558E-43FF-9489-274FA475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6294333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36AA-6123-415F-A311-2DE334E52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650311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6DCB-A835-4717-8642-DBBCC69BC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639358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6DE4-2A86-4CA9-B0D0-23F68D53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431369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8C63-AF83-4285-81B7-B266803D3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171914"/>
      </p:ext>
    </p:extLst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AC13-6994-4B7E-BB23-ACC2B5B4A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5973649"/>
      </p:ext>
    </p:extLst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C4D-8DC5-4765-8EAF-50F596D62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617509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49641F-470A-48EB-81D6-E1C841185C07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4E42C1-F66C-45C2-BE66-46F75E2DB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47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75B1-F6B4-4468-850A-547B06DF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098226"/>
      </p:ext>
    </p:extLst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ED8F-F5BB-4765-8B86-CFD93D612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410478"/>
      </p:ext>
    </p:extLst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5AEE-E465-4303-BCDB-73D8F5BE5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144120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7E990-7C19-4B35-835A-4AB167017420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7359E0-F4AA-44FD-ABD5-069D00B7A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23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353C15-B1A7-46C6-979F-722BA3E35856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766F3B-8B48-4570-AA1B-B298B505A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A16AE6-5CE8-4872-9BC9-3EE74E6CB101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3E0EE7-AE77-4115-AF8B-399A99F9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46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6CDF0-DD20-46EC-8E75-4224C35F50F7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38779C-BC99-4FF1-950E-0E3EBCDF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62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7FA509-BE94-46AE-9992-D7F08E235A36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D9FD16-B24D-4AEE-8A96-86CDC1ABA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18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B10DB9-7280-4D5B-B69C-5521C5B5B654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B2706-780B-4382-8FFF-CE2097CA6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875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9A0180-2B98-47FF-B87F-4E917D6181E3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5CAF7E-B638-486D-A0CA-A99E437B5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7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1F887851-F879-476D-9CF6-3E20CF37FCBC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B2B56CE2-79C2-4183-95DE-F09978D15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619359F-B82F-4A42-86F2-8A5F99B92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460" r:id="rId2"/>
    <p:sldLayoutId id="2147484523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524" r:id="rId9"/>
    <p:sldLayoutId id="2147484466" r:id="rId10"/>
    <p:sldLayoutId id="2147484467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День знаний</a:t>
            </a:r>
            <a:b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«Поговорим о толерантности»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916238" y="5084763"/>
            <a:ext cx="5976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2233"/>
            <a:ext cx="8591550" cy="771623"/>
          </a:xfrm>
        </p:spPr>
        <p:txBody>
          <a:bodyPr lIns="90000" tIns="46800" rIns="90000" bIns="46800">
            <a:spAutoFit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i="1" dirty="0"/>
              <a:t>МЫ  ТАКИЕ  РАЗНЫЕ 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3048000"/>
            <a:ext cx="7696200" cy="3844925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algn="r" defTabSz="449263" eaLnBrk="1" hangingPunct="1">
              <a:spcBef>
                <a:spcPts val="4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600" smtClean="0"/>
              <a:t> </a:t>
            </a:r>
            <a:endParaRPr lang="en-GB" altLang="ru-RU" sz="1800" i="1" smtClean="0">
              <a:latin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557338"/>
            <a:ext cx="7924800" cy="472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5" cstate="print"/>
          <a:srcRect t="7243" r="56700" b="10347"/>
          <a:stretch>
            <a:fillRect/>
          </a:stretch>
        </p:blipFill>
        <p:spPr bwMode="auto">
          <a:xfrm>
            <a:off x="214313" y="1285875"/>
            <a:ext cx="1654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5" cstate="print"/>
          <a:srcRect l="49329" r="568"/>
          <a:stretch>
            <a:fillRect/>
          </a:stretch>
        </p:blipFill>
        <p:spPr bwMode="auto">
          <a:xfrm>
            <a:off x="7072313" y="285750"/>
            <a:ext cx="19145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4714875"/>
            <a:ext cx="1571625" cy="1863725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572000"/>
            <a:ext cx="2571750" cy="1928813"/>
          </a:xfrm>
          <a:prstGeom prst="rect">
            <a:avLst/>
          </a:prstGeom>
          <a:noFill/>
          <a:ln w="952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476250"/>
            <a:ext cx="8229600" cy="187325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  <a:latin typeface="Arial Black" pitchFamily="34" charset="0"/>
              </a:rPr>
              <a:t>Будь не таким, как другие, и 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  <a:latin typeface="Arial Black" pitchFamily="34" charset="0"/>
              </a:rPr>
              <a:t>позволь другим быть другими.</a:t>
            </a:r>
          </a:p>
          <a:p>
            <a:pPr marL="609600" indent="-609600" algn="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</a:rPr>
              <a:t>Хенрик Ягодзинский</a:t>
            </a:r>
          </a:p>
          <a:p>
            <a:pPr marL="609600" indent="-609600" algn="r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</p:txBody>
      </p:sp>
      <p:pic>
        <p:nvPicPr>
          <p:cNvPr id="3686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3055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857250"/>
            <a:ext cx="56880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285875" y="5000625"/>
            <a:ext cx="650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3399"/>
                </a:solidFill>
              </a:rPr>
              <a:t>Толерантность - это гармония в многообразии.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2825" y="1676400"/>
            <a:ext cx="18573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800000"/>
                </a:solidFill>
              </a:rPr>
              <a:t>Tolerance</a:t>
            </a:r>
            <a:endParaRPr lang="ru-RU" sz="1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000125"/>
            <a:ext cx="6469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642938"/>
            <a:ext cx="7429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571500" y="5286375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99"/>
                </a:solidFill>
              </a:rPr>
              <a:t>Толерантности способствуют: знания, открытость, общение и свобода мыслей, совести, убеждений.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420938"/>
            <a:ext cx="23368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:\Documents and Settings\Aida\Рабочий стол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276475"/>
            <a:ext cx="24733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205038"/>
            <a:ext cx="24701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4813"/>
            <a:ext cx="28114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571625" y="5643563"/>
            <a:ext cx="652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99"/>
                </a:solidFill>
              </a:rPr>
              <a:t>Толерантность – путь к миру и согласию.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04813"/>
            <a:ext cx="26654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76250"/>
            <a:ext cx="250031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H:\Documents and Settings\Aida\Рабочий стол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3357563"/>
            <a:ext cx="2336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714625"/>
            <a:ext cx="35004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2571750"/>
            <a:ext cx="407193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2071688"/>
            <a:ext cx="614362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500063"/>
            <a:ext cx="7858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Быть толерантным </a:t>
            </a:r>
            <a:r>
              <a:rPr lang="ru-RU" sz="2400" b="1">
                <a:solidFill>
                  <a:srgbClr val="003399"/>
                </a:solidFill>
              </a:rPr>
              <a:t>– означает уважать других, невзирая на различия. Это означает быть внимательным к другим и обращать внимание на то, что нас сближает.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357313"/>
            <a:ext cx="5695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:\Documents and Settings\Aida\Рабочий стол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14438"/>
            <a:ext cx="62547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71500"/>
            <a:ext cx="7315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85938" y="5786438"/>
            <a:ext cx="5684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3399"/>
                </a:solidFill>
              </a:rPr>
              <a:t>Все – мы разные, все мы – равные!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95375"/>
            <a:ext cx="576103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20185" y="341062"/>
            <a:ext cx="6599056" cy="6175860"/>
            <a:chOff x="575" y="-22"/>
            <a:chExt cx="4637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194" y="984"/>
              <a:ext cx="116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Сострадание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778"/>
              <a:ext cx="18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человеческого достоинства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591"/>
              <a:ext cx="153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Принятие другого таким, какой он есть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335" y="2845"/>
              <a:ext cx="11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Милосердие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Толерантность</a:t>
              </a: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111750" y="1862138"/>
            <a:ext cx="2365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880643" y="1405732"/>
            <a:ext cx="14970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Прощение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Прямоугольник 23"/>
          <p:cNvSpPr>
            <a:spLocks noChangeArrowheads="1"/>
          </p:cNvSpPr>
          <p:nvPr/>
        </p:nvSpPr>
        <p:spPr bwMode="auto">
          <a:xfrm>
            <a:off x="285750" y="214313"/>
            <a:ext cx="368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Цветок  толерантности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643188"/>
            <a:ext cx="742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00063"/>
            <a:ext cx="735806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57188" y="4714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Толерантность</a:t>
            </a:r>
            <a:r>
              <a:rPr lang="ru-RU" sz="2400" b="1">
                <a:solidFill>
                  <a:srgbClr val="003399"/>
                </a:solidFill>
              </a:rPr>
              <a:t> – признание, уважение и соблюдение прав и свобод всех людей без различения социальных, классовых, религиозных, этнических и иных особенностей.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0"/>
            <a:ext cx="78581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357188"/>
            <a:ext cx="4867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cs typeface="Times New Roman" pitchFamily="18" charset="0"/>
              </a:rPr>
              <a:t>Наша земля – это место, где мы можем любить друг друга, соблюдать традиции и продолжать  историю Планеты Толерантности.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7954">
            <a:off x="1250416" y="472526"/>
            <a:ext cx="3673838" cy="272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3" y="714375"/>
            <a:ext cx="3481387" cy="13573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Девиз </a:t>
            </a:r>
            <a:b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классного часа: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2857500"/>
            <a:ext cx="5857875" cy="28575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rgbClr val="C00000"/>
                </a:solidFill>
                <a:latin typeface="Cambria" pitchFamily="18" charset="0"/>
              </a:rPr>
              <a:t>Прийти вместе – это начало,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rgbClr val="C00000"/>
                </a:solidFill>
                <a:latin typeface="Cambria" pitchFamily="18" charset="0"/>
              </a:rPr>
              <a:t>Остаться вместе – это развитие,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rgbClr val="C00000"/>
                </a:solidFill>
                <a:latin typeface="Cambria" pitchFamily="18" charset="0"/>
              </a:rPr>
              <a:t>Работать вместе – это успех.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65119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Качества толерантности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работа в группах)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554163"/>
            <a:ext cx="8686800" cy="28035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		</a:t>
            </a:r>
            <a:r>
              <a:rPr lang="ru-RU" altLang="ru-RU" sz="2800" b="1" dirty="0" smtClean="0"/>
              <a:t>На столах лежат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голубые листы </a:t>
            </a:r>
            <a:r>
              <a:rPr lang="ru-RU" altLang="ru-RU" sz="2800" b="1" dirty="0" smtClean="0"/>
              <a:t>с различными качествами человека. Попробуйте выбрать пять качеств, которые, по вашему мнению, соответствуют человеку с толерантным отношением.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929063"/>
            <a:ext cx="18573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16 ноября – Международный день толерантности.</a:t>
            </a:r>
            <a:endParaRPr lang="ru-RU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4339" name="Содержимое 3" descr="mundo autism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0"/>
            <a:ext cx="7499350" cy="44894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566025" cy="5940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Толерантность- ( от лат.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tolerantia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терпение) способность терпеть что-то или кого-то (быть выдержанным, уметь мириться с существованием чего-либо, кого-либо)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(Русский).</a:t>
            </a:r>
            <a:b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sz="2400" b="1" i="1" dirty="0" smtClean="0">
                <a:latin typeface="Cambria" pitchFamily="18" charset="0"/>
              </a:rPr>
              <a:t/>
            </a:r>
            <a:br>
              <a:rPr lang="ru-RU" sz="2400" b="1" i="1" dirty="0" smtClean="0">
                <a:latin typeface="Cambria" pitchFamily="18" charset="0"/>
              </a:rPr>
            </a:br>
            <a:r>
              <a:rPr lang="ru-RU" sz="2400" b="1" i="1" dirty="0" smtClean="0">
                <a:solidFill>
                  <a:schemeClr val="accent3"/>
                </a:solidFill>
                <a:latin typeface="Cambria" pitchFamily="18" charset="0"/>
              </a:rPr>
              <a:t>Толерантность – способность признавать отличные от своих собственных идеи и мнения.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(Испанский).</a:t>
            </a:r>
            <a:r>
              <a:rPr lang="ru-RU" sz="2400" b="1" i="1" dirty="0" smtClean="0">
                <a:latin typeface="Cambria" pitchFamily="18" charset="0"/>
              </a:rPr>
              <a:t/>
            </a:r>
            <a:br>
              <a:rPr lang="ru-RU" sz="2400" b="1" i="1" dirty="0" smtClean="0">
                <a:latin typeface="Cambria" pitchFamily="18" charset="0"/>
              </a:rPr>
            </a:br>
            <a:r>
              <a:rPr lang="ru-RU" sz="2400" b="1" i="1" dirty="0" smtClean="0">
                <a:latin typeface="Cambria" pitchFamily="18" charset="0"/>
              </a:rPr>
              <a:t/>
            </a:r>
            <a:br>
              <a:rPr lang="ru-RU" sz="2400" b="1" i="1" dirty="0" smtClean="0">
                <a:latin typeface="Cambria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Толерантность – готовность быть терпимым, снисходительным.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(Английский).</a:t>
            </a:r>
            <a:r>
              <a:rPr lang="ru-RU" sz="2400" b="1" i="1" dirty="0" smtClean="0">
                <a:latin typeface="Cambria" pitchFamily="18" charset="0"/>
              </a:rPr>
              <a:t/>
            </a:r>
            <a:br>
              <a:rPr lang="ru-RU" sz="2400" b="1" i="1" dirty="0" smtClean="0">
                <a:latin typeface="Cambria" pitchFamily="18" charset="0"/>
              </a:rPr>
            </a:br>
            <a:r>
              <a:rPr lang="ru-RU" sz="2400" b="1" i="1" dirty="0" smtClean="0">
                <a:latin typeface="Cambria" pitchFamily="18" charset="0"/>
              </a:rPr>
              <a:t/>
            </a:r>
            <a:br>
              <a:rPr lang="ru-RU" sz="2400" b="1" i="1" dirty="0" smtClean="0">
                <a:latin typeface="Cambria" pitchFamily="18" charset="0"/>
              </a:rPr>
            </a:br>
            <a:r>
              <a:rPr lang="ru-RU" sz="2400" b="1" i="1" dirty="0" smtClean="0">
                <a:solidFill>
                  <a:schemeClr val="accent3"/>
                </a:solidFill>
                <a:latin typeface="Cambria" pitchFamily="18" charset="0"/>
              </a:rPr>
              <a:t>Толерантность – позволять, принимать, быть по отношению к другим великодушным.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(Китайский).</a:t>
            </a:r>
            <a:r>
              <a:rPr lang="ru-RU" sz="2400" b="1" i="1" dirty="0" smtClean="0">
                <a:latin typeface="Cambria" pitchFamily="18" charset="0"/>
              </a:rPr>
              <a:t/>
            </a:r>
            <a:br>
              <a:rPr lang="ru-RU" sz="2400" b="1" i="1" dirty="0" smtClean="0">
                <a:latin typeface="Cambria" pitchFamily="18" charset="0"/>
              </a:rPr>
            </a:br>
            <a:r>
              <a:rPr lang="ru-RU" sz="2400" b="1" i="1" dirty="0" smtClean="0">
                <a:latin typeface="Cambria" pitchFamily="18" charset="0"/>
              </a:rPr>
              <a:t/>
            </a:r>
            <a:br>
              <a:rPr lang="ru-RU" sz="2400" b="1" i="1" dirty="0" smtClean="0">
                <a:latin typeface="Cambria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Толерантность – прощение, снисходительность, мягкость, милосердие, сострадание, терпение.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(Арабский). </a:t>
            </a:r>
            <a:r>
              <a:rPr lang="ru-RU" sz="2400" b="1" i="1" dirty="0" smtClean="0">
                <a:latin typeface="Cambria" pitchFamily="18" charset="0"/>
              </a:rPr>
              <a:t/>
            </a:r>
            <a:br>
              <a:rPr lang="ru-RU" sz="2400" b="1" i="1" dirty="0" smtClean="0">
                <a:latin typeface="Cambria" pitchFamily="18" charset="0"/>
              </a:rPr>
            </a:br>
            <a:endParaRPr lang="ru-RU" sz="24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24" name="Group 4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644008"/>
                <a:gridCol w="4499992"/>
              </a:tblGrid>
              <a:tr h="8960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Толерантная личность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Интолерантная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личность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</a:tr>
              <a:tr h="596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терпимость, сострадание, прощение , снисходительность, милосердие , сотрудничество, доверие, умение владеть собой, чуткость, доброжелательность, желание что-либо делать вместе, уважение прав других, принятие другого…, уважение достоинства, гуманизм 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бессердечность, непонимание, вспыльчивость, злорадство, лживость, раздражительность, зависть, пренебрежение,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равнодушие, агрессивность, эгоизм, конфликтность, нетерпимость, игнорирование, цинизм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785938" y="214313"/>
            <a:ext cx="5313362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entury Schoolbook"/>
              </a:rPr>
              <a:t>Толерантность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4313" y="714375"/>
            <a:ext cx="87804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u="sng" dirty="0">
                <a:solidFill>
                  <a:srgbClr val="993366"/>
                </a:solidFill>
              </a:rPr>
              <a:t>Испанский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способность признавать отличные от своих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собственных идеи или мнения.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Французский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отношение, при котором допускается, что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могут думать или поступать иначе, нежели ты.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Английский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готовность быть терпимым, 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         снисходительным.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Китайский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позволять, принимать, быть по отношению к 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    другим великодушным.</a:t>
            </a: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Арабский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</a:rPr>
              <a:t>прощение, снисходительность, мягкость, 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  милосердие, благосклонность, терпение,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  расположенность к другим.</a:t>
            </a:r>
            <a:endParaRPr lang="ru-RU" altLang="ru-RU" sz="800" b="1" i="1" dirty="0">
              <a:solidFill>
                <a:srgbClr val="002060"/>
              </a:solidFill>
            </a:endParaRPr>
          </a:p>
          <a:p>
            <a:endParaRPr lang="ru-RU" altLang="ru-RU" sz="2000" b="1" i="1" dirty="0">
              <a:solidFill>
                <a:srgbClr val="002060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Русский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</a:rPr>
              <a:t>способность терпеть что-то или кого-то (быть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выдержанным, выносливым, уметь мириться с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существованием кого-либо, чего-либо).</a:t>
            </a:r>
          </a:p>
          <a:p>
            <a:endParaRPr lang="ru-RU" alt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753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525" y="4076700"/>
            <a:ext cx="91344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 Black" pitchFamily="34" charset="0"/>
              </a:rPr>
              <a:t>Мы все разные: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слушает классическую музыку, а кто-то тяжелый рок…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Кому-то нравится играть в футбол, а кому-то читать книги…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любит смотреть кино, а кто-то рисует чудесные картины…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Но все мы особенные! И каждый из нас достоин уважения!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Поговорим о толерантности</Template>
  <TotalTime>52</TotalTime>
  <Words>610</Words>
  <Application>Microsoft Office PowerPoint</Application>
  <PresentationFormat>Экран (4:3)</PresentationFormat>
  <Paragraphs>82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2_Воздушный поток</vt:lpstr>
      <vt:lpstr>Воздушный поток</vt:lpstr>
      <vt:lpstr>День знаний «Поговорим о толерантности»</vt:lpstr>
      <vt:lpstr>Слайд 2</vt:lpstr>
      <vt:lpstr>Девиз  классного часа:</vt:lpstr>
      <vt:lpstr>Качества толерантности  (работа в группах)</vt:lpstr>
      <vt:lpstr>16 ноября – Международный день толерантности.</vt:lpstr>
      <vt:lpstr> Толерантность- ( от лат. tolerantia – терпение) способность терпеть что-то или кого-то (быть выдержанным, уметь мириться с существованием чего-либо, кого-либо) (Русский).  Толерантность – способность признавать отличные от своих собственных идеи и мнения. (Испанский).  Толерантность – готовность быть терпимым, снисходительным. (Английский).  Толерантность – позволять, принимать, быть по отношению к другим великодушным. (Китайский).  Толерантность – прощение, снисходительность, мягкость, милосердие, сострадание, терпение. (Арабский).  </vt:lpstr>
      <vt:lpstr>Слайд 7</vt:lpstr>
      <vt:lpstr>Слайд 8</vt:lpstr>
      <vt:lpstr>Слайд 9</vt:lpstr>
      <vt:lpstr>МЫ  ТАКИЕ  РАЗНЫЕ !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«Поговорим о толерантности»</dc:title>
  <dc:creator>Ирина</dc:creator>
  <cp:lastModifiedBy>Zver</cp:lastModifiedBy>
  <cp:revision>9</cp:revision>
  <dcterms:created xsi:type="dcterms:W3CDTF">2014-09-09T10:41:55Z</dcterms:created>
  <dcterms:modified xsi:type="dcterms:W3CDTF">2018-01-21T14:12:02Z</dcterms:modified>
</cp:coreProperties>
</file>