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35" r:id="rId4"/>
    <p:sldId id="329" r:id="rId5"/>
    <p:sldId id="336" r:id="rId6"/>
    <p:sldId id="330" r:id="rId7"/>
    <p:sldId id="337" r:id="rId8"/>
    <p:sldId id="331" r:id="rId9"/>
    <p:sldId id="338" r:id="rId10"/>
    <p:sldId id="332" r:id="rId11"/>
    <p:sldId id="339" r:id="rId12"/>
    <p:sldId id="333" r:id="rId13"/>
    <p:sldId id="340" r:id="rId14"/>
    <p:sldId id="334" r:id="rId15"/>
    <p:sldId id="341" r:id="rId16"/>
    <p:sldId id="342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2604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1606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9150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284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5208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87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18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5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397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4986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865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4737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9405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16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jpg"/><Relationship Id="rId5" Type="http://schemas.openxmlformats.org/officeDocument/2006/relationships/image" Target="../media/image5.png"/><Relationship Id="rId10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В социальном ролике решили показать, </a:t>
            </a:r>
            <a:r>
              <a:rPr lang="ru-RU" sz="7200" dirty="0" smtClean="0">
                <a:latin typeface="Corbel" panose="020B0503020204020204" pitchFamily="34" charset="0"/>
              </a:rPr>
              <a:t>как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одевались </a:t>
            </a:r>
            <a:r>
              <a:rPr lang="ru-RU" sz="7200" dirty="0">
                <a:latin typeface="Corbel" panose="020B0503020204020204" pitchFamily="34" charset="0"/>
              </a:rPr>
              <a:t>бедные на </a:t>
            </a:r>
            <a:r>
              <a:rPr lang="ru-RU" sz="7200" dirty="0" smtClean="0">
                <a:latin typeface="Corbel" panose="020B0503020204020204" pitchFamily="34" charset="0"/>
              </a:rPr>
              <a:t>протяжении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предыдущих </a:t>
            </a:r>
            <a:r>
              <a:rPr lang="ru-RU" sz="7200" dirty="0">
                <a:latin typeface="Corbel" panose="020B0503020204020204" pitchFamily="34" charset="0"/>
              </a:rPr>
              <a:t>100 лет. Для </a:t>
            </a:r>
            <a:r>
              <a:rPr lang="ru-RU" sz="7200" dirty="0" smtClean="0">
                <a:latin typeface="Corbel" panose="020B0503020204020204" pitchFamily="34" charset="0"/>
              </a:rPr>
              <a:t>демонстрации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внешнего </a:t>
            </a:r>
            <a:r>
              <a:rPr lang="ru-RU" sz="7200" dirty="0">
                <a:latin typeface="Corbel" panose="020B0503020204020204" pitchFamily="34" charset="0"/>
              </a:rPr>
              <a:t>вида нищего 1926 года </a:t>
            </a:r>
            <a:r>
              <a:rPr lang="ru-RU" sz="7200" dirty="0" smtClean="0">
                <a:latin typeface="Corbel" panose="020B0503020204020204" pitchFamily="34" charset="0"/>
              </a:rPr>
              <a:t>показали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человека </a:t>
            </a:r>
            <a:r>
              <a:rPr lang="ru-RU" sz="7200" dirty="0">
                <a:latin typeface="Corbel" panose="020B0503020204020204" pitchFamily="34" charset="0"/>
              </a:rPr>
              <a:t>в одежде, но </a:t>
            </a:r>
            <a:r>
              <a:rPr lang="ru-RU" sz="7200" dirty="0" smtClean="0">
                <a:latin typeface="Corbel" panose="020B0503020204020204" pitchFamily="34" charset="0"/>
              </a:rPr>
              <a:t>без...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Чего</a:t>
            </a:r>
            <a:r>
              <a:rPr lang="ru-RU" sz="72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Обуви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2454414"/>
            <a:ext cx="8517942" cy="64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1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17 октября отмечают Международный </a:t>
            </a:r>
            <a:r>
              <a:rPr lang="ru-RU" sz="7200" dirty="0" smtClean="0">
                <a:latin typeface="Corbel" panose="020B0503020204020204" pitchFamily="34" charset="0"/>
              </a:rPr>
              <a:t>день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борьбы </a:t>
            </a:r>
            <a:r>
              <a:rPr lang="ru-RU" sz="7200" dirty="0">
                <a:latin typeface="Corbel" panose="020B0503020204020204" pitchFamily="34" charset="0"/>
              </a:rPr>
              <a:t>за ликвидацию нищеты. В 2006 году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о</a:t>
            </a:r>
            <a:r>
              <a:rPr lang="ru-RU" sz="7200" smtClean="0">
                <a:latin typeface="Corbel" panose="020B0503020204020204" pitchFamily="34" charset="0"/>
              </a:rPr>
              <a:t>н</a:t>
            </a:r>
            <a:r>
              <a:rPr lang="x-none" sz="7200" dirty="0" smtClean="0">
                <a:latin typeface="Corbel" panose="020B0503020204020204" pitchFamily="34" charset="0"/>
              </a:rPr>
              <a:t> </a:t>
            </a:r>
            <a:r>
              <a:rPr lang="ru-RU" sz="7200" dirty="0" smtClean="0">
                <a:latin typeface="Corbel" panose="020B0503020204020204" pitchFamily="34" charset="0"/>
              </a:rPr>
              <a:t>прошёл </a:t>
            </a:r>
            <a:r>
              <a:rPr lang="ru-RU" sz="7200" dirty="0">
                <a:latin typeface="Corbel" panose="020B0503020204020204" pitchFamily="34" charset="0"/>
              </a:rPr>
              <a:t>под девизом «ТАКИМИ </a:t>
            </a:r>
            <a:r>
              <a:rPr lang="ru-RU" sz="7200" dirty="0" smtClean="0">
                <a:latin typeface="Corbel" panose="020B0503020204020204" pitchFamily="34" charset="0"/>
              </a:rPr>
              <a:t>усилиями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покончим </a:t>
            </a:r>
            <a:r>
              <a:rPr lang="ru-RU" sz="7200" dirty="0">
                <a:latin typeface="Corbel" panose="020B0503020204020204" pitchFamily="34" charset="0"/>
              </a:rPr>
              <a:t>с нищетой».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Напишите заменённое</a:t>
            </a:r>
            <a:r>
              <a:rPr lang="x-none" sz="72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слово</a:t>
            </a:r>
            <a:r>
              <a:rPr lang="ru-RU" sz="7200" b="1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Общими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2543455"/>
            <a:ext cx="8345053" cy="59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3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В статье о коррупции говорится, что </a:t>
            </a:r>
            <a:r>
              <a:rPr lang="ru-RU" sz="7200" dirty="0" smtClean="0">
                <a:latin typeface="Corbel" panose="020B0503020204020204" pitchFamily="34" charset="0"/>
              </a:rPr>
              <a:t>человек,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который </a:t>
            </a:r>
            <a:r>
              <a:rPr lang="ru-RU" sz="7200" dirty="0">
                <a:latin typeface="Corbel" panose="020B0503020204020204" pitchFamily="34" charset="0"/>
              </a:rPr>
              <a:t>уже находится в системе и </a:t>
            </a:r>
            <a:r>
              <a:rPr lang="ru-RU" sz="7200" dirty="0" smtClean="0">
                <a:latin typeface="Corbel" panose="020B0503020204020204" pitchFamily="34" charset="0"/>
              </a:rPr>
              <a:t>привык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брать </a:t>
            </a:r>
            <a:r>
              <a:rPr lang="ru-RU" sz="7200" dirty="0">
                <a:latin typeface="Corbel" panose="020B0503020204020204" pitchFamily="34" charset="0"/>
              </a:rPr>
              <a:t>взятки, никогда не будет жить на…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Что</a:t>
            </a:r>
            <a:r>
              <a:rPr lang="ru-RU" sz="72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  <a:t>Одну зарплату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50" y="2689871"/>
            <a:ext cx="8245438" cy="542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0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1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БАЛЛA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Восстановите слова, в которых мы оставили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т</a:t>
            </a:r>
            <a:r>
              <a:rPr lang="ru-RU" sz="7200" b="1" dirty="0" smtClean="0">
                <a:latin typeface="Corbel" panose="020B0503020204020204" pitchFamily="34" charset="0"/>
              </a:rPr>
              <a:t>олько</a:t>
            </a:r>
            <a:r>
              <a:rPr lang="x-none" sz="72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гласные.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7200" dirty="0" smtClean="0">
                <a:latin typeface="Corbel" panose="020B0503020204020204" pitchFamily="34" charset="0"/>
              </a:rPr>
              <a:t>1. </a:t>
            </a:r>
            <a:r>
              <a:rPr lang="ru-RU" sz="7200" dirty="0" smtClean="0">
                <a:latin typeface="Corbel" panose="020B0503020204020204" pitchFamily="34" charset="0"/>
              </a:rPr>
              <a:t>и </a:t>
            </a:r>
            <a:r>
              <a:rPr lang="ru-RU" sz="7200">
                <a:latin typeface="Corbel" panose="020B0503020204020204" pitchFamily="34" charset="0"/>
              </a:rPr>
              <a:t>о </a:t>
            </a:r>
            <a:r>
              <a:rPr lang="ru-RU" sz="7200" smtClean="0">
                <a:latin typeface="Corbel" panose="020B0503020204020204" pitchFamily="34" charset="0"/>
              </a:rPr>
              <a:t>и о </a:t>
            </a:r>
            <a:r>
              <a:rPr lang="ru-RU" sz="7200" dirty="0">
                <a:latin typeface="Corbel" panose="020B0503020204020204" pitchFamily="34" charset="0"/>
              </a:rPr>
              <a:t>– Хотел стать богатым, закопав </a:t>
            </a:r>
            <a:r>
              <a:rPr lang="ru-RU" sz="7200" dirty="0" smtClean="0">
                <a:latin typeface="Corbel" panose="020B0503020204020204" pitchFamily="34" charset="0"/>
              </a:rPr>
              <a:t>деньги.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7200" dirty="0" smtClean="0">
                <a:latin typeface="Corbel" panose="020B0503020204020204" pitchFamily="34" charset="0"/>
              </a:rPr>
              <a:t>2. </a:t>
            </a:r>
            <a:r>
              <a:rPr lang="ru-RU" sz="7200" dirty="0" smtClean="0">
                <a:latin typeface="Corbel" panose="020B0503020204020204" pitchFamily="34" charset="0"/>
              </a:rPr>
              <a:t>у </a:t>
            </a:r>
            <a:r>
              <a:rPr lang="ru-RU" sz="7200" dirty="0">
                <a:latin typeface="Corbel" panose="020B0503020204020204" pitchFamily="34" charset="0"/>
              </a:rPr>
              <a:t>ю а – Бумага, у которой есть номинальная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стоимость.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7200" dirty="0" smtClean="0">
                <a:latin typeface="Corbel" panose="020B0503020204020204" pitchFamily="34" charset="0"/>
              </a:rPr>
              <a:t>3. </a:t>
            </a:r>
            <a:r>
              <a:rPr lang="ru-RU" sz="7200" dirty="0" smtClean="0">
                <a:latin typeface="Corbel" panose="020B0503020204020204" pitchFamily="34" charset="0"/>
              </a:rPr>
              <a:t>а </a:t>
            </a:r>
            <a:r>
              <a:rPr lang="ru-RU" sz="7200" dirty="0" err="1">
                <a:latin typeface="Corbel" panose="020B0503020204020204" pitchFamily="34" charset="0"/>
              </a:rPr>
              <a:t>а</a:t>
            </a:r>
            <a:r>
              <a:rPr lang="ru-RU" sz="7200" dirty="0">
                <a:latin typeface="Corbel" panose="020B0503020204020204" pitchFamily="34" charset="0"/>
              </a:rPr>
              <a:t> </a:t>
            </a:r>
            <a:r>
              <a:rPr lang="ru-RU" sz="7200" dirty="0" err="1">
                <a:latin typeface="Corbel" panose="020B0503020204020204" pitchFamily="34" charset="0"/>
              </a:rPr>
              <a:t>а</a:t>
            </a:r>
            <a:r>
              <a:rPr lang="ru-RU" sz="7200" dirty="0">
                <a:latin typeface="Corbel" panose="020B0503020204020204" pitchFamily="34" charset="0"/>
              </a:rPr>
              <a:t> е – Трудовой мигрант.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2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0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9932277" y="3868810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en-US" sz="5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en-US" sz="53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Пиноккио </a:t>
            </a:r>
            <a:r>
              <a:rPr lang="ru-RU" sz="5300" b="1" dirty="0">
                <a:solidFill>
                  <a:schemeClr val="bg1"/>
                </a:solidFill>
                <a:latin typeface="Corbel" panose="020B0503020204020204" pitchFamily="34" charset="0"/>
              </a:rPr>
              <a:t>– 1 балл.</a:t>
            </a:r>
            <a:endParaRPr lang="ru-RU" sz="53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300" b="1" dirty="0">
                <a:solidFill>
                  <a:schemeClr val="bg1"/>
                </a:solidFill>
                <a:latin typeface="Corbel" panose="020B0503020204020204" pitchFamily="34" charset="0"/>
              </a:rPr>
              <a:t>Купюра – 1 балл.</a:t>
            </a:r>
            <a:endParaRPr lang="ru-RU" sz="53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Гастарбайтер</a:t>
            </a:r>
            <a:r>
              <a:rPr lang="ru-RU" sz="5300" b="1" dirty="0">
                <a:solidFill>
                  <a:schemeClr val="bg1"/>
                </a:solidFill>
                <a:latin typeface="Corbel" panose="020B0503020204020204" pitchFamily="34" charset="0"/>
              </a:rPr>
              <a:t> – 1 балл.</a:t>
            </a:r>
            <a:endParaRPr lang="ru-RU" sz="53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300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53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ru-RU" sz="5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БАЛЛA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370"/>
            <a:ext cx="2414588" cy="28688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08" y="3425569"/>
            <a:ext cx="4314761" cy="28765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757" y="3425369"/>
            <a:ext cx="3835608" cy="28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Известный теннисист </a:t>
            </a:r>
            <a:r>
              <a:rPr lang="ru-RU" sz="7200" dirty="0" err="1">
                <a:latin typeface="Corbel" panose="020B0503020204020204" pitchFamily="34" charset="0"/>
              </a:rPr>
              <a:t>Новак</a:t>
            </a:r>
            <a:r>
              <a:rPr lang="ru-RU" sz="7200" dirty="0">
                <a:latin typeface="Corbel" panose="020B0503020204020204" pitchFamily="34" charset="0"/>
              </a:rPr>
              <a:t> </a:t>
            </a:r>
            <a:r>
              <a:rPr lang="ru-RU" sz="7200" dirty="0" err="1" smtClean="0">
                <a:latin typeface="Corbel" panose="020B0503020204020204" pitchFamily="34" charset="0"/>
              </a:rPr>
              <a:t>Джокович</a:t>
            </a:r>
            <a:r>
              <a:rPr lang="ru-RU" sz="7200" dirty="0" smtClean="0">
                <a:latin typeface="Corbel" panose="020B0503020204020204" pitchFamily="34" charset="0"/>
              </a:rPr>
              <a:t>,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посол </a:t>
            </a:r>
            <a:r>
              <a:rPr lang="ru-RU" sz="7200" dirty="0">
                <a:latin typeface="Corbel" panose="020B0503020204020204" pitchFamily="34" charset="0"/>
              </a:rPr>
              <a:t>доброй воли ЮНИСЕФ, участвует </a:t>
            </a:r>
            <a:r>
              <a:rPr lang="ru-RU" sz="7200" dirty="0" smtClean="0">
                <a:latin typeface="Corbel" panose="020B0503020204020204" pitchFamily="34" charset="0"/>
              </a:rPr>
              <a:t>в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проектах </a:t>
            </a:r>
            <a:r>
              <a:rPr lang="ru-RU" sz="7200" dirty="0">
                <a:latin typeface="Corbel" panose="020B0503020204020204" pitchFamily="34" charset="0"/>
              </a:rPr>
              <a:t>борьбы с нищетой: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В Сербии</a:t>
            </a:r>
            <a:r>
              <a:rPr lang="x-none" sz="72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или </a:t>
            </a:r>
            <a:r>
              <a:rPr lang="ru-RU" sz="7200" b="1" dirty="0">
                <a:latin typeface="Corbel" panose="020B0503020204020204" pitchFamily="34" charset="0"/>
              </a:rPr>
              <a:t>Хорватии?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Сербия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4" y="2964368"/>
            <a:ext cx="8908199" cy="5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2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800" b="1" dirty="0">
                <a:latin typeface="Corbel" panose="020B0503020204020204" pitchFamily="34" charset="0"/>
              </a:rPr>
              <a:t>Верите ли вы, что в Африке </a:t>
            </a:r>
            <a:r>
              <a:rPr lang="ru-RU" sz="7800" b="1" dirty="0" smtClean="0">
                <a:latin typeface="Corbel" panose="020B0503020204020204" pitchFamily="34" charset="0"/>
              </a:rPr>
              <a:t>около 42%</a:t>
            </a:r>
            <a:endParaRPr lang="en-US" sz="7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800" b="1" dirty="0" smtClean="0">
                <a:latin typeface="Corbel" panose="020B0503020204020204" pitchFamily="34" charset="0"/>
              </a:rPr>
              <a:t>населения </a:t>
            </a:r>
            <a:r>
              <a:rPr lang="ru-RU" sz="7800" b="1" dirty="0">
                <a:latin typeface="Corbel" panose="020B0503020204020204" pitchFamily="34" charset="0"/>
              </a:rPr>
              <a:t>живёт </a:t>
            </a:r>
            <a:r>
              <a:rPr lang="ru-RU" sz="7800" b="1" dirty="0" smtClean="0">
                <a:latin typeface="Corbel" panose="020B0503020204020204" pitchFamily="34" charset="0"/>
              </a:rPr>
              <a:t>за</a:t>
            </a:r>
            <a:r>
              <a:rPr lang="en-US" sz="7800" b="1" dirty="0">
                <a:latin typeface="Corbel" panose="020B0503020204020204" pitchFamily="34" charset="0"/>
              </a:rPr>
              <a:t> </a:t>
            </a:r>
            <a:r>
              <a:rPr lang="ru-RU" sz="7800" b="1" dirty="0" smtClean="0">
                <a:latin typeface="Corbel" panose="020B0503020204020204" pitchFamily="34" charset="0"/>
              </a:rPr>
              <a:t>чертой </a:t>
            </a:r>
            <a:r>
              <a:rPr lang="ru-RU" sz="7800" b="1" dirty="0">
                <a:latin typeface="Corbel" panose="020B0503020204020204" pitchFamily="34" charset="0"/>
              </a:rPr>
              <a:t>бедности?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Верю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2956660"/>
            <a:ext cx="9417866" cy="530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>
                <a:latin typeface="Corbel" panose="020B0503020204020204" pitchFamily="34" charset="0"/>
              </a:rPr>
              <a:t>В рамках проекта «Школа надежды», </a:t>
            </a:r>
            <a:r>
              <a:rPr lang="ru-RU" sz="6600" dirty="0" smtClean="0">
                <a:latin typeface="Corbel" panose="020B0503020204020204" pitchFamily="34" charset="0"/>
              </a:rPr>
              <a:t>чтобы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обеспечить </a:t>
            </a:r>
            <a:r>
              <a:rPr lang="ru-RU" sz="6600" dirty="0">
                <a:latin typeface="Corbel" panose="020B0503020204020204" pitchFamily="34" charset="0"/>
              </a:rPr>
              <a:t>право каждого ребёнка </a:t>
            </a:r>
            <a:r>
              <a:rPr lang="ru-RU" sz="6600" dirty="0" smtClean="0">
                <a:latin typeface="Corbel" panose="020B0503020204020204" pitchFamily="34" charset="0"/>
              </a:rPr>
              <a:t>на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образование</a:t>
            </a:r>
            <a:r>
              <a:rPr lang="ru-RU" sz="6600" dirty="0">
                <a:latin typeface="Corbel" panose="020B0503020204020204" pitchFamily="34" charset="0"/>
              </a:rPr>
              <a:t>, открыли учебный центр для </a:t>
            </a:r>
            <a:r>
              <a:rPr lang="ru-RU" sz="6600" dirty="0" smtClean="0">
                <a:latin typeface="Corbel" panose="020B0503020204020204" pitchFamily="34" charset="0"/>
              </a:rPr>
              <a:t>детей,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живущих </a:t>
            </a:r>
            <a:r>
              <a:rPr lang="ru-RU" sz="6600" dirty="0">
                <a:latin typeface="Corbel" panose="020B0503020204020204" pitchFamily="34" charset="0"/>
              </a:rPr>
              <a:t>за чертой бедности. В статье об </a:t>
            </a:r>
            <a:r>
              <a:rPr lang="ru-RU" sz="6600" dirty="0" smtClean="0">
                <a:latin typeface="Corbel" panose="020B0503020204020204" pitchFamily="34" charset="0"/>
              </a:rPr>
              <a:t>этом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сказано</a:t>
            </a:r>
            <a:r>
              <a:rPr lang="ru-RU" sz="6600" dirty="0">
                <a:latin typeface="Corbel" panose="020B0503020204020204" pitchFamily="34" charset="0"/>
              </a:rPr>
              <a:t>, что намного эффективней </a:t>
            </a:r>
            <a:r>
              <a:rPr lang="ru-RU" sz="6600" dirty="0" smtClean="0">
                <a:latin typeface="Corbel" panose="020B0503020204020204" pitchFamily="34" charset="0"/>
              </a:rPr>
              <a:t>давать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нуждающимся </a:t>
            </a:r>
            <a:r>
              <a:rPr lang="ru-RU" sz="6600" dirty="0">
                <a:latin typeface="Corbel" panose="020B0503020204020204" pitchFamily="34" charset="0"/>
              </a:rPr>
              <a:t>не только «рыбу», но и…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Что</a:t>
            </a:r>
            <a:r>
              <a:rPr lang="ru-RU" sz="66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Удочку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2543455"/>
            <a:ext cx="8980779" cy="594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328</Words>
  <Application>Microsoft Office PowerPoint</Application>
  <PresentationFormat>Произвольный</PresentationFormat>
  <Paragraphs>76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391</cp:revision>
  <dcterms:modified xsi:type="dcterms:W3CDTF">2021-01-05T10:12:03Z</dcterms:modified>
</cp:coreProperties>
</file>