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09" r:id="rId3"/>
    <p:sldId id="276" r:id="rId4"/>
    <p:sldId id="300" r:id="rId5"/>
    <p:sldId id="289" r:id="rId6"/>
    <p:sldId id="301" r:id="rId7"/>
    <p:sldId id="291" r:id="rId8"/>
    <p:sldId id="302" r:id="rId9"/>
    <p:sldId id="293" r:id="rId10"/>
    <p:sldId id="303" r:id="rId11"/>
    <p:sldId id="295" r:id="rId12"/>
    <p:sldId id="304" r:id="rId13"/>
    <p:sldId id="297" r:id="rId14"/>
    <p:sldId id="305" r:id="rId15"/>
    <p:sldId id="299" r:id="rId16"/>
    <p:sldId id="306" r:id="rId17"/>
    <p:sldId id="307" r:id="rId18"/>
    <p:sldId id="308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93" autoAdjust="0"/>
    <p:restoredTop sz="94660"/>
  </p:normalViewPr>
  <p:slideViewPr>
    <p:cSldViewPr snapToGrid="0">
      <p:cViewPr varScale="1">
        <p:scale>
          <a:sx n="33" d="100"/>
          <a:sy n="33" d="100"/>
        </p:scale>
        <p:origin x="58" y="715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2612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8523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1464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72491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3488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98207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0201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6806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4511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6721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2791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4895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1290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1338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933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615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audio" Target="../media/audio1.wav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11.gif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audio" Target="../media/audio1.wav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11.gif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86067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4</a:t>
            </a:r>
            <a:r>
              <a:rPr lang="en-US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92192" y="10374500"/>
            <a:ext cx="14873993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 ОТВЕТ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URI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</a:t>
            </a:r>
            <a:endParaRPr lang="en-US" sz="44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2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300" dirty="0">
                <a:latin typeface="Corbel" panose="020B0503020204020204" pitchFamily="34" charset="0"/>
              </a:rPr>
              <a:t>На одной карикатуре флаг страны чихнул. От этого у </a:t>
            </a:r>
            <a:endParaRPr lang="ro-MD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него </a:t>
            </a:r>
            <a:r>
              <a:rPr lang="ru-RU" sz="6300" dirty="0">
                <a:latin typeface="Corbel" panose="020B0503020204020204" pitchFamily="34" charset="0"/>
              </a:rPr>
              <a:t>цвета поменялись местами, и он превратился во </a:t>
            </a:r>
            <a:endParaRPr lang="ro-MD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флаг </a:t>
            </a:r>
            <a:r>
              <a:rPr lang="ru-RU" sz="6300" dirty="0">
                <a:latin typeface="Corbel" panose="020B0503020204020204" pitchFamily="34" charset="0"/>
              </a:rPr>
              <a:t>организации, основанной в той же стране. </a:t>
            </a:r>
            <a:endParaRPr lang="ro-MD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300" b="1" dirty="0">
                <a:latin typeface="Corbel" panose="020B0503020204020204" pitchFamily="34" charset="0"/>
              </a:rPr>
              <a:t>страну и организацию</a:t>
            </a:r>
            <a:r>
              <a:rPr lang="ru-RU" sz="6300" b="1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6300" dirty="0" err="1" smtClean="0">
                <a:latin typeface="Corbel" panose="020B0503020204020204" pitchFamily="34" charset="0"/>
              </a:rPr>
              <a:t>Într</a:t>
            </a:r>
            <a:r>
              <a:rPr lang="en-US" sz="6300" dirty="0" smtClean="0">
                <a:latin typeface="Corbel" panose="020B0503020204020204" pitchFamily="34" charset="0"/>
              </a:rPr>
              <a:t>-o </a:t>
            </a:r>
            <a:r>
              <a:rPr lang="en-US" sz="6300" dirty="0" err="1">
                <a:latin typeface="Corbel" panose="020B0503020204020204" pitchFamily="34" charset="0"/>
              </a:rPr>
              <a:t>caricatură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steagul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țării</a:t>
            </a:r>
            <a:r>
              <a:rPr lang="en-US" sz="6300" dirty="0">
                <a:latin typeface="Corbel" panose="020B0503020204020204" pitchFamily="34" charset="0"/>
              </a:rPr>
              <a:t> a </a:t>
            </a:r>
            <a:r>
              <a:rPr lang="en-US" sz="6300" dirty="0" err="1">
                <a:latin typeface="Corbel" panose="020B0503020204020204" pitchFamily="34" charset="0"/>
              </a:rPr>
              <a:t>strănutat</a:t>
            </a:r>
            <a:r>
              <a:rPr lang="en-US" sz="6300" dirty="0">
                <a:latin typeface="Corbel" panose="020B0503020204020204" pitchFamily="34" charset="0"/>
              </a:rPr>
              <a:t>. </a:t>
            </a:r>
            <a:r>
              <a:rPr lang="en-US" sz="6300" dirty="0" err="1" smtClean="0">
                <a:latin typeface="Corbel" panose="020B0503020204020204" pitchFamily="34" charset="0"/>
              </a:rPr>
              <a:t>În</a:t>
            </a:r>
            <a:r>
              <a:rPr lang="en-US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rezultat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culorile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endParaRPr lang="ro-MD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300" dirty="0" smtClean="0">
                <a:latin typeface="Corbel" panose="020B0503020204020204" pitchFamily="34" charset="0"/>
              </a:rPr>
              <a:t>s-au </a:t>
            </a:r>
            <a:r>
              <a:rPr lang="en-US" sz="6300" dirty="0" err="1">
                <a:latin typeface="Corbel" panose="020B0503020204020204" pitchFamily="34" charset="0"/>
              </a:rPr>
              <a:t>schimbat</a:t>
            </a:r>
            <a:r>
              <a:rPr lang="en-US" sz="6300" dirty="0">
                <a:latin typeface="Corbel" panose="020B0503020204020204" pitchFamily="34" charset="0"/>
              </a:rPr>
              <a:t> cu </a:t>
            </a:r>
            <a:r>
              <a:rPr lang="en-US" sz="6300" dirty="0" err="1">
                <a:latin typeface="Corbel" panose="020B0503020204020204" pitchFamily="34" charset="0"/>
              </a:rPr>
              <a:t>locul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și</a:t>
            </a:r>
            <a:r>
              <a:rPr lang="en-US" sz="6300" dirty="0">
                <a:latin typeface="Corbel" panose="020B0503020204020204" pitchFamily="34" charset="0"/>
              </a:rPr>
              <a:t> el </a:t>
            </a:r>
            <a:r>
              <a:rPr lang="en-US" sz="6300" dirty="0" smtClean="0">
                <a:latin typeface="Corbel" panose="020B0503020204020204" pitchFamily="34" charset="0"/>
              </a:rPr>
              <a:t>a </a:t>
            </a:r>
            <a:r>
              <a:rPr lang="en-US" sz="6300" dirty="0" err="1" smtClean="0">
                <a:latin typeface="Corbel" panose="020B0503020204020204" pitchFamily="34" charset="0"/>
              </a:rPr>
              <a:t>devenit</a:t>
            </a:r>
            <a:r>
              <a:rPr lang="en-US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steag</a:t>
            </a:r>
            <a:r>
              <a:rPr lang="en-US" sz="6300" dirty="0">
                <a:latin typeface="Corbel" panose="020B0503020204020204" pitchFamily="34" charset="0"/>
              </a:rPr>
              <a:t> al </a:t>
            </a:r>
            <a:r>
              <a:rPr lang="en-US" sz="6300" dirty="0" err="1">
                <a:latin typeface="Corbel" panose="020B0503020204020204" pitchFamily="34" charset="0"/>
              </a:rPr>
              <a:t>unei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endParaRPr lang="ro-MD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300" dirty="0" err="1" smtClean="0">
                <a:latin typeface="Corbel" panose="020B0503020204020204" pitchFamily="34" charset="0"/>
              </a:rPr>
              <a:t>organizații</a:t>
            </a:r>
            <a:r>
              <a:rPr lang="en-US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>
                <a:latin typeface="Corbel" panose="020B0503020204020204" pitchFamily="34" charset="0"/>
              </a:rPr>
              <a:t>cu </a:t>
            </a:r>
            <a:r>
              <a:rPr lang="en-US" sz="6300" dirty="0" err="1">
                <a:latin typeface="Corbel" panose="020B0503020204020204" pitchFamily="34" charset="0"/>
              </a:rPr>
              <a:t>sediul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în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 smtClean="0">
                <a:latin typeface="Corbel" panose="020B0503020204020204" pitchFamily="34" charset="0"/>
              </a:rPr>
              <a:t>aceeași</a:t>
            </a:r>
            <a:r>
              <a:rPr lang="en-US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țară</a:t>
            </a:r>
            <a:r>
              <a:rPr lang="en-US" sz="6300" dirty="0">
                <a:latin typeface="Corbel" panose="020B0503020204020204" pitchFamily="34" charset="0"/>
              </a:rPr>
              <a:t>. </a:t>
            </a:r>
            <a:r>
              <a:rPr lang="en-US" sz="6300" b="1" dirty="0" err="1" smtClean="0">
                <a:latin typeface="Corbel" panose="020B0503020204020204" pitchFamily="34" charset="0"/>
              </a:rPr>
              <a:t>Numiți</a:t>
            </a:r>
            <a:r>
              <a:rPr lang="en-US" sz="6300" b="1" dirty="0" smtClean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țara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și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endParaRPr lang="ro-MD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300" b="1" dirty="0" err="1" smtClean="0">
                <a:latin typeface="Corbel" panose="020B0503020204020204" pitchFamily="34" charset="0"/>
              </a:rPr>
              <a:t>organizația</a:t>
            </a:r>
            <a:r>
              <a:rPr lang="en-US" sz="6300" b="1" dirty="0">
                <a:latin typeface="Corbel" panose="020B0503020204020204" pitchFamily="34" charset="0"/>
              </a:rPr>
              <a:t>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40817"/>
            <a:ext cx="10833100" cy="6819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73331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92192" y="10374500"/>
            <a:ext cx="1428105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874005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5</a:t>
            </a:r>
            <a:r>
              <a:rPr lang="en-US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8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9922310" cy="792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400" dirty="0">
                <a:latin typeface="Corbel" panose="020B0503020204020204" pitchFamily="34" charset="0"/>
              </a:rPr>
              <a:t>Когда NASA свернула программу </a:t>
            </a:r>
            <a:endParaRPr lang="ro-MD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запуска </a:t>
            </a:r>
            <a:r>
              <a:rPr lang="ru-RU" sz="4400" dirty="0">
                <a:latin typeface="Corbel" panose="020B0503020204020204" pitchFamily="34" charset="0"/>
              </a:rPr>
              <a:t>шаттлов, для астронавтов стал </a:t>
            </a:r>
            <a:endParaRPr lang="ro-MD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обязательным </a:t>
            </a:r>
            <a:r>
              <a:rPr lang="ru-RU" sz="4400" dirty="0">
                <a:latin typeface="Corbel" panose="020B0503020204020204" pitchFamily="34" charset="0"/>
              </a:rPr>
              <a:t>тест по… </a:t>
            </a:r>
            <a:r>
              <a:rPr lang="ru-RU" sz="4400" b="1" dirty="0">
                <a:latin typeface="Corbel" panose="020B0503020204020204" pitchFamily="34" charset="0"/>
              </a:rPr>
              <a:t>Закончите </a:t>
            </a:r>
            <a:endParaRPr lang="ro-MD" sz="4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b="1" dirty="0" smtClean="0">
                <a:latin typeface="Corbel" panose="020B0503020204020204" pitchFamily="34" charset="0"/>
              </a:rPr>
              <a:t>предложение </a:t>
            </a:r>
            <a:r>
              <a:rPr lang="ru-RU" sz="4400" b="1" dirty="0">
                <a:latin typeface="Corbel" panose="020B0503020204020204" pitchFamily="34" charset="0"/>
              </a:rPr>
              <a:t>двумя словами. </a:t>
            </a:r>
            <a:r>
              <a:rPr lang="ru-RU" sz="4400" dirty="0">
                <a:latin typeface="Corbel" panose="020B0503020204020204" pitchFamily="34" charset="0"/>
              </a:rPr>
              <a:t>Кстати, </a:t>
            </a:r>
            <a:endParaRPr lang="ro-MD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подсказка </a:t>
            </a:r>
            <a:r>
              <a:rPr lang="ru-RU" sz="4400" dirty="0">
                <a:latin typeface="Corbel" panose="020B0503020204020204" pitchFamily="34" charset="0"/>
              </a:rPr>
              <a:t>у вас перед глазами. </a:t>
            </a:r>
          </a:p>
          <a:p>
            <a:pPr fontAlgn="base"/>
            <a:endParaRPr lang="ro-MD" sz="2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dirty="0" err="1" smtClean="0">
                <a:latin typeface="Corbel" panose="020B0503020204020204" pitchFamily="34" charset="0"/>
              </a:rPr>
              <a:t>După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ce</a:t>
            </a:r>
            <a:r>
              <a:rPr lang="en-US" sz="4400" dirty="0">
                <a:latin typeface="Corbel" panose="020B0503020204020204" pitchFamily="34" charset="0"/>
              </a:rPr>
              <a:t> NASA a </a:t>
            </a:r>
            <a:r>
              <a:rPr lang="en-US" sz="4400" dirty="0" err="1">
                <a:latin typeface="Corbel" panose="020B0503020204020204" pitchFamily="34" charset="0"/>
              </a:rPr>
              <a:t>stopat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programul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său</a:t>
            </a:r>
            <a:r>
              <a:rPr lang="en-US" sz="4400" dirty="0">
                <a:latin typeface="Corbel" panose="020B0503020204020204" pitchFamily="34" charset="0"/>
              </a:rPr>
              <a:t> de </a:t>
            </a:r>
            <a:endParaRPr lang="ro-MD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dirty="0" err="1" smtClean="0">
                <a:latin typeface="Corbel" panose="020B0503020204020204" pitchFamily="34" charset="0"/>
              </a:rPr>
              <a:t>lansare</a:t>
            </a:r>
            <a:r>
              <a:rPr lang="en-US" sz="4400" dirty="0" smtClean="0">
                <a:latin typeface="Corbel" panose="020B0503020204020204" pitchFamily="34" charset="0"/>
              </a:rPr>
              <a:t> a </a:t>
            </a:r>
            <a:r>
              <a:rPr lang="en-US" sz="4400" dirty="0" err="1" smtClean="0">
                <a:latin typeface="Corbel" panose="020B0503020204020204" pitchFamily="34" charset="0"/>
              </a:rPr>
              <a:t>navetelor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spațiale</a:t>
            </a:r>
            <a:r>
              <a:rPr lang="en-US" sz="4400" dirty="0">
                <a:latin typeface="Corbel" panose="020B0503020204020204" pitchFamily="34" charset="0"/>
              </a:rPr>
              <a:t>, </a:t>
            </a:r>
            <a:r>
              <a:rPr lang="en-US" sz="4400" dirty="0" err="1" smtClean="0">
                <a:latin typeface="Corbel" panose="020B0503020204020204" pitchFamily="34" charset="0"/>
              </a:rPr>
              <a:t>pentru</a:t>
            </a:r>
            <a:r>
              <a:rPr lang="ro-MD" sz="44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en-US" sz="4400" dirty="0" err="1" smtClean="0">
                <a:latin typeface="Corbel" panose="020B0503020204020204" pitchFamily="34" charset="0"/>
              </a:rPr>
              <a:t>astronauți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>
                <a:latin typeface="Corbel" panose="020B0503020204020204" pitchFamily="34" charset="0"/>
              </a:rPr>
              <a:t>a </a:t>
            </a:r>
            <a:r>
              <a:rPr lang="en-US" sz="4400" dirty="0" err="1" smtClean="0">
                <a:latin typeface="Corbel" panose="020B0503020204020204" pitchFamily="34" charset="0"/>
              </a:rPr>
              <a:t>devenit</a:t>
            </a:r>
            <a:r>
              <a:rPr lang="ro-MD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obligatoriu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testul</a:t>
            </a:r>
            <a:r>
              <a:rPr lang="en-US" sz="4400" dirty="0">
                <a:latin typeface="Corbel" panose="020B0503020204020204" pitchFamily="34" charset="0"/>
              </a:rPr>
              <a:t> de </a:t>
            </a:r>
            <a:endParaRPr lang="ro-MD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dirty="0" err="1" smtClean="0">
                <a:latin typeface="Corbel" panose="020B0503020204020204" pitchFamily="34" charset="0"/>
              </a:rPr>
              <a:t>cunoaștere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>
                <a:latin typeface="Corbel" panose="020B0503020204020204" pitchFamily="34" charset="0"/>
              </a:rPr>
              <a:t>a… </a:t>
            </a:r>
            <a:r>
              <a:rPr lang="en-US" sz="4400" b="1" dirty="0" err="1" smtClean="0">
                <a:latin typeface="Corbel" panose="020B0503020204020204" pitchFamily="34" charset="0"/>
              </a:rPr>
              <a:t>Finisați</a:t>
            </a:r>
            <a:r>
              <a:rPr lang="en-US" sz="4400" b="1" dirty="0" smtClean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propoziția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prin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smtClean="0">
                <a:latin typeface="Corbel" panose="020B0503020204020204" pitchFamily="34" charset="0"/>
              </a:rPr>
              <a:t>2 </a:t>
            </a:r>
            <a:endParaRPr lang="ro-MD" sz="4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b="1" dirty="0" err="1" smtClean="0">
                <a:latin typeface="Corbel" panose="020B0503020204020204" pitchFamily="34" charset="0"/>
              </a:rPr>
              <a:t>cuvinte</a:t>
            </a:r>
            <a:r>
              <a:rPr lang="en-US" sz="4400" b="1" dirty="0">
                <a:latin typeface="Corbel" panose="020B0503020204020204" pitchFamily="34" charset="0"/>
              </a:rPr>
              <a:t>. </a:t>
            </a:r>
            <a:r>
              <a:rPr lang="en-US" sz="4400" dirty="0" err="1" smtClean="0">
                <a:latin typeface="Corbel" panose="020B0503020204020204" pitchFamily="34" charset="0"/>
              </a:rPr>
              <a:t>Apropo</a:t>
            </a:r>
            <a:r>
              <a:rPr lang="en-US" sz="4400" dirty="0">
                <a:latin typeface="Corbel" panose="020B0503020204020204" pitchFamily="34" charset="0"/>
              </a:rPr>
              <a:t>, </a:t>
            </a:r>
            <a:r>
              <a:rPr lang="en-US" sz="4400" dirty="0" err="1">
                <a:latin typeface="Corbel" panose="020B0503020204020204" pitchFamily="34" charset="0"/>
              </a:rPr>
              <a:t>pe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ecran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aveți</a:t>
            </a:r>
            <a:r>
              <a:rPr lang="en-US" sz="4400" dirty="0">
                <a:latin typeface="Corbel" panose="020B0503020204020204" pitchFamily="34" charset="0"/>
              </a:rPr>
              <a:t> un </a:t>
            </a:r>
            <a:endParaRPr lang="ro-MD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dirty="0" err="1" smtClean="0">
                <a:latin typeface="Corbel" panose="020B0503020204020204" pitchFamily="34" charset="0"/>
              </a:rPr>
              <a:t>indiciu</a:t>
            </a:r>
            <a:r>
              <a:rPr lang="en-US" sz="4400" dirty="0">
                <a:latin typeface="Corbel" panose="020B0503020204020204" pitchFamily="34" charset="0"/>
              </a:rPr>
              <a:t>. </a:t>
            </a:r>
          </a:p>
        </p:txBody>
      </p:sp>
      <p:pic>
        <p:nvPicPr>
          <p:cNvPr id="19" name="Picture 2" descr="https://lh3.googleusercontent.com/S2PuMReTfMLd5qaVJ2HkFFiB51nRWAzYp3758aNeBiAWW_JMK-f78rfII43QhOTfW2k449zBlTpha7RBc782lkC01UwQD-eCmAUWqC8qHyZ8grU7GBrN0m7V7LjwwAKRVD7TQB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440" y="1255041"/>
            <a:ext cx="9671195" cy="710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40817"/>
            <a:ext cx="10833100" cy="6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7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92192" y="10374500"/>
            <a:ext cx="1428105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874005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5</a:t>
            </a:r>
            <a:r>
              <a:rPr lang="en-US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8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9922310" cy="792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400" dirty="0">
                <a:latin typeface="Corbel" panose="020B0503020204020204" pitchFamily="34" charset="0"/>
              </a:rPr>
              <a:t>Когда NASA свернула программу </a:t>
            </a:r>
            <a:endParaRPr lang="ro-MD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запуска </a:t>
            </a:r>
            <a:r>
              <a:rPr lang="ru-RU" sz="4400" dirty="0">
                <a:latin typeface="Corbel" panose="020B0503020204020204" pitchFamily="34" charset="0"/>
              </a:rPr>
              <a:t>шаттлов, для астронавтов стал </a:t>
            </a:r>
            <a:endParaRPr lang="ro-MD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обязательным </a:t>
            </a:r>
            <a:r>
              <a:rPr lang="ru-RU" sz="4400" dirty="0">
                <a:latin typeface="Corbel" panose="020B0503020204020204" pitchFamily="34" charset="0"/>
              </a:rPr>
              <a:t>тест по… </a:t>
            </a:r>
            <a:r>
              <a:rPr lang="ru-RU" sz="4400" b="1" dirty="0">
                <a:latin typeface="Corbel" panose="020B0503020204020204" pitchFamily="34" charset="0"/>
              </a:rPr>
              <a:t>Закончите </a:t>
            </a:r>
            <a:endParaRPr lang="ro-MD" sz="4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b="1" dirty="0" smtClean="0">
                <a:latin typeface="Corbel" panose="020B0503020204020204" pitchFamily="34" charset="0"/>
              </a:rPr>
              <a:t>предложение </a:t>
            </a:r>
            <a:r>
              <a:rPr lang="ru-RU" sz="4400" b="1" dirty="0">
                <a:latin typeface="Corbel" panose="020B0503020204020204" pitchFamily="34" charset="0"/>
              </a:rPr>
              <a:t>двумя словами. </a:t>
            </a:r>
            <a:r>
              <a:rPr lang="ru-RU" sz="4400" dirty="0">
                <a:latin typeface="Corbel" panose="020B0503020204020204" pitchFamily="34" charset="0"/>
              </a:rPr>
              <a:t>Кстати, </a:t>
            </a:r>
            <a:endParaRPr lang="ro-MD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подсказка </a:t>
            </a:r>
            <a:r>
              <a:rPr lang="ru-RU" sz="4400" dirty="0">
                <a:latin typeface="Corbel" panose="020B0503020204020204" pitchFamily="34" charset="0"/>
              </a:rPr>
              <a:t>у вас перед глазами. </a:t>
            </a:r>
          </a:p>
          <a:p>
            <a:pPr fontAlgn="base"/>
            <a:endParaRPr lang="ro-MD" sz="2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dirty="0" err="1" smtClean="0">
                <a:latin typeface="Corbel" panose="020B0503020204020204" pitchFamily="34" charset="0"/>
              </a:rPr>
              <a:t>După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ce</a:t>
            </a:r>
            <a:r>
              <a:rPr lang="en-US" sz="4400" dirty="0">
                <a:latin typeface="Corbel" panose="020B0503020204020204" pitchFamily="34" charset="0"/>
              </a:rPr>
              <a:t> NASA a </a:t>
            </a:r>
            <a:r>
              <a:rPr lang="en-US" sz="4400" dirty="0" err="1">
                <a:latin typeface="Corbel" panose="020B0503020204020204" pitchFamily="34" charset="0"/>
              </a:rPr>
              <a:t>stopat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programul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său</a:t>
            </a:r>
            <a:r>
              <a:rPr lang="en-US" sz="4400" dirty="0">
                <a:latin typeface="Corbel" panose="020B0503020204020204" pitchFamily="34" charset="0"/>
              </a:rPr>
              <a:t> de </a:t>
            </a:r>
            <a:endParaRPr lang="ro-MD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dirty="0" err="1" smtClean="0">
                <a:latin typeface="Corbel" panose="020B0503020204020204" pitchFamily="34" charset="0"/>
              </a:rPr>
              <a:t>lansare</a:t>
            </a:r>
            <a:r>
              <a:rPr lang="en-US" sz="4400" dirty="0" smtClean="0">
                <a:latin typeface="Corbel" panose="020B0503020204020204" pitchFamily="34" charset="0"/>
              </a:rPr>
              <a:t> a </a:t>
            </a:r>
            <a:r>
              <a:rPr lang="en-US" sz="4400" dirty="0" err="1" smtClean="0">
                <a:latin typeface="Corbel" panose="020B0503020204020204" pitchFamily="34" charset="0"/>
              </a:rPr>
              <a:t>navetelor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spațiale</a:t>
            </a:r>
            <a:r>
              <a:rPr lang="en-US" sz="4400" dirty="0">
                <a:latin typeface="Corbel" panose="020B0503020204020204" pitchFamily="34" charset="0"/>
              </a:rPr>
              <a:t>, </a:t>
            </a:r>
            <a:r>
              <a:rPr lang="en-US" sz="4400" dirty="0" err="1" smtClean="0">
                <a:latin typeface="Corbel" panose="020B0503020204020204" pitchFamily="34" charset="0"/>
              </a:rPr>
              <a:t>pentru</a:t>
            </a:r>
            <a:r>
              <a:rPr lang="ro-MD" sz="4400" dirty="0" smtClean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en-US" sz="4400" dirty="0" err="1" smtClean="0">
                <a:latin typeface="Corbel" panose="020B0503020204020204" pitchFamily="34" charset="0"/>
              </a:rPr>
              <a:t>astronauți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>
                <a:latin typeface="Corbel" panose="020B0503020204020204" pitchFamily="34" charset="0"/>
              </a:rPr>
              <a:t>a </a:t>
            </a:r>
            <a:r>
              <a:rPr lang="en-US" sz="4400" dirty="0" err="1" smtClean="0">
                <a:latin typeface="Corbel" panose="020B0503020204020204" pitchFamily="34" charset="0"/>
              </a:rPr>
              <a:t>devenit</a:t>
            </a:r>
            <a:r>
              <a:rPr lang="ro-MD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obligatoriu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testul</a:t>
            </a:r>
            <a:r>
              <a:rPr lang="en-US" sz="4400" dirty="0">
                <a:latin typeface="Corbel" panose="020B0503020204020204" pitchFamily="34" charset="0"/>
              </a:rPr>
              <a:t> de </a:t>
            </a:r>
            <a:endParaRPr lang="ro-MD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dirty="0" err="1" smtClean="0">
                <a:latin typeface="Corbel" panose="020B0503020204020204" pitchFamily="34" charset="0"/>
              </a:rPr>
              <a:t>cunoaștere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>
                <a:latin typeface="Corbel" panose="020B0503020204020204" pitchFamily="34" charset="0"/>
              </a:rPr>
              <a:t>a… </a:t>
            </a:r>
            <a:r>
              <a:rPr lang="en-US" sz="4400" b="1" dirty="0" err="1" smtClean="0">
                <a:latin typeface="Corbel" panose="020B0503020204020204" pitchFamily="34" charset="0"/>
              </a:rPr>
              <a:t>Finisați</a:t>
            </a:r>
            <a:r>
              <a:rPr lang="en-US" sz="4400" b="1" dirty="0" smtClean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propoziția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prin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smtClean="0">
                <a:latin typeface="Corbel" panose="020B0503020204020204" pitchFamily="34" charset="0"/>
              </a:rPr>
              <a:t>2 </a:t>
            </a:r>
            <a:endParaRPr lang="ro-MD" sz="4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b="1" dirty="0" err="1" smtClean="0">
                <a:latin typeface="Corbel" panose="020B0503020204020204" pitchFamily="34" charset="0"/>
              </a:rPr>
              <a:t>cuvinte</a:t>
            </a:r>
            <a:r>
              <a:rPr lang="en-US" sz="4400" b="1" dirty="0">
                <a:latin typeface="Corbel" panose="020B0503020204020204" pitchFamily="34" charset="0"/>
              </a:rPr>
              <a:t>. </a:t>
            </a:r>
            <a:r>
              <a:rPr lang="en-US" sz="4400" dirty="0" err="1" smtClean="0">
                <a:latin typeface="Corbel" panose="020B0503020204020204" pitchFamily="34" charset="0"/>
              </a:rPr>
              <a:t>Apropo</a:t>
            </a:r>
            <a:r>
              <a:rPr lang="en-US" sz="4400" dirty="0">
                <a:latin typeface="Corbel" panose="020B0503020204020204" pitchFamily="34" charset="0"/>
              </a:rPr>
              <a:t>, </a:t>
            </a:r>
            <a:r>
              <a:rPr lang="en-US" sz="4400" dirty="0" err="1">
                <a:latin typeface="Corbel" panose="020B0503020204020204" pitchFamily="34" charset="0"/>
              </a:rPr>
              <a:t>pe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ecran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aveți</a:t>
            </a:r>
            <a:r>
              <a:rPr lang="en-US" sz="4400" dirty="0">
                <a:latin typeface="Corbel" panose="020B0503020204020204" pitchFamily="34" charset="0"/>
              </a:rPr>
              <a:t> un </a:t>
            </a:r>
            <a:endParaRPr lang="ro-MD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dirty="0" err="1" smtClean="0">
                <a:latin typeface="Corbel" panose="020B0503020204020204" pitchFamily="34" charset="0"/>
              </a:rPr>
              <a:t>indiciu</a:t>
            </a:r>
            <a:r>
              <a:rPr lang="en-US" sz="4400" dirty="0">
                <a:latin typeface="Corbel" panose="020B0503020204020204" pitchFamily="34" charset="0"/>
              </a:rPr>
              <a:t>. </a:t>
            </a:r>
          </a:p>
        </p:txBody>
      </p:sp>
      <p:pic>
        <p:nvPicPr>
          <p:cNvPr id="19" name="Picture 2" descr="https://lh3.googleusercontent.com/S2PuMReTfMLd5qaVJ2HkFFiB51nRWAzYp3758aNeBiAWW_JMK-f78rfII43QhOTfW2k449zBlTpha7RBc782lkC01UwQD-eCmAUWqC8qHyZ8grU7GBrN0m7V7LjwwAKRVD7TQB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440" y="1255041"/>
            <a:ext cx="9671195" cy="710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40817"/>
            <a:ext cx="10833100" cy="681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2829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92192" y="10374500"/>
            <a:ext cx="1363335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832095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6</a:t>
            </a:r>
            <a:r>
              <a:rPr lang="en-US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8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70" cy="792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Мэри Эмма </a:t>
            </a:r>
            <a:r>
              <a:rPr lang="ru-RU" sz="5400" dirty="0" err="1">
                <a:latin typeface="Corbel" panose="020B0503020204020204" pitchFamily="34" charset="0"/>
              </a:rPr>
              <a:t>Эллисон</a:t>
            </a:r>
            <a:r>
              <a:rPr lang="ru-RU" sz="5400" dirty="0">
                <a:latin typeface="Corbel" panose="020B0503020204020204" pitchFamily="34" charset="0"/>
              </a:rPr>
              <a:t>, наблюдая как работники ЮНИСЕФ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собирают </a:t>
            </a:r>
            <a:r>
              <a:rPr lang="ru-RU" sz="5400" dirty="0">
                <a:latin typeface="Corbel" panose="020B0503020204020204" pitchFamily="34" charset="0"/>
              </a:rPr>
              <a:t>деньги на нужды детей, придумала, как соединить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приятное </a:t>
            </a:r>
            <a:r>
              <a:rPr lang="ru-RU" sz="5400" dirty="0">
                <a:latin typeface="Corbel" panose="020B0503020204020204" pitchFamily="34" charset="0"/>
              </a:rPr>
              <a:t>с полезным. Мэри предложила просить деньги вместо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сладостей</a:t>
            </a:r>
            <a:r>
              <a:rPr lang="ru-RU" sz="5400" dirty="0">
                <a:latin typeface="Corbel" panose="020B0503020204020204" pitchFamily="34" charset="0"/>
              </a:rPr>
              <a:t>. Эта идея переросла в регулярную программу сбора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средств</a:t>
            </a:r>
            <a:r>
              <a:rPr lang="ru-RU" sz="5400" dirty="0">
                <a:latin typeface="Corbel" panose="020B0503020204020204" pitchFamily="34" charset="0"/>
              </a:rPr>
              <a:t>. </a:t>
            </a:r>
            <a:r>
              <a:rPr lang="ru-RU" sz="5400" b="1" dirty="0">
                <a:latin typeface="Corbel" panose="020B0503020204020204" pitchFamily="34" charset="0"/>
              </a:rPr>
              <a:t>А какого числа началась эта акция?</a:t>
            </a: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Urmărind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cum </a:t>
            </a:r>
            <a:r>
              <a:rPr lang="en-US" sz="5400" dirty="0" err="1">
                <a:latin typeface="Corbel" panose="020B0503020204020204" pitchFamily="34" charset="0"/>
              </a:rPr>
              <a:t>lucrătorii</a:t>
            </a:r>
            <a:r>
              <a:rPr lang="en-US" sz="5400" dirty="0">
                <a:latin typeface="Corbel" panose="020B0503020204020204" pitchFamily="34" charset="0"/>
              </a:rPr>
              <a:t> UNICEF </a:t>
            </a:r>
            <a:r>
              <a:rPr lang="en-US" sz="5400" dirty="0" err="1">
                <a:latin typeface="Corbel" panose="020B0503020204020204" pitchFamily="34" charset="0"/>
              </a:rPr>
              <a:t>adună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bani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pentru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nevoile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copiilor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Mary </a:t>
            </a:r>
            <a:r>
              <a:rPr lang="en-US" sz="5400" dirty="0">
                <a:latin typeface="Corbel" panose="020B0503020204020204" pitchFamily="34" charset="0"/>
              </a:rPr>
              <a:t>Emma Allison a </a:t>
            </a:r>
            <a:r>
              <a:rPr lang="en-US" sz="5400" dirty="0" err="1">
                <a:latin typeface="Corbel" panose="020B0503020204020204" pitchFamily="34" charset="0"/>
              </a:rPr>
              <a:t>inventat</a:t>
            </a:r>
            <a:r>
              <a:rPr lang="en-US" sz="5400" dirty="0">
                <a:latin typeface="Corbel" panose="020B0503020204020204" pitchFamily="34" charset="0"/>
              </a:rPr>
              <a:t> cum </a:t>
            </a:r>
            <a:r>
              <a:rPr lang="en-US" sz="5400" dirty="0" err="1" smtClean="0">
                <a:latin typeface="Corbel" panose="020B0503020204020204" pitchFamily="34" charset="0"/>
              </a:rPr>
              <a:t>să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îmbine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plăcutul</a:t>
            </a:r>
            <a:r>
              <a:rPr lang="en-US" sz="5400" dirty="0">
                <a:latin typeface="Corbel" panose="020B0503020204020204" pitchFamily="34" charset="0"/>
              </a:rPr>
              <a:t> cu </a:t>
            </a:r>
            <a:r>
              <a:rPr lang="en-US" sz="5400" dirty="0" err="1">
                <a:latin typeface="Corbel" panose="020B0503020204020204" pitchFamily="34" charset="0"/>
              </a:rPr>
              <a:t>utilul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Ea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a </a:t>
            </a:r>
            <a:r>
              <a:rPr lang="en-US" sz="5400" dirty="0" err="1" smtClean="0">
                <a:latin typeface="Corbel" panose="020B0503020204020204" pitchFamily="34" charset="0"/>
              </a:rPr>
              <a:t>sugerat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ca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loc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smtClean="0">
                <a:latin typeface="Corbel" panose="020B0503020204020204" pitchFamily="34" charset="0"/>
              </a:rPr>
              <a:t>de </a:t>
            </a:r>
            <a:r>
              <a:rPr lang="en-US" sz="5400" dirty="0" err="1" smtClean="0">
                <a:latin typeface="Corbel" panose="020B0503020204020204" pitchFamily="34" charset="0"/>
              </a:rPr>
              <a:t>dulciuri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să</a:t>
            </a:r>
            <a:r>
              <a:rPr lang="en-US" sz="5400" dirty="0">
                <a:latin typeface="Corbel" panose="020B0503020204020204" pitchFamily="34" charset="0"/>
              </a:rPr>
              <a:t> se </a:t>
            </a:r>
            <a:r>
              <a:rPr lang="en-US" sz="5400" dirty="0" err="1">
                <a:latin typeface="Corbel" panose="020B0503020204020204" pitchFamily="34" charset="0"/>
              </a:rPr>
              <a:t>ceară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bani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b="1" dirty="0" err="1" smtClean="0">
                <a:latin typeface="Corbel" panose="020B0503020204020204" pitchFamily="34" charset="0"/>
              </a:rPr>
              <a:t>Pe</a:t>
            </a:r>
            <a:r>
              <a:rPr lang="en-US" sz="5400" b="1" dirty="0" smtClean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ce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dată</a:t>
            </a:r>
            <a:r>
              <a:rPr lang="en-US" sz="5400" b="1" dirty="0">
                <a:latin typeface="Corbel" panose="020B0503020204020204" pitchFamily="34" charset="0"/>
              </a:rPr>
              <a:t> a </a:t>
            </a:r>
            <a:endParaRPr lang="ro-MD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 err="1" smtClean="0">
                <a:latin typeface="Corbel" panose="020B0503020204020204" pitchFamily="34" charset="0"/>
              </a:rPr>
              <a:t>început</a:t>
            </a:r>
            <a:r>
              <a:rPr lang="en-US" sz="5400" b="1" dirty="0" smtClean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această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acțiune</a:t>
            </a:r>
            <a:r>
              <a:rPr lang="en-US" sz="5400" b="1" dirty="0">
                <a:latin typeface="Corbel" panose="020B0503020204020204" pitchFamily="34" charset="0"/>
              </a:rPr>
              <a:t>? 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40817"/>
            <a:ext cx="10833100" cy="6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3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92192" y="10374500"/>
            <a:ext cx="1363335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832095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6</a:t>
            </a:r>
            <a:r>
              <a:rPr lang="en-US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8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70" cy="792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Мэри Эмма </a:t>
            </a:r>
            <a:r>
              <a:rPr lang="ru-RU" sz="5400" dirty="0" err="1">
                <a:latin typeface="Corbel" panose="020B0503020204020204" pitchFamily="34" charset="0"/>
              </a:rPr>
              <a:t>Эллисон</a:t>
            </a:r>
            <a:r>
              <a:rPr lang="ru-RU" sz="5400" dirty="0">
                <a:latin typeface="Corbel" panose="020B0503020204020204" pitchFamily="34" charset="0"/>
              </a:rPr>
              <a:t>, наблюдая как работники ЮНИСЕФ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собирают </a:t>
            </a:r>
            <a:r>
              <a:rPr lang="ru-RU" sz="5400" dirty="0">
                <a:latin typeface="Corbel" panose="020B0503020204020204" pitchFamily="34" charset="0"/>
              </a:rPr>
              <a:t>деньги на нужды детей, придумала, как соединить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приятное </a:t>
            </a:r>
            <a:r>
              <a:rPr lang="ru-RU" sz="5400" dirty="0">
                <a:latin typeface="Corbel" panose="020B0503020204020204" pitchFamily="34" charset="0"/>
              </a:rPr>
              <a:t>с полезным. Мэри предложила просить деньги вместо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сладостей</a:t>
            </a:r>
            <a:r>
              <a:rPr lang="ru-RU" sz="5400" dirty="0">
                <a:latin typeface="Corbel" panose="020B0503020204020204" pitchFamily="34" charset="0"/>
              </a:rPr>
              <a:t>. Эта идея переросла в регулярную программу сбора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средств</a:t>
            </a:r>
            <a:r>
              <a:rPr lang="ru-RU" sz="5400" dirty="0">
                <a:latin typeface="Corbel" panose="020B0503020204020204" pitchFamily="34" charset="0"/>
              </a:rPr>
              <a:t>. </a:t>
            </a:r>
            <a:r>
              <a:rPr lang="ru-RU" sz="5400" b="1" dirty="0">
                <a:latin typeface="Corbel" panose="020B0503020204020204" pitchFamily="34" charset="0"/>
              </a:rPr>
              <a:t>А какого числа началась эта акция?</a:t>
            </a: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Urmărind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cum </a:t>
            </a:r>
            <a:r>
              <a:rPr lang="en-US" sz="5400" dirty="0" err="1">
                <a:latin typeface="Corbel" panose="020B0503020204020204" pitchFamily="34" charset="0"/>
              </a:rPr>
              <a:t>lucrătorii</a:t>
            </a:r>
            <a:r>
              <a:rPr lang="en-US" sz="5400" dirty="0">
                <a:latin typeface="Corbel" panose="020B0503020204020204" pitchFamily="34" charset="0"/>
              </a:rPr>
              <a:t> UNICEF </a:t>
            </a:r>
            <a:r>
              <a:rPr lang="en-US" sz="5400" dirty="0" err="1">
                <a:latin typeface="Corbel" panose="020B0503020204020204" pitchFamily="34" charset="0"/>
              </a:rPr>
              <a:t>adună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bani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pentru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nevoile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copiilor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Mary </a:t>
            </a:r>
            <a:r>
              <a:rPr lang="en-US" sz="5400" dirty="0">
                <a:latin typeface="Corbel" panose="020B0503020204020204" pitchFamily="34" charset="0"/>
              </a:rPr>
              <a:t>Emma Allison a </a:t>
            </a:r>
            <a:r>
              <a:rPr lang="en-US" sz="5400" dirty="0" err="1">
                <a:latin typeface="Corbel" panose="020B0503020204020204" pitchFamily="34" charset="0"/>
              </a:rPr>
              <a:t>inventat</a:t>
            </a:r>
            <a:r>
              <a:rPr lang="en-US" sz="5400" dirty="0">
                <a:latin typeface="Corbel" panose="020B0503020204020204" pitchFamily="34" charset="0"/>
              </a:rPr>
              <a:t> cum </a:t>
            </a:r>
            <a:r>
              <a:rPr lang="en-US" sz="5400" dirty="0" err="1" smtClean="0">
                <a:latin typeface="Corbel" panose="020B0503020204020204" pitchFamily="34" charset="0"/>
              </a:rPr>
              <a:t>să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îmbine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plăcutul</a:t>
            </a:r>
            <a:r>
              <a:rPr lang="en-US" sz="5400" dirty="0">
                <a:latin typeface="Corbel" panose="020B0503020204020204" pitchFamily="34" charset="0"/>
              </a:rPr>
              <a:t> cu </a:t>
            </a:r>
            <a:r>
              <a:rPr lang="en-US" sz="5400" dirty="0" err="1">
                <a:latin typeface="Corbel" panose="020B0503020204020204" pitchFamily="34" charset="0"/>
              </a:rPr>
              <a:t>utilul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endParaRPr lang="ro-MD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Ea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a </a:t>
            </a:r>
            <a:r>
              <a:rPr lang="en-US" sz="5400" dirty="0" err="1" smtClean="0">
                <a:latin typeface="Corbel" panose="020B0503020204020204" pitchFamily="34" charset="0"/>
              </a:rPr>
              <a:t>sugerat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ca </a:t>
            </a:r>
            <a:r>
              <a:rPr lang="en-US" sz="5400" dirty="0" err="1">
                <a:latin typeface="Corbel" panose="020B0503020204020204" pitchFamily="34" charset="0"/>
              </a:rPr>
              <a:t>în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loc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smtClean="0">
                <a:latin typeface="Corbel" panose="020B0503020204020204" pitchFamily="34" charset="0"/>
              </a:rPr>
              <a:t>de </a:t>
            </a:r>
            <a:r>
              <a:rPr lang="en-US" sz="5400" dirty="0" err="1" smtClean="0">
                <a:latin typeface="Corbel" panose="020B0503020204020204" pitchFamily="34" charset="0"/>
              </a:rPr>
              <a:t>dulciuri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să</a:t>
            </a:r>
            <a:r>
              <a:rPr lang="en-US" sz="5400" dirty="0">
                <a:latin typeface="Corbel" panose="020B0503020204020204" pitchFamily="34" charset="0"/>
              </a:rPr>
              <a:t> se </a:t>
            </a:r>
            <a:r>
              <a:rPr lang="en-US" sz="5400" dirty="0" err="1">
                <a:latin typeface="Corbel" panose="020B0503020204020204" pitchFamily="34" charset="0"/>
              </a:rPr>
              <a:t>ceară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bani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b="1" dirty="0" err="1" smtClean="0">
                <a:latin typeface="Corbel" panose="020B0503020204020204" pitchFamily="34" charset="0"/>
              </a:rPr>
              <a:t>Pe</a:t>
            </a:r>
            <a:r>
              <a:rPr lang="en-US" sz="5400" b="1" dirty="0" smtClean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ce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dată</a:t>
            </a:r>
            <a:r>
              <a:rPr lang="en-US" sz="5400" b="1" dirty="0">
                <a:latin typeface="Corbel" panose="020B0503020204020204" pitchFamily="34" charset="0"/>
              </a:rPr>
              <a:t> a </a:t>
            </a:r>
            <a:endParaRPr lang="ro-MD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 err="1" smtClean="0">
                <a:latin typeface="Corbel" panose="020B0503020204020204" pitchFamily="34" charset="0"/>
              </a:rPr>
              <a:t>început</a:t>
            </a:r>
            <a:r>
              <a:rPr lang="en-US" sz="5400" b="1" dirty="0" smtClean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această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acțiune</a:t>
            </a:r>
            <a:r>
              <a:rPr lang="en-US" sz="5400" b="1" dirty="0">
                <a:latin typeface="Corbel" panose="020B0503020204020204" pitchFamily="34" charset="0"/>
              </a:rPr>
              <a:t>? 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40817"/>
            <a:ext cx="10833100" cy="6819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153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92192" y="10374500"/>
            <a:ext cx="1447155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87591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7</a:t>
            </a:r>
            <a:r>
              <a:rPr lang="en-US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8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70" cy="792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В 3 года </a:t>
            </a:r>
            <a:r>
              <a:rPr lang="ru-RU" sz="5400" dirty="0" err="1">
                <a:latin typeface="Corbel" panose="020B0503020204020204" pitchFamily="34" charset="0"/>
              </a:rPr>
              <a:t>Райан</a:t>
            </a:r>
            <a:r>
              <a:rPr lang="ru-RU" sz="5400" dirty="0">
                <a:latin typeface="Corbel" panose="020B0503020204020204" pitchFamily="34" charset="0"/>
              </a:rPr>
              <a:t> Росс брал у соседей заказы на стрижку и полив </a:t>
            </a:r>
            <a:endParaRPr lang="x-none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газонов. Ему было не под силу самому удерживать </a:t>
            </a:r>
            <a:endParaRPr lang="x-none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газонокосилку или шланг. Но у него был хитрый план, </a:t>
            </a:r>
            <a:endParaRPr lang="x-none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и он последовал примеру литературного персонажа. </a:t>
            </a:r>
            <a:endParaRPr lang="x-none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>
                <a:latin typeface="Corbel" panose="020B0503020204020204" pitchFamily="34" charset="0"/>
              </a:rPr>
              <a:t>Назовите этого персонажа.</a:t>
            </a:r>
          </a:p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Încă</a:t>
            </a:r>
            <a:r>
              <a:rPr lang="en-US" sz="5400" dirty="0">
                <a:latin typeface="Corbel" panose="020B0503020204020204" pitchFamily="34" charset="0"/>
              </a:rPr>
              <a:t> de la </a:t>
            </a:r>
            <a:r>
              <a:rPr lang="en-US" sz="5400" dirty="0" err="1">
                <a:latin typeface="Corbel" panose="020B0503020204020204" pitchFamily="34" charset="0"/>
              </a:rPr>
              <a:t>vârsta</a:t>
            </a:r>
            <a:r>
              <a:rPr lang="en-US" sz="5400" dirty="0">
                <a:latin typeface="Corbel" panose="020B0503020204020204" pitchFamily="34" charset="0"/>
              </a:rPr>
              <a:t> de 3 </a:t>
            </a:r>
            <a:r>
              <a:rPr lang="en-US" sz="5400" dirty="0" err="1">
                <a:latin typeface="Corbel" panose="020B0503020204020204" pitchFamily="34" charset="0"/>
              </a:rPr>
              <a:t>ani</a:t>
            </a:r>
            <a:r>
              <a:rPr lang="en-US" sz="5400" dirty="0">
                <a:latin typeface="Corbel" panose="020B0503020204020204" pitchFamily="34" charset="0"/>
              </a:rPr>
              <a:t>, Ryan Ross </a:t>
            </a:r>
            <a:r>
              <a:rPr lang="en-US" sz="5400" dirty="0" err="1">
                <a:latin typeface="Corbel" panose="020B0503020204020204" pitchFamily="34" charset="0"/>
              </a:rPr>
              <a:t>primea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comenzi</a:t>
            </a:r>
            <a:r>
              <a:rPr lang="en-US" sz="5400" dirty="0">
                <a:latin typeface="Corbel" panose="020B0503020204020204" pitchFamily="34" charset="0"/>
              </a:rPr>
              <a:t> de la </a:t>
            </a:r>
            <a:r>
              <a:rPr lang="en-US" sz="5400" dirty="0" err="1">
                <a:latin typeface="Corbel" panose="020B0503020204020204" pitchFamily="34" charset="0"/>
              </a:rPr>
              <a:t>vecini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endParaRPr lang="x-none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pentru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cosi</a:t>
            </a:r>
            <a:r>
              <a:rPr lang="ro-MD" sz="5400" dirty="0">
                <a:latin typeface="Corbel" panose="020B0503020204020204" pitchFamily="34" charset="0"/>
              </a:rPr>
              <a:t>ul ierbii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și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irigare</a:t>
            </a:r>
            <a:r>
              <a:rPr lang="en-US" sz="5400" dirty="0">
                <a:latin typeface="Corbel" panose="020B0503020204020204" pitchFamily="34" charset="0"/>
              </a:rPr>
              <a:t>. El nu </a:t>
            </a:r>
            <a:r>
              <a:rPr lang="en-US" sz="5400" dirty="0" err="1">
                <a:latin typeface="Corbel" panose="020B0503020204020204" pitchFamily="34" charset="0"/>
              </a:rPr>
              <a:t>putea</a:t>
            </a:r>
            <a:r>
              <a:rPr lang="en-US" sz="5400" dirty="0">
                <a:latin typeface="Corbel" panose="020B0503020204020204" pitchFamily="34" charset="0"/>
              </a:rPr>
              <a:t> de sine </a:t>
            </a:r>
            <a:r>
              <a:rPr lang="en-US" sz="5400" dirty="0" err="1">
                <a:latin typeface="Corbel" panose="020B0503020204020204" pitchFamily="34" charset="0"/>
              </a:rPr>
              <a:t>stătător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țină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endParaRPr lang="x-none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mașina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r>
              <a:rPr lang="en-US" sz="5400" dirty="0" err="1">
                <a:latin typeface="Corbel" panose="020B0503020204020204" pitchFamily="34" charset="0"/>
              </a:rPr>
              <a:t>tuns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iarb</a:t>
            </a:r>
            <a:r>
              <a:rPr lang="ro-MD" sz="5400" dirty="0">
                <a:latin typeface="Corbel" panose="020B0503020204020204" pitchFamily="34" charset="0"/>
              </a:rPr>
              <a:t>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sau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furtunul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așa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că</a:t>
            </a:r>
            <a:r>
              <a:rPr lang="en-US" sz="5400" dirty="0">
                <a:latin typeface="Corbel" panose="020B0503020204020204" pitchFamily="34" charset="0"/>
              </a:rPr>
              <a:t> a </a:t>
            </a:r>
            <a:r>
              <a:rPr lang="en-US" sz="5400" dirty="0" err="1">
                <a:latin typeface="Corbel" panose="020B0503020204020204" pitchFamily="34" charset="0"/>
              </a:rPr>
              <a:t>inventat</a:t>
            </a:r>
            <a:r>
              <a:rPr lang="en-US" sz="5400" dirty="0">
                <a:latin typeface="Corbel" panose="020B0503020204020204" pitchFamily="34" charset="0"/>
              </a:rPr>
              <a:t> un plan, </a:t>
            </a:r>
            <a:endParaRPr lang="x-none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urmând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exemplul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unui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personaj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literar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b="1" dirty="0" err="1">
                <a:latin typeface="Corbel" panose="020B0503020204020204" pitchFamily="34" charset="0"/>
              </a:rPr>
              <a:t>Numiți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personajul</a:t>
            </a:r>
            <a:r>
              <a:rPr lang="en-US" sz="5400" b="1" dirty="0">
                <a:latin typeface="Corbel" panose="020B0503020204020204" pitchFamily="34" charset="0"/>
              </a:rPr>
              <a:t>.</a:t>
            </a:r>
            <a:endParaRPr lang="en-US" sz="5400" b="1" dirty="0">
              <a:latin typeface="Corbel" panose="020B05030202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40817"/>
            <a:ext cx="10833100" cy="6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2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92192" y="10374500"/>
            <a:ext cx="1447155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87591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7</a:t>
            </a:r>
            <a:r>
              <a:rPr lang="en-US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8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70" cy="792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В 3 года </a:t>
            </a:r>
            <a:r>
              <a:rPr lang="ru-RU" sz="5400" dirty="0" err="1">
                <a:latin typeface="Corbel" panose="020B0503020204020204" pitchFamily="34" charset="0"/>
              </a:rPr>
              <a:t>Райан</a:t>
            </a:r>
            <a:r>
              <a:rPr lang="ru-RU" sz="5400" dirty="0">
                <a:latin typeface="Corbel" panose="020B0503020204020204" pitchFamily="34" charset="0"/>
              </a:rPr>
              <a:t> Росс брал у соседей заказы на стрижку и полив </a:t>
            </a:r>
            <a:endParaRPr lang="x-none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газонов. Ему было не под силу самому удерживать </a:t>
            </a:r>
            <a:endParaRPr lang="x-none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газонокосилку или шланг. Но у него был хитрый план, </a:t>
            </a:r>
            <a:endParaRPr lang="x-none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и он последовал примеру литературного персонажа. </a:t>
            </a:r>
            <a:endParaRPr lang="x-none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>
                <a:latin typeface="Corbel" panose="020B0503020204020204" pitchFamily="34" charset="0"/>
              </a:rPr>
              <a:t>Назовите этого персонажа.</a:t>
            </a:r>
          </a:p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Încă</a:t>
            </a:r>
            <a:r>
              <a:rPr lang="en-US" sz="5400" dirty="0">
                <a:latin typeface="Corbel" panose="020B0503020204020204" pitchFamily="34" charset="0"/>
              </a:rPr>
              <a:t> de la </a:t>
            </a:r>
            <a:r>
              <a:rPr lang="en-US" sz="5400" dirty="0" err="1">
                <a:latin typeface="Corbel" panose="020B0503020204020204" pitchFamily="34" charset="0"/>
              </a:rPr>
              <a:t>vârsta</a:t>
            </a:r>
            <a:r>
              <a:rPr lang="en-US" sz="5400" dirty="0">
                <a:latin typeface="Corbel" panose="020B0503020204020204" pitchFamily="34" charset="0"/>
              </a:rPr>
              <a:t> de 3 </a:t>
            </a:r>
            <a:r>
              <a:rPr lang="en-US" sz="5400" dirty="0" err="1">
                <a:latin typeface="Corbel" panose="020B0503020204020204" pitchFamily="34" charset="0"/>
              </a:rPr>
              <a:t>ani</a:t>
            </a:r>
            <a:r>
              <a:rPr lang="en-US" sz="5400" dirty="0">
                <a:latin typeface="Corbel" panose="020B0503020204020204" pitchFamily="34" charset="0"/>
              </a:rPr>
              <a:t>, Ryan Ross </a:t>
            </a:r>
            <a:r>
              <a:rPr lang="en-US" sz="5400" dirty="0" err="1">
                <a:latin typeface="Corbel" panose="020B0503020204020204" pitchFamily="34" charset="0"/>
              </a:rPr>
              <a:t>primea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comenzi</a:t>
            </a:r>
            <a:r>
              <a:rPr lang="en-US" sz="5400" dirty="0">
                <a:latin typeface="Corbel" panose="020B0503020204020204" pitchFamily="34" charset="0"/>
              </a:rPr>
              <a:t> de la </a:t>
            </a:r>
            <a:r>
              <a:rPr lang="en-US" sz="5400" dirty="0" err="1">
                <a:latin typeface="Corbel" panose="020B0503020204020204" pitchFamily="34" charset="0"/>
              </a:rPr>
              <a:t>vecini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endParaRPr lang="x-none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pentru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cosi</a:t>
            </a:r>
            <a:r>
              <a:rPr lang="ro-MD" sz="5400" dirty="0">
                <a:latin typeface="Corbel" panose="020B0503020204020204" pitchFamily="34" charset="0"/>
              </a:rPr>
              <a:t>ul ierbii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și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irigare</a:t>
            </a:r>
            <a:r>
              <a:rPr lang="en-US" sz="5400" dirty="0">
                <a:latin typeface="Corbel" panose="020B0503020204020204" pitchFamily="34" charset="0"/>
              </a:rPr>
              <a:t>. El nu </a:t>
            </a:r>
            <a:r>
              <a:rPr lang="en-US" sz="5400" dirty="0" err="1">
                <a:latin typeface="Corbel" panose="020B0503020204020204" pitchFamily="34" charset="0"/>
              </a:rPr>
              <a:t>putea</a:t>
            </a:r>
            <a:r>
              <a:rPr lang="en-US" sz="5400" dirty="0">
                <a:latin typeface="Corbel" panose="020B0503020204020204" pitchFamily="34" charset="0"/>
              </a:rPr>
              <a:t> de sine </a:t>
            </a:r>
            <a:r>
              <a:rPr lang="en-US" sz="5400" dirty="0" err="1">
                <a:latin typeface="Corbel" panose="020B0503020204020204" pitchFamily="34" charset="0"/>
              </a:rPr>
              <a:t>stătător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țină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endParaRPr lang="x-none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mașina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r>
              <a:rPr lang="en-US" sz="5400" dirty="0" err="1">
                <a:latin typeface="Corbel" panose="020B0503020204020204" pitchFamily="34" charset="0"/>
              </a:rPr>
              <a:t>tuns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iarb</a:t>
            </a:r>
            <a:r>
              <a:rPr lang="ro-MD" sz="5400" dirty="0">
                <a:latin typeface="Corbel" panose="020B0503020204020204" pitchFamily="34" charset="0"/>
              </a:rPr>
              <a:t>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sau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furtunul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așa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că</a:t>
            </a:r>
            <a:r>
              <a:rPr lang="en-US" sz="5400" dirty="0">
                <a:latin typeface="Corbel" panose="020B0503020204020204" pitchFamily="34" charset="0"/>
              </a:rPr>
              <a:t> a </a:t>
            </a:r>
            <a:r>
              <a:rPr lang="en-US" sz="5400" dirty="0" err="1">
                <a:latin typeface="Corbel" panose="020B0503020204020204" pitchFamily="34" charset="0"/>
              </a:rPr>
              <a:t>inventat</a:t>
            </a:r>
            <a:r>
              <a:rPr lang="en-US" sz="5400" dirty="0">
                <a:latin typeface="Corbel" panose="020B0503020204020204" pitchFamily="34" charset="0"/>
              </a:rPr>
              <a:t> un plan, </a:t>
            </a:r>
            <a:endParaRPr lang="x-none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urmând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exemplul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unui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personaj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literar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b="1" dirty="0" err="1">
                <a:latin typeface="Corbel" panose="020B0503020204020204" pitchFamily="34" charset="0"/>
              </a:rPr>
              <a:t>Numiți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personajul</a:t>
            </a:r>
            <a:r>
              <a:rPr lang="en-US" sz="5400" b="1" dirty="0">
                <a:latin typeface="Corbel" panose="020B0503020204020204" pitchFamily="34" charset="0"/>
              </a:rPr>
              <a:t>.</a:t>
            </a:r>
            <a:endParaRPr lang="en-US" sz="5400" b="1" dirty="0">
              <a:latin typeface="Corbel" panose="020B05030202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40817"/>
            <a:ext cx="10833100" cy="6819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59909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92192" y="10374500"/>
            <a:ext cx="1447155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87591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7</a:t>
            </a:r>
            <a:r>
              <a:rPr lang="en-US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8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70" cy="792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В 3 года </a:t>
            </a:r>
            <a:r>
              <a:rPr lang="ru-RU" sz="5400" dirty="0" err="1">
                <a:latin typeface="Corbel" panose="020B0503020204020204" pitchFamily="34" charset="0"/>
              </a:rPr>
              <a:t>Райан</a:t>
            </a:r>
            <a:r>
              <a:rPr lang="ru-RU" sz="5400" dirty="0">
                <a:latin typeface="Corbel" panose="020B0503020204020204" pitchFamily="34" charset="0"/>
              </a:rPr>
              <a:t> Росс брал у соседей заказы на стрижку и полив </a:t>
            </a:r>
            <a:endParaRPr lang="x-none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газонов. Ему было не под силу самому удерживать </a:t>
            </a:r>
            <a:endParaRPr lang="x-none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газонокосилку или шланг. Но у него был хитрый план, </a:t>
            </a:r>
            <a:endParaRPr lang="x-none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dirty="0">
                <a:latin typeface="Corbel" panose="020B0503020204020204" pitchFamily="34" charset="0"/>
              </a:rPr>
              <a:t>и он последовал примеру литературного персонажа. </a:t>
            </a:r>
            <a:endParaRPr lang="x-none" sz="5400" dirty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>
                <a:latin typeface="Corbel" panose="020B0503020204020204" pitchFamily="34" charset="0"/>
              </a:rPr>
              <a:t>Назовите этого персонажа.</a:t>
            </a:r>
          </a:p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Încă</a:t>
            </a:r>
            <a:r>
              <a:rPr lang="en-US" sz="5400" dirty="0">
                <a:latin typeface="Corbel" panose="020B0503020204020204" pitchFamily="34" charset="0"/>
              </a:rPr>
              <a:t> de la </a:t>
            </a:r>
            <a:r>
              <a:rPr lang="en-US" sz="5400" dirty="0" err="1">
                <a:latin typeface="Corbel" panose="020B0503020204020204" pitchFamily="34" charset="0"/>
              </a:rPr>
              <a:t>vârsta</a:t>
            </a:r>
            <a:r>
              <a:rPr lang="en-US" sz="5400" dirty="0">
                <a:latin typeface="Corbel" panose="020B0503020204020204" pitchFamily="34" charset="0"/>
              </a:rPr>
              <a:t> de 3 </a:t>
            </a:r>
            <a:r>
              <a:rPr lang="en-US" sz="5400" dirty="0" err="1">
                <a:latin typeface="Corbel" panose="020B0503020204020204" pitchFamily="34" charset="0"/>
              </a:rPr>
              <a:t>ani</a:t>
            </a:r>
            <a:r>
              <a:rPr lang="en-US" sz="5400" dirty="0">
                <a:latin typeface="Corbel" panose="020B0503020204020204" pitchFamily="34" charset="0"/>
              </a:rPr>
              <a:t>, Ryan Ross </a:t>
            </a:r>
            <a:r>
              <a:rPr lang="en-US" sz="5400" dirty="0" err="1">
                <a:latin typeface="Corbel" panose="020B0503020204020204" pitchFamily="34" charset="0"/>
              </a:rPr>
              <a:t>primea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comenzi</a:t>
            </a:r>
            <a:r>
              <a:rPr lang="en-US" sz="5400" dirty="0">
                <a:latin typeface="Corbel" panose="020B0503020204020204" pitchFamily="34" charset="0"/>
              </a:rPr>
              <a:t> de la </a:t>
            </a:r>
            <a:r>
              <a:rPr lang="en-US" sz="5400" dirty="0" err="1">
                <a:latin typeface="Corbel" panose="020B0503020204020204" pitchFamily="34" charset="0"/>
              </a:rPr>
              <a:t>vecini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endParaRPr lang="x-none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pentru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cosi</a:t>
            </a:r>
            <a:r>
              <a:rPr lang="ro-MD" sz="5400" dirty="0">
                <a:latin typeface="Corbel" panose="020B0503020204020204" pitchFamily="34" charset="0"/>
              </a:rPr>
              <a:t>ul ierbii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și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irigare</a:t>
            </a:r>
            <a:r>
              <a:rPr lang="en-US" sz="5400" dirty="0">
                <a:latin typeface="Corbel" panose="020B0503020204020204" pitchFamily="34" charset="0"/>
              </a:rPr>
              <a:t>. El nu </a:t>
            </a:r>
            <a:r>
              <a:rPr lang="en-US" sz="5400" dirty="0" err="1">
                <a:latin typeface="Corbel" panose="020B0503020204020204" pitchFamily="34" charset="0"/>
              </a:rPr>
              <a:t>putea</a:t>
            </a:r>
            <a:r>
              <a:rPr lang="en-US" sz="5400" dirty="0">
                <a:latin typeface="Corbel" panose="020B0503020204020204" pitchFamily="34" charset="0"/>
              </a:rPr>
              <a:t> de sine </a:t>
            </a:r>
            <a:r>
              <a:rPr lang="en-US" sz="5400" dirty="0" err="1">
                <a:latin typeface="Corbel" panose="020B0503020204020204" pitchFamily="34" charset="0"/>
              </a:rPr>
              <a:t>stătător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țină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endParaRPr lang="x-none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mașina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r>
              <a:rPr lang="en-US" sz="5400" dirty="0" err="1">
                <a:latin typeface="Corbel" panose="020B0503020204020204" pitchFamily="34" charset="0"/>
              </a:rPr>
              <a:t>tuns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iarb</a:t>
            </a:r>
            <a:r>
              <a:rPr lang="ro-MD" sz="5400" dirty="0">
                <a:latin typeface="Corbel" panose="020B0503020204020204" pitchFamily="34" charset="0"/>
              </a:rPr>
              <a:t>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sau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furtunul</a:t>
            </a:r>
            <a:r>
              <a:rPr lang="en-US" sz="5400" dirty="0">
                <a:latin typeface="Corbel" panose="020B0503020204020204" pitchFamily="34" charset="0"/>
              </a:rPr>
              <a:t>, </a:t>
            </a:r>
            <a:r>
              <a:rPr lang="en-US" sz="5400" dirty="0" err="1">
                <a:latin typeface="Corbel" panose="020B0503020204020204" pitchFamily="34" charset="0"/>
              </a:rPr>
              <a:t>așa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că</a:t>
            </a:r>
            <a:r>
              <a:rPr lang="en-US" sz="5400" dirty="0">
                <a:latin typeface="Corbel" panose="020B0503020204020204" pitchFamily="34" charset="0"/>
              </a:rPr>
              <a:t> a </a:t>
            </a:r>
            <a:r>
              <a:rPr lang="en-US" sz="5400" dirty="0" err="1">
                <a:latin typeface="Corbel" panose="020B0503020204020204" pitchFamily="34" charset="0"/>
              </a:rPr>
              <a:t>inventat</a:t>
            </a:r>
            <a:r>
              <a:rPr lang="en-US" sz="5400" dirty="0">
                <a:latin typeface="Corbel" panose="020B0503020204020204" pitchFamily="34" charset="0"/>
              </a:rPr>
              <a:t> un plan, </a:t>
            </a:r>
            <a:endParaRPr lang="x-none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>
                <a:latin typeface="Corbel" panose="020B0503020204020204" pitchFamily="34" charset="0"/>
              </a:rPr>
              <a:t>urmând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exemplul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unui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personaj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literar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b="1" dirty="0" err="1">
                <a:latin typeface="Corbel" panose="020B0503020204020204" pitchFamily="34" charset="0"/>
              </a:rPr>
              <a:t>Numiți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personajul</a:t>
            </a:r>
            <a:r>
              <a:rPr lang="en-US" sz="5400" b="1">
                <a:latin typeface="Corbel" panose="020B0503020204020204" pitchFamily="34" charset="0"/>
              </a:rPr>
              <a:t>.</a:t>
            </a:r>
            <a:endParaRPr lang="en-US" sz="5400" b="1" dirty="0">
              <a:latin typeface="Corbel" panose="020B05030202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40817"/>
            <a:ext cx="10833100" cy="68195"/>
          </a:xfrm>
          <a:prstGeom prst="rect">
            <a:avLst/>
          </a:prstGeom>
        </p:spPr>
      </p:pic>
      <p:pic>
        <p:nvPicPr>
          <p:cNvPr id="13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4302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65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Рисунок 6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2" y="2971800"/>
            <a:ext cx="20104100" cy="5276850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7" name="Google Shape;305;p24"/>
          <p:cNvSpPr txBox="1"/>
          <p:nvPr/>
        </p:nvSpPr>
        <p:spPr>
          <a:xfrm>
            <a:off x="-3200" y="2959311"/>
            <a:ext cx="20110500" cy="5289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7731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175396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17229020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17229020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Сложный раунд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/Nivel complicat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1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92925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1</a:t>
            </a:r>
            <a:r>
              <a:rPr lang="en-US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23" name="Google Shape;253;p20"/>
          <p:cNvSpPr txBox="1"/>
          <p:nvPr/>
        </p:nvSpPr>
        <p:spPr>
          <a:xfrm>
            <a:off x="292192" y="10374500"/>
            <a:ext cx="14128658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2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dirty="0">
                <a:latin typeface="Corbel" panose="020B0503020204020204" pitchFamily="34" charset="0"/>
              </a:rPr>
              <a:t>Доктор Лиза </a:t>
            </a:r>
            <a:r>
              <a:rPr lang="ru-RU" sz="5200" dirty="0" err="1">
                <a:latin typeface="Corbel" panose="020B0503020204020204" pitchFamily="34" charset="0"/>
              </a:rPr>
              <a:t>Дэймур</a:t>
            </a:r>
            <a:r>
              <a:rPr lang="ru-RU" sz="5200" dirty="0">
                <a:latin typeface="Corbel" panose="020B0503020204020204" pitchFamily="34" charset="0"/>
              </a:rPr>
              <a:t> рекомендует подросткам не скучать дома, </a:t>
            </a:r>
            <a:endParaRPr lang="x-none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а быть активными. Так они смогут легче перенести ситуацию с </a:t>
            </a:r>
            <a:endParaRPr lang="x-none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пандемией COVID-19 и помочь другим, но при полном соблюдении </a:t>
            </a:r>
            <a:endParaRPr lang="x-none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всех мер предосторожности. Доктор советует подросткам стать… </a:t>
            </a:r>
            <a:endParaRPr lang="x-none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b="1" dirty="0">
                <a:latin typeface="Corbel" panose="020B0503020204020204" pitchFamily="34" charset="0"/>
              </a:rPr>
              <a:t>Кем?</a:t>
            </a:r>
            <a:endParaRPr lang="x-none" sz="5200" b="1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>
                <a:latin typeface="Corbel" panose="020B0503020204020204" pitchFamily="34" charset="0"/>
              </a:rPr>
              <a:t>Doctorul</a:t>
            </a:r>
            <a:r>
              <a:rPr lang="en-US" sz="5200" dirty="0">
                <a:latin typeface="Corbel" panose="020B0503020204020204" pitchFamily="34" charset="0"/>
              </a:rPr>
              <a:t> Lisa </a:t>
            </a:r>
            <a:r>
              <a:rPr lang="en-US" sz="5200" dirty="0" err="1">
                <a:latin typeface="Corbel" panose="020B0503020204020204" pitchFamily="34" charset="0"/>
              </a:rPr>
              <a:t>Damour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recomandă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adolescenților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să</a:t>
            </a:r>
            <a:r>
              <a:rPr lang="en-US" sz="5200" dirty="0">
                <a:latin typeface="Corbel" panose="020B0503020204020204" pitchFamily="34" charset="0"/>
              </a:rPr>
              <a:t> nu se </a:t>
            </a:r>
            <a:r>
              <a:rPr lang="en-US" sz="5200" dirty="0" err="1">
                <a:latin typeface="Corbel" panose="020B0503020204020204" pitchFamily="34" charset="0"/>
              </a:rPr>
              <a:t>plictisească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x-none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>
                <a:latin typeface="Corbel" panose="020B0503020204020204" pitchFamily="34" charset="0"/>
              </a:rPr>
              <a:t>acasă</a:t>
            </a:r>
            <a:r>
              <a:rPr lang="en-US" sz="5200" dirty="0">
                <a:latin typeface="Corbel" panose="020B0503020204020204" pitchFamily="34" charset="0"/>
              </a:rPr>
              <a:t>, ci </a:t>
            </a:r>
            <a:r>
              <a:rPr lang="en-US" sz="5200" dirty="0" err="1">
                <a:latin typeface="Corbel" panose="020B0503020204020204" pitchFamily="34" charset="0"/>
              </a:rPr>
              <a:t>să</a:t>
            </a:r>
            <a:r>
              <a:rPr lang="en-US" sz="5200" dirty="0">
                <a:latin typeface="Corbel" panose="020B0503020204020204" pitchFamily="34" charset="0"/>
              </a:rPr>
              <a:t> fie </a:t>
            </a:r>
            <a:r>
              <a:rPr lang="en-US" sz="5200" dirty="0" err="1">
                <a:latin typeface="Corbel" panose="020B0503020204020204" pitchFamily="34" charset="0"/>
              </a:rPr>
              <a:t>activi</a:t>
            </a:r>
            <a:r>
              <a:rPr lang="en-US" sz="5200" dirty="0">
                <a:latin typeface="Corbel" panose="020B0503020204020204" pitchFamily="34" charset="0"/>
              </a:rPr>
              <a:t>. </a:t>
            </a:r>
            <a:r>
              <a:rPr lang="en-US" sz="5200" dirty="0" err="1">
                <a:latin typeface="Corbel" panose="020B0503020204020204" pitchFamily="34" charset="0"/>
              </a:rPr>
              <a:t>Astfel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ei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vor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putea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mai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ușor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ro-MD" sz="5200" dirty="0">
                <a:latin typeface="Corbel" panose="020B0503020204020204" pitchFamily="34" charset="0"/>
              </a:rPr>
              <a:t>să facă </a:t>
            </a:r>
            <a:r>
              <a:rPr lang="en-US" sz="5200" dirty="0" err="1">
                <a:latin typeface="Corbel" panose="020B0503020204020204" pitchFamily="34" charset="0"/>
              </a:rPr>
              <a:t>față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situației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x-none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>
                <a:latin typeface="Corbel" panose="020B0503020204020204" pitchFamily="34" charset="0"/>
              </a:rPr>
              <a:t>legate de </a:t>
            </a:r>
            <a:r>
              <a:rPr lang="en-US" sz="5200" dirty="0" err="1">
                <a:latin typeface="Corbel" panose="020B0503020204020204" pitchFamily="34" charset="0"/>
              </a:rPr>
              <a:t>pandemia</a:t>
            </a:r>
            <a:r>
              <a:rPr lang="en-US" sz="5200" dirty="0">
                <a:latin typeface="Corbel" panose="020B0503020204020204" pitchFamily="34" charset="0"/>
              </a:rPr>
              <a:t> COVID-19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să-i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ajute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ceilalți</a:t>
            </a:r>
            <a:r>
              <a:rPr lang="en-US" sz="5200" dirty="0">
                <a:latin typeface="Corbel" panose="020B0503020204020204" pitchFamily="34" charset="0"/>
              </a:rPr>
              <a:t> (</a:t>
            </a:r>
            <a:r>
              <a:rPr lang="en-US" sz="5200" dirty="0" err="1">
                <a:latin typeface="Corbel" panose="020B0503020204020204" pitchFamily="34" charset="0"/>
              </a:rPr>
              <a:t>respectând</a:t>
            </a:r>
            <a:r>
              <a:rPr lang="ro-MD" sz="5200" dirty="0">
                <a:latin typeface="Corbel" panose="020B0503020204020204" pitchFamily="34" charset="0"/>
              </a:rPr>
              <a:t>,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x-none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>
                <a:latin typeface="Corbel" panose="020B0503020204020204" pitchFamily="34" charset="0"/>
              </a:rPr>
              <a:t>desigur</a:t>
            </a:r>
            <a:r>
              <a:rPr lang="ro-MD" sz="5200" dirty="0">
                <a:latin typeface="Corbel" panose="020B0503020204020204" pitchFamily="34" charset="0"/>
              </a:rPr>
              <a:t>,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toate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măsurile</a:t>
            </a:r>
            <a:r>
              <a:rPr lang="en-US" sz="5200" dirty="0">
                <a:latin typeface="Corbel" panose="020B0503020204020204" pitchFamily="34" charset="0"/>
              </a:rPr>
              <a:t> de </a:t>
            </a:r>
            <a:r>
              <a:rPr lang="en-US" sz="5200" dirty="0" err="1">
                <a:latin typeface="Corbel" panose="020B0503020204020204" pitchFamily="34" charset="0"/>
              </a:rPr>
              <a:t>precauție</a:t>
            </a:r>
            <a:r>
              <a:rPr lang="en-US" sz="5200" dirty="0">
                <a:latin typeface="Corbel" panose="020B0503020204020204" pitchFamily="34" charset="0"/>
              </a:rPr>
              <a:t>). Lisa </a:t>
            </a:r>
            <a:r>
              <a:rPr lang="en-US" sz="5200" dirty="0" err="1">
                <a:latin typeface="Corbel" panose="020B0503020204020204" pitchFamily="34" charset="0"/>
              </a:rPr>
              <a:t>îi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sfătuie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adolescenți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x-none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>
                <a:latin typeface="Corbel" panose="020B0503020204020204" pitchFamily="34" charset="0"/>
              </a:rPr>
              <a:t>devină</a:t>
            </a:r>
            <a:r>
              <a:rPr lang="en-US" sz="5200" dirty="0">
                <a:latin typeface="Corbel" panose="020B0503020204020204" pitchFamily="34" charset="0"/>
              </a:rPr>
              <a:t>… </a:t>
            </a:r>
            <a:r>
              <a:rPr lang="en-US" sz="5200" b="1" dirty="0">
                <a:latin typeface="Corbel" panose="020B0503020204020204" pitchFamily="34" charset="0"/>
              </a:rPr>
              <a:t>Cine?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40817"/>
            <a:ext cx="10833100" cy="6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92925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1</a:t>
            </a:r>
            <a:r>
              <a:rPr lang="en-US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23" name="Google Shape;253;p20"/>
          <p:cNvSpPr txBox="1"/>
          <p:nvPr/>
        </p:nvSpPr>
        <p:spPr>
          <a:xfrm>
            <a:off x="292192" y="10374500"/>
            <a:ext cx="14128658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2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dirty="0">
                <a:latin typeface="Corbel" panose="020B0503020204020204" pitchFamily="34" charset="0"/>
              </a:rPr>
              <a:t>Доктор Лиза </a:t>
            </a:r>
            <a:r>
              <a:rPr lang="ru-RU" sz="5200" dirty="0" err="1">
                <a:latin typeface="Corbel" panose="020B0503020204020204" pitchFamily="34" charset="0"/>
              </a:rPr>
              <a:t>Дэймур</a:t>
            </a:r>
            <a:r>
              <a:rPr lang="ru-RU" sz="5200" dirty="0">
                <a:latin typeface="Corbel" panose="020B0503020204020204" pitchFamily="34" charset="0"/>
              </a:rPr>
              <a:t> рекомендует подросткам не скучать дома, </a:t>
            </a:r>
            <a:endParaRPr lang="x-none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а быть активными. Так они смогут легче перенести ситуацию с </a:t>
            </a:r>
            <a:endParaRPr lang="x-none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пандемией COVID-19 и помочь другим, но при полном соблюдении </a:t>
            </a:r>
            <a:endParaRPr lang="x-none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всех мер предосторожности. Доктор советует подросткам стать… </a:t>
            </a:r>
            <a:endParaRPr lang="x-none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b="1" dirty="0">
                <a:latin typeface="Corbel" panose="020B0503020204020204" pitchFamily="34" charset="0"/>
              </a:rPr>
              <a:t>Кем?</a:t>
            </a:r>
            <a:endParaRPr lang="x-none" sz="5200" b="1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>
                <a:latin typeface="Corbel" panose="020B0503020204020204" pitchFamily="34" charset="0"/>
              </a:rPr>
              <a:t>Doctorul</a:t>
            </a:r>
            <a:r>
              <a:rPr lang="en-US" sz="5200" dirty="0">
                <a:latin typeface="Corbel" panose="020B0503020204020204" pitchFamily="34" charset="0"/>
              </a:rPr>
              <a:t> Lisa </a:t>
            </a:r>
            <a:r>
              <a:rPr lang="en-US" sz="5200" dirty="0" err="1">
                <a:latin typeface="Corbel" panose="020B0503020204020204" pitchFamily="34" charset="0"/>
              </a:rPr>
              <a:t>Damour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recomandă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adolescenților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să</a:t>
            </a:r>
            <a:r>
              <a:rPr lang="en-US" sz="5200" dirty="0">
                <a:latin typeface="Corbel" panose="020B0503020204020204" pitchFamily="34" charset="0"/>
              </a:rPr>
              <a:t> nu se </a:t>
            </a:r>
            <a:r>
              <a:rPr lang="en-US" sz="5200" dirty="0" err="1">
                <a:latin typeface="Corbel" panose="020B0503020204020204" pitchFamily="34" charset="0"/>
              </a:rPr>
              <a:t>plictisească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x-none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>
                <a:latin typeface="Corbel" panose="020B0503020204020204" pitchFamily="34" charset="0"/>
              </a:rPr>
              <a:t>acasă</a:t>
            </a:r>
            <a:r>
              <a:rPr lang="en-US" sz="5200" dirty="0">
                <a:latin typeface="Corbel" panose="020B0503020204020204" pitchFamily="34" charset="0"/>
              </a:rPr>
              <a:t>, ci </a:t>
            </a:r>
            <a:r>
              <a:rPr lang="en-US" sz="5200" dirty="0" err="1">
                <a:latin typeface="Corbel" panose="020B0503020204020204" pitchFamily="34" charset="0"/>
              </a:rPr>
              <a:t>să</a:t>
            </a:r>
            <a:r>
              <a:rPr lang="en-US" sz="5200" dirty="0">
                <a:latin typeface="Corbel" panose="020B0503020204020204" pitchFamily="34" charset="0"/>
              </a:rPr>
              <a:t> fie </a:t>
            </a:r>
            <a:r>
              <a:rPr lang="en-US" sz="5200" dirty="0" err="1">
                <a:latin typeface="Corbel" panose="020B0503020204020204" pitchFamily="34" charset="0"/>
              </a:rPr>
              <a:t>activi</a:t>
            </a:r>
            <a:r>
              <a:rPr lang="en-US" sz="5200" dirty="0">
                <a:latin typeface="Corbel" panose="020B0503020204020204" pitchFamily="34" charset="0"/>
              </a:rPr>
              <a:t>. </a:t>
            </a:r>
            <a:r>
              <a:rPr lang="en-US" sz="5200" dirty="0" err="1">
                <a:latin typeface="Corbel" panose="020B0503020204020204" pitchFamily="34" charset="0"/>
              </a:rPr>
              <a:t>Astfel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ei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vor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putea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mai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ușor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ro-MD" sz="5200" dirty="0">
                <a:latin typeface="Corbel" panose="020B0503020204020204" pitchFamily="34" charset="0"/>
              </a:rPr>
              <a:t>să facă </a:t>
            </a:r>
            <a:r>
              <a:rPr lang="en-US" sz="5200" dirty="0" err="1">
                <a:latin typeface="Corbel" panose="020B0503020204020204" pitchFamily="34" charset="0"/>
              </a:rPr>
              <a:t>față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situației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x-none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>
                <a:latin typeface="Corbel" panose="020B0503020204020204" pitchFamily="34" charset="0"/>
              </a:rPr>
              <a:t>legate de </a:t>
            </a:r>
            <a:r>
              <a:rPr lang="en-US" sz="5200" dirty="0" err="1">
                <a:latin typeface="Corbel" panose="020B0503020204020204" pitchFamily="34" charset="0"/>
              </a:rPr>
              <a:t>pandemia</a:t>
            </a:r>
            <a:r>
              <a:rPr lang="en-US" sz="5200" dirty="0">
                <a:latin typeface="Corbel" panose="020B0503020204020204" pitchFamily="34" charset="0"/>
              </a:rPr>
              <a:t> COVID-19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să-i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ajute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și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ceilalți</a:t>
            </a:r>
            <a:r>
              <a:rPr lang="en-US" sz="5200" dirty="0">
                <a:latin typeface="Corbel" panose="020B0503020204020204" pitchFamily="34" charset="0"/>
              </a:rPr>
              <a:t> (</a:t>
            </a:r>
            <a:r>
              <a:rPr lang="en-US" sz="5200" dirty="0" err="1">
                <a:latin typeface="Corbel" panose="020B0503020204020204" pitchFamily="34" charset="0"/>
              </a:rPr>
              <a:t>respectând</a:t>
            </a:r>
            <a:r>
              <a:rPr lang="ro-MD" sz="5200" dirty="0">
                <a:latin typeface="Corbel" panose="020B0503020204020204" pitchFamily="34" charset="0"/>
              </a:rPr>
              <a:t>,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x-none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>
                <a:latin typeface="Corbel" panose="020B0503020204020204" pitchFamily="34" charset="0"/>
              </a:rPr>
              <a:t>desigur</a:t>
            </a:r>
            <a:r>
              <a:rPr lang="ro-MD" sz="5200" dirty="0">
                <a:latin typeface="Corbel" panose="020B0503020204020204" pitchFamily="34" charset="0"/>
              </a:rPr>
              <a:t>,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toate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măsurile</a:t>
            </a:r>
            <a:r>
              <a:rPr lang="en-US" sz="5200" dirty="0">
                <a:latin typeface="Corbel" panose="020B0503020204020204" pitchFamily="34" charset="0"/>
              </a:rPr>
              <a:t> de </a:t>
            </a:r>
            <a:r>
              <a:rPr lang="en-US" sz="5200" dirty="0" err="1">
                <a:latin typeface="Corbel" panose="020B0503020204020204" pitchFamily="34" charset="0"/>
              </a:rPr>
              <a:t>precauție</a:t>
            </a:r>
            <a:r>
              <a:rPr lang="en-US" sz="5200" dirty="0">
                <a:latin typeface="Corbel" panose="020B0503020204020204" pitchFamily="34" charset="0"/>
              </a:rPr>
              <a:t>). Lisa </a:t>
            </a:r>
            <a:r>
              <a:rPr lang="en-US" sz="5200" dirty="0" err="1">
                <a:latin typeface="Corbel" panose="020B0503020204020204" pitchFamily="34" charset="0"/>
              </a:rPr>
              <a:t>îi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sfătuie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adolescenți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să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x-none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>
                <a:latin typeface="Corbel" panose="020B0503020204020204" pitchFamily="34" charset="0"/>
              </a:rPr>
              <a:t>devină</a:t>
            </a:r>
            <a:r>
              <a:rPr lang="en-US" sz="5200">
                <a:latin typeface="Corbel" panose="020B0503020204020204" pitchFamily="34" charset="0"/>
              </a:rPr>
              <a:t>… </a:t>
            </a:r>
            <a:r>
              <a:rPr lang="en-US" sz="5200" b="1">
                <a:latin typeface="Corbel" panose="020B0503020204020204" pitchFamily="34" charset="0"/>
              </a:rPr>
              <a:t>Cine?</a:t>
            </a:r>
            <a:endParaRPr lang="en-US" sz="5200" b="1" dirty="0">
              <a:latin typeface="Corbel" panose="020B05030202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40817"/>
            <a:ext cx="10833100" cy="6819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97368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92192" y="10374500"/>
            <a:ext cx="1380480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965445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>
                <a:solidFill>
                  <a:srgbClr val="FFFFFF"/>
                </a:solidFill>
              </a:rPr>
              <a:t>2</a:t>
            </a:r>
            <a:r>
              <a:rPr lang="en-US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8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70" cy="792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dirty="0">
                <a:latin typeface="Corbel" panose="020B0503020204020204" pitchFamily="34" charset="0"/>
              </a:rPr>
              <a:t>Чтобы не останавливать бизнес во время пандемии COVID-19,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когда </a:t>
            </a:r>
            <a:r>
              <a:rPr lang="ru-RU" sz="5200" dirty="0">
                <a:latin typeface="Corbel" panose="020B0503020204020204" pitchFamily="34" charset="0"/>
              </a:rPr>
              <a:t>в некоторых странах не работали </a:t>
            </a:r>
            <a:r>
              <a:rPr lang="ru-RU" sz="5200" dirty="0" err="1">
                <a:latin typeface="Corbel" panose="020B0503020204020204" pitchFamily="34" charset="0"/>
              </a:rPr>
              <a:t>агрорынки</a:t>
            </a:r>
            <a:r>
              <a:rPr lang="ru-RU" sz="5200" dirty="0">
                <a:latin typeface="Corbel" panose="020B0503020204020204" pitchFamily="34" charset="0"/>
              </a:rPr>
              <a:t>, а большинство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населения </a:t>
            </a:r>
            <a:r>
              <a:rPr lang="ru-RU" sz="5200" dirty="0">
                <a:latin typeface="Corbel" panose="020B0503020204020204" pitchFamily="34" charset="0"/>
              </a:rPr>
              <a:t>сидело дома, производители фруктов и овощей начали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сотрудничать </a:t>
            </a:r>
            <a:r>
              <a:rPr lang="ru-RU" sz="5200" dirty="0">
                <a:latin typeface="Corbel" panose="020B0503020204020204" pitchFamily="34" charset="0"/>
              </a:rPr>
              <a:t>с НИМИ. Так продукты попадали напрямую к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покупателю</a:t>
            </a:r>
            <a:r>
              <a:rPr lang="ru-RU" sz="5200" dirty="0">
                <a:latin typeface="Corbel" panose="020B0503020204020204" pitchFamily="34" charset="0"/>
              </a:rPr>
              <a:t>, да и ОНИ были при деле. </a:t>
            </a:r>
            <a:r>
              <a:rPr lang="ru-RU" sz="5200" b="1" dirty="0">
                <a:latin typeface="Corbel" panose="020B0503020204020204" pitchFamily="34" charset="0"/>
              </a:rPr>
              <a:t>Назовите ИХ профессию.</a:t>
            </a:r>
            <a:endParaRPr lang="ro-MD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Pentru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>
                <a:latin typeface="Corbel" panose="020B0503020204020204" pitchFamily="34" charset="0"/>
              </a:rPr>
              <a:t>a nu </a:t>
            </a:r>
            <a:r>
              <a:rPr lang="en-US" sz="5200" dirty="0" err="1">
                <a:latin typeface="Corbel" panose="020B0503020204020204" pitchFamily="34" charset="0"/>
              </a:rPr>
              <a:t>opri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activitatea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în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timpul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pandemiei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smtClean="0">
                <a:latin typeface="Corbel" panose="020B0503020204020204" pitchFamily="34" charset="0"/>
              </a:rPr>
              <a:t>COVID-19</a:t>
            </a:r>
            <a:r>
              <a:rPr lang="ro-MD" sz="5200" dirty="0" smtClean="0">
                <a:latin typeface="Corbel" panose="020B0503020204020204" pitchFamily="34" charset="0"/>
              </a:rPr>
              <a:t>,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când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piețele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agricole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>
                <a:latin typeface="Corbel" panose="020B0503020204020204" pitchFamily="34" charset="0"/>
              </a:rPr>
              <a:t>nu </a:t>
            </a:r>
            <a:r>
              <a:rPr lang="en-US" sz="5200" dirty="0" err="1">
                <a:latin typeface="Corbel" panose="020B0503020204020204" pitchFamily="34" charset="0"/>
              </a:rPr>
              <a:t>funcționau</a:t>
            </a:r>
            <a:r>
              <a:rPr lang="en-US" sz="5200" dirty="0">
                <a:latin typeface="Corbel" panose="020B0503020204020204" pitchFamily="34" charset="0"/>
              </a:rPr>
              <a:t>, </a:t>
            </a:r>
            <a:r>
              <a:rPr lang="en-US" sz="5200" dirty="0" err="1" smtClean="0">
                <a:latin typeface="Corbel" panose="020B0503020204020204" pitchFamily="34" charset="0"/>
              </a:rPr>
              <a:t>iar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majoritatea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populației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stătea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acasă</a:t>
            </a:r>
            <a:r>
              <a:rPr lang="en-US" sz="5200" dirty="0" smtClean="0">
                <a:latin typeface="Corbel" panose="020B0503020204020204" pitchFamily="34" charset="0"/>
              </a:rPr>
              <a:t>,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producătorii</a:t>
            </a:r>
            <a:r>
              <a:rPr lang="en-US" sz="5200" dirty="0" smtClean="0">
                <a:latin typeface="Corbel" panose="020B0503020204020204" pitchFamily="34" charset="0"/>
              </a:rPr>
              <a:t> de </a:t>
            </a:r>
            <a:r>
              <a:rPr lang="en-US" sz="5200" dirty="0" err="1" smtClean="0">
                <a:latin typeface="Corbel" panose="020B0503020204020204" pitchFamily="34" charset="0"/>
              </a:rPr>
              <a:t>fructe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și</a:t>
            </a:r>
            <a:r>
              <a:rPr lang="en-US" sz="5200" dirty="0" smtClean="0">
                <a:latin typeface="Corbel" panose="020B0503020204020204" pitchFamily="34" charset="0"/>
              </a:rPr>
              <a:t> legume s-au </a:t>
            </a:r>
            <a:r>
              <a:rPr lang="en-US" sz="5200" dirty="0" err="1" smtClean="0">
                <a:latin typeface="Corbel" panose="020B0503020204020204" pitchFamily="34" charset="0"/>
              </a:rPr>
              <a:t>cooperat</a:t>
            </a:r>
            <a:r>
              <a:rPr lang="en-US" sz="5200" dirty="0" smtClean="0">
                <a:latin typeface="Corbel" panose="020B0503020204020204" pitchFamily="34" charset="0"/>
              </a:rPr>
              <a:t> cu </a:t>
            </a:r>
            <a:r>
              <a:rPr lang="en-US" sz="5200" dirty="0" err="1" smtClean="0">
                <a:latin typeface="Corbel" panose="020B0503020204020204" pitchFamily="34" charset="0"/>
              </a:rPr>
              <a:t>Ei</a:t>
            </a:r>
            <a:r>
              <a:rPr lang="en-US" sz="5200" dirty="0" smtClean="0">
                <a:latin typeface="Corbel" panose="020B0503020204020204" pitchFamily="34" charset="0"/>
              </a:rPr>
              <a:t>. </a:t>
            </a:r>
            <a:r>
              <a:rPr lang="en-US" sz="5200" dirty="0" err="1" smtClean="0">
                <a:latin typeface="Corbel" panose="020B0503020204020204" pitchFamily="34" charset="0"/>
              </a:rPr>
              <a:t>Astfel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produsele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ajungeau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>
                <a:latin typeface="Corbel" panose="020B0503020204020204" pitchFamily="34" charset="0"/>
              </a:rPr>
              <a:t>direct la </a:t>
            </a:r>
            <a:r>
              <a:rPr lang="en-US" sz="5200" dirty="0" err="1">
                <a:latin typeface="Corbel" panose="020B0503020204020204" pitchFamily="34" charset="0"/>
              </a:rPr>
              <a:t>consumatori</a:t>
            </a:r>
            <a:r>
              <a:rPr lang="en-US" sz="5200" dirty="0">
                <a:latin typeface="Corbel" panose="020B0503020204020204" pitchFamily="34" charset="0"/>
              </a:rPr>
              <a:t>, </a:t>
            </a:r>
            <a:r>
              <a:rPr lang="en-US" sz="5200" dirty="0" err="1" smtClean="0">
                <a:latin typeface="Corbel" panose="020B0503020204020204" pitchFamily="34" charset="0"/>
              </a:rPr>
              <a:t>iar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Ei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aveau</a:t>
            </a:r>
            <a:r>
              <a:rPr lang="en-US" sz="5200" dirty="0">
                <a:latin typeface="Corbel" panose="020B0503020204020204" pitchFamily="34" charset="0"/>
              </a:rPr>
              <a:t> de </a:t>
            </a:r>
            <a:r>
              <a:rPr lang="en-US" sz="5200" dirty="0" err="1">
                <a:latin typeface="Corbel" panose="020B0503020204020204" pitchFamily="34" charset="0"/>
              </a:rPr>
              <a:t>lucru</a:t>
            </a:r>
            <a:r>
              <a:rPr lang="en-US" sz="5200" dirty="0">
                <a:latin typeface="Corbel" panose="020B0503020204020204" pitchFamily="34" charset="0"/>
              </a:rPr>
              <a:t>.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b="1" dirty="0" err="1" smtClean="0">
                <a:latin typeface="Corbel" panose="020B0503020204020204" pitchFamily="34" charset="0"/>
              </a:rPr>
              <a:t>Numiți</a:t>
            </a:r>
            <a:r>
              <a:rPr lang="en-US" sz="5200" b="1" dirty="0" smtClean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profesia</a:t>
            </a:r>
            <a:r>
              <a:rPr lang="en-US" sz="5200" b="1" dirty="0">
                <a:latin typeface="Corbel" panose="020B0503020204020204" pitchFamily="34" charset="0"/>
              </a:rPr>
              <a:t> LOR!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40817"/>
            <a:ext cx="10833100" cy="6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6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92192" y="10374500"/>
            <a:ext cx="1380480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965445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>
                <a:solidFill>
                  <a:srgbClr val="FFFFFF"/>
                </a:solidFill>
              </a:rPr>
              <a:t>2</a:t>
            </a:r>
            <a:r>
              <a:rPr lang="en-US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8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70" cy="792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dirty="0">
                <a:latin typeface="Corbel" panose="020B0503020204020204" pitchFamily="34" charset="0"/>
              </a:rPr>
              <a:t>Чтобы не останавливать бизнес во время пандемии COVID-19,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когда </a:t>
            </a:r>
            <a:r>
              <a:rPr lang="ru-RU" sz="5200" dirty="0">
                <a:latin typeface="Corbel" panose="020B0503020204020204" pitchFamily="34" charset="0"/>
              </a:rPr>
              <a:t>в некоторых странах не работали </a:t>
            </a:r>
            <a:r>
              <a:rPr lang="ru-RU" sz="5200" dirty="0" err="1">
                <a:latin typeface="Corbel" panose="020B0503020204020204" pitchFamily="34" charset="0"/>
              </a:rPr>
              <a:t>агрорынки</a:t>
            </a:r>
            <a:r>
              <a:rPr lang="ru-RU" sz="5200" dirty="0">
                <a:latin typeface="Corbel" panose="020B0503020204020204" pitchFamily="34" charset="0"/>
              </a:rPr>
              <a:t>, а большинство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населения </a:t>
            </a:r>
            <a:r>
              <a:rPr lang="ru-RU" sz="5200" dirty="0">
                <a:latin typeface="Corbel" panose="020B0503020204020204" pitchFamily="34" charset="0"/>
              </a:rPr>
              <a:t>сидело дома, производители фруктов и овощей начали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сотрудничать </a:t>
            </a:r>
            <a:r>
              <a:rPr lang="ru-RU" sz="5200" dirty="0">
                <a:latin typeface="Corbel" panose="020B0503020204020204" pitchFamily="34" charset="0"/>
              </a:rPr>
              <a:t>с НИМИ. Так продукты попадали напрямую к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покупателю</a:t>
            </a:r>
            <a:r>
              <a:rPr lang="ru-RU" sz="5200" dirty="0">
                <a:latin typeface="Corbel" panose="020B0503020204020204" pitchFamily="34" charset="0"/>
              </a:rPr>
              <a:t>, да и ОНИ были при деле. </a:t>
            </a:r>
            <a:r>
              <a:rPr lang="ru-RU" sz="5200" b="1" dirty="0">
                <a:latin typeface="Corbel" panose="020B0503020204020204" pitchFamily="34" charset="0"/>
              </a:rPr>
              <a:t>Назовите ИХ профессию.</a:t>
            </a:r>
            <a:endParaRPr lang="ro-MD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Pentru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>
                <a:latin typeface="Corbel" panose="020B0503020204020204" pitchFamily="34" charset="0"/>
              </a:rPr>
              <a:t>a nu </a:t>
            </a:r>
            <a:r>
              <a:rPr lang="en-US" sz="5200" dirty="0" err="1">
                <a:latin typeface="Corbel" panose="020B0503020204020204" pitchFamily="34" charset="0"/>
              </a:rPr>
              <a:t>opri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activitatea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în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timpul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pandemiei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smtClean="0">
                <a:latin typeface="Corbel" panose="020B0503020204020204" pitchFamily="34" charset="0"/>
              </a:rPr>
              <a:t>COVID-19</a:t>
            </a:r>
            <a:r>
              <a:rPr lang="ro-MD" sz="5200" smtClean="0">
                <a:latin typeface="Corbel" panose="020B0503020204020204" pitchFamily="34" charset="0"/>
              </a:rPr>
              <a:t>,</a:t>
            </a:r>
            <a:r>
              <a:rPr lang="en-US" sz="5200" smtClean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când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piețele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agricole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>
                <a:latin typeface="Corbel" panose="020B0503020204020204" pitchFamily="34" charset="0"/>
              </a:rPr>
              <a:t>nu </a:t>
            </a:r>
            <a:r>
              <a:rPr lang="en-US" sz="5200" dirty="0" err="1">
                <a:latin typeface="Corbel" panose="020B0503020204020204" pitchFamily="34" charset="0"/>
              </a:rPr>
              <a:t>funcționau</a:t>
            </a:r>
            <a:r>
              <a:rPr lang="en-US" sz="5200" dirty="0">
                <a:latin typeface="Corbel" panose="020B0503020204020204" pitchFamily="34" charset="0"/>
              </a:rPr>
              <a:t>, </a:t>
            </a:r>
            <a:r>
              <a:rPr lang="en-US" sz="5200" dirty="0" err="1" smtClean="0">
                <a:latin typeface="Corbel" panose="020B0503020204020204" pitchFamily="34" charset="0"/>
              </a:rPr>
              <a:t>iar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majoritatea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populației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stătea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acasă</a:t>
            </a:r>
            <a:r>
              <a:rPr lang="en-US" sz="5200" dirty="0" smtClean="0">
                <a:latin typeface="Corbel" panose="020B0503020204020204" pitchFamily="34" charset="0"/>
              </a:rPr>
              <a:t>,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producătorii</a:t>
            </a:r>
            <a:r>
              <a:rPr lang="en-US" sz="5200" dirty="0" smtClean="0">
                <a:latin typeface="Corbel" panose="020B0503020204020204" pitchFamily="34" charset="0"/>
              </a:rPr>
              <a:t> de </a:t>
            </a:r>
            <a:r>
              <a:rPr lang="en-US" sz="5200" dirty="0" err="1" smtClean="0">
                <a:latin typeface="Corbel" panose="020B0503020204020204" pitchFamily="34" charset="0"/>
              </a:rPr>
              <a:t>fructe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și</a:t>
            </a:r>
            <a:r>
              <a:rPr lang="en-US" sz="5200" dirty="0" smtClean="0">
                <a:latin typeface="Corbel" panose="020B0503020204020204" pitchFamily="34" charset="0"/>
              </a:rPr>
              <a:t> legume s-au </a:t>
            </a:r>
            <a:r>
              <a:rPr lang="en-US" sz="5200" dirty="0" err="1" smtClean="0">
                <a:latin typeface="Corbel" panose="020B0503020204020204" pitchFamily="34" charset="0"/>
              </a:rPr>
              <a:t>cooperat</a:t>
            </a:r>
            <a:r>
              <a:rPr lang="en-US" sz="5200" dirty="0" smtClean="0">
                <a:latin typeface="Corbel" panose="020B0503020204020204" pitchFamily="34" charset="0"/>
              </a:rPr>
              <a:t> cu </a:t>
            </a:r>
            <a:r>
              <a:rPr lang="en-US" sz="5200" dirty="0" err="1" smtClean="0">
                <a:latin typeface="Corbel" panose="020B0503020204020204" pitchFamily="34" charset="0"/>
              </a:rPr>
              <a:t>Ei</a:t>
            </a:r>
            <a:r>
              <a:rPr lang="en-US" sz="5200" dirty="0" smtClean="0">
                <a:latin typeface="Corbel" panose="020B0503020204020204" pitchFamily="34" charset="0"/>
              </a:rPr>
              <a:t>. </a:t>
            </a:r>
            <a:r>
              <a:rPr lang="en-US" sz="5200" dirty="0" err="1" smtClean="0">
                <a:latin typeface="Corbel" panose="020B0503020204020204" pitchFamily="34" charset="0"/>
              </a:rPr>
              <a:t>Astfel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produsele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ajungeau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>
                <a:latin typeface="Corbel" panose="020B0503020204020204" pitchFamily="34" charset="0"/>
              </a:rPr>
              <a:t>direct la </a:t>
            </a:r>
            <a:r>
              <a:rPr lang="en-US" sz="5200" dirty="0" err="1">
                <a:latin typeface="Corbel" panose="020B0503020204020204" pitchFamily="34" charset="0"/>
              </a:rPr>
              <a:t>consumatori</a:t>
            </a:r>
            <a:r>
              <a:rPr lang="en-US" sz="5200" dirty="0">
                <a:latin typeface="Corbel" panose="020B0503020204020204" pitchFamily="34" charset="0"/>
              </a:rPr>
              <a:t>, </a:t>
            </a:r>
            <a:r>
              <a:rPr lang="en-US" sz="5200" dirty="0" err="1" smtClean="0">
                <a:latin typeface="Corbel" panose="020B0503020204020204" pitchFamily="34" charset="0"/>
              </a:rPr>
              <a:t>iar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Ei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aveau</a:t>
            </a:r>
            <a:r>
              <a:rPr lang="en-US" sz="5200" dirty="0">
                <a:latin typeface="Corbel" panose="020B0503020204020204" pitchFamily="34" charset="0"/>
              </a:rPr>
              <a:t> de </a:t>
            </a:r>
            <a:r>
              <a:rPr lang="en-US" sz="5200" dirty="0" err="1">
                <a:latin typeface="Corbel" panose="020B0503020204020204" pitchFamily="34" charset="0"/>
              </a:rPr>
              <a:t>lucru</a:t>
            </a:r>
            <a:r>
              <a:rPr lang="en-US" sz="5200" dirty="0">
                <a:latin typeface="Corbel" panose="020B0503020204020204" pitchFamily="34" charset="0"/>
              </a:rPr>
              <a:t>.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b="1" dirty="0" err="1" smtClean="0">
                <a:latin typeface="Corbel" panose="020B0503020204020204" pitchFamily="34" charset="0"/>
              </a:rPr>
              <a:t>Numiți</a:t>
            </a:r>
            <a:r>
              <a:rPr lang="en-US" sz="5200" b="1" dirty="0" smtClean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profesia</a:t>
            </a:r>
            <a:r>
              <a:rPr lang="en-US" sz="5200" b="1" dirty="0">
                <a:latin typeface="Corbel" panose="020B0503020204020204" pitchFamily="34" charset="0"/>
              </a:rPr>
              <a:t> LOR!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40817"/>
            <a:ext cx="10833100" cy="6819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5859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92192" y="10374500"/>
            <a:ext cx="1359525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83019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3</a:t>
            </a:r>
            <a:r>
              <a:rPr lang="en-US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8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1690150" cy="792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200" dirty="0">
                <a:latin typeface="Corbel" panose="020B0503020204020204" pitchFamily="34" charset="0"/>
              </a:rPr>
              <a:t>Многие знаменитости поддерживают ЮНИСЕФ.</a:t>
            </a:r>
            <a:endParaRPr lang="x-none" sz="4200" dirty="0">
              <a:latin typeface="Corbel" panose="020B0503020204020204" pitchFamily="34" charset="0"/>
            </a:endParaRPr>
          </a:p>
          <a:p>
            <a:pPr fontAlgn="base"/>
            <a:r>
              <a:rPr lang="ru-RU" sz="4200" dirty="0">
                <a:latin typeface="Corbel" panose="020B0503020204020204" pitchFamily="34" charset="0"/>
              </a:rPr>
              <a:t>В 2020 году певица выпустила книжку-раскраску, </a:t>
            </a:r>
            <a:endParaRPr lang="x-none" sz="4200" dirty="0">
              <a:latin typeface="Corbel" panose="020B0503020204020204" pitchFamily="34" charset="0"/>
            </a:endParaRPr>
          </a:p>
          <a:p>
            <a:pPr fontAlgn="base"/>
            <a:r>
              <a:rPr lang="ru-RU" sz="4200" dirty="0">
                <a:latin typeface="Corbel" panose="020B0503020204020204" pitchFamily="34" charset="0"/>
              </a:rPr>
              <a:t>деньги от продажи которой идут напрямую в </a:t>
            </a:r>
            <a:endParaRPr lang="x-none" sz="4200" dirty="0">
              <a:latin typeface="Corbel" panose="020B0503020204020204" pitchFamily="34" charset="0"/>
            </a:endParaRPr>
          </a:p>
          <a:p>
            <a:pPr fontAlgn="base"/>
            <a:r>
              <a:rPr lang="ru-RU" sz="4200" dirty="0">
                <a:latin typeface="Corbel" panose="020B0503020204020204" pitchFamily="34" charset="0"/>
              </a:rPr>
              <a:t>ЮНИСЕФ для помощи в борьбе с последствиями </a:t>
            </a:r>
            <a:endParaRPr lang="x-none" sz="4200" dirty="0">
              <a:latin typeface="Corbel" panose="020B0503020204020204" pitchFamily="34" charset="0"/>
            </a:endParaRPr>
          </a:p>
          <a:p>
            <a:pPr fontAlgn="base"/>
            <a:r>
              <a:rPr lang="ru-RU" sz="4200" dirty="0">
                <a:latin typeface="Corbel" panose="020B0503020204020204" pitchFamily="34" charset="0"/>
              </a:rPr>
              <a:t>COVID-19. </a:t>
            </a:r>
            <a:r>
              <a:rPr lang="ru-RU" sz="4200" b="1" dirty="0">
                <a:latin typeface="Corbel" panose="020B0503020204020204" pitchFamily="34" charset="0"/>
              </a:rPr>
              <a:t>Будьте хорошими мальчиками и </a:t>
            </a:r>
            <a:endParaRPr lang="x-none" sz="4200" b="1" dirty="0">
              <a:latin typeface="Corbel" panose="020B0503020204020204" pitchFamily="34" charset="0"/>
            </a:endParaRPr>
          </a:p>
          <a:p>
            <a:pPr fontAlgn="base"/>
            <a:r>
              <a:rPr lang="ru-RU" sz="4200" b="1" dirty="0">
                <a:latin typeface="Corbel" panose="020B0503020204020204" pitchFamily="34" charset="0"/>
              </a:rPr>
              <a:t>назовите певицу. </a:t>
            </a:r>
          </a:p>
          <a:p>
            <a:pPr fontAlgn="base"/>
            <a:endParaRPr lang="x-none" sz="4200" dirty="0">
              <a:latin typeface="Corbel" panose="020B0503020204020204" pitchFamily="34" charset="0"/>
            </a:endParaRPr>
          </a:p>
          <a:p>
            <a:pPr fontAlgn="base"/>
            <a:r>
              <a:rPr lang="en-US" sz="4200" dirty="0" err="1">
                <a:latin typeface="Corbel" panose="020B0503020204020204" pitchFamily="34" charset="0"/>
              </a:rPr>
              <a:t>Multe</a:t>
            </a:r>
            <a:r>
              <a:rPr lang="en-US" sz="4200" dirty="0">
                <a:latin typeface="Corbel" panose="020B0503020204020204" pitchFamily="34" charset="0"/>
              </a:rPr>
              <a:t> </a:t>
            </a:r>
            <a:r>
              <a:rPr lang="en-US" sz="4200" dirty="0" err="1">
                <a:latin typeface="Corbel" panose="020B0503020204020204" pitchFamily="34" charset="0"/>
              </a:rPr>
              <a:t>vedete</a:t>
            </a:r>
            <a:r>
              <a:rPr lang="en-US" sz="4200" dirty="0">
                <a:latin typeface="Corbel" panose="020B0503020204020204" pitchFamily="34" charset="0"/>
              </a:rPr>
              <a:t> </a:t>
            </a:r>
            <a:r>
              <a:rPr lang="en-US" sz="4200" dirty="0" err="1">
                <a:latin typeface="Corbel" panose="020B0503020204020204" pitchFamily="34" charset="0"/>
              </a:rPr>
              <a:t>susțin</a:t>
            </a:r>
            <a:r>
              <a:rPr lang="en-US" sz="4200" dirty="0">
                <a:latin typeface="Corbel" panose="020B0503020204020204" pitchFamily="34" charset="0"/>
              </a:rPr>
              <a:t> UNICEF! </a:t>
            </a:r>
            <a:r>
              <a:rPr lang="en-US" sz="4200" dirty="0" err="1">
                <a:latin typeface="Corbel" panose="020B0503020204020204" pitchFamily="34" charset="0"/>
              </a:rPr>
              <a:t>În</a:t>
            </a:r>
            <a:r>
              <a:rPr lang="en-US" sz="4200" dirty="0">
                <a:latin typeface="Corbel" panose="020B0503020204020204" pitchFamily="34" charset="0"/>
              </a:rPr>
              <a:t> </a:t>
            </a:r>
            <a:r>
              <a:rPr lang="en-US" sz="4200" dirty="0" err="1">
                <a:latin typeface="Corbel" panose="020B0503020204020204" pitchFamily="34" charset="0"/>
              </a:rPr>
              <a:t>anul</a:t>
            </a:r>
            <a:r>
              <a:rPr lang="en-US" sz="4200" dirty="0">
                <a:latin typeface="Corbel" panose="020B0503020204020204" pitchFamily="34" charset="0"/>
              </a:rPr>
              <a:t> 2020 </a:t>
            </a:r>
            <a:r>
              <a:rPr lang="en-US" sz="4200" dirty="0" err="1">
                <a:latin typeface="Corbel" panose="020B0503020204020204" pitchFamily="34" charset="0"/>
              </a:rPr>
              <a:t>interpreta</a:t>
            </a:r>
            <a:r>
              <a:rPr lang="en-US" sz="4200" dirty="0">
                <a:latin typeface="Corbel" panose="020B0503020204020204" pitchFamily="34" charset="0"/>
              </a:rPr>
              <a:t> </a:t>
            </a:r>
            <a:endParaRPr lang="x-none" sz="4200" dirty="0">
              <a:latin typeface="Corbel" panose="020B0503020204020204" pitchFamily="34" charset="0"/>
            </a:endParaRPr>
          </a:p>
          <a:p>
            <a:pPr fontAlgn="base"/>
            <a:r>
              <a:rPr lang="en-US" sz="4200" dirty="0">
                <a:latin typeface="Corbel" panose="020B0503020204020204" pitchFamily="34" charset="0"/>
              </a:rPr>
              <a:t>a </a:t>
            </a:r>
            <a:r>
              <a:rPr lang="en-US" sz="4200" dirty="0" err="1">
                <a:latin typeface="Corbel" panose="020B0503020204020204" pitchFamily="34" charset="0"/>
              </a:rPr>
              <a:t>lansat</a:t>
            </a:r>
            <a:r>
              <a:rPr lang="en-US" sz="4200" dirty="0">
                <a:latin typeface="Corbel" panose="020B0503020204020204" pitchFamily="34" charset="0"/>
              </a:rPr>
              <a:t> o carte de </a:t>
            </a:r>
            <a:r>
              <a:rPr lang="en-US" sz="4200" dirty="0" err="1">
                <a:latin typeface="Corbel" panose="020B0503020204020204" pitchFamily="34" charset="0"/>
              </a:rPr>
              <a:t>colorat</a:t>
            </a:r>
            <a:r>
              <a:rPr lang="en-US" sz="4200" dirty="0">
                <a:latin typeface="Corbel" panose="020B0503020204020204" pitchFamily="34" charset="0"/>
              </a:rPr>
              <a:t>, </a:t>
            </a:r>
            <a:r>
              <a:rPr lang="en-US" sz="4200" dirty="0" err="1">
                <a:latin typeface="Corbel" panose="020B0503020204020204" pitchFamily="34" charset="0"/>
              </a:rPr>
              <a:t>banii</a:t>
            </a:r>
            <a:r>
              <a:rPr lang="en-US" sz="4200" dirty="0">
                <a:latin typeface="Corbel" panose="020B0503020204020204" pitchFamily="34" charset="0"/>
              </a:rPr>
              <a:t> din </a:t>
            </a:r>
            <a:r>
              <a:rPr lang="en-US" sz="4200" dirty="0" err="1">
                <a:latin typeface="Corbel" panose="020B0503020204020204" pitchFamily="34" charset="0"/>
              </a:rPr>
              <a:t>vânzarea</a:t>
            </a:r>
            <a:r>
              <a:rPr lang="en-US" sz="4200" dirty="0">
                <a:latin typeface="Corbel" panose="020B0503020204020204" pitchFamily="34" charset="0"/>
              </a:rPr>
              <a:t> </a:t>
            </a:r>
            <a:r>
              <a:rPr lang="en-US" sz="4200" dirty="0" err="1">
                <a:latin typeface="Corbel" panose="020B0503020204020204" pitchFamily="34" charset="0"/>
              </a:rPr>
              <a:t>căreia</a:t>
            </a:r>
            <a:r>
              <a:rPr lang="en-US" sz="4200" dirty="0">
                <a:latin typeface="Corbel" panose="020B0503020204020204" pitchFamily="34" charset="0"/>
              </a:rPr>
              <a:t> </a:t>
            </a:r>
            <a:endParaRPr lang="x-none" sz="4200" dirty="0">
              <a:latin typeface="Corbel" panose="020B0503020204020204" pitchFamily="34" charset="0"/>
            </a:endParaRPr>
          </a:p>
          <a:p>
            <a:pPr fontAlgn="base"/>
            <a:r>
              <a:rPr lang="ro-MD" sz="4200" dirty="0">
                <a:latin typeface="Corbel" panose="020B0503020204020204" pitchFamily="34" charset="0"/>
              </a:rPr>
              <a:t>ajung</a:t>
            </a:r>
            <a:r>
              <a:rPr lang="en-US" sz="4200" dirty="0">
                <a:latin typeface="Corbel" panose="020B0503020204020204" pitchFamily="34" charset="0"/>
              </a:rPr>
              <a:t> direct la UNICEF </a:t>
            </a:r>
            <a:r>
              <a:rPr lang="en-US" sz="4200" dirty="0" err="1">
                <a:latin typeface="Corbel" panose="020B0503020204020204" pitchFamily="34" charset="0"/>
              </a:rPr>
              <a:t>și</a:t>
            </a:r>
            <a:r>
              <a:rPr lang="en-US" sz="4200" dirty="0">
                <a:latin typeface="Corbel" panose="020B0503020204020204" pitchFamily="34" charset="0"/>
              </a:rPr>
              <a:t> </a:t>
            </a:r>
            <a:r>
              <a:rPr lang="en-US" sz="4200" dirty="0" err="1">
                <a:latin typeface="Corbel" panose="020B0503020204020204" pitchFamily="34" charset="0"/>
              </a:rPr>
              <a:t>ajută</a:t>
            </a:r>
            <a:r>
              <a:rPr lang="en-US" sz="4200" dirty="0">
                <a:latin typeface="Corbel" panose="020B0503020204020204" pitchFamily="34" charset="0"/>
              </a:rPr>
              <a:t> la </a:t>
            </a:r>
            <a:r>
              <a:rPr lang="en-US" sz="4200" dirty="0" err="1">
                <a:latin typeface="Corbel" panose="020B0503020204020204" pitchFamily="34" charset="0"/>
              </a:rPr>
              <a:t>combaterea</a:t>
            </a:r>
            <a:r>
              <a:rPr lang="en-US" sz="4200" dirty="0">
                <a:latin typeface="Corbel" panose="020B0503020204020204" pitchFamily="34" charset="0"/>
              </a:rPr>
              <a:t> </a:t>
            </a:r>
            <a:endParaRPr lang="x-none" sz="4200" dirty="0">
              <a:latin typeface="Corbel" panose="020B0503020204020204" pitchFamily="34" charset="0"/>
            </a:endParaRPr>
          </a:p>
          <a:p>
            <a:pPr fontAlgn="base"/>
            <a:r>
              <a:rPr lang="en-US" sz="4200" dirty="0" err="1">
                <a:latin typeface="Corbel" panose="020B0503020204020204" pitchFamily="34" charset="0"/>
              </a:rPr>
              <a:t>consecințelor</a:t>
            </a:r>
            <a:r>
              <a:rPr lang="en-US" sz="4200" dirty="0">
                <a:latin typeface="Corbel" panose="020B0503020204020204" pitchFamily="34" charset="0"/>
              </a:rPr>
              <a:t> </a:t>
            </a:r>
            <a:r>
              <a:rPr lang="en-US" sz="4200" dirty="0" err="1">
                <a:latin typeface="Corbel" panose="020B0503020204020204" pitchFamily="34" charset="0"/>
              </a:rPr>
              <a:t>pandemiei</a:t>
            </a:r>
            <a:r>
              <a:rPr lang="en-US" sz="4200" dirty="0">
                <a:latin typeface="Corbel" panose="020B0503020204020204" pitchFamily="34" charset="0"/>
              </a:rPr>
              <a:t> COVID-19. </a:t>
            </a:r>
            <a:r>
              <a:rPr lang="en-US" sz="4200" b="1" dirty="0" err="1">
                <a:latin typeface="Corbel" panose="020B0503020204020204" pitchFamily="34" charset="0"/>
              </a:rPr>
              <a:t>Fiți</a:t>
            </a:r>
            <a:r>
              <a:rPr lang="en-US" sz="4200" b="1" dirty="0">
                <a:latin typeface="Corbel" panose="020B0503020204020204" pitchFamily="34" charset="0"/>
              </a:rPr>
              <a:t> </a:t>
            </a:r>
            <a:r>
              <a:rPr lang="en-US" sz="4200" b="1" dirty="0" err="1">
                <a:latin typeface="Corbel" panose="020B0503020204020204" pitchFamily="34" charset="0"/>
              </a:rPr>
              <a:t>băieți</a:t>
            </a:r>
            <a:r>
              <a:rPr lang="en-US" sz="4200" b="1" dirty="0">
                <a:latin typeface="Corbel" panose="020B0503020204020204" pitchFamily="34" charset="0"/>
              </a:rPr>
              <a:t> </a:t>
            </a:r>
            <a:r>
              <a:rPr lang="en-US" sz="4200" b="1" dirty="0" err="1">
                <a:latin typeface="Corbel" panose="020B0503020204020204" pitchFamily="34" charset="0"/>
              </a:rPr>
              <a:t>buni</a:t>
            </a:r>
            <a:r>
              <a:rPr lang="en-US" sz="4200" b="1" dirty="0">
                <a:latin typeface="Corbel" panose="020B0503020204020204" pitchFamily="34" charset="0"/>
              </a:rPr>
              <a:t> </a:t>
            </a:r>
            <a:endParaRPr lang="x-none" sz="4200" b="1" dirty="0">
              <a:latin typeface="Corbel" panose="020B0503020204020204" pitchFamily="34" charset="0"/>
            </a:endParaRPr>
          </a:p>
          <a:p>
            <a:pPr fontAlgn="base"/>
            <a:r>
              <a:rPr lang="en-US" sz="4200" b="1" dirty="0" err="1">
                <a:latin typeface="Corbel" panose="020B0503020204020204" pitchFamily="34" charset="0"/>
              </a:rPr>
              <a:t>și</a:t>
            </a:r>
            <a:r>
              <a:rPr lang="en-US" sz="4200" b="1" dirty="0">
                <a:latin typeface="Corbel" panose="020B0503020204020204" pitchFamily="34" charset="0"/>
              </a:rPr>
              <a:t> </a:t>
            </a:r>
            <a:r>
              <a:rPr lang="en-US" sz="4200" b="1" dirty="0" err="1">
                <a:latin typeface="Corbel" panose="020B0503020204020204" pitchFamily="34" charset="0"/>
              </a:rPr>
              <a:t>numiți</a:t>
            </a:r>
            <a:r>
              <a:rPr lang="en-US" sz="4200" b="1" dirty="0">
                <a:latin typeface="Corbel" panose="020B0503020204020204" pitchFamily="34" charset="0"/>
              </a:rPr>
              <a:t> </a:t>
            </a:r>
            <a:r>
              <a:rPr lang="en-US" sz="4200" b="1" dirty="0" err="1">
                <a:latin typeface="Corbel" panose="020B0503020204020204" pitchFamily="34" charset="0"/>
              </a:rPr>
              <a:t>interpreta</a:t>
            </a:r>
            <a:r>
              <a:rPr lang="ro-MD" sz="4200" b="1" dirty="0">
                <a:latin typeface="Corbel" panose="020B0503020204020204" pitchFamily="34" charset="0"/>
              </a:rPr>
              <a:t>!</a:t>
            </a:r>
            <a:endParaRPr lang="en-US" sz="4200" b="1" dirty="0">
              <a:latin typeface="Corbel" panose="020B0503020204020204" pitchFamily="34" charset="0"/>
            </a:endParaRPr>
          </a:p>
        </p:txBody>
      </p:sp>
      <p:pic>
        <p:nvPicPr>
          <p:cNvPr id="19" name="Picture 2" descr="https://lh6.googleusercontent.com/G9XSkb3CtsXcQWgqdl0A8EG97Kc4EYM096P8h9nxcUE2TaeddRWLDSyL7PpDIhmqxHDnjIAZi5DlsftQ5nELdZCyPuEuldMLR4Fl2rBpDW49Hl9GG6HYXLtdE_Teez38doitPt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6280" y="1285522"/>
            <a:ext cx="7903830" cy="881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40817"/>
            <a:ext cx="10833100" cy="6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4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2" name="Google Shape;253;p20"/>
          <p:cNvSpPr txBox="1"/>
          <p:nvPr/>
        </p:nvSpPr>
        <p:spPr>
          <a:xfrm>
            <a:off x="292192" y="10374500"/>
            <a:ext cx="13595257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 ОТВЕТ/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 – 1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БАЛЛ/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endParaRPr lang="en-US"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83019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3</a:t>
            </a:r>
            <a:r>
              <a:rPr lang="en-US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8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1690150" cy="792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200" dirty="0">
                <a:latin typeface="Corbel" panose="020B0503020204020204" pitchFamily="34" charset="0"/>
              </a:rPr>
              <a:t>Многие знаменитости поддерживают ЮНИСЕФ.</a:t>
            </a:r>
            <a:endParaRPr lang="x-none" sz="4200" dirty="0">
              <a:latin typeface="Corbel" panose="020B0503020204020204" pitchFamily="34" charset="0"/>
            </a:endParaRPr>
          </a:p>
          <a:p>
            <a:pPr fontAlgn="base"/>
            <a:r>
              <a:rPr lang="ru-RU" sz="4200" dirty="0">
                <a:latin typeface="Corbel" panose="020B0503020204020204" pitchFamily="34" charset="0"/>
              </a:rPr>
              <a:t>В 2020 году певица выпустила книжку-раскраску, </a:t>
            </a:r>
            <a:endParaRPr lang="x-none" sz="4200" dirty="0">
              <a:latin typeface="Corbel" panose="020B0503020204020204" pitchFamily="34" charset="0"/>
            </a:endParaRPr>
          </a:p>
          <a:p>
            <a:pPr fontAlgn="base"/>
            <a:r>
              <a:rPr lang="ru-RU" sz="4200" dirty="0">
                <a:latin typeface="Corbel" panose="020B0503020204020204" pitchFamily="34" charset="0"/>
              </a:rPr>
              <a:t>деньги от продажи которой идут напрямую в </a:t>
            </a:r>
            <a:endParaRPr lang="x-none" sz="4200" dirty="0">
              <a:latin typeface="Corbel" panose="020B0503020204020204" pitchFamily="34" charset="0"/>
            </a:endParaRPr>
          </a:p>
          <a:p>
            <a:pPr fontAlgn="base"/>
            <a:r>
              <a:rPr lang="ru-RU" sz="4200" dirty="0">
                <a:latin typeface="Corbel" panose="020B0503020204020204" pitchFamily="34" charset="0"/>
              </a:rPr>
              <a:t>ЮНИСЕФ для помощи в борьбе с последствиями </a:t>
            </a:r>
            <a:endParaRPr lang="x-none" sz="4200" dirty="0">
              <a:latin typeface="Corbel" panose="020B0503020204020204" pitchFamily="34" charset="0"/>
            </a:endParaRPr>
          </a:p>
          <a:p>
            <a:pPr fontAlgn="base"/>
            <a:r>
              <a:rPr lang="ru-RU" sz="4200" dirty="0">
                <a:latin typeface="Corbel" panose="020B0503020204020204" pitchFamily="34" charset="0"/>
              </a:rPr>
              <a:t>COVID-19. </a:t>
            </a:r>
            <a:r>
              <a:rPr lang="ru-RU" sz="4200" b="1" dirty="0">
                <a:latin typeface="Corbel" panose="020B0503020204020204" pitchFamily="34" charset="0"/>
              </a:rPr>
              <a:t>Будьте хорошими мальчиками и </a:t>
            </a:r>
            <a:endParaRPr lang="x-none" sz="4200" b="1" dirty="0">
              <a:latin typeface="Corbel" panose="020B0503020204020204" pitchFamily="34" charset="0"/>
            </a:endParaRPr>
          </a:p>
          <a:p>
            <a:pPr fontAlgn="base"/>
            <a:r>
              <a:rPr lang="ru-RU" sz="4200" b="1" dirty="0">
                <a:latin typeface="Corbel" panose="020B0503020204020204" pitchFamily="34" charset="0"/>
              </a:rPr>
              <a:t>назовите певицу. </a:t>
            </a:r>
          </a:p>
          <a:p>
            <a:pPr fontAlgn="base"/>
            <a:endParaRPr lang="x-none" sz="4200" dirty="0">
              <a:latin typeface="Corbel" panose="020B0503020204020204" pitchFamily="34" charset="0"/>
            </a:endParaRPr>
          </a:p>
          <a:p>
            <a:pPr fontAlgn="base"/>
            <a:r>
              <a:rPr lang="en-US" sz="4200" dirty="0" err="1">
                <a:latin typeface="Corbel" panose="020B0503020204020204" pitchFamily="34" charset="0"/>
              </a:rPr>
              <a:t>Multe</a:t>
            </a:r>
            <a:r>
              <a:rPr lang="en-US" sz="4200" dirty="0">
                <a:latin typeface="Corbel" panose="020B0503020204020204" pitchFamily="34" charset="0"/>
              </a:rPr>
              <a:t> </a:t>
            </a:r>
            <a:r>
              <a:rPr lang="en-US" sz="4200" dirty="0" err="1">
                <a:latin typeface="Corbel" panose="020B0503020204020204" pitchFamily="34" charset="0"/>
              </a:rPr>
              <a:t>vedete</a:t>
            </a:r>
            <a:r>
              <a:rPr lang="en-US" sz="4200" dirty="0">
                <a:latin typeface="Corbel" panose="020B0503020204020204" pitchFamily="34" charset="0"/>
              </a:rPr>
              <a:t> </a:t>
            </a:r>
            <a:r>
              <a:rPr lang="en-US" sz="4200" dirty="0" err="1">
                <a:latin typeface="Corbel" panose="020B0503020204020204" pitchFamily="34" charset="0"/>
              </a:rPr>
              <a:t>susțin</a:t>
            </a:r>
            <a:r>
              <a:rPr lang="en-US" sz="4200" dirty="0">
                <a:latin typeface="Corbel" panose="020B0503020204020204" pitchFamily="34" charset="0"/>
              </a:rPr>
              <a:t> UNICEF! </a:t>
            </a:r>
            <a:r>
              <a:rPr lang="en-US" sz="4200" dirty="0" err="1">
                <a:latin typeface="Corbel" panose="020B0503020204020204" pitchFamily="34" charset="0"/>
              </a:rPr>
              <a:t>În</a:t>
            </a:r>
            <a:r>
              <a:rPr lang="en-US" sz="4200" dirty="0">
                <a:latin typeface="Corbel" panose="020B0503020204020204" pitchFamily="34" charset="0"/>
              </a:rPr>
              <a:t> </a:t>
            </a:r>
            <a:r>
              <a:rPr lang="en-US" sz="4200" dirty="0" err="1">
                <a:latin typeface="Corbel" panose="020B0503020204020204" pitchFamily="34" charset="0"/>
              </a:rPr>
              <a:t>anul</a:t>
            </a:r>
            <a:r>
              <a:rPr lang="en-US" sz="4200" dirty="0">
                <a:latin typeface="Corbel" panose="020B0503020204020204" pitchFamily="34" charset="0"/>
              </a:rPr>
              <a:t> 2020 </a:t>
            </a:r>
            <a:r>
              <a:rPr lang="en-US" sz="4200" dirty="0" err="1">
                <a:latin typeface="Corbel" panose="020B0503020204020204" pitchFamily="34" charset="0"/>
              </a:rPr>
              <a:t>interpreta</a:t>
            </a:r>
            <a:r>
              <a:rPr lang="en-US" sz="4200" dirty="0">
                <a:latin typeface="Corbel" panose="020B0503020204020204" pitchFamily="34" charset="0"/>
              </a:rPr>
              <a:t> </a:t>
            </a:r>
            <a:endParaRPr lang="x-none" sz="4200" dirty="0">
              <a:latin typeface="Corbel" panose="020B0503020204020204" pitchFamily="34" charset="0"/>
            </a:endParaRPr>
          </a:p>
          <a:p>
            <a:pPr fontAlgn="base"/>
            <a:r>
              <a:rPr lang="en-US" sz="4200" dirty="0">
                <a:latin typeface="Corbel" panose="020B0503020204020204" pitchFamily="34" charset="0"/>
              </a:rPr>
              <a:t>a </a:t>
            </a:r>
            <a:r>
              <a:rPr lang="en-US" sz="4200" dirty="0" err="1">
                <a:latin typeface="Corbel" panose="020B0503020204020204" pitchFamily="34" charset="0"/>
              </a:rPr>
              <a:t>lansat</a:t>
            </a:r>
            <a:r>
              <a:rPr lang="en-US" sz="4200" dirty="0">
                <a:latin typeface="Corbel" panose="020B0503020204020204" pitchFamily="34" charset="0"/>
              </a:rPr>
              <a:t> o carte de </a:t>
            </a:r>
            <a:r>
              <a:rPr lang="en-US" sz="4200" dirty="0" err="1">
                <a:latin typeface="Corbel" panose="020B0503020204020204" pitchFamily="34" charset="0"/>
              </a:rPr>
              <a:t>colorat</a:t>
            </a:r>
            <a:r>
              <a:rPr lang="en-US" sz="4200" dirty="0">
                <a:latin typeface="Corbel" panose="020B0503020204020204" pitchFamily="34" charset="0"/>
              </a:rPr>
              <a:t>, </a:t>
            </a:r>
            <a:r>
              <a:rPr lang="en-US" sz="4200" dirty="0" err="1">
                <a:latin typeface="Corbel" panose="020B0503020204020204" pitchFamily="34" charset="0"/>
              </a:rPr>
              <a:t>banii</a:t>
            </a:r>
            <a:r>
              <a:rPr lang="en-US" sz="4200" dirty="0">
                <a:latin typeface="Corbel" panose="020B0503020204020204" pitchFamily="34" charset="0"/>
              </a:rPr>
              <a:t> din </a:t>
            </a:r>
            <a:r>
              <a:rPr lang="en-US" sz="4200" dirty="0" err="1">
                <a:latin typeface="Corbel" panose="020B0503020204020204" pitchFamily="34" charset="0"/>
              </a:rPr>
              <a:t>vânzarea</a:t>
            </a:r>
            <a:r>
              <a:rPr lang="en-US" sz="4200" dirty="0">
                <a:latin typeface="Corbel" panose="020B0503020204020204" pitchFamily="34" charset="0"/>
              </a:rPr>
              <a:t> </a:t>
            </a:r>
            <a:r>
              <a:rPr lang="en-US" sz="4200" dirty="0" err="1">
                <a:latin typeface="Corbel" panose="020B0503020204020204" pitchFamily="34" charset="0"/>
              </a:rPr>
              <a:t>căreia</a:t>
            </a:r>
            <a:r>
              <a:rPr lang="en-US" sz="4200" dirty="0">
                <a:latin typeface="Corbel" panose="020B0503020204020204" pitchFamily="34" charset="0"/>
              </a:rPr>
              <a:t> </a:t>
            </a:r>
            <a:endParaRPr lang="x-none" sz="4200" dirty="0">
              <a:latin typeface="Corbel" panose="020B0503020204020204" pitchFamily="34" charset="0"/>
            </a:endParaRPr>
          </a:p>
          <a:p>
            <a:pPr fontAlgn="base"/>
            <a:r>
              <a:rPr lang="ro-MD" sz="4200" dirty="0">
                <a:latin typeface="Corbel" panose="020B0503020204020204" pitchFamily="34" charset="0"/>
              </a:rPr>
              <a:t>ajung</a:t>
            </a:r>
            <a:r>
              <a:rPr lang="en-US" sz="4200" dirty="0">
                <a:latin typeface="Corbel" panose="020B0503020204020204" pitchFamily="34" charset="0"/>
              </a:rPr>
              <a:t> direct la UNICEF </a:t>
            </a:r>
            <a:r>
              <a:rPr lang="en-US" sz="4200" dirty="0" err="1">
                <a:latin typeface="Corbel" panose="020B0503020204020204" pitchFamily="34" charset="0"/>
              </a:rPr>
              <a:t>și</a:t>
            </a:r>
            <a:r>
              <a:rPr lang="en-US" sz="4200" dirty="0">
                <a:latin typeface="Corbel" panose="020B0503020204020204" pitchFamily="34" charset="0"/>
              </a:rPr>
              <a:t> </a:t>
            </a:r>
            <a:r>
              <a:rPr lang="en-US" sz="4200" dirty="0" err="1">
                <a:latin typeface="Corbel" panose="020B0503020204020204" pitchFamily="34" charset="0"/>
              </a:rPr>
              <a:t>ajută</a:t>
            </a:r>
            <a:r>
              <a:rPr lang="en-US" sz="4200" dirty="0">
                <a:latin typeface="Corbel" panose="020B0503020204020204" pitchFamily="34" charset="0"/>
              </a:rPr>
              <a:t> la </a:t>
            </a:r>
            <a:r>
              <a:rPr lang="en-US" sz="4200" dirty="0" err="1">
                <a:latin typeface="Corbel" panose="020B0503020204020204" pitchFamily="34" charset="0"/>
              </a:rPr>
              <a:t>combaterea</a:t>
            </a:r>
            <a:r>
              <a:rPr lang="en-US" sz="4200" dirty="0">
                <a:latin typeface="Corbel" panose="020B0503020204020204" pitchFamily="34" charset="0"/>
              </a:rPr>
              <a:t> </a:t>
            </a:r>
            <a:endParaRPr lang="x-none" sz="4200" dirty="0">
              <a:latin typeface="Corbel" panose="020B0503020204020204" pitchFamily="34" charset="0"/>
            </a:endParaRPr>
          </a:p>
          <a:p>
            <a:pPr fontAlgn="base"/>
            <a:r>
              <a:rPr lang="en-US" sz="4200" dirty="0" err="1">
                <a:latin typeface="Corbel" panose="020B0503020204020204" pitchFamily="34" charset="0"/>
              </a:rPr>
              <a:t>consecințelor</a:t>
            </a:r>
            <a:r>
              <a:rPr lang="en-US" sz="4200" dirty="0">
                <a:latin typeface="Corbel" panose="020B0503020204020204" pitchFamily="34" charset="0"/>
              </a:rPr>
              <a:t> </a:t>
            </a:r>
            <a:r>
              <a:rPr lang="en-US" sz="4200" dirty="0" err="1">
                <a:latin typeface="Corbel" panose="020B0503020204020204" pitchFamily="34" charset="0"/>
              </a:rPr>
              <a:t>pandemiei</a:t>
            </a:r>
            <a:r>
              <a:rPr lang="en-US" sz="4200" dirty="0">
                <a:latin typeface="Corbel" panose="020B0503020204020204" pitchFamily="34" charset="0"/>
              </a:rPr>
              <a:t> COVID-19. </a:t>
            </a:r>
            <a:r>
              <a:rPr lang="en-US" sz="4200" b="1" dirty="0" err="1">
                <a:latin typeface="Corbel" panose="020B0503020204020204" pitchFamily="34" charset="0"/>
              </a:rPr>
              <a:t>Fiți</a:t>
            </a:r>
            <a:r>
              <a:rPr lang="en-US" sz="4200" b="1" dirty="0">
                <a:latin typeface="Corbel" panose="020B0503020204020204" pitchFamily="34" charset="0"/>
              </a:rPr>
              <a:t> </a:t>
            </a:r>
            <a:r>
              <a:rPr lang="en-US" sz="4200" b="1" dirty="0" err="1">
                <a:latin typeface="Corbel" panose="020B0503020204020204" pitchFamily="34" charset="0"/>
              </a:rPr>
              <a:t>băieți</a:t>
            </a:r>
            <a:r>
              <a:rPr lang="en-US" sz="4200" b="1" dirty="0">
                <a:latin typeface="Corbel" panose="020B0503020204020204" pitchFamily="34" charset="0"/>
              </a:rPr>
              <a:t> </a:t>
            </a:r>
            <a:r>
              <a:rPr lang="en-US" sz="4200" b="1" dirty="0" err="1">
                <a:latin typeface="Corbel" panose="020B0503020204020204" pitchFamily="34" charset="0"/>
              </a:rPr>
              <a:t>buni</a:t>
            </a:r>
            <a:r>
              <a:rPr lang="en-US" sz="4200" b="1" dirty="0">
                <a:latin typeface="Corbel" panose="020B0503020204020204" pitchFamily="34" charset="0"/>
              </a:rPr>
              <a:t> </a:t>
            </a:r>
            <a:endParaRPr lang="x-none" sz="4200" b="1" dirty="0">
              <a:latin typeface="Corbel" panose="020B0503020204020204" pitchFamily="34" charset="0"/>
            </a:endParaRPr>
          </a:p>
          <a:p>
            <a:pPr fontAlgn="base"/>
            <a:r>
              <a:rPr lang="en-US" sz="4200" b="1" dirty="0" err="1">
                <a:latin typeface="Corbel" panose="020B0503020204020204" pitchFamily="34" charset="0"/>
              </a:rPr>
              <a:t>și</a:t>
            </a:r>
            <a:r>
              <a:rPr lang="en-US" sz="4200" b="1" dirty="0">
                <a:latin typeface="Corbel" panose="020B0503020204020204" pitchFamily="34" charset="0"/>
              </a:rPr>
              <a:t> </a:t>
            </a:r>
            <a:r>
              <a:rPr lang="en-US" sz="4200" b="1" dirty="0" err="1">
                <a:latin typeface="Corbel" panose="020B0503020204020204" pitchFamily="34" charset="0"/>
              </a:rPr>
              <a:t>numiți</a:t>
            </a:r>
            <a:r>
              <a:rPr lang="en-US" sz="4200" b="1" dirty="0">
                <a:latin typeface="Corbel" panose="020B0503020204020204" pitchFamily="34" charset="0"/>
              </a:rPr>
              <a:t> </a:t>
            </a:r>
            <a:r>
              <a:rPr lang="en-US" sz="4200" b="1" dirty="0" err="1">
                <a:latin typeface="Corbel" panose="020B0503020204020204" pitchFamily="34" charset="0"/>
              </a:rPr>
              <a:t>interpreta</a:t>
            </a:r>
            <a:r>
              <a:rPr lang="ro-MD" sz="4200" b="1">
                <a:latin typeface="Corbel" panose="020B0503020204020204" pitchFamily="34" charset="0"/>
              </a:rPr>
              <a:t>!</a:t>
            </a:r>
            <a:endParaRPr lang="en-US" sz="4200" b="1" dirty="0">
              <a:latin typeface="Corbel" panose="020B0503020204020204" pitchFamily="34" charset="0"/>
            </a:endParaRPr>
          </a:p>
        </p:txBody>
      </p:sp>
      <p:pic>
        <p:nvPicPr>
          <p:cNvPr id="19" name="Picture 2" descr="https://lh6.googleusercontent.com/G9XSkb3CtsXcQWgqdl0A8EG97Kc4EYM096P8h9nxcUE2TaeddRWLDSyL7PpDIhmqxHDnjIAZi5DlsftQ5nELdZCyPuEuldMLR4Fl2rBpDW49Hl9GG6HYXLtdE_Teez38doitPt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6280" y="1285522"/>
            <a:ext cx="7903830" cy="881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40817"/>
            <a:ext cx="10833100" cy="681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07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0693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16" name="Google Shape;155;p12"/>
          <p:cNvSpPr txBox="1">
            <a:spLocks/>
          </p:cNvSpPr>
          <p:nvPr/>
        </p:nvSpPr>
        <p:spPr>
          <a:xfrm>
            <a:off x="956392" y="657776"/>
            <a:ext cx="86067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o-RO" sz="6000" dirty="0" smtClean="0">
                <a:solidFill>
                  <a:srgbClr val="FFFFFF"/>
                </a:solidFill>
              </a:rPr>
              <a:t>4</a:t>
            </a:r>
            <a:r>
              <a:rPr lang="en-US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>
                <a:solidFill>
                  <a:srgbClr val="002E6D"/>
                </a:solidFill>
              </a:rPr>
              <a:t>ВОПРОС/</a:t>
            </a:r>
            <a:r>
              <a:rPr lang="en-US" sz="4400" dirty="0">
                <a:solidFill>
                  <a:srgbClr val="002E6D"/>
                </a:solidFill>
              </a:rPr>
              <a:t>ÎNTREBARE</a:t>
            </a:r>
            <a:endParaRPr lang="en-US" sz="44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92192" y="10374500"/>
            <a:ext cx="14873993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lvl="0"/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 ОТВЕТ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RĂSPUNS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URI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4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БАЛЛ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u-RU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en-US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PUNCT</a:t>
            </a:r>
            <a:r>
              <a:rPr lang="ro-MD" sz="44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</a:t>
            </a:r>
            <a:endParaRPr lang="en-US" sz="44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2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300" dirty="0">
                <a:latin typeface="Corbel" panose="020B0503020204020204" pitchFamily="34" charset="0"/>
              </a:rPr>
              <a:t>На одной карикатуре флаг страны чихнул. От этого у </a:t>
            </a:r>
            <a:endParaRPr lang="ro-MD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него </a:t>
            </a:r>
            <a:r>
              <a:rPr lang="ru-RU" sz="6300" dirty="0">
                <a:latin typeface="Corbel" panose="020B0503020204020204" pitchFamily="34" charset="0"/>
              </a:rPr>
              <a:t>цвета поменялись местами, и он превратился во </a:t>
            </a:r>
            <a:endParaRPr lang="ro-MD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флаг </a:t>
            </a:r>
            <a:r>
              <a:rPr lang="ru-RU" sz="6300" dirty="0">
                <a:latin typeface="Corbel" panose="020B0503020204020204" pitchFamily="34" charset="0"/>
              </a:rPr>
              <a:t>организации, основанной в той же стране. </a:t>
            </a:r>
            <a:endParaRPr lang="ro-MD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300" b="1" dirty="0">
                <a:latin typeface="Corbel" panose="020B0503020204020204" pitchFamily="34" charset="0"/>
              </a:rPr>
              <a:t>страну и организацию</a:t>
            </a:r>
            <a:r>
              <a:rPr lang="ru-RU" sz="6300" b="1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6300" dirty="0" err="1" smtClean="0">
                <a:latin typeface="Corbel" panose="020B0503020204020204" pitchFamily="34" charset="0"/>
              </a:rPr>
              <a:t>Într</a:t>
            </a:r>
            <a:r>
              <a:rPr lang="en-US" sz="6300" dirty="0" smtClean="0">
                <a:latin typeface="Corbel" panose="020B0503020204020204" pitchFamily="34" charset="0"/>
              </a:rPr>
              <a:t>-o </a:t>
            </a:r>
            <a:r>
              <a:rPr lang="en-US" sz="6300" dirty="0" err="1">
                <a:latin typeface="Corbel" panose="020B0503020204020204" pitchFamily="34" charset="0"/>
              </a:rPr>
              <a:t>caricatură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steagul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țării</a:t>
            </a:r>
            <a:r>
              <a:rPr lang="en-US" sz="6300" dirty="0">
                <a:latin typeface="Corbel" panose="020B0503020204020204" pitchFamily="34" charset="0"/>
              </a:rPr>
              <a:t> a </a:t>
            </a:r>
            <a:r>
              <a:rPr lang="en-US" sz="6300" dirty="0" err="1">
                <a:latin typeface="Corbel" panose="020B0503020204020204" pitchFamily="34" charset="0"/>
              </a:rPr>
              <a:t>strănutat</a:t>
            </a:r>
            <a:r>
              <a:rPr lang="en-US" sz="6300" dirty="0">
                <a:latin typeface="Corbel" panose="020B0503020204020204" pitchFamily="34" charset="0"/>
              </a:rPr>
              <a:t>. </a:t>
            </a:r>
            <a:r>
              <a:rPr lang="en-US" sz="6300" dirty="0" err="1" smtClean="0">
                <a:latin typeface="Corbel" panose="020B0503020204020204" pitchFamily="34" charset="0"/>
              </a:rPr>
              <a:t>În</a:t>
            </a:r>
            <a:r>
              <a:rPr lang="en-US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rezultat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culorile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endParaRPr lang="ro-MD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300" dirty="0" smtClean="0">
                <a:latin typeface="Corbel" panose="020B0503020204020204" pitchFamily="34" charset="0"/>
              </a:rPr>
              <a:t>s-au </a:t>
            </a:r>
            <a:r>
              <a:rPr lang="en-US" sz="6300" dirty="0" err="1">
                <a:latin typeface="Corbel" panose="020B0503020204020204" pitchFamily="34" charset="0"/>
              </a:rPr>
              <a:t>schimbat</a:t>
            </a:r>
            <a:r>
              <a:rPr lang="en-US" sz="6300" dirty="0">
                <a:latin typeface="Corbel" panose="020B0503020204020204" pitchFamily="34" charset="0"/>
              </a:rPr>
              <a:t> cu </a:t>
            </a:r>
            <a:r>
              <a:rPr lang="en-US" sz="6300" dirty="0" err="1">
                <a:latin typeface="Corbel" panose="020B0503020204020204" pitchFamily="34" charset="0"/>
              </a:rPr>
              <a:t>locul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și</a:t>
            </a:r>
            <a:r>
              <a:rPr lang="en-US" sz="6300" dirty="0">
                <a:latin typeface="Corbel" panose="020B0503020204020204" pitchFamily="34" charset="0"/>
              </a:rPr>
              <a:t> el </a:t>
            </a:r>
            <a:r>
              <a:rPr lang="en-US" sz="6300" dirty="0" smtClean="0">
                <a:latin typeface="Corbel" panose="020B0503020204020204" pitchFamily="34" charset="0"/>
              </a:rPr>
              <a:t>a </a:t>
            </a:r>
            <a:r>
              <a:rPr lang="en-US" sz="6300" dirty="0" err="1" smtClean="0">
                <a:latin typeface="Corbel" panose="020B0503020204020204" pitchFamily="34" charset="0"/>
              </a:rPr>
              <a:t>devenit</a:t>
            </a:r>
            <a:r>
              <a:rPr lang="en-US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steag</a:t>
            </a:r>
            <a:r>
              <a:rPr lang="en-US" sz="6300" dirty="0">
                <a:latin typeface="Corbel" panose="020B0503020204020204" pitchFamily="34" charset="0"/>
              </a:rPr>
              <a:t> al </a:t>
            </a:r>
            <a:r>
              <a:rPr lang="en-US" sz="6300" dirty="0" err="1">
                <a:latin typeface="Corbel" panose="020B0503020204020204" pitchFamily="34" charset="0"/>
              </a:rPr>
              <a:t>unei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endParaRPr lang="ro-MD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300" dirty="0" err="1" smtClean="0">
                <a:latin typeface="Corbel" panose="020B0503020204020204" pitchFamily="34" charset="0"/>
              </a:rPr>
              <a:t>organizații</a:t>
            </a:r>
            <a:r>
              <a:rPr lang="en-US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>
                <a:latin typeface="Corbel" panose="020B0503020204020204" pitchFamily="34" charset="0"/>
              </a:rPr>
              <a:t>cu </a:t>
            </a:r>
            <a:r>
              <a:rPr lang="en-US" sz="6300" dirty="0" err="1">
                <a:latin typeface="Corbel" panose="020B0503020204020204" pitchFamily="34" charset="0"/>
              </a:rPr>
              <a:t>sediul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în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 smtClean="0">
                <a:latin typeface="Corbel" panose="020B0503020204020204" pitchFamily="34" charset="0"/>
              </a:rPr>
              <a:t>aceeași</a:t>
            </a:r>
            <a:r>
              <a:rPr lang="en-US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țară</a:t>
            </a:r>
            <a:r>
              <a:rPr lang="en-US" sz="6300" dirty="0">
                <a:latin typeface="Corbel" panose="020B0503020204020204" pitchFamily="34" charset="0"/>
              </a:rPr>
              <a:t>. </a:t>
            </a:r>
            <a:r>
              <a:rPr lang="en-US" sz="6300" b="1" dirty="0" err="1" smtClean="0">
                <a:latin typeface="Corbel" panose="020B0503020204020204" pitchFamily="34" charset="0"/>
              </a:rPr>
              <a:t>Numiți</a:t>
            </a:r>
            <a:r>
              <a:rPr lang="en-US" sz="6300" b="1" dirty="0" smtClean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țara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și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endParaRPr lang="ro-MD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300" b="1" dirty="0" err="1" smtClean="0">
                <a:latin typeface="Corbel" panose="020B0503020204020204" pitchFamily="34" charset="0"/>
              </a:rPr>
              <a:t>organizația</a:t>
            </a:r>
            <a:r>
              <a:rPr lang="en-US" sz="6300" b="1" dirty="0">
                <a:latin typeface="Corbel" panose="020B0503020204020204" pitchFamily="34" charset="0"/>
              </a:rPr>
              <a:t>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1140817"/>
            <a:ext cx="10833100" cy="6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54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3073</TotalTime>
  <Words>1337</Words>
  <Application>Microsoft Office PowerPoint</Application>
  <PresentationFormat>Произвольный</PresentationFormat>
  <Paragraphs>182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454</cp:revision>
  <dcterms:modified xsi:type="dcterms:W3CDTF">2021-01-13T13:04:26Z</dcterms:modified>
</cp:coreProperties>
</file>