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8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 varScale="1">
        <p:scale>
          <a:sx n="32" d="100"/>
          <a:sy n="32" d="100"/>
        </p:scale>
        <p:origin x="67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3928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1079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362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8727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131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055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282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10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6210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82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86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16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5742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874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58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1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4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484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Какого </a:t>
            </a:r>
            <a:r>
              <a:rPr lang="ru-RU" sz="6300" b="1" dirty="0">
                <a:latin typeface="Corbel" panose="020B0503020204020204" pitchFamily="34" charset="0"/>
              </a:rPr>
              <a:t>цвета лента – символ поддержки кампании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против</a:t>
            </a:r>
            <a:r>
              <a:rPr lang="ro-MD" sz="6300" b="1" dirty="0" smtClean="0">
                <a:latin typeface="Corbel" panose="020B0503020204020204" pitchFamily="34" charset="0"/>
              </a:rPr>
              <a:t> </a:t>
            </a:r>
            <a:r>
              <a:rPr lang="ru-RU" sz="6300" b="1" dirty="0" smtClean="0">
                <a:latin typeface="Corbel" panose="020B0503020204020204" pitchFamily="34" charset="0"/>
              </a:rPr>
              <a:t>домашнего насилия?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Ce </a:t>
            </a:r>
            <a:r>
              <a:rPr lang="en-US" sz="6300" b="1" dirty="0" err="1">
                <a:latin typeface="Corbel" panose="020B0503020204020204" pitchFamily="34" charset="0"/>
              </a:rPr>
              <a:t>culoare</a:t>
            </a:r>
            <a:r>
              <a:rPr lang="en-US" sz="6300" b="1" dirty="0">
                <a:latin typeface="Corbel" panose="020B0503020204020204" pitchFamily="34" charset="0"/>
              </a:rPr>
              <a:t> are </a:t>
            </a:r>
            <a:r>
              <a:rPr lang="en-US" sz="6300" b="1" dirty="0" err="1">
                <a:latin typeface="Corbel" panose="020B0503020204020204" pitchFamily="34" charset="0"/>
              </a:rPr>
              <a:t>panglica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simbol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susținere</a:t>
            </a:r>
            <a:r>
              <a:rPr lang="en-US" sz="6300" b="1" dirty="0">
                <a:latin typeface="Corbel" panose="020B0503020204020204" pitchFamily="34" charset="0"/>
              </a:rPr>
              <a:t> a </a:t>
            </a:r>
            <a:r>
              <a:rPr lang="en-US" sz="6300" b="1" dirty="0" err="1">
                <a:latin typeface="Corbel" panose="020B0503020204020204" pitchFamily="34" charset="0"/>
              </a:rPr>
              <a:t>campaniei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împotriva</a:t>
            </a:r>
            <a:r>
              <a:rPr lang="ro-MD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violenței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familie</a:t>
            </a:r>
            <a:r>
              <a:rPr lang="en-US" sz="6300" b="1" dirty="0">
                <a:latin typeface="Corbel" panose="020B0503020204020204" pitchFamily="34" charset="0"/>
              </a:rPr>
              <a:t>? 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Розовая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smtClean="0">
                <a:latin typeface="Corbel" panose="020B0503020204020204" pitchFamily="34" charset="0"/>
              </a:rPr>
              <a:t>Roz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Фиолетовая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smtClean="0">
                <a:latin typeface="Corbel" panose="020B0503020204020204" pitchFamily="34" charset="0"/>
              </a:rPr>
              <a:t>Violet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Красная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 smtClean="0">
                <a:latin typeface="Corbel" panose="020B0503020204020204" pitchFamily="34" charset="0"/>
              </a:rPr>
              <a:t>Roș</a:t>
            </a:r>
            <a:r>
              <a:rPr lang="ro-MD" sz="6300" smtClean="0">
                <a:latin typeface="Corbel" panose="020B0503020204020204" pitchFamily="34" charset="0"/>
              </a:rPr>
              <a:t>u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Зелёная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>
                <a:latin typeface="Corbel" panose="020B0503020204020204" pitchFamily="34" charset="0"/>
              </a:rPr>
              <a:t>Verde</a:t>
            </a:r>
            <a:endParaRPr lang="ru-RU" sz="6300" dirty="0">
              <a:latin typeface="Corbel" panose="020B0503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212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«Первое бесспорное право ребёнка есть право высказывать свои мысли, активно</a:t>
            </a:r>
            <a:r>
              <a:rPr lang="x-none" sz="43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участвовать в наших рассуждениях и выводах о нём. Когда мы ПРОПУСК его 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уважения</a:t>
            </a:r>
            <a:r>
              <a:rPr lang="x-none" sz="4300" dirty="0">
                <a:latin typeface="Corbel" panose="020B0503020204020204" pitchFamily="34" charset="0"/>
              </a:rPr>
              <a:t> </a:t>
            </a:r>
            <a:r>
              <a:rPr lang="ru-RU" sz="4300" dirty="0">
                <a:latin typeface="Corbel" panose="020B0503020204020204" pitchFamily="34" charset="0"/>
              </a:rPr>
              <a:t>и доверия, меньше станет и загадок, и ошибок». </a:t>
            </a:r>
            <a:r>
              <a:rPr lang="ru-RU" sz="4300" b="1" dirty="0">
                <a:latin typeface="Corbel" panose="020B0503020204020204" pitchFamily="34" charset="0"/>
              </a:rPr>
              <a:t>Какой глагол мы </a:t>
            </a:r>
            <a:endParaRPr lang="x-none" sz="4300" b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>
                <a:latin typeface="Corbel" panose="020B0503020204020204" pitchFamily="34" charset="0"/>
              </a:rPr>
              <a:t>заменили в цитате</a:t>
            </a:r>
            <a:r>
              <a:rPr lang="x-none" sz="4300" b="1" dirty="0">
                <a:latin typeface="Corbel" panose="020B0503020204020204" pitchFamily="34" charset="0"/>
              </a:rPr>
              <a:t> </a:t>
            </a:r>
            <a:r>
              <a:rPr lang="ru-RU" sz="4300" b="1" dirty="0" err="1">
                <a:latin typeface="Corbel" panose="020B0503020204020204" pitchFamily="34" charset="0"/>
              </a:rPr>
              <a:t>Януша</a:t>
            </a:r>
            <a:r>
              <a:rPr lang="ru-RU" sz="4300" b="1" dirty="0">
                <a:latin typeface="Corbel" panose="020B0503020204020204" pitchFamily="34" charset="0"/>
              </a:rPr>
              <a:t> Корчака?</a:t>
            </a:r>
            <a:endParaRPr lang="ro-RO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>
                <a:latin typeface="Corbel" panose="020B0503020204020204" pitchFamily="34" charset="0"/>
              </a:rPr>
              <a:t>”</a:t>
            </a:r>
            <a:r>
              <a:rPr lang="en-US" sz="4300" dirty="0" err="1">
                <a:latin typeface="Corbel" panose="020B0503020204020204" pitchFamily="34" charset="0"/>
              </a:rPr>
              <a:t>Primul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drept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incontestabil</a:t>
            </a:r>
            <a:r>
              <a:rPr lang="en-US" sz="4300" dirty="0">
                <a:latin typeface="Corbel" panose="020B0503020204020204" pitchFamily="34" charset="0"/>
              </a:rPr>
              <a:t> al </a:t>
            </a:r>
            <a:r>
              <a:rPr lang="en-US" sz="4300" dirty="0" err="1">
                <a:latin typeface="Corbel" panose="020B0503020204020204" pitchFamily="34" charset="0"/>
              </a:rPr>
              <a:t>copilului</a:t>
            </a:r>
            <a:r>
              <a:rPr lang="en-US" sz="4300" dirty="0">
                <a:latin typeface="Corbel" panose="020B0503020204020204" pitchFamily="34" charset="0"/>
              </a:rPr>
              <a:t> e </a:t>
            </a:r>
            <a:r>
              <a:rPr lang="en-US" sz="4300" dirty="0" err="1">
                <a:latin typeface="Corbel" panose="020B0503020204020204" pitchFamily="34" charset="0"/>
              </a:rPr>
              <a:t>dreptul</a:t>
            </a:r>
            <a:r>
              <a:rPr lang="en-US" sz="4300" dirty="0">
                <a:latin typeface="Corbel" panose="020B0503020204020204" pitchFamily="34" charset="0"/>
              </a:rPr>
              <a:t> de a-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exprima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gândurile</a:t>
            </a:r>
            <a:r>
              <a:rPr lang="en-US" sz="4300" dirty="0">
                <a:latin typeface="Corbel" panose="020B0503020204020204" pitchFamily="34" charset="0"/>
              </a:rPr>
              <a:t>, de a 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>
                <a:latin typeface="Corbel" panose="020B0503020204020204" pitchFamily="34" charset="0"/>
              </a:rPr>
              <a:t>participa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activ</a:t>
            </a:r>
            <a:r>
              <a:rPr lang="x-none" sz="4300" dirty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la </a:t>
            </a:r>
            <a:r>
              <a:rPr lang="en-US" sz="4300" dirty="0" err="1">
                <a:latin typeface="Corbel" panose="020B0503020204020204" pitchFamily="34" charset="0"/>
              </a:rPr>
              <a:t>discuțiile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concluziile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despre</a:t>
            </a:r>
            <a:r>
              <a:rPr lang="en-US" sz="4300" dirty="0">
                <a:latin typeface="Corbel" panose="020B0503020204020204" pitchFamily="34" charset="0"/>
              </a:rPr>
              <a:t> el </a:t>
            </a:r>
            <a:r>
              <a:rPr lang="en-US" sz="4300" dirty="0" err="1">
                <a:latin typeface="Corbel" panose="020B0503020204020204" pitchFamily="34" charset="0"/>
              </a:rPr>
              <a:t>însuși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dirty="0" err="1">
                <a:latin typeface="Corbel" panose="020B0503020204020204" pitchFamily="34" charset="0"/>
              </a:rPr>
              <a:t>Când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vom</a:t>
            </a:r>
            <a:r>
              <a:rPr lang="en-US" sz="4300" dirty="0">
                <a:latin typeface="Corbel" panose="020B0503020204020204" pitchFamily="34" charset="0"/>
              </a:rPr>
              <a:t> OMISIUNE 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>
                <a:latin typeface="Corbel" panose="020B0503020204020204" pitchFamily="34" charset="0"/>
              </a:rPr>
              <a:t>respectul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încrederea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lui</a:t>
            </a:r>
            <a:r>
              <a:rPr lang="en-US" sz="4300" dirty="0">
                <a:latin typeface="Corbel" panose="020B0503020204020204" pitchFamily="34" charset="0"/>
              </a:rPr>
              <a:t>,</a:t>
            </a:r>
            <a:r>
              <a:rPr lang="x-none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vor</a:t>
            </a:r>
            <a:r>
              <a:rPr lang="en-US" sz="4300" dirty="0">
                <a:latin typeface="Corbel" panose="020B0503020204020204" pitchFamily="34" charset="0"/>
              </a:rPr>
              <a:t> fi </a:t>
            </a:r>
            <a:r>
              <a:rPr lang="en-US" sz="4300" dirty="0" err="1">
                <a:latin typeface="Corbel" panose="020B0503020204020204" pitchFamily="34" charset="0"/>
              </a:rPr>
              <a:t>mai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puține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taine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greșeli</a:t>
            </a:r>
            <a:r>
              <a:rPr lang="en-US" sz="4300" dirty="0">
                <a:latin typeface="Corbel" panose="020B0503020204020204" pitchFamily="34" charset="0"/>
              </a:rPr>
              <a:t>”. </a:t>
            </a:r>
            <a:r>
              <a:rPr lang="en-US" sz="4300" b="1" dirty="0">
                <a:latin typeface="Corbel" panose="020B0503020204020204" pitchFamily="34" charset="0"/>
              </a:rPr>
              <a:t>Care e</a:t>
            </a:r>
            <a:r>
              <a:rPr lang="ro-MD" sz="4300" b="1" dirty="0">
                <a:latin typeface="Corbel" panose="020B0503020204020204" pitchFamily="34" charset="0"/>
              </a:rPr>
              <a:t>ste</a:t>
            </a:r>
            <a:r>
              <a:rPr lang="en-US" sz="4300" b="1" dirty="0">
                <a:latin typeface="Corbel" panose="020B0503020204020204" pitchFamily="34" charset="0"/>
              </a:rPr>
              <a:t> OMISIUNEA </a:t>
            </a:r>
            <a:endParaRPr lang="ro-MD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>
                <a:latin typeface="Corbel" panose="020B0503020204020204" pitchFamily="34" charset="0"/>
              </a:rPr>
              <a:t>din </a:t>
            </a:r>
            <a:r>
              <a:rPr lang="en-US" sz="4300" b="1" dirty="0" err="1">
                <a:latin typeface="Corbel" panose="020B0503020204020204" pitchFamily="34" charset="0"/>
              </a:rPr>
              <a:t>citatul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lui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Janusz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Koczak</a:t>
            </a:r>
            <a:r>
              <a:rPr lang="en-US" sz="4300" b="1" dirty="0">
                <a:latin typeface="Corbel" panose="020B0503020204020204" pitchFamily="34" charset="0"/>
              </a:rPr>
              <a:t>?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1. Купим </a:t>
            </a:r>
            <a:r>
              <a:rPr lang="en-US" sz="4300" dirty="0">
                <a:latin typeface="Corbel" panose="020B0503020204020204" pitchFamily="34" charset="0"/>
              </a:rPr>
              <a:t>/</a:t>
            </a:r>
            <a:r>
              <a:rPr lang="ro-RO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Cumpăra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2. Опустимся до</a:t>
            </a:r>
            <a:r>
              <a:rPr lang="ro-RO" sz="4300" dirty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Coborî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până</a:t>
            </a:r>
            <a:r>
              <a:rPr lang="en-US" sz="4300" dirty="0">
                <a:latin typeface="Corbel" panose="020B0503020204020204" pitchFamily="34" charset="0"/>
              </a:rPr>
              <a:t> la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3. Дорастём до</a:t>
            </a:r>
            <a:r>
              <a:rPr lang="ro-RO" sz="4300" dirty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Crește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până</a:t>
            </a:r>
            <a:r>
              <a:rPr lang="en-US" sz="4300" dirty="0">
                <a:latin typeface="Corbel" panose="020B0503020204020204" pitchFamily="34" charset="0"/>
              </a:rPr>
              <a:t> la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4. Начнём игнорировать</a:t>
            </a:r>
            <a:r>
              <a:rPr lang="ro-RO" sz="4300" dirty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Începe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ignorăm</a:t>
            </a:r>
            <a:endParaRPr lang="ru-RU" sz="43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«Первое бесспорное право ребёнка есть право высказывать свои мысли, активно</a:t>
            </a:r>
            <a:r>
              <a:rPr lang="x-none" sz="43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участвовать в наших рассуждениях и выводах о нём. Когда мы ПРОПУСК его 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уважения</a:t>
            </a:r>
            <a:r>
              <a:rPr lang="x-none" sz="4300" dirty="0">
                <a:latin typeface="Corbel" panose="020B0503020204020204" pitchFamily="34" charset="0"/>
              </a:rPr>
              <a:t> </a:t>
            </a:r>
            <a:r>
              <a:rPr lang="ru-RU" sz="4300" dirty="0">
                <a:latin typeface="Corbel" panose="020B0503020204020204" pitchFamily="34" charset="0"/>
              </a:rPr>
              <a:t>и доверия, меньше станет и загадок, и ошибок». </a:t>
            </a:r>
            <a:r>
              <a:rPr lang="ru-RU" sz="4300" b="1" dirty="0">
                <a:latin typeface="Corbel" panose="020B0503020204020204" pitchFamily="34" charset="0"/>
              </a:rPr>
              <a:t>Какой глагол мы </a:t>
            </a:r>
            <a:endParaRPr lang="x-none" sz="4300" b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>
                <a:latin typeface="Corbel" panose="020B0503020204020204" pitchFamily="34" charset="0"/>
              </a:rPr>
              <a:t>заменили в цитате</a:t>
            </a:r>
            <a:r>
              <a:rPr lang="x-none" sz="4300" b="1" dirty="0">
                <a:latin typeface="Corbel" panose="020B0503020204020204" pitchFamily="34" charset="0"/>
              </a:rPr>
              <a:t> </a:t>
            </a:r>
            <a:r>
              <a:rPr lang="ru-RU" sz="4300" b="1" dirty="0" err="1">
                <a:latin typeface="Corbel" panose="020B0503020204020204" pitchFamily="34" charset="0"/>
              </a:rPr>
              <a:t>Януша</a:t>
            </a:r>
            <a:r>
              <a:rPr lang="ru-RU" sz="4300" b="1" dirty="0">
                <a:latin typeface="Corbel" panose="020B0503020204020204" pitchFamily="34" charset="0"/>
              </a:rPr>
              <a:t> Корчака?</a:t>
            </a:r>
            <a:endParaRPr lang="ro-RO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>
                <a:latin typeface="Corbel" panose="020B0503020204020204" pitchFamily="34" charset="0"/>
              </a:rPr>
              <a:t>”</a:t>
            </a:r>
            <a:r>
              <a:rPr lang="en-US" sz="4300" dirty="0" err="1">
                <a:latin typeface="Corbel" panose="020B0503020204020204" pitchFamily="34" charset="0"/>
              </a:rPr>
              <a:t>Primul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drept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incontestabil</a:t>
            </a:r>
            <a:r>
              <a:rPr lang="en-US" sz="4300" dirty="0">
                <a:latin typeface="Corbel" panose="020B0503020204020204" pitchFamily="34" charset="0"/>
              </a:rPr>
              <a:t> al </a:t>
            </a:r>
            <a:r>
              <a:rPr lang="en-US" sz="4300" dirty="0" err="1">
                <a:latin typeface="Corbel" panose="020B0503020204020204" pitchFamily="34" charset="0"/>
              </a:rPr>
              <a:t>copilului</a:t>
            </a:r>
            <a:r>
              <a:rPr lang="en-US" sz="4300" dirty="0">
                <a:latin typeface="Corbel" panose="020B0503020204020204" pitchFamily="34" charset="0"/>
              </a:rPr>
              <a:t> e </a:t>
            </a:r>
            <a:r>
              <a:rPr lang="en-US" sz="4300" dirty="0" err="1">
                <a:latin typeface="Corbel" panose="020B0503020204020204" pitchFamily="34" charset="0"/>
              </a:rPr>
              <a:t>dreptul</a:t>
            </a:r>
            <a:r>
              <a:rPr lang="en-US" sz="4300" dirty="0">
                <a:latin typeface="Corbel" panose="020B0503020204020204" pitchFamily="34" charset="0"/>
              </a:rPr>
              <a:t> de a-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exprima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gândurile</a:t>
            </a:r>
            <a:r>
              <a:rPr lang="en-US" sz="4300" dirty="0">
                <a:latin typeface="Corbel" panose="020B0503020204020204" pitchFamily="34" charset="0"/>
              </a:rPr>
              <a:t>, de a 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>
                <a:latin typeface="Corbel" panose="020B0503020204020204" pitchFamily="34" charset="0"/>
              </a:rPr>
              <a:t>participa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activ</a:t>
            </a:r>
            <a:r>
              <a:rPr lang="x-none" sz="4300" dirty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la </a:t>
            </a:r>
            <a:r>
              <a:rPr lang="en-US" sz="4300" dirty="0" err="1">
                <a:latin typeface="Corbel" panose="020B0503020204020204" pitchFamily="34" charset="0"/>
              </a:rPr>
              <a:t>discuțiile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concluziile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despre</a:t>
            </a:r>
            <a:r>
              <a:rPr lang="en-US" sz="4300" dirty="0">
                <a:latin typeface="Corbel" panose="020B0503020204020204" pitchFamily="34" charset="0"/>
              </a:rPr>
              <a:t> el </a:t>
            </a:r>
            <a:r>
              <a:rPr lang="en-US" sz="4300" dirty="0" err="1">
                <a:latin typeface="Corbel" panose="020B0503020204020204" pitchFamily="34" charset="0"/>
              </a:rPr>
              <a:t>însuși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dirty="0" err="1">
                <a:latin typeface="Corbel" panose="020B0503020204020204" pitchFamily="34" charset="0"/>
              </a:rPr>
              <a:t>Când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vom</a:t>
            </a:r>
            <a:r>
              <a:rPr lang="en-US" sz="4300" dirty="0">
                <a:latin typeface="Corbel" panose="020B0503020204020204" pitchFamily="34" charset="0"/>
              </a:rPr>
              <a:t> OMISIUNE 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>
                <a:latin typeface="Corbel" panose="020B0503020204020204" pitchFamily="34" charset="0"/>
              </a:rPr>
              <a:t>respectul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încrederea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lui</a:t>
            </a:r>
            <a:r>
              <a:rPr lang="en-US" sz="4300" dirty="0">
                <a:latin typeface="Corbel" panose="020B0503020204020204" pitchFamily="34" charset="0"/>
              </a:rPr>
              <a:t>,</a:t>
            </a:r>
            <a:r>
              <a:rPr lang="x-none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vor</a:t>
            </a:r>
            <a:r>
              <a:rPr lang="en-US" sz="4300" dirty="0">
                <a:latin typeface="Corbel" panose="020B0503020204020204" pitchFamily="34" charset="0"/>
              </a:rPr>
              <a:t> fi </a:t>
            </a:r>
            <a:r>
              <a:rPr lang="en-US" sz="4300" dirty="0" err="1">
                <a:latin typeface="Corbel" panose="020B0503020204020204" pitchFamily="34" charset="0"/>
              </a:rPr>
              <a:t>mai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puține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taine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greșeli</a:t>
            </a:r>
            <a:r>
              <a:rPr lang="en-US" sz="4300" dirty="0">
                <a:latin typeface="Corbel" panose="020B0503020204020204" pitchFamily="34" charset="0"/>
              </a:rPr>
              <a:t>”. </a:t>
            </a:r>
            <a:r>
              <a:rPr lang="en-US" sz="4300" b="1" dirty="0">
                <a:latin typeface="Corbel" panose="020B0503020204020204" pitchFamily="34" charset="0"/>
              </a:rPr>
              <a:t>Care e</a:t>
            </a:r>
            <a:r>
              <a:rPr lang="ro-MD" sz="4300" b="1" dirty="0">
                <a:latin typeface="Corbel" panose="020B0503020204020204" pitchFamily="34" charset="0"/>
              </a:rPr>
              <a:t>ste</a:t>
            </a:r>
            <a:r>
              <a:rPr lang="en-US" sz="4300" b="1" dirty="0">
                <a:latin typeface="Corbel" panose="020B0503020204020204" pitchFamily="34" charset="0"/>
              </a:rPr>
              <a:t> OMISIUNEA </a:t>
            </a:r>
            <a:endParaRPr lang="ro-MD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>
                <a:latin typeface="Corbel" panose="020B0503020204020204" pitchFamily="34" charset="0"/>
              </a:rPr>
              <a:t>din </a:t>
            </a:r>
            <a:r>
              <a:rPr lang="en-US" sz="4300" b="1" dirty="0" err="1">
                <a:latin typeface="Corbel" panose="020B0503020204020204" pitchFamily="34" charset="0"/>
              </a:rPr>
              <a:t>citatul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lui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Janusz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Koczak</a:t>
            </a:r>
            <a:r>
              <a:rPr lang="en-US" sz="4300" b="1" dirty="0">
                <a:latin typeface="Corbel" panose="020B0503020204020204" pitchFamily="34" charset="0"/>
              </a:rPr>
              <a:t>?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1. Купим </a:t>
            </a:r>
            <a:r>
              <a:rPr lang="en-US" sz="4300" dirty="0">
                <a:latin typeface="Corbel" panose="020B0503020204020204" pitchFamily="34" charset="0"/>
              </a:rPr>
              <a:t>/</a:t>
            </a:r>
            <a:r>
              <a:rPr lang="ro-RO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Cumpăra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2. Опустимся до</a:t>
            </a:r>
            <a:r>
              <a:rPr lang="ro-RO" sz="4300" dirty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Coborî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până</a:t>
            </a:r>
            <a:r>
              <a:rPr lang="en-US" sz="4300" dirty="0">
                <a:latin typeface="Corbel" panose="020B0503020204020204" pitchFamily="34" charset="0"/>
              </a:rPr>
              <a:t> la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3. Дорастём до</a:t>
            </a:r>
            <a:r>
              <a:rPr lang="ro-RO" sz="4300" dirty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Crește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până</a:t>
            </a:r>
            <a:r>
              <a:rPr lang="en-US" sz="4300" dirty="0">
                <a:latin typeface="Corbel" panose="020B0503020204020204" pitchFamily="34" charset="0"/>
              </a:rPr>
              <a:t> la</a:t>
            </a:r>
            <a:endParaRPr lang="x-none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4. Начнём игнорировать</a:t>
            </a:r>
            <a:r>
              <a:rPr lang="ro-RO" sz="4300" dirty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Începe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>
                <a:latin typeface="Corbel" panose="020B0503020204020204" pitchFamily="34" charset="0"/>
              </a:rPr>
              <a:t>ignorăm</a:t>
            </a:r>
            <a:endParaRPr lang="ru-RU" sz="4300" dirty="0">
              <a:latin typeface="Corbel" panose="020B0503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836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6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В </a:t>
            </a:r>
            <a:r>
              <a:rPr lang="ru-RU" sz="6300" b="1" dirty="0">
                <a:latin typeface="Corbel" panose="020B0503020204020204" pitchFamily="34" charset="0"/>
              </a:rPr>
              <a:t>XIX веке английским дамам советовали держать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во рту</a:t>
            </a:r>
            <a:r>
              <a:rPr lang="ro-MD" sz="6300" b="1" dirty="0" smtClean="0">
                <a:latin typeface="Corbel" panose="020B0503020204020204" pitchFamily="34" charset="0"/>
              </a:rPr>
              <a:t> </a:t>
            </a:r>
            <a:r>
              <a:rPr lang="ru-RU" sz="6300" b="1" dirty="0" smtClean="0">
                <a:latin typeface="Corbel" panose="020B0503020204020204" pitchFamily="34" charset="0"/>
              </a:rPr>
              <a:t>булавку</a:t>
            </a:r>
            <a:r>
              <a:rPr lang="ru-RU" sz="6300" b="1" dirty="0">
                <a:latin typeface="Corbel" panose="020B0503020204020204" pitchFamily="34" charset="0"/>
              </a:rPr>
              <a:t>, чтобы обезопасить себя от... 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În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>
                <a:latin typeface="Corbel" panose="020B0503020204020204" pitchFamily="34" charset="0"/>
              </a:rPr>
              <a:t>sec. XIX, </a:t>
            </a:r>
            <a:r>
              <a:rPr lang="en-US" sz="6300" b="1" dirty="0" err="1">
                <a:latin typeface="Corbel" panose="020B0503020204020204" pitchFamily="34" charset="0"/>
              </a:rPr>
              <a:t>doamnele</a:t>
            </a:r>
            <a:r>
              <a:rPr lang="en-US" sz="6300" b="1" dirty="0">
                <a:latin typeface="Corbel" panose="020B0503020204020204" pitchFamily="34" charset="0"/>
              </a:rPr>
              <a:t> din </a:t>
            </a:r>
            <a:r>
              <a:rPr lang="en-US" sz="6300" b="1" dirty="0" err="1">
                <a:latin typeface="Corbel" panose="020B0503020204020204" pitchFamily="34" charset="0"/>
              </a:rPr>
              <a:t>Marea</a:t>
            </a:r>
            <a:r>
              <a:rPr lang="en-US" sz="6300" b="1" dirty="0">
                <a:latin typeface="Corbel" panose="020B0503020204020204" pitchFamily="34" charset="0"/>
              </a:rPr>
              <a:t> Britanie </a:t>
            </a:r>
            <a:r>
              <a:rPr lang="en-US" sz="6300" b="1" dirty="0" err="1">
                <a:latin typeface="Corbel" panose="020B0503020204020204" pitchFamily="34" charset="0"/>
              </a:rPr>
              <a:t>erau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sfătuite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să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țină</a:t>
            </a:r>
            <a:r>
              <a:rPr lang="en-US" sz="6300" b="1" dirty="0">
                <a:latin typeface="Corbel" panose="020B0503020204020204" pitchFamily="34" charset="0"/>
              </a:rPr>
              <a:t> un </a:t>
            </a:r>
            <a:r>
              <a:rPr lang="en-US" sz="6300" b="1" dirty="0" smtClean="0">
                <a:latin typeface="Corbel" panose="020B0503020204020204" pitchFamily="34" charset="0"/>
              </a:rPr>
              <a:t>ac</a:t>
            </a:r>
            <a:r>
              <a:rPr lang="ro-MD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în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gură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pentru</a:t>
            </a:r>
            <a:r>
              <a:rPr lang="en-US" sz="6300" b="1" dirty="0">
                <a:latin typeface="Corbel" panose="020B0503020204020204" pitchFamily="34" charset="0"/>
              </a:rPr>
              <a:t> a se </a:t>
            </a:r>
            <a:r>
              <a:rPr lang="en-US" sz="6300" b="1" dirty="0" err="1">
                <a:latin typeface="Corbel" panose="020B0503020204020204" pitchFamily="34" charset="0"/>
              </a:rPr>
              <a:t>proteja</a:t>
            </a:r>
            <a:r>
              <a:rPr lang="en-US" sz="6300" b="1" dirty="0">
                <a:latin typeface="Corbel" panose="020B0503020204020204" pitchFamily="34" charset="0"/>
              </a:rPr>
              <a:t> de… 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нежелательных поцелуев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săruturi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nedorite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сильного </a:t>
            </a:r>
            <a:r>
              <a:rPr lang="ru-RU" sz="6300" dirty="0" smtClean="0">
                <a:latin typeface="Corbel" panose="020B0503020204020204" pitchFamily="34" charset="0"/>
              </a:rPr>
              <a:t>ветра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vânt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puternic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засыпания во время </a:t>
            </a:r>
            <a:r>
              <a:rPr lang="ru-RU" sz="6300" dirty="0" smtClean="0">
                <a:latin typeface="Corbel" panose="020B0503020204020204" pitchFamily="34" charset="0"/>
              </a:rPr>
              <a:t>чтения</a:t>
            </a:r>
            <a:r>
              <a:rPr lang="ro-RO" sz="6300" dirty="0">
                <a:latin typeface="Corbel" panose="020B0503020204020204" pitchFamily="34" charset="0"/>
              </a:rPr>
              <a:t> </a:t>
            </a:r>
            <a:r>
              <a:rPr lang="ro-RO" sz="6300" dirty="0" smtClean="0">
                <a:latin typeface="Corbel" panose="020B0503020204020204" pitchFamily="34" charset="0"/>
              </a:rPr>
              <a:t>/ </a:t>
            </a:r>
            <a:r>
              <a:rPr lang="fr-FR" sz="6300" dirty="0">
                <a:latin typeface="Corbel" panose="020B0503020204020204" pitchFamily="34" charset="0"/>
              </a:rPr>
              <a:t>somn, în timp ce </a:t>
            </a:r>
            <a:r>
              <a:rPr lang="fr-FR" sz="6300" dirty="0" smtClean="0">
                <a:latin typeface="Corbel" panose="020B0503020204020204" pitchFamily="34" charset="0"/>
              </a:rPr>
              <a:t>citesc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заражения </a:t>
            </a:r>
            <a:r>
              <a:rPr lang="ru-RU" sz="6300" dirty="0" smtClean="0">
                <a:latin typeface="Corbel" panose="020B0503020204020204" pitchFamily="34" charset="0"/>
              </a:rPr>
              <a:t>крови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intoxicație</a:t>
            </a:r>
            <a:r>
              <a:rPr lang="en-US" sz="6300" dirty="0">
                <a:latin typeface="Corbel" panose="020B0503020204020204" pitchFamily="34" charset="0"/>
              </a:rPr>
              <a:t> a </a:t>
            </a:r>
            <a:r>
              <a:rPr lang="en-US" sz="6300" dirty="0" err="1">
                <a:latin typeface="Corbel" panose="020B0503020204020204" pitchFamily="34" charset="0"/>
              </a:rPr>
              <a:t>sângelui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endParaRPr lang="ru-RU" sz="63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6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В </a:t>
            </a:r>
            <a:r>
              <a:rPr lang="ru-RU" sz="6300" b="1" dirty="0">
                <a:latin typeface="Corbel" panose="020B0503020204020204" pitchFamily="34" charset="0"/>
              </a:rPr>
              <a:t>XIX веке английским дамам советовали держать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во рту</a:t>
            </a:r>
            <a:r>
              <a:rPr lang="ro-MD" sz="6300" b="1" dirty="0" smtClean="0">
                <a:latin typeface="Corbel" panose="020B0503020204020204" pitchFamily="34" charset="0"/>
              </a:rPr>
              <a:t> </a:t>
            </a:r>
            <a:r>
              <a:rPr lang="ru-RU" sz="6300" b="1" dirty="0" smtClean="0">
                <a:latin typeface="Corbel" panose="020B0503020204020204" pitchFamily="34" charset="0"/>
              </a:rPr>
              <a:t>булавку</a:t>
            </a:r>
            <a:r>
              <a:rPr lang="ru-RU" sz="6300" b="1" dirty="0">
                <a:latin typeface="Corbel" panose="020B0503020204020204" pitchFamily="34" charset="0"/>
              </a:rPr>
              <a:t>, чтобы обезопасить себя от... 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În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>
                <a:latin typeface="Corbel" panose="020B0503020204020204" pitchFamily="34" charset="0"/>
              </a:rPr>
              <a:t>sec. XIX, </a:t>
            </a:r>
            <a:r>
              <a:rPr lang="en-US" sz="6300" b="1" dirty="0" err="1">
                <a:latin typeface="Corbel" panose="020B0503020204020204" pitchFamily="34" charset="0"/>
              </a:rPr>
              <a:t>doamnele</a:t>
            </a:r>
            <a:r>
              <a:rPr lang="en-US" sz="6300" b="1" dirty="0">
                <a:latin typeface="Corbel" panose="020B0503020204020204" pitchFamily="34" charset="0"/>
              </a:rPr>
              <a:t> din </a:t>
            </a:r>
            <a:r>
              <a:rPr lang="en-US" sz="6300" b="1" dirty="0" err="1">
                <a:latin typeface="Corbel" panose="020B0503020204020204" pitchFamily="34" charset="0"/>
              </a:rPr>
              <a:t>Marea</a:t>
            </a:r>
            <a:r>
              <a:rPr lang="en-US" sz="6300" b="1" dirty="0">
                <a:latin typeface="Corbel" panose="020B0503020204020204" pitchFamily="34" charset="0"/>
              </a:rPr>
              <a:t> Britanie </a:t>
            </a:r>
            <a:r>
              <a:rPr lang="en-US" sz="6300" b="1" dirty="0" err="1">
                <a:latin typeface="Corbel" panose="020B0503020204020204" pitchFamily="34" charset="0"/>
              </a:rPr>
              <a:t>erau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sfătuite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să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țină</a:t>
            </a:r>
            <a:r>
              <a:rPr lang="en-US" sz="6300" b="1" dirty="0">
                <a:latin typeface="Corbel" panose="020B0503020204020204" pitchFamily="34" charset="0"/>
              </a:rPr>
              <a:t> un </a:t>
            </a:r>
            <a:r>
              <a:rPr lang="en-US" sz="6300" b="1" dirty="0" smtClean="0">
                <a:latin typeface="Corbel" panose="020B0503020204020204" pitchFamily="34" charset="0"/>
              </a:rPr>
              <a:t>ac</a:t>
            </a:r>
            <a:r>
              <a:rPr lang="ro-MD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în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gură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pentru</a:t>
            </a:r>
            <a:r>
              <a:rPr lang="en-US" sz="6300" b="1" dirty="0">
                <a:latin typeface="Corbel" panose="020B0503020204020204" pitchFamily="34" charset="0"/>
              </a:rPr>
              <a:t> a se </a:t>
            </a:r>
            <a:r>
              <a:rPr lang="en-US" sz="6300" b="1" dirty="0" err="1">
                <a:latin typeface="Corbel" panose="020B0503020204020204" pitchFamily="34" charset="0"/>
              </a:rPr>
              <a:t>proteja</a:t>
            </a:r>
            <a:r>
              <a:rPr lang="en-US" sz="6300" b="1" dirty="0">
                <a:latin typeface="Corbel" panose="020B0503020204020204" pitchFamily="34" charset="0"/>
              </a:rPr>
              <a:t> de… 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нежелательных поцелуев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săruturi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nedorite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сильного </a:t>
            </a:r>
            <a:r>
              <a:rPr lang="ru-RU" sz="6300" dirty="0" smtClean="0">
                <a:latin typeface="Corbel" panose="020B0503020204020204" pitchFamily="34" charset="0"/>
              </a:rPr>
              <a:t>ветра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vânt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puternic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засыпания во время </a:t>
            </a:r>
            <a:r>
              <a:rPr lang="ru-RU" sz="6300" dirty="0" smtClean="0">
                <a:latin typeface="Corbel" panose="020B0503020204020204" pitchFamily="34" charset="0"/>
              </a:rPr>
              <a:t>чтения</a:t>
            </a:r>
            <a:r>
              <a:rPr lang="ro-RO" sz="6300" dirty="0">
                <a:latin typeface="Corbel" panose="020B0503020204020204" pitchFamily="34" charset="0"/>
              </a:rPr>
              <a:t> </a:t>
            </a:r>
            <a:r>
              <a:rPr lang="ro-RO" sz="6300" dirty="0" smtClean="0">
                <a:latin typeface="Corbel" panose="020B0503020204020204" pitchFamily="34" charset="0"/>
              </a:rPr>
              <a:t>/ </a:t>
            </a:r>
            <a:r>
              <a:rPr lang="fr-FR" sz="6300" dirty="0">
                <a:latin typeface="Corbel" panose="020B0503020204020204" pitchFamily="34" charset="0"/>
              </a:rPr>
              <a:t>somn, în timp ce </a:t>
            </a:r>
            <a:r>
              <a:rPr lang="fr-FR" sz="6300" dirty="0" smtClean="0">
                <a:latin typeface="Corbel" panose="020B0503020204020204" pitchFamily="34" charset="0"/>
              </a:rPr>
              <a:t>citesc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заражения </a:t>
            </a:r>
            <a:r>
              <a:rPr lang="ru-RU" sz="6300" dirty="0" smtClean="0">
                <a:latin typeface="Corbel" panose="020B0503020204020204" pitchFamily="34" charset="0"/>
              </a:rPr>
              <a:t>крови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intoxicație</a:t>
            </a:r>
            <a:r>
              <a:rPr lang="en-US" sz="6300" dirty="0">
                <a:latin typeface="Corbel" panose="020B0503020204020204" pitchFamily="34" charset="0"/>
              </a:rPr>
              <a:t> a </a:t>
            </a:r>
            <a:r>
              <a:rPr lang="en-US" sz="6300" dirty="0" err="1">
                <a:latin typeface="Corbel" panose="020B0503020204020204" pitchFamily="34" charset="0"/>
              </a:rPr>
              <a:t>sângelui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endParaRPr lang="ru-RU" sz="6300" dirty="0">
              <a:latin typeface="Corbel" panose="020B0503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533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не</a:t>
            </a:r>
            <a:r>
              <a:rPr lang="ro-MD" sz="4300" i="1" dirty="0" smtClean="0">
                <a:latin typeface="Corbel" panose="020B0503020204020204" pitchFamily="34" charset="0"/>
              </a:rPr>
              <a:t> </a:t>
            </a:r>
            <a:r>
              <a:rPr lang="ru-RU" sz="4300" i="1" dirty="0" smtClean="0">
                <a:latin typeface="Corbel" panose="020B0503020204020204" pitchFamily="34" charset="0"/>
              </a:rPr>
              <a:t>быть </a:t>
            </a:r>
            <a:r>
              <a:rPr lang="ru-RU" sz="4300" i="1" dirty="0">
                <a:latin typeface="Corbel" panose="020B0503020204020204" pitchFamily="34" charset="0"/>
              </a:rPr>
              <a:t>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ro-RO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există</a:t>
            </a:r>
            <a:r>
              <a:rPr lang="ro-MD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mai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ro-MD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 </a:t>
            </a:r>
            <a:r>
              <a:rPr lang="ru-RU" sz="4300" b="1" dirty="0">
                <a:latin typeface="Corbel" panose="020B0503020204020204" pitchFamily="34" charset="0"/>
              </a:rPr>
              <a:t>вы думаете, что является исключением для обеспечения прав </a:t>
            </a:r>
            <a:r>
              <a:rPr lang="ru-RU" sz="4300" b="1" dirty="0" smtClean="0">
                <a:latin typeface="Corbel" panose="020B0503020204020204" pitchFamily="34" charset="0"/>
              </a:rPr>
              <a:t>ребенка?</a:t>
            </a:r>
            <a:endParaRPr lang="ro-RO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Care </a:t>
            </a:r>
            <a:r>
              <a:rPr lang="en-US" sz="4300" b="1" dirty="0">
                <a:latin typeface="Corbel" panose="020B0503020204020204" pitchFamily="34" charset="0"/>
              </a:rPr>
              <a:t>din </a:t>
            </a:r>
            <a:r>
              <a:rPr lang="en-US" sz="4300" b="1" dirty="0" err="1">
                <a:latin typeface="Corbel" panose="020B0503020204020204" pitchFamily="34" charset="0"/>
              </a:rPr>
              <a:t>acestea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reprezintă</a:t>
            </a:r>
            <a:r>
              <a:rPr lang="en-US" sz="4300" b="1" dirty="0">
                <a:latin typeface="Corbel" panose="020B0503020204020204" pitchFamily="34" charset="0"/>
              </a:rPr>
              <a:t> o </a:t>
            </a:r>
            <a:r>
              <a:rPr lang="en-US" sz="4300" b="1" dirty="0" err="1">
                <a:latin typeface="Corbel" panose="020B0503020204020204" pitchFamily="34" charset="0"/>
              </a:rPr>
              <a:t>excepție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pentru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asigurarea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drepturilor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copilului</a:t>
            </a:r>
            <a:r>
              <a:rPr lang="en-US" sz="4300" b="1" dirty="0" smtClean="0">
                <a:latin typeface="Corbel" panose="020B0503020204020204" pitchFamily="34" charset="0"/>
              </a:rPr>
              <a:t>?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Отсутствие </a:t>
            </a:r>
            <a:r>
              <a:rPr lang="ru-RU" sz="4300" dirty="0">
                <a:latin typeface="Corbel" panose="020B0503020204020204" pitchFamily="34" charset="0"/>
              </a:rPr>
              <a:t>свидетельства о </a:t>
            </a:r>
            <a:r>
              <a:rPr lang="ru-RU" sz="4300" dirty="0" smtClean="0">
                <a:latin typeface="Corbel" panose="020B0503020204020204" pitchFamily="34" charset="0"/>
              </a:rPr>
              <a:t>рождении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>
                <a:latin typeface="Corbel" panose="020B0503020204020204" pitchFamily="34" charset="0"/>
              </a:rPr>
              <a:t> </a:t>
            </a:r>
            <a:r>
              <a:rPr lang="en-US" sz="4300" dirty="0" err="1">
                <a:latin typeface="Corbel" panose="020B0503020204020204" pitchFamily="34" charset="0"/>
              </a:rPr>
              <a:t>Lipsa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certificatului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naștere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Принадлежность к религиям перечисленных в </a:t>
            </a:r>
            <a:r>
              <a:rPr lang="ru-RU" sz="4300" dirty="0" smtClean="0">
                <a:latin typeface="Corbel" panose="020B0503020204020204" pitchFamily="34" charset="0"/>
              </a:rPr>
              <a:t>конвенции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it-IT" sz="4300" dirty="0">
                <a:latin typeface="Corbel" panose="020B0503020204020204" pitchFamily="34" charset="0"/>
              </a:rPr>
              <a:t>Apartenența la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300" dirty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    </a:t>
            </a:r>
            <a:r>
              <a:rPr lang="it-IT" sz="4300" dirty="0" smtClean="0">
                <a:latin typeface="Corbel" panose="020B0503020204020204" pitchFamily="34" charset="0"/>
              </a:rPr>
              <a:t>religiile </a:t>
            </a:r>
            <a:r>
              <a:rPr lang="it-IT" sz="4300" dirty="0">
                <a:latin typeface="Corbel" panose="020B0503020204020204" pitchFamily="34" charset="0"/>
              </a:rPr>
              <a:t>menționate în </a:t>
            </a:r>
            <a:r>
              <a:rPr lang="it-IT" sz="4300" dirty="0" smtClean="0">
                <a:latin typeface="Corbel" panose="020B0503020204020204" pitchFamily="34" charset="0"/>
              </a:rPr>
              <a:t>Convenție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Имущественное </a:t>
            </a:r>
            <a:r>
              <a:rPr lang="ru-RU" sz="4300" dirty="0" smtClean="0">
                <a:latin typeface="Corbel" panose="020B0503020204020204" pitchFamily="34" charset="0"/>
              </a:rPr>
              <a:t>положение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Proprietatea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privată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Письменное заявление родителей об отказе на обеспечение </a:t>
            </a:r>
            <a:r>
              <a:rPr lang="ru-RU" sz="4300" dirty="0" smtClean="0">
                <a:latin typeface="Corbel" panose="020B0503020204020204" pitchFamily="34" charset="0"/>
              </a:rPr>
              <a:t>прав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Refuzul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300" dirty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     </a:t>
            </a:r>
            <a:r>
              <a:rPr lang="en-US" sz="4300" dirty="0" err="1" smtClean="0">
                <a:latin typeface="Corbel" panose="020B0503020204020204" pitchFamily="34" charset="0"/>
              </a:rPr>
              <a:t>scris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al </a:t>
            </a:r>
            <a:r>
              <a:rPr lang="en-US" sz="4300" dirty="0" err="1">
                <a:latin typeface="Corbel" panose="020B0503020204020204" pitchFamily="34" charset="0"/>
              </a:rPr>
              <a:t>părinților</a:t>
            </a:r>
            <a:r>
              <a:rPr lang="en-US" sz="4300" dirty="0">
                <a:latin typeface="Corbel" panose="020B0503020204020204" pitchFamily="34" charset="0"/>
              </a:rPr>
              <a:t> de a </a:t>
            </a:r>
            <a:r>
              <a:rPr lang="en-US" sz="4300" dirty="0" err="1">
                <a:latin typeface="Corbel" panose="020B0503020204020204" pitchFamily="34" charset="0"/>
              </a:rPr>
              <a:t>asigura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drepturile</a:t>
            </a:r>
            <a:endParaRPr lang="ru-RU" sz="43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не</a:t>
            </a:r>
            <a:r>
              <a:rPr lang="ro-MD" sz="4300" i="1" dirty="0" smtClean="0">
                <a:latin typeface="Corbel" panose="020B0503020204020204" pitchFamily="34" charset="0"/>
              </a:rPr>
              <a:t> </a:t>
            </a:r>
            <a:r>
              <a:rPr lang="ru-RU" sz="4300" i="1" dirty="0" smtClean="0">
                <a:latin typeface="Corbel" panose="020B0503020204020204" pitchFamily="34" charset="0"/>
              </a:rPr>
              <a:t>быть </a:t>
            </a:r>
            <a:r>
              <a:rPr lang="ru-RU" sz="4300" i="1" dirty="0">
                <a:latin typeface="Corbel" panose="020B0503020204020204" pitchFamily="34" charset="0"/>
              </a:rPr>
              <a:t>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ro-RO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există</a:t>
            </a:r>
            <a:r>
              <a:rPr lang="ro-MD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mai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ro-MD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 </a:t>
            </a:r>
            <a:r>
              <a:rPr lang="ru-RU" sz="4300" b="1" dirty="0">
                <a:latin typeface="Corbel" panose="020B0503020204020204" pitchFamily="34" charset="0"/>
              </a:rPr>
              <a:t>вы думаете, что является исключением для обеспечения прав </a:t>
            </a:r>
            <a:r>
              <a:rPr lang="ru-RU" sz="4300" b="1" dirty="0" smtClean="0">
                <a:latin typeface="Corbel" panose="020B0503020204020204" pitchFamily="34" charset="0"/>
              </a:rPr>
              <a:t>ребенка?</a:t>
            </a:r>
            <a:endParaRPr lang="ro-RO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Care </a:t>
            </a:r>
            <a:r>
              <a:rPr lang="en-US" sz="4300" b="1" dirty="0">
                <a:latin typeface="Corbel" panose="020B0503020204020204" pitchFamily="34" charset="0"/>
              </a:rPr>
              <a:t>din </a:t>
            </a:r>
            <a:r>
              <a:rPr lang="en-US" sz="4300" b="1" dirty="0" err="1">
                <a:latin typeface="Corbel" panose="020B0503020204020204" pitchFamily="34" charset="0"/>
              </a:rPr>
              <a:t>acestea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reprezintă</a:t>
            </a:r>
            <a:r>
              <a:rPr lang="en-US" sz="4300" b="1" dirty="0">
                <a:latin typeface="Corbel" panose="020B0503020204020204" pitchFamily="34" charset="0"/>
              </a:rPr>
              <a:t> o </a:t>
            </a:r>
            <a:r>
              <a:rPr lang="en-US" sz="4300" b="1" dirty="0" err="1">
                <a:latin typeface="Corbel" panose="020B0503020204020204" pitchFamily="34" charset="0"/>
              </a:rPr>
              <a:t>excepție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pentru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asigurarea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drepturilor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copilului</a:t>
            </a:r>
            <a:r>
              <a:rPr lang="en-US" sz="4300" b="1" dirty="0" smtClean="0">
                <a:latin typeface="Corbel" panose="020B0503020204020204" pitchFamily="34" charset="0"/>
              </a:rPr>
              <a:t>?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Отсутствие </a:t>
            </a:r>
            <a:r>
              <a:rPr lang="ru-RU" sz="4300" dirty="0">
                <a:latin typeface="Corbel" panose="020B0503020204020204" pitchFamily="34" charset="0"/>
              </a:rPr>
              <a:t>свидетельства о </a:t>
            </a:r>
            <a:r>
              <a:rPr lang="ru-RU" sz="4300" dirty="0" smtClean="0">
                <a:latin typeface="Corbel" panose="020B0503020204020204" pitchFamily="34" charset="0"/>
              </a:rPr>
              <a:t>рождении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>
                <a:latin typeface="Corbel" panose="020B0503020204020204" pitchFamily="34" charset="0"/>
              </a:rPr>
              <a:t> </a:t>
            </a:r>
            <a:r>
              <a:rPr lang="en-US" sz="4300" dirty="0" err="1">
                <a:latin typeface="Corbel" panose="020B0503020204020204" pitchFamily="34" charset="0"/>
              </a:rPr>
              <a:t>Lipsa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certificatului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naștere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Принадлежность к религиям перечисленных в </a:t>
            </a:r>
            <a:r>
              <a:rPr lang="ru-RU" sz="4300" dirty="0" smtClean="0">
                <a:latin typeface="Corbel" panose="020B0503020204020204" pitchFamily="34" charset="0"/>
              </a:rPr>
              <a:t>конвенции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it-IT" sz="4300" dirty="0">
                <a:latin typeface="Corbel" panose="020B0503020204020204" pitchFamily="34" charset="0"/>
              </a:rPr>
              <a:t>Apartenența la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300" dirty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    </a:t>
            </a:r>
            <a:r>
              <a:rPr lang="it-IT" sz="4300" dirty="0" smtClean="0">
                <a:latin typeface="Corbel" panose="020B0503020204020204" pitchFamily="34" charset="0"/>
              </a:rPr>
              <a:t>religiile </a:t>
            </a:r>
            <a:r>
              <a:rPr lang="it-IT" sz="4300" dirty="0">
                <a:latin typeface="Corbel" panose="020B0503020204020204" pitchFamily="34" charset="0"/>
              </a:rPr>
              <a:t>menționate în </a:t>
            </a:r>
            <a:r>
              <a:rPr lang="it-IT" sz="4300" dirty="0" smtClean="0">
                <a:latin typeface="Corbel" panose="020B0503020204020204" pitchFamily="34" charset="0"/>
              </a:rPr>
              <a:t>Convenție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Имущественное </a:t>
            </a:r>
            <a:r>
              <a:rPr lang="ru-RU" sz="4300" dirty="0" smtClean="0">
                <a:latin typeface="Corbel" panose="020B0503020204020204" pitchFamily="34" charset="0"/>
              </a:rPr>
              <a:t>положение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Proprietatea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privată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Письменное заявление родителей об отказе на обеспечение </a:t>
            </a:r>
            <a:r>
              <a:rPr lang="ru-RU" sz="4300" dirty="0" smtClean="0">
                <a:latin typeface="Corbel" panose="020B0503020204020204" pitchFamily="34" charset="0"/>
              </a:rPr>
              <a:t>прав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Refuzul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300" dirty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     </a:t>
            </a:r>
            <a:r>
              <a:rPr lang="en-US" sz="4300" dirty="0" err="1" smtClean="0">
                <a:latin typeface="Corbel" panose="020B0503020204020204" pitchFamily="34" charset="0"/>
              </a:rPr>
              <a:t>scris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al </a:t>
            </a:r>
            <a:r>
              <a:rPr lang="en-US" sz="4300" dirty="0" err="1">
                <a:latin typeface="Corbel" panose="020B0503020204020204" pitchFamily="34" charset="0"/>
              </a:rPr>
              <a:t>părinților</a:t>
            </a:r>
            <a:r>
              <a:rPr lang="en-US" sz="4300" dirty="0">
                <a:latin typeface="Corbel" panose="020B0503020204020204" pitchFamily="34" charset="0"/>
              </a:rPr>
              <a:t> de a </a:t>
            </a:r>
            <a:r>
              <a:rPr lang="en-US" sz="4300" dirty="0" err="1">
                <a:latin typeface="Corbel" panose="020B0503020204020204" pitchFamily="34" charset="0"/>
              </a:rPr>
              <a:t>asigura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drepturile</a:t>
            </a:r>
            <a:endParaRPr lang="ru-RU" sz="4300" dirty="0">
              <a:latin typeface="Corbel" panose="020B0503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028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не</a:t>
            </a:r>
            <a:r>
              <a:rPr lang="ro-MD" sz="4300" i="1" dirty="0" smtClean="0">
                <a:latin typeface="Corbel" panose="020B0503020204020204" pitchFamily="34" charset="0"/>
              </a:rPr>
              <a:t> </a:t>
            </a:r>
            <a:r>
              <a:rPr lang="ru-RU" sz="4300" i="1" dirty="0" smtClean="0">
                <a:latin typeface="Corbel" panose="020B0503020204020204" pitchFamily="34" charset="0"/>
              </a:rPr>
              <a:t>быть </a:t>
            </a:r>
            <a:r>
              <a:rPr lang="ru-RU" sz="4300" i="1" dirty="0">
                <a:latin typeface="Corbel" panose="020B0503020204020204" pitchFamily="34" charset="0"/>
              </a:rPr>
              <a:t>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ro-RO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endParaRPr lang="ro-MD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există</a:t>
            </a:r>
            <a:r>
              <a:rPr lang="ro-MD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mai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ro-MD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 </a:t>
            </a:r>
            <a:r>
              <a:rPr lang="ru-RU" sz="4300" b="1" dirty="0">
                <a:latin typeface="Corbel" panose="020B0503020204020204" pitchFamily="34" charset="0"/>
              </a:rPr>
              <a:t>вы думаете, что является исключением для обеспечения прав </a:t>
            </a:r>
            <a:r>
              <a:rPr lang="ru-RU" sz="4300" b="1" dirty="0" smtClean="0">
                <a:latin typeface="Corbel" panose="020B0503020204020204" pitchFamily="34" charset="0"/>
              </a:rPr>
              <a:t>ребенка?</a:t>
            </a:r>
            <a:endParaRPr lang="ro-RO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Care </a:t>
            </a:r>
            <a:r>
              <a:rPr lang="en-US" sz="4300" b="1" dirty="0">
                <a:latin typeface="Corbel" panose="020B0503020204020204" pitchFamily="34" charset="0"/>
              </a:rPr>
              <a:t>din </a:t>
            </a:r>
            <a:r>
              <a:rPr lang="en-US" sz="4300" b="1" dirty="0" err="1">
                <a:latin typeface="Corbel" panose="020B0503020204020204" pitchFamily="34" charset="0"/>
              </a:rPr>
              <a:t>acestea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reprezintă</a:t>
            </a:r>
            <a:r>
              <a:rPr lang="en-US" sz="4300" b="1" dirty="0">
                <a:latin typeface="Corbel" panose="020B0503020204020204" pitchFamily="34" charset="0"/>
              </a:rPr>
              <a:t> o </a:t>
            </a:r>
            <a:r>
              <a:rPr lang="en-US" sz="4300" b="1" dirty="0" err="1">
                <a:latin typeface="Corbel" panose="020B0503020204020204" pitchFamily="34" charset="0"/>
              </a:rPr>
              <a:t>excepție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pentru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asigurarea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drepturilor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copilului</a:t>
            </a:r>
            <a:r>
              <a:rPr lang="en-US" sz="4300" b="1" dirty="0" smtClean="0">
                <a:latin typeface="Corbel" panose="020B0503020204020204" pitchFamily="34" charset="0"/>
              </a:rPr>
              <a:t>?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Отсутствие </a:t>
            </a:r>
            <a:r>
              <a:rPr lang="ru-RU" sz="4300" dirty="0">
                <a:latin typeface="Corbel" panose="020B0503020204020204" pitchFamily="34" charset="0"/>
              </a:rPr>
              <a:t>свидетельства о </a:t>
            </a:r>
            <a:r>
              <a:rPr lang="ru-RU" sz="4300" dirty="0" smtClean="0">
                <a:latin typeface="Corbel" panose="020B0503020204020204" pitchFamily="34" charset="0"/>
              </a:rPr>
              <a:t>рождении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>
                <a:latin typeface="Corbel" panose="020B0503020204020204" pitchFamily="34" charset="0"/>
              </a:rPr>
              <a:t> </a:t>
            </a:r>
            <a:r>
              <a:rPr lang="en-US" sz="4300" dirty="0" err="1">
                <a:latin typeface="Corbel" panose="020B0503020204020204" pitchFamily="34" charset="0"/>
              </a:rPr>
              <a:t>Lipsa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certificatului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 smtClean="0">
                <a:latin typeface="Corbel" panose="020B0503020204020204" pitchFamily="34" charset="0"/>
              </a:rPr>
              <a:t>naștere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Принадлежность к религиям перечисленных в </a:t>
            </a:r>
            <a:r>
              <a:rPr lang="ru-RU" sz="4300" dirty="0" smtClean="0">
                <a:latin typeface="Corbel" panose="020B0503020204020204" pitchFamily="34" charset="0"/>
              </a:rPr>
              <a:t>конвенции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it-IT" sz="4300" dirty="0">
                <a:latin typeface="Corbel" panose="020B0503020204020204" pitchFamily="34" charset="0"/>
              </a:rPr>
              <a:t>Apartenența la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300" dirty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    </a:t>
            </a:r>
            <a:r>
              <a:rPr lang="it-IT" sz="4300" dirty="0" smtClean="0">
                <a:latin typeface="Corbel" panose="020B0503020204020204" pitchFamily="34" charset="0"/>
              </a:rPr>
              <a:t>religiile </a:t>
            </a:r>
            <a:r>
              <a:rPr lang="it-IT" sz="4300" dirty="0">
                <a:latin typeface="Corbel" panose="020B0503020204020204" pitchFamily="34" charset="0"/>
              </a:rPr>
              <a:t>menționate în </a:t>
            </a:r>
            <a:r>
              <a:rPr lang="it-IT" sz="4300" dirty="0" smtClean="0">
                <a:latin typeface="Corbel" panose="020B0503020204020204" pitchFamily="34" charset="0"/>
              </a:rPr>
              <a:t>Convenție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Имущественное </a:t>
            </a:r>
            <a:r>
              <a:rPr lang="ru-RU" sz="4300" dirty="0" smtClean="0">
                <a:latin typeface="Corbel" panose="020B0503020204020204" pitchFamily="34" charset="0"/>
              </a:rPr>
              <a:t>положение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Proprietatea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privată</a:t>
            </a:r>
            <a:endParaRPr lang="ro-MD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Письменное заявление родителей об отказе на обеспечение </a:t>
            </a:r>
            <a:r>
              <a:rPr lang="ru-RU" sz="4300" dirty="0" smtClean="0">
                <a:latin typeface="Corbel" panose="020B0503020204020204" pitchFamily="34" charset="0"/>
              </a:rPr>
              <a:t>прав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Refuzul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în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300" dirty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     </a:t>
            </a:r>
            <a:r>
              <a:rPr lang="en-US" sz="4300" dirty="0" err="1" smtClean="0">
                <a:latin typeface="Corbel" panose="020B0503020204020204" pitchFamily="34" charset="0"/>
              </a:rPr>
              <a:t>scris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al </a:t>
            </a:r>
            <a:r>
              <a:rPr lang="en-US" sz="4300" dirty="0" err="1">
                <a:latin typeface="Corbel" panose="020B0503020204020204" pitchFamily="34" charset="0"/>
              </a:rPr>
              <a:t>părinților</a:t>
            </a:r>
            <a:r>
              <a:rPr lang="en-US" sz="4300" dirty="0">
                <a:latin typeface="Corbel" panose="020B0503020204020204" pitchFamily="34" charset="0"/>
              </a:rPr>
              <a:t> de a </a:t>
            </a:r>
            <a:r>
              <a:rPr lang="en-US" sz="4300" dirty="0" err="1">
                <a:latin typeface="Corbel" panose="020B0503020204020204" pitchFamily="34" charset="0"/>
              </a:rPr>
              <a:t>asigura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drepturile</a:t>
            </a:r>
            <a:endParaRPr lang="ru-RU" sz="4300" dirty="0">
              <a:latin typeface="Corbel" panose="020B0503020204020204" pitchFamily="34" charset="0"/>
            </a:endParaRPr>
          </a:p>
        </p:txBody>
      </p:sp>
      <p:pic>
        <p:nvPicPr>
          <p:cNvPr id="13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650"/>
            <a:ext cx="20104099" cy="56197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3" name="Google Shape;305;p24"/>
          <p:cNvSpPr txBox="1"/>
          <p:nvPr/>
        </p:nvSpPr>
        <p:spPr>
          <a:xfrm>
            <a:off x="0" y="2914649"/>
            <a:ext cx="20110500" cy="561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29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9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 err="1">
                <a:latin typeface="Corbel" panose="020B0503020204020204" pitchFamily="34" charset="0"/>
              </a:rPr>
              <a:t>Бауыржан</a:t>
            </a:r>
            <a:r>
              <a:rPr lang="ru-RU" sz="4000" dirty="0">
                <a:latin typeface="Corbel" panose="020B0503020204020204" pitchFamily="34" charset="0"/>
              </a:rPr>
              <a:t> – активист в сфере защиты прав ВИЧ-положительных молодых людей. </a:t>
            </a: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Он верит, что социальная интеграция ВИЧ-инфицированных затруднена из-за </a:t>
            </a: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мифических опасений населения. </a:t>
            </a:r>
            <a:r>
              <a:rPr lang="ru-RU" sz="4000" b="1" dirty="0">
                <a:latin typeface="Corbel" panose="020B0503020204020204" pitchFamily="34" charset="0"/>
              </a:rPr>
              <a:t>Чтобы искоренить их, он стал в центре города </a:t>
            </a:r>
          </a:p>
          <a:p>
            <a:pPr fontAlgn="base"/>
            <a:r>
              <a:rPr lang="ru-RU" sz="4000" b="1" dirty="0">
                <a:latin typeface="Corbel" panose="020B0503020204020204" pitchFamily="34" charset="0"/>
              </a:rPr>
              <a:t>рядом с плакатом, призывающем… </a:t>
            </a:r>
          </a:p>
          <a:p>
            <a:pPr fontAlgn="base"/>
            <a:r>
              <a:rPr lang="en-US" sz="4000" dirty="0" err="1">
                <a:latin typeface="Corbel" panose="020B0503020204020204" pitchFamily="34" charset="0"/>
              </a:rPr>
              <a:t>Bauyrzhan</a:t>
            </a:r>
            <a:r>
              <a:rPr lang="en-US" sz="4000" dirty="0">
                <a:latin typeface="Corbel" panose="020B0503020204020204" pitchFamily="34" charset="0"/>
              </a:rPr>
              <a:t> e</a:t>
            </a:r>
            <a:r>
              <a:rPr lang="ro-MD" sz="4000" dirty="0">
                <a:latin typeface="Corbel" panose="020B0503020204020204" pitchFamily="34" charset="0"/>
              </a:rPr>
              <a:t>ste</a:t>
            </a:r>
            <a:r>
              <a:rPr lang="en-US" sz="4000" dirty="0">
                <a:latin typeface="Corbel" panose="020B0503020204020204" pitchFamily="34" charset="0"/>
              </a:rPr>
              <a:t> un activist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domeniul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respectării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drepturilor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tinerilor</a:t>
            </a:r>
            <a:r>
              <a:rPr lang="en-US" sz="4000" dirty="0">
                <a:latin typeface="Corbel" panose="020B0503020204020204" pitchFamily="34" charset="0"/>
              </a:rPr>
              <a:t> HIV-</a:t>
            </a:r>
            <a:r>
              <a:rPr lang="en-US" sz="4000" dirty="0" err="1">
                <a:latin typeface="Corbel" panose="020B0503020204020204" pitchFamily="34" charset="0"/>
              </a:rPr>
              <a:t>pozitivi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endParaRPr lang="ro-MD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>
                <a:latin typeface="Corbel" panose="020B0503020204020204" pitchFamily="34" charset="0"/>
              </a:rPr>
              <a:t>El </a:t>
            </a:r>
            <a:r>
              <a:rPr lang="en-US" sz="4000" dirty="0" err="1">
                <a:latin typeface="Corbel" panose="020B0503020204020204" pitchFamily="34" charset="0"/>
              </a:rPr>
              <a:t>consideră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integrarea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socială</a:t>
            </a:r>
            <a:r>
              <a:rPr lang="en-US" sz="4000" dirty="0">
                <a:latin typeface="Corbel" panose="020B0503020204020204" pitchFamily="34" charset="0"/>
              </a:rPr>
              <a:t> a </a:t>
            </a:r>
            <a:r>
              <a:rPr lang="en-US" sz="4000" dirty="0" err="1">
                <a:latin typeface="Corbel" panose="020B0503020204020204" pitchFamily="34" charset="0"/>
              </a:rPr>
              <a:t>persoanelor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infectate</a:t>
            </a:r>
            <a:r>
              <a:rPr lang="en-US" sz="4000" dirty="0">
                <a:latin typeface="Corbel" panose="020B0503020204020204" pitchFamily="34" charset="0"/>
              </a:rPr>
              <a:t> cu HIV </a:t>
            </a:r>
            <a:r>
              <a:rPr lang="en-US" sz="4000" dirty="0" err="1">
                <a:latin typeface="Corbel" panose="020B0503020204020204" pitchFamily="34" charset="0"/>
              </a:rPr>
              <a:t>este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dificilă</a:t>
            </a:r>
            <a:r>
              <a:rPr lang="en-US" sz="4000" dirty="0">
                <a:latin typeface="Corbel" panose="020B0503020204020204" pitchFamily="34" charset="0"/>
              </a:rPr>
              <a:t> din </a:t>
            </a:r>
            <a:r>
              <a:rPr lang="en-US" sz="4000" dirty="0" err="1">
                <a:latin typeface="Corbel" panose="020B0503020204020204" pitchFamily="34" charset="0"/>
              </a:rPr>
              <a:t>cauza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o-MD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>
                <a:latin typeface="Corbel" panose="020B0503020204020204" pitchFamily="34" charset="0"/>
              </a:rPr>
              <a:t>fricilor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fără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motiv</a:t>
            </a:r>
            <a:r>
              <a:rPr lang="en-US" sz="4000" dirty="0">
                <a:latin typeface="Corbel" panose="020B0503020204020204" pitchFamily="34" charset="0"/>
              </a:rPr>
              <a:t> ale </a:t>
            </a:r>
            <a:r>
              <a:rPr lang="en-US" sz="4000" dirty="0" err="1">
                <a:latin typeface="Corbel" panose="020B0503020204020204" pitchFamily="34" charset="0"/>
              </a:rPr>
              <a:t>populației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b="1" dirty="0" err="1">
                <a:latin typeface="Corbel" panose="020B0503020204020204" pitchFamily="34" charset="0"/>
              </a:rPr>
              <a:t>Pentru</a:t>
            </a:r>
            <a:r>
              <a:rPr lang="en-US" sz="4000" b="1" dirty="0">
                <a:latin typeface="Corbel" panose="020B0503020204020204" pitchFamily="34" charset="0"/>
              </a:rPr>
              <a:t> a le </a:t>
            </a:r>
            <a:r>
              <a:rPr lang="en-US" sz="4000" b="1" dirty="0" err="1">
                <a:latin typeface="Corbel" panose="020B0503020204020204" pitchFamily="34" charset="0"/>
              </a:rPr>
              <a:t>eradica</a:t>
            </a:r>
            <a:r>
              <a:rPr lang="en-US" sz="4000" b="1" dirty="0">
                <a:latin typeface="Corbel" panose="020B0503020204020204" pitchFamily="34" charset="0"/>
              </a:rPr>
              <a:t>, </a:t>
            </a:r>
            <a:r>
              <a:rPr lang="en-US" sz="4000" b="1" dirty="0" err="1">
                <a:latin typeface="Corbel" panose="020B0503020204020204" pitchFamily="34" charset="0"/>
              </a:rPr>
              <a:t>băiatul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>
                <a:latin typeface="Corbel" panose="020B0503020204020204" pitchFamily="34" charset="0"/>
              </a:rPr>
              <a:t>venit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în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centrul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unui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endParaRPr lang="ro-MD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>
                <a:latin typeface="Corbel" panose="020B0503020204020204" pitchFamily="34" charset="0"/>
              </a:rPr>
              <a:t>oraș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și</a:t>
            </a:r>
            <a:r>
              <a:rPr lang="en-US" sz="4000" b="1" dirty="0">
                <a:latin typeface="Corbel" panose="020B0503020204020204" pitchFamily="34" charset="0"/>
              </a:rPr>
              <a:t> a stat </a:t>
            </a:r>
            <a:r>
              <a:rPr lang="en-US" sz="4000" b="1" dirty="0" err="1">
                <a:latin typeface="Corbel" panose="020B0503020204020204" pitchFamily="34" charset="0"/>
              </a:rPr>
              <a:t>alături</a:t>
            </a:r>
            <a:r>
              <a:rPr lang="en-US" sz="4000" b="1" dirty="0">
                <a:latin typeface="Corbel" panose="020B0503020204020204" pitchFamily="34" charset="0"/>
              </a:rPr>
              <a:t> de un poster </a:t>
            </a:r>
            <a:r>
              <a:rPr lang="en-US" sz="4000" b="1" dirty="0" err="1">
                <a:latin typeface="Corbel" panose="020B0503020204020204" pitchFamily="34" charset="0"/>
              </a:rPr>
              <a:t>ce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îndemna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trecătorii</a:t>
            </a:r>
            <a:r>
              <a:rPr lang="en-US" sz="4000" b="1" dirty="0">
                <a:latin typeface="Corbel" panose="020B0503020204020204" pitchFamily="34" charset="0"/>
              </a:rPr>
              <a:t>… </a:t>
            </a:r>
            <a:endParaRPr lang="ru-RU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1. читать новости</a:t>
            </a:r>
            <a:r>
              <a:rPr lang="ro-RO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citească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știrile</a:t>
            </a:r>
            <a:r>
              <a:rPr lang="ro-MD" sz="4000" dirty="0">
                <a:latin typeface="Corbel" panose="020B0503020204020204" pitchFamily="34" charset="0"/>
              </a:rPr>
              <a:t>.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2. обняться</a:t>
            </a:r>
            <a:r>
              <a:rPr lang="ro-RO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-l </a:t>
            </a:r>
            <a:r>
              <a:rPr lang="en-US" sz="4000" dirty="0" err="1">
                <a:latin typeface="Corbel" panose="020B0503020204020204" pitchFamily="34" charset="0"/>
              </a:rPr>
              <a:t>cuprindă</a:t>
            </a:r>
            <a:r>
              <a:rPr lang="ro-MD" sz="4000" dirty="0">
                <a:latin typeface="Corbel" panose="020B0503020204020204" pitchFamily="34" charset="0"/>
              </a:rPr>
              <a:t>.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3. не сдавать кровь</a:t>
            </a:r>
            <a:r>
              <a:rPr lang="ro-RO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nu </a:t>
            </a:r>
            <a:r>
              <a:rPr lang="en-US" sz="4000" dirty="0" err="1">
                <a:latin typeface="Corbel" panose="020B0503020204020204" pitchFamily="34" charset="0"/>
              </a:rPr>
              <a:t>doneze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sânge</a:t>
            </a:r>
            <a:r>
              <a:rPr lang="ro-MD" sz="4000" dirty="0">
                <a:latin typeface="Corbel" panose="020B0503020204020204" pitchFamily="34" charset="0"/>
              </a:rPr>
              <a:t>.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4. игнорировать ВИЧ-инфицированных</a:t>
            </a:r>
            <a:r>
              <a:rPr lang="ro-RO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ignore </a:t>
            </a:r>
            <a:r>
              <a:rPr lang="en-US" sz="4000" dirty="0" err="1">
                <a:latin typeface="Corbel" panose="020B0503020204020204" pitchFamily="34" charset="0"/>
              </a:rPr>
              <a:t>persoanele</a:t>
            </a:r>
            <a:r>
              <a:rPr lang="en-US" sz="4000" dirty="0">
                <a:latin typeface="Corbel" panose="020B0503020204020204" pitchFamily="34" charset="0"/>
              </a:rPr>
              <a:t> HIV-</a:t>
            </a:r>
            <a:r>
              <a:rPr lang="en-US" sz="4000" dirty="0" err="1">
                <a:latin typeface="Corbel" panose="020B0503020204020204" pitchFamily="34" charset="0"/>
              </a:rPr>
              <a:t>pozitive</a:t>
            </a:r>
            <a:r>
              <a:rPr lang="ro-MD" sz="4000" dirty="0">
                <a:latin typeface="Corbel" panose="020B0503020204020204" pitchFamily="34" charset="0"/>
              </a:rPr>
              <a:t>.</a:t>
            </a:r>
            <a:endParaRPr lang="ru-RU" sz="4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9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 err="1">
                <a:latin typeface="Corbel" panose="020B0503020204020204" pitchFamily="34" charset="0"/>
              </a:rPr>
              <a:t>Бауыржан</a:t>
            </a:r>
            <a:r>
              <a:rPr lang="ru-RU" sz="4000" dirty="0">
                <a:latin typeface="Corbel" panose="020B0503020204020204" pitchFamily="34" charset="0"/>
              </a:rPr>
              <a:t> – активист в сфере защиты прав ВИЧ-положительных молодых людей. </a:t>
            </a: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Он верит, что социальная интеграция ВИЧ-инфицированных затруднена из-за </a:t>
            </a: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мифических опасений населения. </a:t>
            </a:r>
            <a:r>
              <a:rPr lang="ru-RU" sz="4000" b="1" dirty="0">
                <a:latin typeface="Corbel" panose="020B0503020204020204" pitchFamily="34" charset="0"/>
              </a:rPr>
              <a:t>Чтобы искоренить их, он стал в центре города </a:t>
            </a:r>
          </a:p>
          <a:p>
            <a:pPr fontAlgn="base"/>
            <a:r>
              <a:rPr lang="ru-RU" sz="4000" b="1" dirty="0">
                <a:latin typeface="Corbel" panose="020B0503020204020204" pitchFamily="34" charset="0"/>
              </a:rPr>
              <a:t>рядом с плакатом, призывающем… </a:t>
            </a:r>
          </a:p>
          <a:p>
            <a:pPr fontAlgn="base"/>
            <a:r>
              <a:rPr lang="en-US" sz="4000" dirty="0" err="1">
                <a:latin typeface="Corbel" panose="020B0503020204020204" pitchFamily="34" charset="0"/>
              </a:rPr>
              <a:t>Bauyrzhan</a:t>
            </a:r>
            <a:r>
              <a:rPr lang="en-US" sz="4000" dirty="0">
                <a:latin typeface="Corbel" panose="020B0503020204020204" pitchFamily="34" charset="0"/>
              </a:rPr>
              <a:t> e</a:t>
            </a:r>
            <a:r>
              <a:rPr lang="ro-MD" sz="4000" dirty="0">
                <a:latin typeface="Corbel" panose="020B0503020204020204" pitchFamily="34" charset="0"/>
              </a:rPr>
              <a:t>ste</a:t>
            </a:r>
            <a:r>
              <a:rPr lang="en-US" sz="4000" dirty="0">
                <a:latin typeface="Corbel" panose="020B0503020204020204" pitchFamily="34" charset="0"/>
              </a:rPr>
              <a:t> un activist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domeniul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respectării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drepturilor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tinerilor</a:t>
            </a:r>
            <a:r>
              <a:rPr lang="en-US" sz="4000" dirty="0">
                <a:latin typeface="Corbel" panose="020B0503020204020204" pitchFamily="34" charset="0"/>
              </a:rPr>
              <a:t> HIV-</a:t>
            </a:r>
            <a:r>
              <a:rPr lang="en-US" sz="4000" dirty="0" err="1">
                <a:latin typeface="Corbel" panose="020B0503020204020204" pitchFamily="34" charset="0"/>
              </a:rPr>
              <a:t>pozitivi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endParaRPr lang="ro-MD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>
                <a:latin typeface="Corbel" panose="020B0503020204020204" pitchFamily="34" charset="0"/>
              </a:rPr>
              <a:t>El </a:t>
            </a:r>
            <a:r>
              <a:rPr lang="en-US" sz="4000" dirty="0" err="1">
                <a:latin typeface="Corbel" panose="020B0503020204020204" pitchFamily="34" charset="0"/>
              </a:rPr>
              <a:t>consideră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integrarea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socială</a:t>
            </a:r>
            <a:r>
              <a:rPr lang="en-US" sz="4000" dirty="0">
                <a:latin typeface="Corbel" panose="020B0503020204020204" pitchFamily="34" charset="0"/>
              </a:rPr>
              <a:t> a </a:t>
            </a:r>
            <a:r>
              <a:rPr lang="en-US" sz="4000" dirty="0" err="1">
                <a:latin typeface="Corbel" panose="020B0503020204020204" pitchFamily="34" charset="0"/>
              </a:rPr>
              <a:t>persoanelor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infectate</a:t>
            </a:r>
            <a:r>
              <a:rPr lang="en-US" sz="4000" dirty="0">
                <a:latin typeface="Corbel" panose="020B0503020204020204" pitchFamily="34" charset="0"/>
              </a:rPr>
              <a:t> cu HIV </a:t>
            </a:r>
            <a:r>
              <a:rPr lang="en-US" sz="4000" dirty="0" err="1">
                <a:latin typeface="Corbel" panose="020B0503020204020204" pitchFamily="34" charset="0"/>
              </a:rPr>
              <a:t>este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dificilă</a:t>
            </a:r>
            <a:r>
              <a:rPr lang="en-US" sz="4000" dirty="0">
                <a:latin typeface="Corbel" panose="020B0503020204020204" pitchFamily="34" charset="0"/>
              </a:rPr>
              <a:t> din </a:t>
            </a:r>
            <a:r>
              <a:rPr lang="en-US" sz="4000" dirty="0" err="1">
                <a:latin typeface="Corbel" panose="020B0503020204020204" pitchFamily="34" charset="0"/>
              </a:rPr>
              <a:t>cauza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o-MD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>
                <a:latin typeface="Corbel" panose="020B0503020204020204" pitchFamily="34" charset="0"/>
              </a:rPr>
              <a:t>fricilor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fără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motiv</a:t>
            </a:r>
            <a:r>
              <a:rPr lang="en-US" sz="4000" dirty="0">
                <a:latin typeface="Corbel" panose="020B0503020204020204" pitchFamily="34" charset="0"/>
              </a:rPr>
              <a:t> ale </a:t>
            </a:r>
            <a:r>
              <a:rPr lang="en-US" sz="4000" dirty="0" err="1">
                <a:latin typeface="Corbel" panose="020B0503020204020204" pitchFamily="34" charset="0"/>
              </a:rPr>
              <a:t>populației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b="1" dirty="0" err="1">
                <a:latin typeface="Corbel" panose="020B0503020204020204" pitchFamily="34" charset="0"/>
              </a:rPr>
              <a:t>Pentru</a:t>
            </a:r>
            <a:r>
              <a:rPr lang="en-US" sz="4000" b="1" dirty="0">
                <a:latin typeface="Corbel" panose="020B0503020204020204" pitchFamily="34" charset="0"/>
              </a:rPr>
              <a:t> a le </a:t>
            </a:r>
            <a:r>
              <a:rPr lang="en-US" sz="4000" b="1" dirty="0" err="1">
                <a:latin typeface="Corbel" panose="020B0503020204020204" pitchFamily="34" charset="0"/>
              </a:rPr>
              <a:t>eradica</a:t>
            </a:r>
            <a:r>
              <a:rPr lang="en-US" sz="4000" b="1" dirty="0">
                <a:latin typeface="Corbel" panose="020B0503020204020204" pitchFamily="34" charset="0"/>
              </a:rPr>
              <a:t>, </a:t>
            </a:r>
            <a:r>
              <a:rPr lang="en-US" sz="4000" b="1" dirty="0" err="1">
                <a:latin typeface="Corbel" panose="020B0503020204020204" pitchFamily="34" charset="0"/>
              </a:rPr>
              <a:t>băiatul</a:t>
            </a:r>
            <a:r>
              <a:rPr lang="en-US" sz="4000" b="1" dirty="0">
                <a:latin typeface="Corbel" panose="020B0503020204020204" pitchFamily="34" charset="0"/>
              </a:rPr>
              <a:t> a </a:t>
            </a:r>
            <a:r>
              <a:rPr lang="en-US" sz="4000" b="1" dirty="0" err="1">
                <a:latin typeface="Corbel" panose="020B0503020204020204" pitchFamily="34" charset="0"/>
              </a:rPr>
              <a:t>venit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în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centrul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unui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endParaRPr lang="ro-MD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>
                <a:latin typeface="Corbel" panose="020B0503020204020204" pitchFamily="34" charset="0"/>
              </a:rPr>
              <a:t>oraș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și</a:t>
            </a:r>
            <a:r>
              <a:rPr lang="en-US" sz="4000" b="1" dirty="0">
                <a:latin typeface="Corbel" panose="020B0503020204020204" pitchFamily="34" charset="0"/>
              </a:rPr>
              <a:t> a stat </a:t>
            </a:r>
            <a:r>
              <a:rPr lang="en-US" sz="4000" b="1" dirty="0" err="1">
                <a:latin typeface="Corbel" panose="020B0503020204020204" pitchFamily="34" charset="0"/>
              </a:rPr>
              <a:t>alături</a:t>
            </a:r>
            <a:r>
              <a:rPr lang="en-US" sz="4000" b="1" dirty="0">
                <a:latin typeface="Corbel" panose="020B0503020204020204" pitchFamily="34" charset="0"/>
              </a:rPr>
              <a:t> de un poster </a:t>
            </a:r>
            <a:r>
              <a:rPr lang="en-US" sz="4000" b="1" dirty="0" err="1">
                <a:latin typeface="Corbel" panose="020B0503020204020204" pitchFamily="34" charset="0"/>
              </a:rPr>
              <a:t>ce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îndemna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trecătorii</a:t>
            </a:r>
            <a:r>
              <a:rPr lang="en-US" sz="4000" b="1" dirty="0">
                <a:latin typeface="Corbel" panose="020B0503020204020204" pitchFamily="34" charset="0"/>
              </a:rPr>
              <a:t>… </a:t>
            </a:r>
            <a:endParaRPr lang="ru-RU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1. читать новости</a:t>
            </a:r>
            <a:r>
              <a:rPr lang="ro-RO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citească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știrile</a:t>
            </a:r>
            <a:r>
              <a:rPr lang="ro-MD" sz="4000" dirty="0">
                <a:latin typeface="Corbel" panose="020B0503020204020204" pitchFamily="34" charset="0"/>
              </a:rPr>
              <a:t>.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2. обняться</a:t>
            </a:r>
            <a:r>
              <a:rPr lang="ro-RO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-l </a:t>
            </a:r>
            <a:r>
              <a:rPr lang="en-US" sz="4000" dirty="0" err="1">
                <a:latin typeface="Corbel" panose="020B0503020204020204" pitchFamily="34" charset="0"/>
              </a:rPr>
              <a:t>cuprindă</a:t>
            </a:r>
            <a:r>
              <a:rPr lang="ro-MD" sz="4000" dirty="0">
                <a:latin typeface="Corbel" panose="020B0503020204020204" pitchFamily="34" charset="0"/>
              </a:rPr>
              <a:t>.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3. не сдавать кровь</a:t>
            </a:r>
            <a:r>
              <a:rPr lang="ro-RO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nu </a:t>
            </a:r>
            <a:r>
              <a:rPr lang="en-US" sz="4000" dirty="0" err="1">
                <a:latin typeface="Corbel" panose="020B0503020204020204" pitchFamily="34" charset="0"/>
              </a:rPr>
              <a:t>doneze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sânge</a:t>
            </a:r>
            <a:r>
              <a:rPr lang="ro-MD" sz="4000" dirty="0">
                <a:latin typeface="Corbel" panose="020B0503020204020204" pitchFamily="34" charset="0"/>
              </a:rPr>
              <a:t>.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4. игнорировать ВИЧ-инфицированных</a:t>
            </a:r>
            <a:r>
              <a:rPr lang="ro-RO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ignore </a:t>
            </a:r>
            <a:r>
              <a:rPr lang="en-US" sz="4000" dirty="0" err="1">
                <a:latin typeface="Corbel" panose="020B0503020204020204" pitchFamily="34" charset="0"/>
              </a:rPr>
              <a:t>persoanele</a:t>
            </a:r>
            <a:r>
              <a:rPr lang="en-US" sz="4000" dirty="0">
                <a:latin typeface="Corbel" panose="020B0503020204020204" pitchFamily="34" charset="0"/>
              </a:rPr>
              <a:t> HIV-</a:t>
            </a:r>
            <a:r>
              <a:rPr lang="en-US" sz="4000" dirty="0" err="1">
                <a:latin typeface="Corbel" panose="020B0503020204020204" pitchFamily="34" charset="0"/>
              </a:rPr>
              <a:t>pozitive</a:t>
            </a:r>
            <a:r>
              <a:rPr lang="ro-MD" sz="4000">
                <a:latin typeface="Corbel" panose="020B0503020204020204" pitchFamily="34" charset="0"/>
              </a:rPr>
              <a:t>.</a:t>
            </a:r>
            <a:endParaRPr lang="ru-RU" sz="4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8487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2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484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ru-RU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endParaRPr lang="ru-RU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ru-RU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В </a:t>
            </a:r>
            <a:r>
              <a:rPr lang="ru-RU" sz="4300" b="1" dirty="0">
                <a:latin typeface="Corbel" panose="020B0503020204020204" pitchFamily="34" charset="0"/>
              </a:rPr>
              <a:t>Конвенции о правах ребёнка признается его право </a:t>
            </a:r>
            <a:r>
              <a:rPr lang="ru-RU" sz="4300" b="1" dirty="0" smtClean="0">
                <a:latin typeface="Corbel" panose="020B0503020204020204" pitchFamily="34" charset="0"/>
              </a:rPr>
              <a:t>на:</a:t>
            </a:r>
            <a:endParaRPr lang="ru-RU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Convenția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privind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Drepturile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copilului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recunoaște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dreptul</a:t>
            </a:r>
            <a:r>
              <a:rPr lang="en-US" sz="4300" b="1" dirty="0" smtClean="0">
                <a:latin typeface="Corbel" panose="020B0503020204020204" pitchFamily="34" charset="0"/>
              </a:rPr>
              <a:t> la:</a:t>
            </a:r>
            <a:r>
              <a:rPr lang="ro-RO" sz="4300" dirty="0" smtClean="0">
                <a:latin typeface="Corbel" panose="020B0503020204020204" pitchFamily="34" charset="0"/>
              </a:rPr>
              <a:t>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отдых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 smtClean="0">
                <a:latin typeface="Corbel" panose="020B0503020204020204" pitchFamily="34" charset="0"/>
              </a:rPr>
              <a:t>odihnă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образование</a:t>
            </a:r>
            <a:r>
              <a:rPr lang="ro-RO" sz="4300" dirty="0" smtClean="0">
                <a:latin typeface="Corbel" panose="020B0503020204020204" pitchFamily="34" charset="0"/>
              </a:rPr>
              <a:t> / educație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свободу мысли, совести и </a:t>
            </a:r>
            <a:r>
              <a:rPr lang="ru-RU" sz="4300" dirty="0" smtClean="0">
                <a:latin typeface="Corbel" panose="020B0503020204020204" pitchFamily="34" charset="0"/>
              </a:rPr>
              <a:t>религии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libertatea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gândire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>
                <a:latin typeface="Corbel" panose="020B0503020204020204" pitchFamily="34" charset="0"/>
              </a:rPr>
              <a:t>conștiință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religie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защиту от физического и психологического </a:t>
            </a:r>
            <a:r>
              <a:rPr lang="ru-RU" sz="4300" dirty="0" smtClean="0">
                <a:latin typeface="Corbel" panose="020B0503020204020204" pitchFamily="34" charset="0"/>
              </a:rPr>
              <a:t>насилия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protecție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împotriva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300" dirty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err="1" smtClean="0">
                <a:latin typeface="Corbel" panose="020B0503020204020204" pitchFamily="34" charset="0"/>
              </a:rPr>
              <a:t>abuzurilor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fizice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psihologice</a:t>
            </a:r>
            <a:endParaRPr lang="ru-RU" sz="43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1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2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484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ru-RU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endParaRPr lang="ru-RU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ru-RU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В </a:t>
            </a:r>
            <a:r>
              <a:rPr lang="ru-RU" sz="4300" b="1" dirty="0">
                <a:latin typeface="Corbel" panose="020B0503020204020204" pitchFamily="34" charset="0"/>
              </a:rPr>
              <a:t>Конвенции о правах ребёнка признается его право </a:t>
            </a:r>
            <a:r>
              <a:rPr lang="ru-RU" sz="4300" b="1" dirty="0" smtClean="0">
                <a:latin typeface="Corbel" panose="020B0503020204020204" pitchFamily="34" charset="0"/>
              </a:rPr>
              <a:t>на:</a:t>
            </a:r>
            <a:endParaRPr lang="ru-RU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Convenția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privind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Drepturile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copilului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recunoaște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dreptul</a:t>
            </a:r>
            <a:r>
              <a:rPr lang="en-US" sz="4300" b="1" dirty="0" smtClean="0">
                <a:latin typeface="Corbel" panose="020B0503020204020204" pitchFamily="34" charset="0"/>
              </a:rPr>
              <a:t> la:</a:t>
            </a:r>
            <a:r>
              <a:rPr lang="ro-RO" sz="4300" dirty="0" smtClean="0">
                <a:latin typeface="Corbel" panose="020B0503020204020204" pitchFamily="34" charset="0"/>
              </a:rPr>
              <a:t>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отдых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 smtClean="0">
                <a:latin typeface="Corbel" panose="020B0503020204020204" pitchFamily="34" charset="0"/>
              </a:rPr>
              <a:t>odihnă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образование</a:t>
            </a:r>
            <a:r>
              <a:rPr lang="ro-RO" sz="4300" dirty="0" smtClean="0">
                <a:latin typeface="Corbel" panose="020B0503020204020204" pitchFamily="34" charset="0"/>
              </a:rPr>
              <a:t> / educație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свободу мысли, совести и </a:t>
            </a:r>
            <a:r>
              <a:rPr lang="ru-RU" sz="4300" dirty="0" smtClean="0">
                <a:latin typeface="Corbel" panose="020B0503020204020204" pitchFamily="34" charset="0"/>
              </a:rPr>
              <a:t>религии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libertatea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gândire</a:t>
            </a:r>
            <a:r>
              <a:rPr lang="en-US" sz="4300" dirty="0">
                <a:latin typeface="Corbel" panose="020B0503020204020204" pitchFamily="34" charset="0"/>
              </a:rPr>
              <a:t>, </a:t>
            </a:r>
            <a:r>
              <a:rPr lang="en-US" sz="4300" dirty="0" err="1">
                <a:latin typeface="Corbel" panose="020B0503020204020204" pitchFamily="34" charset="0"/>
              </a:rPr>
              <a:t>conștiință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religie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защиту от физического и психологического </a:t>
            </a:r>
            <a:r>
              <a:rPr lang="ru-RU" sz="4300" dirty="0" smtClean="0">
                <a:latin typeface="Corbel" panose="020B0503020204020204" pitchFamily="34" charset="0"/>
              </a:rPr>
              <a:t>насилия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protecție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împotriva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300" dirty="0">
                <a:latin typeface="Corbel" panose="020B0503020204020204" pitchFamily="34" charset="0"/>
              </a:rPr>
              <a:t> </a:t>
            </a:r>
            <a:r>
              <a:rPr lang="ro-MD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err="1" smtClean="0">
                <a:latin typeface="Corbel" panose="020B0503020204020204" pitchFamily="34" charset="0"/>
              </a:rPr>
              <a:t>abuzurilor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fizice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și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psihologice</a:t>
            </a:r>
            <a:endParaRPr lang="ru-RU" sz="4300" dirty="0">
              <a:latin typeface="Corbel" panose="020B0503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832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3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b="1" dirty="0">
                <a:latin typeface="Corbel" panose="020B0503020204020204" pitchFamily="34" charset="0"/>
              </a:rPr>
              <a:t>Вайоминг получил прозвище «Штат равноправия», потому что в 1869 году</a:t>
            </a:r>
            <a:r>
              <a:rPr lang="ro-RO" sz="4500" b="1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500" b="1" dirty="0">
                <a:latin typeface="Corbel" panose="020B0503020204020204" pitchFamily="34" charset="0"/>
              </a:rPr>
              <a:t>власти</a:t>
            </a:r>
            <a:r>
              <a:rPr lang="x-none" sz="4500" b="1" dirty="0">
                <a:latin typeface="Corbel" panose="020B0503020204020204" pitchFamily="34" charset="0"/>
              </a:rPr>
              <a:t> </a:t>
            </a:r>
            <a:r>
              <a:rPr lang="ru-RU" sz="4500" b="1" dirty="0">
                <a:latin typeface="Corbel" panose="020B0503020204020204" pitchFamily="34" charset="0"/>
              </a:rPr>
              <a:t>штата впервые в США… </a:t>
            </a:r>
            <a:endParaRPr lang="ro-RO" sz="4500" b="1" dirty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>
                <a:latin typeface="Corbel" panose="020B0503020204020204" pitchFamily="34" charset="0"/>
              </a:rPr>
              <a:t>Wyoming a </a:t>
            </a:r>
            <a:r>
              <a:rPr lang="en-US" sz="4500" b="1" dirty="0" err="1">
                <a:latin typeface="Corbel" panose="020B0503020204020204" pitchFamily="34" charset="0"/>
              </a:rPr>
              <a:t>primit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porecla</a:t>
            </a:r>
            <a:r>
              <a:rPr lang="en-US" sz="4500" b="1" dirty="0">
                <a:latin typeface="Corbel" panose="020B0503020204020204" pitchFamily="34" charset="0"/>
              </a:rPr>
              <a:t> de ”Stat al </a:t>
            </a:r>
            <a:r>
              <a:rPr lang="en-US" sz="4500" b="1" dirty="0" err="1">
                <a:latin typeface="Corbel" panose="020B0503020204020204" pitchFamily="34" charset="0"/>
              </a:rPr>
              <a:t>Egalității</a:t>
            </a:r>
            <a:r>
              <a:rPr lang="en-US" sz="4500" b="1" dirty="0">
                <a:latin typeface="Corbel" panose="020B0503020204020204" pitchFamily="34" charset="0"/>
              </a:rPr>
              <a:t>” </a:t>
            </a:r>
            <a:r>
              <a:rPr lang="en-US" sz="4500" b="1" dirty="0" err="1">
                <a:latin typeface="Corbel" panose="020B0503020204020204" pitchFamily="34" charset="0"/>
              </a:rPr>
              <a:t>deoarece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ro-MD" sz="4500" b="1" dirty="0">
                <a:latin typeface="Corbel" panose="020B0503020204020204" pitchFamily="34" charset="0"/>
              </a:rPr>
              <a:t>anul </a:t>
            </a:r>
            <a:r>
              <a:rPr lang="en-US" sz="4500" b="1" dirty="0">
                <a:latin typeface="Corbel" panose="020B0503020204020204" pitchFamily="34" charset="0"/>
              </a:rPr>
              <a:t>1869, </a:t>
            </a:r>
            <a:r>
              <a:rPr lang="en-US" sz="4500" b="1" dirty="0" err="1">
                <a:latin typeface="Corbel" panose="020B0503020204020204" pitchFamily="34" charset="0"/>
              </a:rPr>
              <a:t>pentru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endParaRPr lang="x-none" sz="4500" b="1" dirty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>
                <a:latin typeface="Corbel" panose="020B0503020204020204" pitchFamily="34" charset="0"/>
              </a:rPr>
              <a:t>prima </a:t>
            </a:r>
            <a:r>
              <a:rPr lang="en-US" sz="4500" b="1" dirty="0" err="1">
                <a:latin typeface="Corbel" panose="020B0503020204020204" pitchFamily="34" charset="0"/>
              </a:rPr>
              <a:t>dată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x-none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istoria</a:t>
            </a:r>
            <a:r>
              <a:rPr lang="en-US" sz="4500" b="1" dirty="0">
                <a:latin typeface="Corbel" panose="020B0503020204020204" pitchFamily="34" charset="0"/>
              </a:rPr>
              <a:t> SUA, </a:t>
            </a:r>
            <a:r>
              <a:rPr lang="en-US" sz="4500" b="1" dirty="0" err="1">
                <a:latin typeface="Corbel" panose="020B0503020204020204" pitchFamily="34" charset="0"/>
              </a:rPr>
              <a:t>autoritățile</a:t>
            </a:r>
            <a:r>
              <a:rPr lang="en-US" sz="4500" b="1" dirty="0">
                <a:latin typeface="Corbel" panose="020B0503020204020204" pitchFamily="34" charset="0"/>
              </a:rPr>
              <a:t> locale…</a:t>
            </a:r>
            <a:r>
              <a:rPr lang="en-US" sz="4500" dirty="0">
                <a:latin typeface="Corbel" panose="020B0503020204020204" pitchFamily="34" charset="0"/>
              </a:rPr>
              <a:t> 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1. разрешили людям с проблемами зрения участвовать в маршах</a:t>
            </a:r>
            <a:r>
              <a:rPr lang="ro-RO" sz="4500" dirty="0">
                <a:latin typeface="Corbel" panose="020B0503020204020204" pitchFamily="34" charset="0"/>
              </a:rPr>
              <a:t> / </a:t>
            </a:r>
            <a:r>
              <a:rPr lang="en-US" sz="4500" dirty="0">
                <a:latin typeface="Corbel" panose="020B0503020204020204" pitchFamily="34" charset="0"/>
              </a:rPr>
              <a:t>au </a:t>
            </a:r>
            <a:r>
              <a:rPr lang="en-US" sz="4500" dirty="0" err="1">
                <a:latin typeface="Corbel" panose="020B0503020204020204" pitchFamily="34" charset="0"/>
              </a:rPr>
              <a:t>permis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x-none" sz="4500" dirty="0">
                <a:latin typeface="Corbel" panose="020B0503020204020204" pitchFamily="34" charset="0"/>
              </a:rPr>
              <a:t>	   </a:t>
            </a:r>
            <a:r>
              <a:rPr lang="en-US" sz="4500" dirty="0" err="1">
                <a:latin typeface="Corbel" panose="020B0503020204020204" pitchFamily="34" charset="0"/>
              </a:rPr>
              <a:t>persoanelor</a:t>
            </a:r>
            <a:r>
              <a:rPr lang="en-US" sz="4500" dirty="0">
                <a:latin typeface="Corbel" panose="020B0503020204020204" pitchFamily="34" charset="0"/>
              </a:rPr>
              <a:t> cu </a:t>
            </a:r>
            <a:r>
              <a:rPr lang="en-US" sz="4500" dirty="0" err="1">
                <a:latin typeface="Corbel" panose="020B0503020204020204" pitchFamily="34" charset="0"/>
              </a:rPr>
              <a:t>probleme</a:t>
            </a:r>
            <a:r>
              <a:rPr lang="en-US" sz="4500" dirty="0">
                <a:latin typeface="Corbel" panose="020B0503020204020204" pitchFamily="34" charset="0"/>
              </a:rPr>
              <a:t> ale </a:t>
            </a:r>
            <a:r>
              <a:rPr lang="en-US" sz="4500" dirty="0" err="1">
                <a:latin typeface="Corbel" panose="020B0503020204020204" pitchFamily="34" charset="0"/>
              </a:rPr>
              <a:t>vederii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participe</a:t>
            </a:r>
            <a:r>
              <a:rPr lang="en-US" sz="4500" dirty="0">
                <a:latin typeface="Corbel" panose="020B0503020204020204" pitchFamily="34" charset="0"/>
              </a:rPr>
              <a:t> la </a:t>
            </a:r>
            <a:r>
              <a:rPr lang="en-US" sz="4500" dirty="0" err="1">
                <a:latin typeface="Corbel" panose="020B0503020204020204" pitchFamily="34" charset="0"/>
              </a:rPr>
              <a:t>demonstrații</a:t>
            </a:r>
            <a:r>
              <a:rPr lang="ro-MD" sz="4500" dirty="0">
                <a:latin typeface="Corbel" panose="020B0503020204020204" pitchFamily="34" charset="0"/>
              </a:rPr>
              <a:t>.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2. предоставили избирательное право женщинам</a:t>
            </a:r>
            <a:r>
              <a:rPr lang="ro-RO" sz="4500" dirty="0">
                <a:latin typeface="Corbel" panose="020B0503020204020204" pitchFamily="34" charset="0"/>
              </a:rPr>
              <a:t> / </a:t>
            </a:r>
            <a:r>
              <a:rPr lang="en-US" sz="4500" dirty="0">
                <a:latin typeface="Corbel" panose="020B0503020204020204" pitchFamily="34" charset="0"/>
              </a:rPr>
              <a:t>au </a:t>
            </a:r>
            <a:r>
              <a:rPr lang="en-US" sz="4500" dirty="0" err="1">
                <a:latin typeface="Corbel" panose="020B0503020204020204" pitchFamily="34" charset="0"/>
              </a:rPr>
              <a:t>acordat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femeilor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dreptul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x-none" sz="4500" dirty="0">
                <a:latin typeface="Corbel" panose="020B0503020204020204" pitchFamily="34" charset="0"/>
              </a:rPr>
              <a:t>     </a:t>
            </a:r>
            <a:r>
              <a:rPr lang="en-US" sz="4500" dirty="0">
                <a:latin typeface="Corbel" panose="020B0503020204020204" pitchFamily="34" charset="0"/>
              </a:rPr>
              <a:t>de a </a:t>
            </a:r>
            <a:r>
              <a:rPr lang="en-US" sz="4500" dirty="0" err="1">
                <a:latin typeface="Corbel" panose="020B0503020204020204" pitchFamily="34" charset="0"/>
              </a:rPr>
              <a:t>vota</a:t>
            </a:r>
            <a:r>
              <a:rPr lang="ro-MD" sz="4500" dirty="0">
                <a:latin typeface="Corbel" panose="020B0503020204020204" pitchFamily="34" charset="0"/>
              </a:rPr>
              <a:t>.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3. провели выборы</a:t>
            </a:r>
            <a:r>
              <a:rPr lang="ro-RO" sz="4500" dirty="0">
                <a:latin typeface="Corbel" panose="020B0503020204020204" pitchFamily="34" charset="0"/>
              </a:rPr>
              <a:t> / </a:t>
            </a:r>
            <a:r>
              <a:rPr lang="en-US" sz="4500" dirty="0">
                <a:latin typeface="Corbel" panose="020B0503020204020204" pitchFamily="34" charset="0"/>
              </a:rPr>
              <a:t>au </a:t>
            </a:r>
            <a:r>
              <a:rPr lang="en-US" sz="4500" dirty="0" err="1">
                <a:latin typeface="Corbel" panose="020B0503020204020204" pitchFamily="34" charset="0"/>
              </a:rPr>
              <a:t>permis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desfășurarea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alegerilor</a:t>
            </a:r>
            <a:r>
              <a:rPr lang="ro-MD" sz="4500" dirty="0">
                <a:latin typeface="Corbel" panose="020B0503020204020204" pitchFamily="34" charset="0"/>
              </a:rPr>
              <a:t>.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4. открыли завод по производству весов</a:t>
            </a:r>
            <a:r>
              <a:rPr lang="ro-RO" sz="4500" dirty="0">
                <a:latin typeface="Corbel" panose="020B0503020204020204" pitchFamily="34" charset="0"/>
              </a:rPr>
              <a:t> / </a:t>
            </a:r>
            <a:r>
              <a:rPr lang="pt-BR" sz="4500" dirty="0">
                <a:latin typeface="Corbel" panose="020B0503020204020204" pitchFamily="34" charset="0"/>
              </a:rPr>
              <a:t>au deschis o fabrică de producție a </a:t>
            </a:r>
            <a:r>
              <a:rPr lang="x-none" sz="4500" dirty="0">
                <a:latin typeface="Corbel" panose="020B0503020204020204" pitchFamily="34" charset="0"/>
              </a:rPr>
              <a:t>  </a:t>
            </a:r>
          </a:p>
          <a:p>
            <a:pPr fontAlgn="base"/>
            <a:r>
              <a:rPr lang="x-none" sz="4500" dirty="0">
                <a:latin typeface="Corbel" panose="020B0503020204020204" pitchFamily="34" charset="0"/>
              </a:rPr>
              <a:t>     </a:t>
            </a:r>
            <a:r>
              <a:rPr lang="pt-BR" sz="4500" dirty="0">
                <a:latin typeface="Corbel" panose="020B0503020204020204" pitchFamily="34" charset="0"/>
              </a:rPr>
              <a:t>cântarelor</a:t>
            </a:r>
            <a:r>
              <a:rPr lang="ro-MD" sz="4500" dirty="0">
                <a:latin typeface="Corbel" panose="020B0503020204020204" pitchFamily="34" charset="0"/>
              </a:rPr>
              <a:t>.</a:t>
            </a:r>
            <a:endParaRPr lang="ru-RU" sz="45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3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b="1" dirty="0">
                <a:latin typeface="Corbel" panose="020B0503020204020204" pitchFamily="34" charset="0"/>
              </a:rPr>
              <a:t>Вайоминг получил прозвище «Штат равноправия», потому что в 1869 году</a:t>
            </a:r>
            <a:r>
              <a:rPr lang="ro-RO" sz="4500" b="1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500" b="1" dirty="0">
                <a:latin typeface="Corbel" panose="020B0503020204020204" pitchFamily="34" charset="0"/>
              </a:rPr>
              <a:t>власти</a:t>
            </a:r>
            <a:r>
              <a:rPr lang="x-none" sz="4500" b="1" dirty="0">
                <a:latin typeface="Corbel" panose="020B0503020204020204" pitchFamily="34" charset="0"/>
              </a:rPr>
              <a:t> </a:t>
            </a:r>
            <a:r>
              <a:rPr lang="ru-RU" sz="4500" b="1" dirty="0">
                <a:latin typeface="Corbel" panose="020B0503020204020204" pitchFamily="34" charset="0"/>
              </a:rPr>
              <a:t>штата впервые в США… </a:t>
            </a:r>
            <a:endParaRPr lang="ro-RO" sz="4500" b="1" dirty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>
                <a:latin typeface="Corbel" panose="020B0503020204020204" pitchFamily="34" charset="0"/>
              </a:rPr>
              <a:t>Wyoming a </a:t>
            </a:r>
            <a:r>
              <a:rPr lang="en-US" sz="4500" b="1" dirty="0" err="1">
                <a:latin typeface="Corbel" panose="020B0503020204020204" pitchFamily="34" charset="0"/>
              </a:rPr>
              <a:t>primit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porecla</a:t>
            </a:r>
            <a:r>
              <a:rPr lang="en-US" sz="4500" b="1" dirty="0">
                <a:latin typeface="Corbel" panose="020B0503020204020204" pitchFamily="34" charset="0"/>
              </a:rPr>
              <a:t> de ”Stat al </a:t>
            </a:r>
            <a:r>
              <a:rPr lang="en-US" sz="4500" b="1" dirty="0" err="1">
                <a:latin typeface="Corbel" panose="020B0503020204020204" pitchFamily="34" charset="0"/>
              </a:rPr>
              <a:t>Egalității</a:t>
            </a:r>
            <a:r>
              <a:rPr lang="en-US" sz="4500" b="1" dirty="0">
                <a:latin typeface="Corbel" panose="020B0503020204020204" pitchFamily="34" charset="0"/>
              </a:rPr>
              <a:t>” </a:t>
            </a:r>
            <a:r>
              <a:rPr lang="en-US" sz="4500" b="1" dirty="0" err="1">
                <a:latin typeface="Corbel" panose="020B0503020204020204" pitchFamily="34" charset="0"/>
              </a:rPr>
              <a:t>deoarece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ro-MD" sz="4500" b="1" dirty="0">
                <a:latin typeface="Corbel" panose="020B0503020204020204" pitchFamily="34" charset="0"/>
              </a:rPr>
              <a:t>anul </a:t>
            </a:r>
            <a:r>
              <a:rPr lang="en-US" sz="4500" b="1" dirty="0">
                <a:latin typeface="Corbel" panose="020B0503020204020204" pitchFamily="34" charset="0"/>
              </a:rPr>
              <a:t>1869, </a:t>
            </a:r>
            <a:r>
              <a:rPr lang="en-US" sz="4500" b="1" dirty="0" err="1">
                <a:latin typeface="Corbel" panose="020B0503020204020204" pitchFamily="34" charset="0"/>
              </a:rPr>
              <a:t>pentru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endParaRPr lang="x-none" sz="4500" b="1" dirty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>
                <a:latin typeface="Corbel" panose="020B0503020204020204" pitchFamily="34" charset="0"/>
              </a:rPr>
              <a:t>prima </a:t>
            </a:r>
            <a:r>
              <a:rPr lang="en-US" sz="4500" b="1" dirty="0" err="1">
                <a:latin typeface="Corbel" panose="020B0503020204020204" pitchFamily="34" charset="0"/>
              </a:rPr>
              <a:t>dată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x-none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istoria</a:t>
            </a:r>
            <a:r>
              <a:rPr lang="en-US" sz="4500" b="1" dirty="0">
                <a:latin typeface="Corbel" panose="020B0503020204020204" pitchFamily="34" charset="0"/>
              </a:rPr>
              <a:t> SUA, </a:t>
            </a:r>
            <a:r>
              <a:rPr lang="en-US" sz="4500" b="1" dirty="0" err="1">
                <a:latin typeface="Corbel" panose="020B0503020204020204" pitchFamily="34" charset="0"/>
              </a:rPr>
              <a:t>autoritățile</a:t>
            </a:r>
            <a:r>
              <a:rPr lang="en-US" sz="4500" b="1" dirty="0">
                <a:latin typeface="Corbel" panose="020B0503020204020204" pitchFamily="34" charset="0"/>
              </a:rPr>
              <a:t> locale…</a:t>
            </a:r>
            <a:r>
              <a:rPr lang="en-US" sz="4500" dirty="0">
                <a:latin typeface="Corbel" panose="020B0503020204020204" pitchFamily="34" charset="0"/>
              </a:rPr>
              <a:t> 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1. разрешили людям с проблемами зрения участвовать в маршах</a:t>
            </a:r>
            <a:r>
              <a:rPr lang="ro-RO" sz="4500" dirty="0">
                <a:latin typeface="Corbel" panose="020B0503020204020204" pitchFamily="34" charset="0"/>
              </a:rPr>
              <a:t> / </a:t>
            </a:r>
            <a:r>
              <a:rPr lang="en-US" sz="4500" dirty="0">
                <a:latin typeface="Corbel" panose="020B0503020204020204" pitchFamily="34" charset="0"/>
              </a:rPr>
              <a:t>au </a:t>
            </a:r>
            <a:r>
              <a:rPr lang="en-US" sz="4500" dirty="0" err="1">
                <a:latin typeface="Corbel" panose="020B0503020204020204" pitchFamily="34" charset="0"/>
              </a:rPr>
              <a:t>permis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x-none" sz="4500" dirty="0">
                <a:latin typeface="Corbel" panose="020B0503020204020204" pitchFamily="34" charset="0"/>
              </a:rPr>
              <a:t>	   </a:t>
            </a:r>
            <a:r>
              <a:rPr lang="en-US" sz="4500" dirty="0" err="1">
                <a:latin typeface="Corbel" panose="020B0503020204020204" pitchFamily="34" charset="0"/>
              </a:rPr>
              <a:t>persoanelor</a:t>
            </a:r>
            <a:r>
              <a:rPr lang="en-US" sz="4500" dirty="0">
                <a:latin typeface="Corbel" panose="020B0503020204020204" pitchFamily="34" charset="0"/>
              </a:rPr>
              <a:t> cu </a:t>
            </a:r>
            <a:r>
              <a:rPr lang="en-US" sz="4500" dirty="0" err="1">
                <a:latin typeface="Corbel" panose="020B0503020204020204" pitchFamily="34" charset="0"/>
              </a:rPr>
              <a:t>probleme</a:t>
            </a:r>
            <a:r>
              <a:rPr lang="en-US" sz="4500" dirty="0">
                <a:latin typeface="Corbel" panose="020B0503020204020204" pitchFamily="34" charset="0"/>
              </a:rPr>
              <a:t> ale </a:t>
            </a:r>
            <a:r>
              <a:rPr lang="en-US" sz="4500" dirty="0" err="1">
                <a:latin typeface="Corbel" panose="020B0503020204020204" pitchFamily="34" charset="0"/>
              </a:rPr>
              <a:t>vederii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participe</a:t>
            </a:r>
            <a:r>
              <a:rPr lang="en-US" sz="4500" dirty="0">
                <a:latin typeface="Corbel" panose="020B0503020204020204" pitchFamily="34" charset="0"/>
              </a:rPr>
              <a:t> la </a:t>
            </a:r>
            <a:r>
              <a:rPr lang="en-US" sz="4500" dirty="0" err="1">
                <a:latin typeface="Corbel" panose="020B0503020204020204" pitchFamily="34" charset="0"/>
              </a:rPr>
              <a:t>demonstrații</a:t>
            </a:r>
            <a:r>
              <a:rPr lang="ro-MD" sz="4500" dirty="0">
                <a:latin typeface="Corbel" panose="020B0503020204020204" pitchFamily="34" charset="0"/>
              </a:rPr>
              <a:t>.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2. предоставили избирательное право женщинам</a:t>
            </a:r>
            <a:r>
              <a:rPr lang="ro-RO" sz="4500" dirty="0">
                <a:latin typeface="Corbel" panose="020B0503020204020204" pitchFamily="34" charset="0"/>
              </a:rPr>
              <a:t> / </a:t>
            </a:r>
            <a:r>
              <a:rPr lang="en-US" sz="4500" dirty="0">
                <a:latin typeface="Corbel" panose="020B0503020204020204" pitchFamily="34" charset="0"/>
              </a:rPr>
              <a:t>au </a:t>
            </a:r>
            <a:r>
              <a:rPr lang="en-US" sz="4500" dirty="0" err="1">
                <a:latin typeface="Corbel" panose="020B0503020204020204" pitchFamily="34" charset="0"/>
              </a:rPr>
              <a:t>acordat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femeilor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dreptul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x-none" sz="4500" dirty="0">
                <a:latin typeface="Corbel" panose="020B0503020204020204" pitchFamily="34" charset="0"/>
              </a:rPr>
              <a:t>     </a:t>
            </a:r>
            <a:r>
              <a:rPr lang="en-US" sz="4500" dirty="0">
                <a:latin typeface="Corbel" panose="020B0503020204020204" pitchFamily="34" charset="0"/>
              </a:rPr>
              <a:t>de a </a:t>
            </a:r>
            <a:r>
              <a:rPr lang="en-US" sz="4500" dirty="0" err="1">
                <a:latin typeface="Corbel" panose="020B0503020204020204" pitchFamily="34" charset="0"/>
              </a:rPr>
              <a:t>vota</a:t>
            </a:r>
            <a:r>
              <a:rPr lang="ro-MD" sz="4500" dirty="0">
                <a:latin typeface="Corbel" panose="020B0503020204020204" pitchFamily="34" charset="0"/>
              </a:rPr>
              <a:t>.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3. провели выборы</a:t>
            </a:r>
            <a:r>
              <a:rPr lang="ro-RO" sz="4500" dirty="0">
                <a:latin typeface="Corbel" panose="020B0503020204020204" pitchFamily="34" charset="0"/>
              </a:rPr>
              <a:t> / </a:t>
            </a:r>
            <a:r>
              <a:rPr lang="en-US" sz="4500" dirty="0">
                <a:latin typeface="Corbel" panose="020B0503020204020204" pitchFamily="34" charset="0"/>
              </a:rPr>
              <a:t>au </a:t>
            </a:r>
            <a:r>
              <a:rPr lang="en-US" sz="4500" dirty="0" err="1">
                <a:latin typeface="Corbel" panose="020B0503020204020204" pitchFamily="34" charset="0"/>
              </a:rPr>
              <a:t>permis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desfășurarea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alegerilor</a:t>
            </a:r>
            <a:r>
              <a:rPr lang="ro-MD" sz="4500" dirty="0">
                <a:latin typeface="Corbel" panose="020B0503020204020204" pitchFamily="34" charset="0"/>
              </a:rPr>
              <a:t>.</a:t>
            </a:r>
            <a:endParaRPr lang="x-none" sz="4500" dirty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4. открыли завод по производству весов</a:t>
            </a:r>
            <a:r>
              <a:rPr lang="ro-RO" sz="4500" dirty="0">
                <a:latin typeface="Corbel" panose="020B0503020204020204" pitchFamily="34" charset="0"/>
              </a:rPr>
              <a:t> / </a:t>
            </a:r>
            <a:r>
              <a:rPr lang="pt-BR" sz="4500" dirty="0">
                <a:latin typeface="Corbel" panose="020B0503020204020204" pitchFamily="34" charset="0"/>
              </a:rPr>
              <a:t>au deschis o fabrică de producție a </a:t>
            </a:r>
            <a:r>
              <a:rPr lang="x-none" sz="4500" dirty="0">
                <a:latin typeface="Corbel" panose="020B0503020204020204" pitchFamily="34" charset="0"/>
              </a:rPr>
              <a:t>  </a:t>
            </a:r>
          </a:p>
          <a:p>
            <a:pPr fontAlgn="base"/>
            <a:r>
              <a:rPr lang="x-none" sz="4500" dirty="0">
                <a:latin typeface="Corbel" panose="020B0503020204020204" pitchFamily="34" charset="0"/>
              </a:rPr>
              <a:t>     </a:t>
            </a:r>
            <a:r>
              <a:rPr lang="pt-BR" sz="4500" dirty="0">
                <a:latin typeface="Corbel" panose="020B0503020204020204" pitchFamily="34" charset="0"/>
              </a:rPr>
              <a:t>cântarelor</a:t>
            </a:r>
            <a:r>
              <a:rPr lang="ro-MD" sz="4500">
                <a:latin typeface="Corbel" panose="020B0503020204020204" pitchFamily="34" charset="0"/>
              </a:rPr>
              <a:t>.</a:t>
            </a:r>
            <a:endParaRPr lang="ru-RU" sz="4500" dirty="0">
              <a:latin typeface="Corbel" panose="020B05030202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947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59" y="1118607"/>
            <a:ext cx="10923319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4 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484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Какого </a:t>
            </a:r>
            <a:r>
              <a:rPr lang="ru-RU" sz="6300" b="1" dirty="0">
                <a:latin typeface="Corbel" panose="020B0503020204020204" pitchFamily="34" charset="0"/>
              </a:rPr>
              <a:t>цвета лента – символ поддержки кампании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против</a:t>
            </a:r>
            <a:r>
              <a:rPr lang="ro-MD" sz="6300" b="1" dirty="0" smtClean="0">
                <a:latin typeface="Corbel" panose="020B0503020204020204" pitchFamily="34" charset="0"/>
              </a:rPr>
              <a:t> </a:t>
            </a:r>
            <a:r>
              <a:rPr lang="ru-RU" sz="6300" b="1" dirty="0" smtClean="0">
                <a:latin typeface="Corbel" panose="020B0503020204020204" pitchFamily="34" charset="0"/>
              </a:rPr>
              <a:t>домашнего насилия?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smtClean="0">
                <a:latin typeface="Corbel" panose="020B0503020204020204" pitchFamily="34" charset="0"/>
              </a:rPr>
              <a:t>Ce </a:t>
            </a:r>
            <a:r>
              <a:rPr lang="en-US" sz="6300" b="1" dirty="0" err="1">
                <a:latin typeface="Corbel" panose="020B0503020204020204" pitchFamily="34" charset="0"/>
              </a:rPr>
              <a:t>culoare</a:t>
            </a:r>
            <a:r>
              <a:rPr lang="en-US" sz="6300" b="1" dirty="0">
                <a:latin typeface="Corbel" panose="020B0503020204020204" pitchFamily="34" charset="0"/>
              </a:rPr>
              <a:t> are </a:t>
            </a:r>
            <a:r>
              <a:rPr lang="en-US" sz="6300" b="1" dirty="0" err="1">
                <a:latin typeface="Corbel" panose="020B0503020204020204" pitchFamily="34" charset="0"/>
              </a:rPr>
              <a:t>panglica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simbol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susținere</a:t>
            </a:r>
            <a:r>
              <a:rPr lang="en-US" sz="6300" b="1" dirty="0">
                <a:latin typeface="Corbel" panose="020B0503020204020204" pitchFamily="34" charset="0"/>
              </a:rPr>
              <a:t> a </a:t>
            </a:r>
            <a:r>
              <a:rPr lang="en-US" sz="6300" b="1" dirty="0" err="1">
                <a:latin typeface="Corbel" panose="020B0503020204020204" pitchFamily="34" charset="0"/>
              </a:rPr>
              <a:t>campaniei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împotriva</a:t>
            </a:r>
            <a:r>
              <a:rPr lang="ro-MD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violenței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familie</a:t>
            </a:r>
            <a:r>
              <a:rPr lang="en-US" sz="6300" b="1" dirty="0">
                <a:latin typeface="Corbel" panose="020B0503020204020204" pitchFamily="34" charset="0"/>
              </a:rPr>
              <a:t>? </a:t>
            </a:r>
            <a:endParaRPr lang="ro-RO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Розовая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smtClean="0">
                <a:latin typeface="Corbel" panose="020B0503020204020204" pitchFamily="34" charset="0"/>
              </a:rPr>
              <a:t>Roz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Фиолетовая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smtClean="0">
                <a:latin typeface="Corbel" panose="020B0503020204020204" pitchFamily="34" charset="0"/>
              </a:rPr>
              <a:t>Violet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Красная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 smtClean="0">
                <a:latin typeface="Corbel" panose="020B0503020204020204" pitchFamily="34" charset="0"/>
              </a:rPr>
              <a:t>Roș</a:t>
            </a:r>
            <a:r>
              <a:rPr lang="ro-MD" sz="6300" dirty="0" smtClean="0">
                <a:latin typeface="Corbel" panose="020B0503020204020204" pitchFamily="34" charset="0"/>
              </a:rPr>
              <a:t>u</a:t>
            </a:r>
            <a:endParaRPr lang="ro-MD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Зелёная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>
                <a:latin typeface="Corbel" panose="020B0503020204020204" pitchFamily="34" charset="0"/>
              </a:rPr>
              <a:t>Verde</a:t>
            </a:r>
            <a:endParaRPr lang="ru-RU" sz="63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2954</TotalTime>
  <Words>1275</Words>
  <Application>Microsoft Office PowerPoint</Application>
  <PresentationFormat>Произвольный</PresentationFormat>
  <Paragraphs>193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417</cp:revision>
  <dcterms:modified xsi:type="dcterms:W3CDTF">2021-01-06T16:52:37Z</dcterms:modified>
</cp:coreProperties>
</file>