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34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392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88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82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911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33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3066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683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71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868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36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22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7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657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18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5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1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Внимание</a:t>
            </a:r>
            <a:r>
              <a:rPr lang="ru-RU" sz="47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ответа</a:t>
            </a:r>
            <a:r>
              <a:rPr lang="ru-RU" sz="47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все правильные.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Atenție</a:t>
            </a:r>
            <a:r>
              <a:rPr lang="en-US" sz="4700" i="1" dirty="0">
                <a:latin typeface="Corbel" panose="020B0503020204020204" pitchFamily="34" charset="0"/>
              </a:rPr>
              <a:t>! </a:t>
            </a:r>
            <a:r>
              <a:rPr lang="en-US" sz="4700" i="1" dirty="0" err="1">
                <a:latin typeface="Corbel" panose="020B0503020204020204" pitchFamily="34" charset="0"/>
              </a:rPr>
              <a:t>Această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întrebare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avea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opțiuni</a:t>
            </a:r>
            <a:r>
              <a:rPr lang="en-US" sz="4700" i="1" dirty="0">
                <a:latin typeface="Corbel" panose="020B0503020204020204" pitchFamily="34" charset="0"/>
              </a:rPr>
              <a:t> de </a:t>
            </a:r>
            <a:r>
              <a:rPr lang="en-US" sz="4700" i="1" dirty="0" err="1">
                <a:latin typeface="Corbel" panose="020B0503020204020204" pitchFamily="34" charset="0"/>
              </a:rPr>
              <a:t>răspuns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corecte</a:t>
            </a:r>
            <a:r>
              <a:rPr lang="en-US" sz="4700" i="1" dirty="0">
                <a:latin typeface="Corbel" panose="020B0503020204020204" pitchFamily="34" charset="0"/>
              </a:rPr>
              <a:t>,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sau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nici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una</a:t>
            </a:r>
            <a:r>
              <a:rPr lang="en-US" sz="4700" i="1" dirty="0">
                <a:latin typeface="Corbel" panose="020B0503020204020204" pitchFamily="34" charset="0"/>
              </a:rPr>
              <a:t>. </a:t>
            </a:r>
            <a:r>
              <a:rPr lang="en-US" sz="4700" i="1" dirty="0" err="1">
                <a:latin typeface="Corbel" panose="020B0503020204020204" pitchFamily="34" charset="0"/>
              </a:rPr>
              <a:t>Dacă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există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- </a:t>
            </a:r>
            <a:r>
              <a:rPr lang="en-US" sz="4700" i="1" dirty="0" err="1">
                <a:latin typeface="Corbel" panose="020B0503020204020204" pitchFamily="34" charset="0"/>
              </a:rPr>
              <a:t>selectați</a:t>
            </a:r>
            <a:r>
              <a:rPr lang="en-US" sz="4700" i="1" dirty="0">
                <a:latin typeface="Corbel" panose="020B0503020204020204" pitchFamily="34" charset="0"/>
              </a:rPr>
              <a:t>-le </a:t>
            </a:r>
            <a:r>
              <a:rPr lang="en-US" sz="4700" i="1" dirty="0" err="1">
                <a:latin typeface="Corbel" panose="020B0503020204020204" pitchFamily="34" charset="0"/>
              </a:rPr>
              <a:t>pe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toate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corecte</a:t>
            </a:r>
            <a:r>
              <a:rPr lang="en-US" sz="4700" i="1" dirty="0" smtClean="0">
                <a:latin typeface="Corbel" panose="020B0503020204020204" pitchFamily="34" charset="0"/>
              </a:rPr>
              <a:t>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Где </a:t>
            </a:r>
            <a:r>
              <a:rPr lang="ru-RU" sz="4700" b="1" dirty="0">
                <a:latin typeface="Corbel" panose="020B0503020204020204" pitchFamily="34" charset="0"/>
              </a:rPr>
              <a:t>сегодня можно встретить морскую корову? </a:t>
            </a: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Unde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poate</a:t>
            </a:r>
            <a:r>
              <a:rPr lang="en-US" sz="4700" b="1" dirty="0">
                <a:latin typeface="Corbel" panose="020B0503020204020204" pitchFamily="34" charset="0"/>
              </a:rPr>
              <a:t> fi </a:t>
            </a:r>
            <a:r>
              <a:rPr lang="en-US" sz="4700" b="1" dirty="0" err="1">
                <a:latin typeface="Corbel" panose="020B0503020204020204" pitchFamily="34" charset="0"/>
              </a:rPr>
              <a:t>întâlnită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astăzi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Hydrodamalisul</a:t>
            </a:r>
            <a:r>
              <a:rPr lang="en-US" sz="4700" b="1" dirty="0">
                <a:latin typeface="Corbel" panose="020B0503020204020204" pitchFamily="34" charset="0"/>
              </a:rPr>
              <a:t> - </a:t>
            </a:r>
            <a:r>
              <a:rPr lang="en-US" sz="4700" b="1" dirty="0" err="1">
                <a:latin typeface="Corbel" panose="020B0503020204020204" pitchFamily="34" charset="0"/>
              </a:rPr>
              <a:t>vaca</a:t>
            </a:r>
            <a:r>
              <a:rPr lang="en-US" sz="4700" b="1" dirty="0">
                <a:latin typeface="Corbel" panose="020B0503020204020204" pitchFamily="34" charset="0"/>
              </a:rPr>
              <a:t> de </a:t>
            </a:r>
            <a:r>
              <a:rPr lang="en-US" sz="4700" b="1" dirty="0" smtClean="0">
                <a:latin typeface="Corbel" panose="020B0503020204020204" pitchFamily="34" charset="0"/>
              </a:rPr>
              <a:t>mare?</a:t>
            </a:r>
            <a:endParaRPr lang="ru-RU" sz="4700" b="1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В </a:t>
            </a:r>
            <a:r>
              <a:rPr lang="ru-RU" sz="4700" dirty="0">
                <a:latin typeface="Corbel" panose="020B0503020204020204" pitchFamily="34" charset="0"/>
              </a:rPr>
              <a:t>Мексиканском </a:t>
            </a:r>
            <a:r>
              <a:rPr lang="ru-RU" sz="4700" dirty="0" smtClean="0">
                <a:latin typeface="Corbel" panose="020B0503020204020204" pitchFamily="34" charset="0"/>
              </a:rPr>
              <a:t>заливе</a:t>
            </a:r>
            <a:r>
              <a:rPr lang="ro-RO" sz="4700" dirty="0" smtClean="0">
                <a:latin typeface="Corbel" panose="020B0503020204020204" pitchFamily="34" charset="0"/>
              </a:rPr>
              <a:t> /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Golful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Mexic</a:t>
            </a:r>
            <a:r>
              <a:rPr lang="ro-RO" sz="4700" dirty="0" smtClean="0">
                <a:latin typeface="Corbel" panose="020B0503020204020204" pitchFamily="34" charset="0"/>
              </a:rPr>
              <a:t>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В </a:t>
            </a:r>
            <a:r>
              <a:rPr lang="ru-RU" sz="4700" dirty="0" smtClean="0">
                <a:latin typeface="Corbel" panose="020B0503020204020204" pitchFamily="34" charset="0"/>
              </a:rPr>
              <a:t>Антарктиде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Antarctida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В Беринговом </a:t>
            </a:r>
            <a:r>
              <a:rPr lang="ru-RU" sz="4700" dirty="0" smtClean="0">
                <a:latin typeface="Corbel" panose="020B0503020204020204" pitchFamily="34" charset="0"/>
              </a:rPr>
              <a:t>проливе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strâmtoarea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Bering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У берегов </a:t>
            </a:r>
            <a:r>
              <a:rPr lang="ru-RU" sz="4700" dirty="0" smtClean="0">
                <a:latin typeface="Corbel" panose="020B0503020204020204" pitchFamily="34" charset="0"/>
              </a:rPr>
              <a:t>Индии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largul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coastei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Indiei</a:t>
            </a:r>
            <a:endParaRPr lang="ru-RU" sz="47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1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62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Что из перечисленного – самое большое </a:t>
            </a:r>
          </a:p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бессточное озеро? </a:t>
            </a:r>
          </a:p>
          <a:p>
            <a:pPr fontAlgn="base"/>
            <a:r>
              <a:rPr lang="it-IT" sz="6500" b="1" dirty="0">
                <a:latin typeface="Corbel" panose="020B0503020204020204" pitchFamily="34" charset="0"/>
              </a:rPr>
              <a:t>Care din acestea e</a:t>
            </a:r>
            <a:r>
              <a:rPr lang="ro-MD" sz="6500" b="1" dirty="0">
                <a:latin typeface="Corbel" panose="020B0503020204020204" pitchFamily="34" charset="0"/>
              </a:rPr>
              <a:t>ste</a:t>
            </a:r>
            <a:r>
              <a:rPr lang="it-IT" sz="6500" b="1" dirty="0">
                <a:latin typeface="Corbel" panose="020B0503020204020204" pitchFamily="34" charset="0"/>
              </a:rPr>
              <a:t> cel mai mare lac lipsit de 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it-IT" sz="6500" b="1" dirty="0">
                <a:latin typeface="Corbel" panose="020B0503020204020204" pitchFamily="34" charset="0"/>
              </a:rPr>
              <a:t>scurgere?</a:t>
            </a:r>
            <a:r>
              <a:rPr lang="it-IT" sz="6500" dirty="0">
                <a:latin typeface="Corbel" panose="020B0503020204020204" pitchFamily="34" charset="0"/>
              </a:rPr>
              <a:t> 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1. Средиземное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Mediteraneană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2. Красное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>
                <a:latin typeface="Corbel" panose="020B0503020204020204" pitchFamily="34" charset="0"/>
              </a:rPr>
              <a:t> 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Roșie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3. Каспийское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Caspică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4. Филиппинское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Filipineză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76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Что из перечисленного – самое большое </a:t>
            </a:r>
          </a:p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бессточное озеро? </a:t>
            </a:r>
          </a:p>
          <a:p>
            <a:pPr fontAlgn="base"/>
            <a:r>
              <a:rPr lang="it-IT" sz="6500" b="1" dirty="0">
                <a:latin typeface="Corbel" panose="020B0503020204020204" pitchFamily="34" charset="0"/>
              </a:rPr>
              <a:t>Care din acestea e</a:t>
            </a:r>
            <a:r>
              <a:rPr lang="ro-MD" sz="6500" b="1" dirty="0">
                <a:latin typeface="Corbel" panose="020B0503020204020204" pitchFamily="34" charset="0"/>
              </a:rPr>
              <a:t>ste</a:t>
            </a:r>
            <a:r>
              <a:rPr lang="it-IT" sz="6500" b="1" dirty="0">
                <a:latin typeface="Corbel" panose="020B0503020204020204" pitchFamily="34" charset="0"/>
              </a:rPr>
              <a:t> cel mai mare lac lipsit de 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it-IT" sz="6500" b="1" dirty="0">
                <a:latin typeface="Corbel" panose="020B0503020204020204" pitchFamily="34" charset="0"/>
              </a:rPr>
              <a:t>scurgere?</a:t>
            </a:r>
            <a:r>
              <a:rPr lang="it-IT" sz="6500" dirty="0">
                <a:latin typeface="Corbel" panose="020B0503020204020204" pitchFamily="34" charset="0"/>
              </a:rPr>
              <a:t> 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1. Средиземное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Mediteraneană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2. Красное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>
                <a:latin typeface="Corbel" panose="020B0503020204020204" pitchFamily="34" charset="0"/>
              </a:rPr>
              <a:t> 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Roșie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3. Каспийское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Caspică</a:t>
            </a:r>
            <a:endParaRPr lang="ru-RU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4. Филиппинское море</a:t>
            </a:r>
            <a:r>
              <a:rPr lang="ro-RO" sz="6500" dirty="0">
                <a:latin typeface="Corbel" panose="020B0503020204020204" pitchFamily="34" charset="0"/>
              </a:rPr>
              <a:t> / </a:t>
            </a:r>
            <a:r>
              <a:rPr lang="en-US" sz="6500" dirty="0" err="1">
                <a:latin typeface="Corbel" panose="020B0503020204020204" pitchFamily="34" charset="0"/>
              </a:rPr>
              <a:t>Marea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Filipineză</a:t>
            </a:r>
            <a:r>
              <a:rPr lang="en-US" sz="6500">
                <a:latin typeface="Corbel" panose="020B0503020204020204" pitchFamily="34" charset="0"/>
              </a:rPr>
              <a:t> </a:t>
            </a:r>
            <a:endParaRPr lang="ru-RU" sz="65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036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13399"/>
            <a:ext cx="19647968" cy="815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100" b="1" dirty="0">
                <a:latin typeface="Corbel" panose="020B0503020204020204" pitchFamily="34" charset="0"/>
              </a:rPr>
              <a:t>Коралловые полипы – это…</a:t>
            </a:r>
          </a:p>
          <a:p>
            <a:pPr fontAlgn="base"/>
            <a:r>
              <a:rPr lang="en-US" sz="7100" b="1" dirty="0">
                <a:latin typeface="Corbel" panose="020B0503020204020204" pitchFamily="34" charset="0"/>
              </a:rPr>
              <a:t>Coral</a:t>
            </a:r>
            <a:r>
              <a:rPr lang="ro-MO" sz="7100" b="1" dirty="0">
                <a:latin typeface="Corbel" panose="020B0503020204020204" pitchFamily="34" charset="0"/>
              </a:rPr>
              <a:t>ii sunt</a:t>
            </a:r>
            <a:r>
              <a:rPr lang="en-US" sz="7100" b="1" dirty="0">
                <a:latin typeface="Corbel" panose="020B0503020204020204" pitchFamily="34" charset="0"/>
              </a:rPr>
              <a:t>…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1. растения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>
                <a:latin typeface="Corbel" panose="020B0503020204020204" pitchFamily="34" charset="0"/>
              </a:rPr>
              <a:t>plant</a:t>
            </a:r>
            <a:r>
              <a:rPr lang="ro-MD" sz="7100" dirty="0">
                <a:latin typeface="Corbel" panose="020B0503020204020204" pitchFamily="34" charset="0"/>
              </a:rPr>
              <a:t>e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2. животные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>
                <a:latin typeface="Corbel" panose="020B0503020204020204" pitchFamily="34" charset="0"/>
              </a:rPr>
              <a:t>animal</a:t>
            </a:r>
            <a:r>
              <a:rPr lang="ro-MD" sz="7100" dirty="0">
                <a:latin typeface="Corbel" panose="020B0503020204020204" pitchFamily="34" charset="0"/>
              </a:rPr>
              <a:t>e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3. микроорганизмы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>
                <a:latin typeface="Corbel" panose="020B0503020204020204" pitchFamily="34" charset="0"/>
              </a:rPr>
              <a:t>microorganism</a:t>
            </a:r>
            <a:r>
              <a:rPr lang="ro-MD" sz="7100" dirty="0">
                <a:latin typeface="Corbel" panose="020B0503020204020204" pitchFamily="34" charset="0"/>
              </a:rPr>
              <a:t>e</a:t>
            </a:r>
            <a:r>
              <a:rPr lang="en-US" sz="7100" dirty="0">
                <a:latin typeface="Corbel" panose="020B0503020204020204" pitchFamily="34" charset="0"/>
              </a:rPr>
              <a:t> 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4. грибы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 err="1">
                <a:latin typeface="Corbel" panose="020B0503020204020204" pitchFamily="34" charset="0"/>
              </a:rPr>
              <a:t>ciuperc</a:t>
            </a:r>
            <a:r>
              <a:rPr lang="ro-MD" sz="7100" dirty="0">
                <a:latin typeface="Corbel" panose="020B0503020204020204" pitchFamily="34" charset="0"/>
              </a:rPr>
              <a:t>i</a:t>
            </a:r>
            <a:endParaRPr lang="ru-RU" sz="7100" dirty="0">
              <a:latin typeface="Corbel" panose="020B0503020204020204" pitchFamily="34" charset="0"/>
            </a:endParaRPr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 </a:t>
            </a:r>
            <a:r>
              <a:rPr lang="ru-RU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Picture 3" descr="D:\Docs\Desktop\cora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 bwMode="auto">
          <a:xfrm>
            <a:off x="12153900" y="1209013"/>
            <a:ext cx="7950198" cy="56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2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13399"/>
            <a:ext cx="19647968" cy="815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100" b="1" dirty="0">
                <a:latin typeface="Corbel" panose="020B0503020204020204" pitchFamily="34" charset="0"/>
              </a:rPr>
              <a:t>Коралловые полипы – это…</a:t>
            </a:r>
          </a:p>
          <a:p>
            <a:pPr fontAlgn="base"/>
            <a:r>
              <a:rPr lang="en-US" sz="7100" b="1" dirty="0">
                <a:latin typeface="Corbel" panose="020B0503020204020204" pitchFamily="34" charset="0"/>
              </a:rPr>
              <a:t>Coral</a:t>
            </a:r>
            <a:r>
              <a:rPr lang="ro-MO" sz="7100" b="1" dirty="0">
                <a:latin typeface="Corbel" panose="020B0503020204020204" pitchFamily="34" charset="0"/>
              </a:rPr>
              <a:t>ii sunt</a:t>
            </a:r>
            <a:r>
              <a:rPr lang="en-US" sz="7100" b="1" dirty="0">
                <a:latin typeface="Corbel" panose="020B0503020204020204" pitchFamily="34" charset="0"/>
              </a:rPr>
              <a:t>…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1. растения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>
                <a:latin typeface="Corbel" panose="020B0503020204020204" pitchFamily="34" charset="0"/>
              </a:rPr>
              <a:t>plant</a:t>
            </a:r>
            <a:r>
              <a:rPr lang="ro-MD" sz="7100" dirty="0">
                <a:latin typeface="Corbel" panose="020B0503020204020204" pitchFamily="34" charset="0"/>
              </a:rPr>
              <a:t>e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2. животные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>
                <a:latin typeface="Corbel" panose="020B0503020204020204" pitchFamily="34" charset="0"/>
              </a:rPr>
              <a:t>animal</a:t>
            </a:r>
            <a:r>
              <a:rPr lang="ro-MD" sz="7100" dirty="0">
                <a:latin typeface="Corbel" panose="020B0503020204020204" pitchFamily="34" charset="0"/>
              </a:rPr>
              <a:t>e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3. микроорганизмы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>
                <a:latin typeface="Corbel" panose="020B0503020204020204" pitchFamily="34" charset="0"/>
              </a:rPr>
              <a:t>microorganism</a:t>
            </a:r>
            <a:r>
              <a:rPr lang="ro-MD" sz="7100" dirty="0">
                <a:latin typeface="Corbel" panose="020B0503020204020204" pitchFamily="34" charset="0"/>
              </a:rPr>
              <a:t>e</a:t>
            </a:r>
            <a:r>
              <a:rPr lang="en-US" sz="7100" dirty="0">
                <a:latin typeface="Corbel" panose="020B0503020204020204" pitchFamily="34" charset="0"/>
              </a:rPr>
              <a:t> </a:t>
            </a:r>
            <a:endParaRPr lang="ru-RU" sz="7100" dirty="0">
              <a:latin typeface="Corbel" panose="020B0503020204020204" pitchFamily="34" charset="0"/>
            </a:endParaRPr>
          </a:p>
          <a:p>
            <a:pPr fontAlgn="base"/>
            <a:r>
              <a:rPr lang="ru-RU" sz="7100" dirty="0">
                <a:latin typeface="Corbel" panose="020B0503020204020204" pitchFamily="34" charset="0"/>
              </a:rPr>
              <a:t>4. грибы</a:t>
            </a:r>
            <a:r>
              <a:rPr lang="ro-RO" sz="7100" dirty="0">
                <a:latin typeface="Corbel" panose="020B0503020204020204" pitchFamily="34" charset="0"/>
              </a:rPr>
              <a:t> / </a:t>
            </a:r>
            <a:r>
              <a:rPr lang="en-US" sz="7100" dirty="0" err="1">
                <a:latin typeface="Corbel" panose="020B0503020204020204" pitchFamily="34" charset="0"/>
              </a:rPr>
              <a:t>ciuperc</a:t>
            </a:r>
            <a:r>
              <a:rPr lang="ro-MD" sz="7100">
                <a:latin typeface="Corbel" panose="020B0503020204020204" pitchFamily="34" charset="0"/>
              </a:rPr>
              <a:t>i</a:t>
            </a:r>
            <a:endParaRPr lang="ru-RU" sz="7100" dirty="0">
              <a:latin typeface="Corbel" panose="020B0503020204020204" pitchFamily="34" charset="0"/>
            </a:endParaRPr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 </a:t>
            </a:r>
            <a:r>
              <a:rPr lang="ru-RU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Picture 3" descr="D:\Docs\Desktop\cora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 bwMode="auto">
          <a:xfrm>
            <a:off x="12153900" y="1209013"/>
            <a:ext cx="7950198" cy="56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Бездна Челленджера – самая глубокая точка Марианской впадины. </a:t>
            </a: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По данным на 2009 год, её глубина относительно уровня моря </a:t>
            </a: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составляет… </a:t>
            </a: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Challenger Deep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adânc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punct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Groapa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Marianelor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>
                <a:latin typeface="Corbel" panose="020B0503020204020204" pitchFamily="34" charset="0"/>
              </a:rPr>
              <a:t>Conform </a:t>
            </a:r>
            <a:r>
              <a:rPr lang="en-US" sz="5200" b="1" dirty="0" err="1">
                <a:latin typeface="Corbel" panose="020B0503020204020204" pitchFamily="34" charset="0"/>
              </a:rPr>
              <a:t>datelor</a:t>
            </a:r>
            <a:r>
              <a:rPr lang="en-US" sz="5200" b="1" dirty="0">
                <a:latin typeface="Corbel" panose="020B0503020204020204" pitchFamily="34" charset="0"/>
              </a:rPr>
              <a:t> din </a:t>
            </a:r>
            <a:r>
              <a:rPr lang="ro-MD" sz="5200" b="1" dirty="0">
                <a:latin typeface="Corbel" panose="020B0503020204020204" pitchFamily="34" charset="0"/>
              </a:rPr>
              <a:t>anul </a:t>
            </a:r>
            <a:r>
              <a:rPr lang="en-US" sz="5200" b="1" dirty="0">
                <a:latin typeface="Corbel" panose="020B0503020204020204" pitchFamily="34" charset="0"/>
              </a:rPr>
              <a:t>2009, </a:t>
            </a:r>
            <a:r>
              <a:rPr lang="en-US" sz="5200" b="1" dirty="0" err="1">
                <a:latin typeface="Corbel" panose="020B0503020204020204" pitchFamily="34" charset="0"/>
              </a:rPr>
              <a:t>adâncimea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</a:t>
            </a:r>
            <a:r>
              <a:rPr lang="ro-MD" sz="5200" b="1" dirty="0">
                <a:latin typeface="Corbel" panose="020B0503020204020204" pitchFamily="34" charset="0"/>
              </a:rPr>
              <a:t>u</a:t>
            </a:r>
            <a:r>
              <a:rPr lang="en-US" sz="5200" b="1" dirty="0" err="1">
                <a:latin typeface="Corbel" panose="020B0503020204020204" pitchFamily="34" charset="0"/>
              </a:rPr>
              <a:t>ia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raport</a:t>
            </a:r>
            <a:r>
              <a:rPr lang="en-US" sz="5200" b="1" dirty="0">
                <a:latin typeface="Corbel" panose="020B0503020204020204" pitchFamily="34" charset="0"/>
              </a:rPr>
              <a:t> cu </a:t>
            </a:r>
            <a:endParaRPr lang="ro-MD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nivelul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mării</a:t>
            </a:r>
            <a:r>
              <a:rPr lang="en-US" sz="5200" b="1" dirty="0">
                <a:latin typeface="Corbel" panose="020B0503020204020204" pitchFamily="34" charset="0"/>
              </a:rPr>
              <a:t> e</a:t>
            </a:r>
            <a:r>
              <a:rPr lang="ro-MD" sz="5200" b="1" dirty="0">
                <a:latin typeface="Corbel" panose="020B0503020204020204" pitchFamily="34" charset="0"/>
              </a:rPr>
              <a:t>ste</a:t>
            </a:r>
            <a:r>
              <a:rPr lang="en-US" sz="5200" b="1" dirty="0">
                <a:latin typeface="Corbel" panose="020B0503020204020204" pitchFamily="34" charset="0"/>
              </a:rPr>
              <a:t> de…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1. 1982 метра</a:t>
            </a:r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RO" sz="5200" dirty="0">
                <a:latin typeface="Corbel" panose="020B0503020204020204" pitchFamily="34" charset="0"/>
              </a:rPr>
              <a:t>/ </a:t>
            </a:r>
            <a:r>
              <a:rPr lang="en-US" sz="5200" dirty="0">
                <a:latin typeface="Corbel" panose="020B0503020204020204" pitchFamily="34" charset="0"/>
              </a:rPr>
              <a:t>1982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2. 4912 метров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4912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3. 10600 метров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10600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4. 21373 метра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21373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45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Бездна Челленджера – самая глубокая точка Марианской впадины. </a:t>
            </a: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По данным на 2009 год, её глубина относительно уровня моря </a:t>
            </a: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составляет… </a:t>
            </a: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Challenger Deep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adânc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punct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Groapa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Marianelor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>
                <a:latin typeface="Corbel" panose="020B0503020204020204" pitchFamily="34" charset="0"/>
              </a:rPr>
              <a:t>Conform </a:t>
            </a:r>
            <a:r>
              <a:rPr lang="en-US" sz="5200" b="1" dirty="0" err="1">
                <a:latin typeface="Corbel" panose="020B0503020204020204" pitchFamily="34" charset="0"/>
              </a:rPr>
              <a:t>datelor</a:t>
            </a:r>
            <a:r>
              <a:rPr lang="en-US" sz="5200" b="1" dirty="0">
                <a:latin typeface="Corbel" panose="020B0503020204020204" pitchFamily="34" charset="0"/>
              </a:rPr>
              <a:t> din </a:t>
            </a:r>
            <a:r>
              <a:rPr lang="ro-MD" sz="5200" b="1" dirty="0">
                <a:latin typeface="Corbel" panose="020B0503020204020204" pitchFamily="34" charset="0"/>
              </a:rPr>
              <a:t>anul </a:t>
            </a:r>
            <a:r>
              <a:rPr lang="en-US" sz="5200" b="1" dirty="0">
                <a:latin typeface="Corbel" panose="020B0503020204020204" pitchFamily="34" charset="0"/>
              </a:rPr>
              <a:t>2009, </a:t>
            </a:r>
            <a:r>
              <a:rPr lang="en-US" sz="5200" b="1" dirty="0" err="1">
                <a:latin typeface="Corbel" panose="020B0503020204020204" pitchFamily="34" charset="0"/>
              </a:rPr>
              <a:t>adâncimea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</a:t>
            </a:r>
            <a:r>
              <a:rPr lang="ro-MD" sz="5200" b="1" dirty="0">
                <a:latin typeface="Corbel" panose="020B0503020204020204" pitchFamily="34" charset="0"/>
              </a:rPr>
              <a:t>u</a:t>
            </a:r>
            <a:r>
              <a:rPr lang="en-US" sz="5200" b="1" dirty="0" err="1">
                <a:latin typeface="Corbel" panose="020B0503020204020204" pitchFamily="34" charset="0"/>
              </a:rPr>
              <a:t>ia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raport</a:t>
            </a:r>
            <a:r>
              <a:rPr lang="en-US" sz="5200" b="1" dirty="0">
                <a:latin typeface="Corbel" panose="020B0503020204020204" pitchFamily="34" charset="0"/>
              </a:rPr>
              <a:t> cu </a:t>
            </a:r>
            <a:endParaRPr lang="ro-MD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nivelul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mării</a:t>
            </a:r>
            <a:r>
              <a:rPr lang="en-US" sz="5200" b="1" dirty="0">
                <a:latin typeface="Corbel" panose="020B0503020204020204" pitchFamily="34" charset="0"/>
              </a:rPr>
              <a:t> e</a:t>
            </a:r>
            <a:r>
              <a:rPr lang="ro-MD" sz="5200" b="1" dirty="0">
                <a:latin typeface="Corbel" panose="020B0503020204020204" pitchFamily="34" charset="0"/>
              </a:rPr>
              <a:t>ste</a:t>
            </a:r>
            <a:r>
              <a:rPr lang="en-US" sz="5200" b="1" dirty="0">
                <a:latin typeface="Corbel" panose="020B0503020204020204" pitchFamily="34" charset="0"/>
              </a:rPr>
              <a:t> de…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1. 1982 метра</a:t>
            </a:r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RO" sz="5200" dirty="0">
                <a:latin typeface="Corbel" panose="020B0503020204020204" pitchFamily="34" charset="0"/>
              </a:rPr>
              <a:t>/ </a:t>
            </a:r>
            <a:r>
              <a:rPr lang="en-US" sz="5200" dirty="0">
                <a:latin typeface="Corbel" panose="020B0503020204020204" pitchFamily="34" charset="0"/>
              </a:rPr>
              <a:t>1982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2. 4912 метров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4912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3. 10600 метров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10600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4. 21373 метра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21373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189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Бездна Челленджера – самая глубокая точка Марианской впадины. </a:t>
            </a: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По данным на 2009 год, её глубина относительно уровня моря </a:t>
            </a: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составляет… </a:t>
            </a: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Challenger Deep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adânc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punct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Groapa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Marianelor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>
                <a:latin typeface="Corbel" panose="020B0503020204020204" pitchFamily="34" charset="0"/>
              </a:rPr>
              <a:t>Conform </a:t>
            </a:r>
            <a:r>
              <a:rPr lang="en-US" sz="5200" b="1" dirty="0" err="1">
                <a:latin typeface="Corbel" panose="020B0503020204020204" pitchFamily="34" charset="0"/>
              </a:rPr>
              <a:t>datelor</a:t>
            </a:r>
            <a:r>
              <a:rPr lang="en-US" sz="5200" b="1" dirty="0">
                <a:latin typeface="Corbel" panose="020B0503020204020204" pitchFamily="34" charset="0"/>
              </a:rPr>
              <a:t> din </a:t>
            </a:r>
            <a:r>
              <a:rPr lang="ro-MD" sz="5200" b="1" dirty="0">
                <a:latin typeface="Corbel" panose="020B0503020204020204" pitchFamily="34" charset="0"/>
              </a:rPr>
              <a:t>anul </a:t>
            </a:r>
            <a:r>
              <a:rPr lang="en-US" sz="5200" b="1" dirty="0">
                <a:latin typeface="Corbel" panose="020B0503020204020204" pitchFamily="34" charset="0"/>
              </a:rPr>
              <a:t>2009, </a:t>
            </a:r>
            <a:r>
              <a:rPr lang="en-US" sz="5200" b="1" dirty="0" err="1">
                <a:latin typeface="Corbel" panose="020B0503020204020204" pitchFamily="34" charset="0"/>
              </a:rPr>
              <a:t>adâncimea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</a:t>
            </a:r>
            <a:r>
              <a:rPr lang="ro-MD" sz="5200" b="1" dirty="0">
                <a:latin typeface="Corbel" panose="020B0503020204020204" pitchFamily="34" charset="0"/>
              </a:rPr>
              <a:t>u</a:t>
            </a:r>
            <a:r>
              <a:rPr lang="en-US" sz="5200" b="1" dirty="0" err="1">
                <a:latin typeface="Corbel" panose="020B0503020204020204" pitchFamily="34" charset="0"/>
              </a:rPr>
              <a:t>ia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raport</a:t>
            </a:r>
            <a:r>
              <a:rPr lang="en-US" sz="5200" b="1" dirty="0">
                <a:latin typeface="Corbel" panose="020B0503020204020204" pitchFamily="34" charset="0"/>
              </a:rPr>
              <a:t> cu </a:t>
            </a:r>
            <a:endParaRPr lang="ro-MD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nivelul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mării</a:t>
            </a:r>
            <a:r>
              <a:rPr lang="en-US" sz="5200" b="1" dirty="0">
                <a:latin typeface="Corbel" panose="020B0503020204020204" pitchFamily="34" charset="0"/>
              </a:rPr>
              <a:t> e</a:t>
            </a:r>
            <a:r>
              <a:rPr lang="ro-MD" sz="5200" b="1" dirty="0">
                <a:latin typeface="Corbel" panose="020B0503020204020204" pitchFamily="34" charset="0"/>
              </a:rPr>
              <a:t>ste</a:t>
            </a:r>
            <a:r>
              <a:rPr lang="en-US" sz="5200" b="1" dirty="0">
                <a:latin typeface="Corbel" panose="020B0503020204020204" pitchFamily="34" charset="0"/>
              </a:rPr>
              <a:t> de…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1. 1982 метра</a:t>
            </a:r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ro-RO" sz="5200" dirty="0">
                <a:latin typeface="Corbel" panose="020B0503020204020204" pitchFamily="34" charset="0"/>
              </a:rPr>
              <a:t>/ </a:t>
            </a:r>
            <a:r>
              <a:rPr lang="en-US" sz="5200" dirty="0">
                <a:latin typeface="Corbel" panose="020B0503020204020204" pitchFamily="34" charset="0"/>
              </a:rPr>
              <a:t>1982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2. 4912 метров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4912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3. 10600 метров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10600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 dirty="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4. 21373 метра</a:t>
            </a:r>
            <a:r>
              <a:rPr lang="ro-RO" sz="5200" dirty="0">
                <a:latin typeface="Corbel" panose="020B0503020204020204" pitchFamily="34" charset="0"/>
              </a:rPr>
              <a:t> / </a:t>
            </a:r>
            <a:r>
              <a:rPr lang="en-US" sz="5200" dirty="0">
                <a:latin typeface="Corbel" panose="020B0503020204020204" pitchFamily="34" charset="0"/>
              </a:rPr>
              <a:t>21373 </a:t>
            </a:r>
            <a:r>
              <a:rPr lang="en-US" sz="5200" dirty="0" err="1">
                <a:latin typeface="Corbel" panose="020B0503020204020204" pitchFamily="34" charset="0"/>
              </a:rPr>
              <a:t>metri</a:t>
            </a:r>
            <a:r>
              <a:rPr lang="en-US" sz="5200">
                <a:latin typeface="Corbel" panose="020B0503020204020204" pitchFamily="34" charset="0"/>
              </a:rPr>
              <a:t>.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028950"/>
            <a:ext cx="20104099" cy="55054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025995"/>
            <a:ext cx="20110500" cy="55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670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x-none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23" name="Picture 2" descr="https://lh4.googleusercontent.com/Ep2r3OUsQKVoSTY5H3-hZn8Q19iR8_U8_lX_P3vQ-oCrKxrOco2r0gj9JHk5NcS2NnlIKRSKhNIiOD0DGxQz4e2mGJaCu2tXv1vf0lNOdXe91GquQcEWuM3kiN_vtG0MXbnTV0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685" y="1214406"/>
            <a:ext cx="10358938" cy="69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9204080" cy="791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В </a:t>
            </a:r>
            <a:r>
              <a:rPr lang="ru-RU" sz="5000" b="1" dirty="0">
                <a:latin typeface="Corbel" panose="020B0503020204020204" pitchFamily="34" charset="0"/>
              </a:rPr>
              <a:t>честь кого названы живущие </a:t>
            </a:r>
            <a:endParaRPr lang="ru-RU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в </a:t>
            </a:r>
            <a:r>
              <a:rPr lang="ru-RU" sz="5000" b="1" dirty="0">
                <a:latin typeface="Corbel" panose="020B0503020204020204" pitchFamily="34" charset="0"/>
              </a:rPr>
              <a:t>Африке рыбы </a:t>
            </a:r>
            <a:r>
              <a:rPr lang="ru-RU" sz="5000" b="1" dirty="0" err="1" smtClean="0">
                <a:latin typeface="Corbel" panose="020B0503020204020204" pitchFamily="34" charset="0"/>
              </a:rPr>
              <a:t>убанги</a:t>
            </a:r>
            <a:r>
              <a:rPr lang="ru-RU" sz="5000" b="1" dirty="0" smtClean="0">
                <a:latin typeface="Corbel" panose="020B0503020204020204" pitchFamily="34" charset="0"/>
              </a:rPr>
              <a:t>?</a:t>
            </a:r>
            <a:endParaRPr lang="ru-RU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 smtClean="0">
                <a:latin typeface="Corbel" panose="020B0503020204020204" pitchFamily="34" charset="0"/>
              </a:rPr>
              <a:t>În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cinstea</a:t>
            </a:r>
            <a:r>
              <a:rPr lang="en-US" sz="5000" b="1" dirty="0">
                <a:latin typeface="Corbel" panose="020B0503020204020204" pitchFamily="34" charset="0"/>
              </a:rPr>
              <a:t> cui </a:t>
            </a:r>
            <a:r>
              <a:rPr lang="en-US" sz="5000" b="1" dirty="0" err="1">
                <a:latin typeface="Corbel" panose="020B0503020204020204" pitchFamily="34" charset="0"/>
              </a:rPr>
              <a:t>sunt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supranumiți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endParaRPr lang="ru-RU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 smtClean="0">
                <a:latin typeface="Corbel" panose="020B0503020204020204" pitchFamily="34" charset="0"/>
              </a:rPr>
              <a:t>acești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pești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ubangu</a:t>
            </a:r>
            <a:r>
              <a:rPr lang="en-US" sz="5000" b="1" dirty="0">
                <a:latin typeface="Corbel" panose="020B0503020204020204" pitchFamily="34" charset="0"/>
              </a:rPr>
              <a:t>, care </a:t>
            </a:r>
            <a:r>
              <a:rPr lang="en-US" sz="5000" b="1" dirty="0" err="1">
                <a:latin typeface="Corbel" panose="020B0503020204020204" pitchFamily="34" charset="0"/>
              </a:rPr>
              <a:t>trăiesc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endParaRPr lang="ru-RU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smtClean="0">
                <a:latin typeface="Corbel" panose="020B0503020204020204" pitchFamily="34" charset="0"/>
              </a:rPr>
              <a:t>de-a </a:t>
            </a:r>
            <a:r>
              <a:rPr lang="en-US" sz="5000" b="1" dirty="0" err="1">
                <a:latin typeface="Corbel" panose="020B0503020204020204" pitchFamily="34" charset="0"/>
              </a:rPr>
              <a:t>lungul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coastelor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 smtClean="0">
                <a:latin typeface="Corbel" panose="020B0503020204020204" pitchFamily="34" charset="0"/>
              </a:rPr>
              <a:t>africane</a:t>
            </a:r>
            <a:r>
              <a:rPr lang="en-US" sz="5000" b="1" dirty="0" smtClean="0">
                <a:latin typeface="Corbel" panose="020B0503020204020204" pitchFamily="34" charset="0"/>
              </a:rPr>
              <a:t>?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1. Бегемота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 smtClean="0">
                <a:latin typeface="Corbel" panose="020B0503020204020204" pitchFamily="34" charset="0"/>
              </a:rPr>
              <a:t>Hipopotam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2</a:t>
            </a:r>
            <a:r>
              <a:rPr lang="ru-RU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Слона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 smtClean="0">
                <a:latin typeface="Corbel" panose="020B0503020204020204" pitchFamily="34" charset="0"/>
              </a:rPr>
              <a:t>Elefant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3</a:t>
            </a:r>
            <a:r>
              <a:rPr lang="ru-RU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Волка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 smtClean="0">
                <a:latin typeface="Corbel" panose="020B0503020204020204" pitchFamily="34" charset="0"/>
              </a:rPr>
              <a:t>Lup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4</a:t>
            </a:r>
            <a:r>
              <a:rPr lang="ru-RU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Беркут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Acvila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munte</a:t>
            </a:r>
            <a:endParaRPr lang="ru-RU" sz="50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1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23" name="Picture 2" descr="https://lh4.googleusercontent.com/Ep2r3OUsQKVoSTY5H3-hZn8Q19iR8_U8_lX_P3vQ-oCrKxrOco2r0gj9JHk5NcS2NnlIKRSKhNIiOD0DGxQz4e2mGJaCu2tXv1vf0lNOdXe91GquQcEWuM3kiN_vtG0MXbnTV0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685" y="1214406"/>
            <a:ext cx="10358938" cy="69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9204080" cy="791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В </a:t>
            </a:r>
            <a:r>
              <a:rPr lang="ru-RU" sz="5000" b="1" dirty="0">
                <a:latin typeface="Corbel" panose="020B0503020204020204" pitchFamily="34" charset="0"/>
              </a:rPr>
              <a:t>честь кого названы живущие </a:t>
            </a:r>
            <a:endParaRPr lang="ru-RU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в </a:t>
            </a:r>
            <a:r>
              <a:rPr lang="ru-RU" sz="5000" b="1" dirty="0">
                <a:latin typeface="Corbel" panose="020B0503020204020204" pitchFamily="34" charset="0"/>
              </a:rPr>
              <a:t>Африке рыбы </a:t>
            </a:r>
            <a:r>
              <a:rPr lang="ru-RU" sz="5000" b="1" dirty="0" err="1" smtClean="0">
                <a:latin typeface="Corbel" panose="020B0503020204020204" pitchFamily="34" charset="0"/>
              </a:rPr>
              <a:t>убанги</a:t>
            </a:r>
            <a:r>
              <a:rPr lang="ru-RU" sz="5000" b="1" dirty="0" smtClean="0">
                <a:latin typeface="Corbel" panose="020B0503020204020204" pitchFamily="34" charset="0"/>
              </a:rPr>
              <a:t>?</a:t>
            </a:r>
            <a:endParaRPr lang="ru-RU" sz="5000" b="1" dirty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 smtClean="0">
                <a:latin typeface="Corbel" panose="020B0503020204020204" pitchFamily="34" charset="0"/>
              </a:rPr>
              <a:t>În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cinstea</a:t>
            </a:r>
            <a:r>
              <a:rPr lang="en-US" sz="5000" b="1" dirty="0">
                <a:latin typeface="Corbel" panose="020B0503020204020204" pitchFamily="34" charset="0"/>
              </a:rPr>
              <a:t> cui </a:t>
            </a:r>
            <a:r>
              <a:rPr lang="en-US" sz="5000" b="1" dirty="0" err="1">
                <a:latin typeface="Corbel" panose="020B0503020204020204" pitchFamily="34" charset="0"/>
              </a:rPr>
              <a:t>sunt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supranumiți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endParaRPr lang="ru-RU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 smtClean="0">
                <a:latin typeface="Corbel" panose="020B0503020204020204" pitchFamily="34" charset="0"/>
              </a:rPr>
              <a:t>acești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pești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ubangu</a:t>
            </a:r>
            <a:r>
              <a:rPr lang="en-US" sz="5000" b="1" dirty="0">
                <a:latin typeface="Corbel" panose="020B0503020204020204" pitchFamily="34" charset="0"/>
              </a:rPr>
              <a:t>, care </a:t>
            </a:r>
            <a:r>
              <a:rPr lang="en-US" sz="5000" b="1" dirty="0" err="1">
                <a:latin typeface="Corbel" panose="020B0503020204020204" pitchFamily="34" charset="0"/>
              </a:rPr>
              <a:t>trăiesc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endParaRPr lang="ru-RU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smtClean="0">
                <a:latin typeface="Corbel" panose="020B0503020204020204" pitchFamily="34" charset="0"/>
              </a:rPr>
              <a:t>de-a </a:t>
            </a:r>
            <a:r>
              <a:rPr lang="en-US" sz="5000" b="1" dirty="0" err="1">
                <a:latin typeface="Corbel" panose="020B0503020204020204" pitchFamily="34" charset="0"/>
              </a:rPr>
              <a:t>lungul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coastelor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 smtClean="0">
                <a:latin typeface="Corbel" panose="020B0503020204020204" pitchFamily="34" charset="0"/>
              </a:rPr>
              <a:t>africane</a:t>
            </a:r>
            <a:r>
              <a:rPr lang="en-US" sz="5000" b="1" dirty="0" smtClean="0">
                <a:latin typeface="Corbel" panose="020B0503020204020204" pitchFamily="34" charset="0"/>
              </a:rPr>
              <a:t>?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1. Бегемота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 smtClean="0">
                <a:latin typeface="Corbel" panose="020B0503020204020204" pitchFamily="34" charset="0"/>
              </a:rPr>
              <a:t>Hipopotam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2</a:t>
            </a:r>
            <a:r>
              <a:rPr lang="ru-RU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Слона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 smtClean="0">
                <a:latin typeface="Corbel" panose="020B0503020204020204" pitchFamily="34" charset="0"/>
              </a:rPr>
              <a:t>Elefant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3</a:t>
            </a:r>
            <a:r>
              <a:rPr lang="ru-RU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Волка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 smtClean="0">
                <a:latin typeface="Corbel" panose="020B0503020204020204" pitchFamily="34" charset="0"/>
              </a:rPr>
              <a:t>Lup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4</a:t>
            </a:r>
            <a:r>
              <a:rPr lang="ru-RU" sz="5000" dirty="0">
                <a:latin typeface="Corbel" panose="020B0503020204020204" pitchFamily="34" charset="0"/>
              </a:rPr>
              <a:t>. </a:t>
            </a:r>
            <a:r>
              <a:rPr lang="ru-RU" sz="5000" dirty="0" smtClean="0">
                <a:latin typeface="Corbel" panose="020B0503020204020204" pitchFamily="34" charset="0"/>
              </a:rPr>
              <a:t>Беркут</a:t>
            </a:r>
            <a:r>
              <a:rPr lang="en-US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Acvila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munte</a:t>
            </a:r>
            <a:endParaRPr lang="ru-RU" sz="50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1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7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Летом </a:t>
            </a:r>
            <a:r>
              <a:rPr lang="ru-RU" sz="5200" dirty="0">
                <a:latin typeface="Corbel" panose="020B0503020204020204" pitchFamily="34" charset="0"/>
              </a:rPr>
              <a:t>2019 года из-за изменения климата погибло 2% популяции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исчезающих </a:t>
            </a:r>
            <a:r>
              <a:rPr lang="ru-RU" sz="5200" dirty="0">
                <a:latin typeface="Corbel" panose="020B0503020204020204" pitchFamily="34" charset="0"/>
              </a:rPr>
              <a:t>животных, обитающих у берегов Канады. </a:t>
            </a:r>
            <a:r>
              <a:rPr lang="ru-RU" sz="5200" b="1" dirty="0">
                <a:latin typeface="Corbel" panose="020B0503020204020204" pitchFamily="34" charset="0"/>
              </a:rPr>
              <a:t>О ком </a:t>
            </a:r>
            <a:r>
              <a:rPr lang="ru-RU" sz="5200" b="1" dirty="0" smtClean="0">
                <a:latin typeface="Corbel" panose="020B0503020204020204" pitchFamily="34" charset="0"/>
              </a:rPr>
              <a:t>речь?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vara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anului</a:t>
            </a:r>
            <a:r>
              <a:rPr lang="en-US" sz="5200" dirty="0">
                <a:latin typeface="Corbel" panose="020B0503020204020204" pitchFamily="34" charset="0"/>
              </a:rPr>
              <a:t> 2019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coasta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Canadei</a:t>
            </a:r>
            <a:r>
              <a:rPr lang="en-US" sz="5200" dirty="0">
                <a:latin typeface="Corbel" panose="020B0503020204020204" pitchFamily="34" charset="0"/>
              </a:rPr>
              <a:t>, din </a:t>
            </a:r>
            <a:r>
              <a:rPr lang="en-US" sz="5200" dirty="0" err="1">
                <a:latin typeface="Corbel" panose="020B0503020204020204" pitchFamily="34" charset="0"/>
              </a:rPr>
              <a:t>cauza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schimbărilor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climatice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au </a:t>
            </a:r>
            <a:r>
              <a:rPr lang="en-US" sz="5200" dirty="0" err="1">
                <a:latin typeface="Corbel" panose="020B0503020204020204" pitchFamily="34" charset="0"/>
              </a:rPr>
              <a:t>murit</a:t>
            </a:r>
            <a:r>
              <a:rPr lang="en-US" sz="5200" dirty="0">
                <a:latin typeface="Corbel" panose="020B0503020204020204" pitchFamily="34" charset="0"/>
              </a:rPr>
              <a:t> circa 2% de </a:t>
            </a:r>
            <a:r>
              <a:rPr lang="en-US" sz="5200" dirty="0" err="1">
                <a:latin typeface="Corbel" panose="020B0503020204020204" pitchFamily="34" charset="0"/>
              </a:rPr>
              <a:t>animale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cale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dispariție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Despre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animale</a:t>
            </a:r>
            <a:r>
              <a:rPr lang="en-US" sz="5200" b="1" dirty="0">
                <a:latin typeface="Corbel" panose="020B0503020204020204" pitchFamily="34" charset="0"/>
              </a:rPr>
              <a:t> e </a:t>
            </a:r>
            <a:r>
              <a:rPr lang="en-US" sz="5200" b="1" dirty="0" err="1">
                <a:latin typeface="Corbel" panose="020B0503020204020204" pitchFamily="34" charset="0"/>
              </a:rPr>
              <a:t>vorba</a:t>
            </a:r>
            <a:r>
              <a:rPr lang="en-US" sz="5200" b="1" dirty="0">
                <a:latin typeface="Corbel" panose="020B0503020204020204" pitchFamily="34" charset="0"/>
              </a:rPr>
              <a:t>? 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Дельфины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Delfini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Киты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Balene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Пингвины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Pinguini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Морские </a:t>
            </a:r>
            <a:r>
              <a:rPr lang="ru-RU" sz="5200" dirty="0" smtClean="0">
                <a:latin typeface="Corbel" panose="020B0503020204020204" pitchFamily="34" charset="0"/>
              </a:rPr>
              <a:t>слоны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Elefant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de mare 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14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Летом </a:t>
            </a:r>
            <a:r>
              <a:rPr lang="ru-RU" sz="5200" dirty="0">
                <a:latin typeface="Corbel" panose="020B0503020204020204" pitchFamily="34" charset="0"/>
              </a:rPr>
              <a:t>2019 года из-за изменения климата погибло 2% популяции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исчезающих </a:t>
            </a:r>
            <a:r>
              <a:rPr lang="ru-RU" sz="5200" dirty="0">
                <a:latin typeface="Corbel" panose="020B0503020204020204" pitchFamily="34" charset="0"/>
              </a:rPr>
              <a:t>животных, обитающих у берегов Канады. </a:t>
            </a:r>
            <a:r>
              <a:rPr lang="ru-RU" sz="5200" b="1" dirty="0">
                <a:latin typeface="Corbel" panose="020B0503020204020204" pitchFamily="34" charset="0"/>
              </a:rPr>
              <a:t>О ком </a:t>
            </a:r>
            <a:r>
              <a:rPr lang="ru-RU" sz="5200" b="1" dirty="0" smtClean="0">
                <a:latin typeface="Corbel" panose="020B0503020204020204" pitchFamily="34" charset="0"/>
              </a:rPr>
              <a:t>речь?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vara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anului</a:t>
            </a:r>
            <a:r>
              <a:rPr lang="en-US" sz="5200" dirty="0">
                <a:latin typeface="Corbel" panose="020B0503020204020204" pitchFamily="34" charset="0"/>
              </a:rPr>
              <a:t> 2019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coasta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Canadei</a:t>
            </a:r>
            <a:r>
              <a:rPr lang="en-US" sz="5200" dirty="0">
                <a:latin typeface="Corbel" panose="020B0503020204020204" pitchFamily="34" charset="0"/>
              </a:rPr>
              <a:t>, din </a:t>
            </a:r>
            <a:r>
              <a:rPr lang="en-US" sz="5200" dirty="0" err="1">
                <a:latin typeface="Corbel" panose="020B0503020204020204" pitchFamily="34" charset="0"/>
              </a:rPr>
              <a:t>cauza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schimbărilor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climatice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au </a:t>
            </a:r>
            <a:r>
              <a:rPr lang="en-US" sz="5200" dirty="0" err="1">
                <a:latin typeface="Corbel" panose="020B0503020204020204" pitchFamily="34" charset="0"/>
              </a:rPr>
              <a:t>murit</a:t>
            </a:r>
            <a:r>
              <a:rPr lang="en-US" sz="5200" dirty="0">
                <a:latin typeface="Corbel" panose="020B0503020204020204" pitchFamily="34" charset="0"/>
              </a:rPr>
              <a:t> circa 2% de </a:t>
            </a:r>
            <a:r>
              <a:rPr lang="en-US" sz="5200" dirty="0" err="1">
                <a:latin typeface="Corbel" panose="020B0503020204020204" pitchFamily="34" charset="0"/>
              </a:rPr>
              <a:t>animale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cale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dispariție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Despre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animale</a:t>
            </a:r>
            <a:r>
              <a:rPr lang="en-US" sz="5200" b="1" dirty="0">
                <a:latin typeface="Corbel" panose="020B0503020204020204" pitchFamily="34" charset="0"/>
              </a:rPr>
              <a:t> e </a:t>
            </a:r>
            <a:r>
              <a:rPr lang="en-US" sz="5200" b="1" dirty="0" err="1">
                <a:latin typeface="Corbel" panose="020B0503020204020204" pitchFamily="34" charset="0"/>
              </a:rPr>
              <a:t>vorba</a:t>
            </a:r>
            <a:r>
              <a:rPr lang="en-US" sz="5200" b="1" dirty="0">
                <a:latin typeface="Corbel" panose="020B0503020204020204" pitchFamily="34" charset="0"/>
              </a:rPr>
              <a:t>? 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Дельфины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Delfini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Киты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Balene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Пингвины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Pinguini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Морские </a:t>
            </a:r>
            <a:r>
              <a:rPr lang="ru-RU" sz="5200" dirty="0" smtClean="0">
                <a:latin typeface="Corbel" panose="020B0503020204020204" pitchFamily="34" charset="0"/>
              </a:rPr>
              <a:t>слоны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Elefant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de mare 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21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Согласно исследованиям, к 2050 году в мировом </a:t>
            </a: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океане пластика будет больше чем… </a:t>
            </a: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Conform </a:t>
            </a:r>
            <a:r>
              <a:rPr lang="en-US" sz="6300" b="1" dirty="0" err="1">
                <a:latin typeface="Corbel" panose="020B0503020204020204" pitchFamily="34" charset="0"/>
              </a:rPr>
              <a:t>prognozelor</a:t>
            </a:r>
            <a:r>
              <a:rPr lang="en-US" sz="6300" b="1" dirty="0">
                <a:latin typeface="Corbel" panose="020B0503020204020204" pitchFamily="34" charset="0"/>
              </a:rPr>
              <a:t>, </a:t>
            </a:r>
            <a:r>
              <a:rPr lang="en-US" sz="6300" b="1" dirty="0" err="1">
                <a:latin typeface="Corbel" panose="020B0503020204020204" pitchFamily="34" charset="0"/>
              </a:rPr>
              <a:t>până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ro-MD" sz="6300" b="1" dirty="0">
                <a:latin typeface="Corbel" panose="020B0503020204020204" pitchFamily="34" charset="0"/>
              </a:rPr>
              <a:t> anul</a:t>
            </a:r>
            <a:r>
              <a:rPr lang="en-US" sz="6300" b="1" dirty="0">
                <a:latin typeface="Corbel" panose="020B0503020204020204" pitchFamily="34" charset="0"/>
              </a:rPr>
              <a:t> 2050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Oceanul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>
                <a:latin typeface="Corbel" panose="020B0503020204020204" pitchFamily="34" charset="0"/>
              </a:rPr>
              <a:t>Mondial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va</a:t>
            </a:r>
            <a:r>
              <a:rPr lang="en-US" sz="6300" b="1" dirty="0">
                <a:latin typeface="Corbel" panose="020B0503020204020204" pitchFamily="34" charset="0"/>
              </a:rPr>
              <a:t> fi </a:t>
            </a:r>
            <a:r>
              <a:rPr lang="en-US" sz="6300" b="1" dirty="0" err="1">
                <a:latin typeface="Corbel" panose="020B0503020204020204" pitchFamily="34" charset="0"/>
              </a:rPr>
              <a:t>mai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multă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masă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plastică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decât</a:t>
            </a:r>
            <a:r>
              <a:rPr lang="en-US" sz="6300" b="1" dirty="0">
                <a:latin typeface="Corbel" panose="020B0503020204020204" pitchFamily="34" charset="0"/>
              </a:rPr>
              <a:t>… 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1. Воды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Ap</a:t>
            </a:r>
            <a:r>
              <a:rPr lang="ro-RO" sz="6300" dirty="0">
                <a:latin typeface="Corbel" panose="020B0503020204020204" pitchFamily="34" charset="0"/>
              </a:rPr>
              <a:t>ă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2. Рыбы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ro-RO" sz="6300" dirty="0">
                <a:latin typeface="Corbel" panose="020B0503020204020204" pitchFamily="34" charset="0"/>
              </a:rPr>
              <a:t>Pește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3. Людей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ro-RO" sz="6300" dirty="0">
                <a:latin typeface="Corbel" panose="020B0503020204020204" pitchFamily="34" charset="0"/>
              </a:rPr>
              <a:t>Oameni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4. Кораблей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ro-RO" sz="6300" dirty="0">
                <a:latin typeface="Corbel" panose="020B0503020204020204" pitchFamily="34" charset="0"/>
              </a:rPr>
              <a:t>Corăbii</a:t>
            </a:r>
            <a:endParaRPr lang="ru-RU" sz="63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 </a:t>
            </a:r>
            <a:r>
              <a:rPr lang="ru-RU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7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Согласно исследованиям, к 2050 году в мировом </a:t>
            </a: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океане пластика будет больше чем… </a:t>
            </a: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Conform </a:t>
            </a:r>
            <a:r>
              <a:rPr lang="en-US" sz="6300" b="1" dirty="0" err="1">
                <a:latin typeface="Corbel" panose="020B0503020204020204" pitchFamily="34" charset="0"/>
              </a:rPr>
              <a:t>prognozelor</a:t>
            </a:r>
            <a:r>
              <a:rPr lang="en-US" sz="6300" b="1" dirty="0">
                <a:latin typeface="Corbel" panose="020B0503020204020204" pitchFamily="34" charset="0"/>
              </a:rPr>
              <a:t>, </a:t>
            </a:r>
            <a:r>
              <a:rPr lang="en-US" sz="6300" b="1" dirty="0" err="1">
                <a:latin typeface="Corbel" panose="020B0503020204020204" pitchFamily="34" charset="0"/>
              </a:rPr>
              <a:t>până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ro-MD" sz="6300" b="1" dirty="0">
                <a:latin typeface="Corbel" panose="020B0503020204020204" pitchFamily="34" charset="0"/>
              </a:rPr>
              <a:t> anul</a:t>
            </a:r>
            <a:r>
              <a:rPr lang="en-US" sz="6300" b="1" dirty="0">
                <a:latin typeface="Corbel" panose="020B0503020204020204" pitchFamily="34" charset="0"/>
              </a:rPr>
              <a:t> 2050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Oceanul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>
                <a:latin typeface="Corbel" panose="020B0503020204020204" pitchFamily="34" charset="0"/>
              </a:rPr>
              <a:t>Mondial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va</a:t>
            </a:r>
            <a:r>
              <a:rPr lang="en-US" sz="6300" b="1" dirty="0">
                <a:latin typeface="Corbel" panose="020B0503020204020204" pitchFamily="34" charset="0"/>
              </a:rPr>
              <a:t> fi </a:t>
            </a:r>
            <a:r>
              <a:rPr lang="en-US" sz="6300" b="1" dirty="0" err="1">
                <a:latin typeface="Corbel" panose="020B0503020204020204" pitchFamily="34" charset="0"/>
              </a:rPr>
              <a:t>mai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multă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masă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plastică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decât</a:t>
            </a:r>
            <a:r>
              <a:rPr lang="en-US" sz="6300" b="1" dirty="0">
                <a:latin typeface="Corbel" panose="020B0503020204020204" pitchFamily="34" charset="0"/>
              </a:rPr>
              <a:t>… 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1. Воды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Ap</a:t>
            </a:r>
            <a:r>
              <a:rPr lang="ro-RO" sz="6300" dirty="0">
                <a:latin typeface="Corbel" panose="020B0503020204020204" pitchFamily="34" charset="0"/>
              </a:rPr>
              <a:t>ă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2. Рыбы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ro-RO" sz="6300" dirty="0">
                <a:latin typeface="Corbel" panose="020B0503020204020204" pitchFamily="34" charset="0"/>
              </a:rPr>
              <a:t>Pește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3. Людей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ro-RO" sz="6300" dirty="0">
                <a:latin typeface="Corbel" panose="020B0503020204020204" pitchFamily="34" charset="0"/>
              </a:rPr>
              <a:t>Oameni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>
                <a:latin typeface="Corbel" panose="020B0503020204020204" pitchFamily="34" charset="0"/>
              </a:rPr>
              <a:t>4. Кораблей</a:t>
            </a:r>
            <a:r>
              <a:rPr lang="en-US" sz="6300" dirty="0">
                <a:latin typeface="Corbel" panose="020B0503020204020204" pitchFamily="34" charset="0"/>
              </a:rPr>
              <a:t> / </a:t>
            </a:r>
            <a:r>
              <a:rPr lang="ro-RO" sz="6300">
                <a:latin typeface="Corbel" panose="020B0503020204020204" pitchFamily="34" charset="0"/>
              </a:rPr>
              <a:t>Corăbii</a:t>
            </a:r>
            <a:endParaRPr lang="ru-RU" sz="63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 </a:t>
            </a:r>
            <a:r>
              <a:rPr lang="ru-RU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551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Внимание</a:t>
            </a:r>
            <a:r>
              <a:rPr lang="ru-RU" sz="47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ответа</a:t>
            </a:r>
            <a:r>
              <a:rPr lang="ru-RU" sz="47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все правильные.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Atenție</a:t>
            </a:r>
            <a:r>
              <a:rPr lang="en-US" sz="4700" i="1" dirty="0">
                <a:latin typeface="Corbel" panose="020B0503020204020204" pitchFamily="34" charset="0"/>
              </a:rPr>
              <a:t>! </a:t>
            </a:r>
            <a:r>
              <a:rPr lang="en-US" sz="4700" i="1" dirty="0" err="1">
                <a:latin typeface="Corbel" panose="020B0503020204020204" pitchFamily="34" charset="0"/>
              </a:rPr>
              <a:t>Această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întrebare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avea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opțiuni</a:t>
            </a:r>
            <a:r>
              <a:rPr lang="en-US" sz="4700" i="1" dirty="0">
                <a:latin typeface="Corbel" panose="020B0503020204020204" pitchFamily="34" charset="0"/>
              </a:rPr>
              <a:t> de </a:t>
            </a:r>
            <a:r>
              <a:rPr lang="en-US" sz="4700" i="1" dirty="0" err="1">
                <a:latin typeface="Corbel" panose="020B0503020204020204" pitchFamily="34" charset="0"/>
              </a:rPr>
              <a:t>răspuns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corecte</a:t>
            </a:r>
            <a:r>
              <a:rPr lang="en-US" sz="4700" i="1" dirty="0">
                <a:latin typeface="Corbel" panose="020B0503020204020204" pitchFamily="34" charset="0"/>
              </a:rPr>
              <a:t>, 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sau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nici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una</a:t>
            </a:r>
            <a:r>
              <a:rPr lang="en-US" sz="4700" i="1" dirty="0">
                <a:latin typeface="Corbel" panose="020B0503020204020204" pitchFamily="34" charset="0"/>
              </a:rPr>
              <a:t>. </a:t>
            </a:r>
            <a:r>
              <a:rPr lang="en-US" sz="4700" i="1" dirty="0" err="1">
                <a:latin typeface="Corbel" panose="020B0503020204020204" pitchFamily="34" charset="0"/>
              </a:rPr>
              <a:t>Dacă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există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multe</a:t>
            </a:r>
            <a:r>
              <a:rPr lang="en-US" sz="4700" i="1" dirty="0">
                <a:latin typeface="Corbel" panose="020B0503020204020204" pitchFamily="34" charset="0"/>
              </a:rPr>
              <a:t> - </a:t>
            </a:r>
            <a:r>
              <a:rPr lang="en-US" sz="4700" i="1" dirty="0" err="1">
                <a:latin typeface="Corbel" panose="020B0503020204020204" pitchFamily="34" charset="0"/>
              </a:rPr>
              <a:t>selectați</a:t>
            </a:r>
            <a:r>
              <a:rPr lang="en-US" sz="4700" i="1" dirty="0">
                <a:latin typeface="Corbel" panose="020B0503020204020204" pitchFamily="34" charset="0"/>
              </a:rPr>
              <a:t>-le </a:t>
            </a:r>
            <a:r>
              <a:rPr lang="en-US" sz="4700" i="1" dirty="0" err="1">
                <a:latin typeface="Corbel" panose="020B0503020204020204" pitchFamily="34" charset="0"/>
              </a:rPr>
              <a:t>pe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toate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corecte</a:t>
            </a:r>
            <a:r>
              <a:rPr lang="en-US" sz="4700" i="1" dirty="0" smtClean="0">
                <a:latin typeface="Corbel" panose="020B0503020204020204" pitchFamily="34" charset="0"/>
              </a:rPr>
              <a:t>.</a:t>
            </a:r>
            <a:endParaRPr lang="ru-RU" sz="4700" i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Где </a:t>
            </a:r>
            <a:r>
              <a:rPr lang="ru-RU" sz="4700" b="1" dirty="0">
                <a:latin typeface="Corbel" panose="020B0503020204020204" pitchFamily="34" charset="0"/>
              </a:rPr>
              <a:t>сегодня можно встретить морскую корову? </a:t>
            </a: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Unde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poate</a:t>
            </a:r>
            <a:r>
              <a:rPr lang="en-US" sz="4700" b="1" dirty="0">
                <a:latin typeface="Corbel" panose="020B0503020204020204" pitchFamily="34" charset="0"/>
              </a:rPr>
              <a:t> fi </a:t>
            </a:r>
            <a:r>
              <a:rPr lang="en-US" sz="4700" b="1" dirty="0" err="1">
                <a:latin typeface="Corbel" panose="020B0503020204020204" pitchFamily="34" charset="0"/>
              </a:rPr>
              <a:t>întâlnită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astăzi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Hydrodamalisul</a:t>
            </a:r>
            <a:r>
              <a:rPr lang="en-US" sz="4700" b="1" dirty="0">
                <a:latin typeface="Corbel" panose="020B0503020204020204" pitchFamily="34" charset="0"/>
              </a:rPr>
              <a:t> - </a:t>
            </a:r>
            <a:r>
              <a:rPr lang="en-US" sz="4700" b="1" dirty="0" err="1">
                <a:latin typeface="Corbel" panose="020B0503020204020204" pitchFamily="34" charset="0"/>
              </a:rPr>
              <a:t>vaca</a:t>
            </a:r>
            <a:r>
              <a:rPr lang="en-US" sz="4700" b="1" dirty="0">
                <a:latin typeface="Corbel" panose="020B0503020204020204" pitchFamily="34" charset="0"/>
              </a:rPr>
              <a:t> de </a:t>
            </a:r>
            <a:r>
              <a:rPr lang="en-US" sz="4700" b="1" dirty="0" smtClean="0">
                <a:latin typeface="Corbel" panose="020B0503020204020204" pitchFamily="34" charset="0"/>
              </a:rPr>
              <a:t>mare?</a:t>
            </a:r>
            <a:endParaRPr lang="ru-RU" sz="4700" b="1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В </a:t>
            </a:r>
            <a:r>
              <a:rPr lang="ru-RU" sz="4700" dirty="0">
                <a:latin typeface="Corbel" panose="020B0503020204020204" pitchFamily="34" charset="0"/>
              </a:rPr>
              <a:t>Мексиканском </a:t>
            </a:r>
            <a:r>
              <a:rPr lang="ru-RU" sz="4700" dirty="0" smtClean="0">
                <a:latin typeface="Corbel" panose="020B0503020204020204" pitchFamily="34" charset="0"/>
              </a:rPr>
              <a:t>заливе</a:t>
            </a:r>
            <a:r>
              <a:rPr lang="ro-RO" sz="4700" dirty="0" smtClean="0">
                <a:latin typeface="Corbel" panose="020B0503020204020204" pitchFamily="34" charset="0"/>
              </a:rPr>
              <a:t> /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Golful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Mexic</a:t>
            </a:r>
            <a:r>
              <a:rPr lang="ro-RO" sz="4700" dirty="0" smtClean="0">
                <a:latin typeface="Corbel" panose="020B0503020204020204" pitchFamily="34" charset="0"/>
              </a:rPr>
              <a:t>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В </a:t>
            </a:r>
            <a:r>
              <a:rPr lang="ru-RU" sz="4700" dirty="0" smtClean="0">
                <a:latin typeface="Corbel" panose="020B0503020204020204" pitchFamily="34" charset="0"/>
              </a:rPr>
              <a:t>Антарктиде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Antarctida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В Беринговом </a:t>
            </a:r>
            <a:r>
              <a:rPr lang="ru-RU" sz="4700" dirty="0" smtClean="0">
                <a:latin typeface="Corbel" panose="020B0503020204020204" pitchFamily="34" charset="0"/>
              </a:rPr>
              <a:t>проливе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strâmtoarea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Bering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У берегов </a:t>
            </a:r>
            <a:r>
              <a:rPr lang="ru-RU" sz="4700" dirty="0" smtClean="0">
                <a:latin typeface="Corbel" panose="020B0503020204020204" pitchFamily="34" charset="0"/>
              </a:rPr>
              <a:t>Индии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largul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coastei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Indiei</a:t>
            </a:r>
            <a:endParaRPr lang="ru-RU" sz="4700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1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52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936</Words>
  <Application>Microsoft Office PowerPoint</Application>
  <PresentationFormat>Произвольный</PresentationFormat>
  <Paragraphs>180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426</cp:revision>
  <dcterms:modified xsi:type="dcterms:W3CDTF">2021-01-13T11:09:30Z</dcterms:modified>
</cp:coreProperties>
</file>