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49" r:id="rId3"/>
    <p:sldId id="276" r:id="rId4"/>
    <p:sldId id="340" r:id="rId5"/>
    <p:sldId id="329" r:id="rId6"/>
    <p:sldId id="341" r:id="rId7"/>
    <p:sldId id="331" r:id="rId8"/>
    <p:sldId id="342" r:id="rId9"/>
    <p:sldId id="333" r:id="rId10"/>
    <p:sldId id="343" r:id="rId11"/>
    <p:sldId id="335" r:id="rId12"/>
    <p:sldId id="344" r:id="rId13"/>
    <p:sldId id="337" r:id="rId14"/>
    <p:sldId id="345" r:id="rId15"/>
    <p:sldId id="339" r:id="rId16"/>
    <p:sldId id="346" r:id="rId17"/>
    <p:sldId id="347" r:id="rId18"/>
    <p:sldId id="348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97" autoAdjust="0"/>
    <p:restoredTop sz="94660"/>
  </p:normalViewPr>
  <p:slideViewPr>
    <p:cSldViewPr snapToGrid="0">
      <p:cViewPr varScale="1">
        <p:scale>
          <a:sx n="53" d="100"/>
          <a:sy n="53" d="100"/>
        </p:scale>
        <p:origin x="523" y="8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8364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0856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3521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37355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3050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8332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37963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1078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8383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355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156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712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2478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3836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3297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139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20104101" cy="1163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500" dirty="0" err="1">
                <a:latin typeface="Corbel" panose="020B0503020204020204" pitchFamily="34" charset="0"/>
              </a:rPr>
              <a:t>Măștile</a:t>
            </a:r>
            <a:r>
              <a:rPr lang="en-US" sz="6500" dirty="0">
                <a:latin typeface="Corbel" panose="020B0503020204020204" pitchFamily="34" charset="0"/>
              </a:rPr>
              <a:t> de </a:t>
            </a:r>
            <a:r>
              <a:rPr lang="en-US" sz="6500" dirty="0" err="1">
                <a:latin typeface="Corbel" panose="020B0503020204020204" pitchFamily="34" charset="0"/>
              </a:rPr>
              <a:t>protecție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sunt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eficiente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doar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atunci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când</a:t>
            </a:r>
            <a:r>
              <a:rPr lang="en-US" sz="6500" dirty="0">
                <a:latin typeface="Corbel" panose="020B0503020204020204" pitchFamily="34" charset="0"/>
              </a:rPr>
              <a:t> le </a:t>
            </a:r>
            <a:endParaRPr lang="ro-MD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 smtClean="0">
                <a:latin typeface="Corbel" panose="020B0503020204020204" pitchFamily="34" charset="0"/>
              </a:rPr>
              <a:t>purtați</a:t>
            </a:r>
            <a:r>
              <a:rPr lang="en-US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corect</a:t>
            </a:r>
            <a:r>
              <a:rPr lang="en-US" sz="6500" dirty="0">
                <a:latin typeface="Corbel" panose="020B0503020204020204" pitchFamily="34" charset="0"/>
              </a:rPr>
              <a:t>. </a:t>
            </a:r>
            <a:r>
              <a:rPr lang="en-US" sz="6500" dirty="0" err="1">
                <a:latin typeface="Corbel" panose="020B0503020204020204" pitchFamily="34" charset="0"/>
              </a:rPr>
              <a:t>Într</a:t>
            </a:r>
            <a:r>
              <a:rPr lang="en-US" sz="6500" dirty="0">
                <a:latin typeface="Corbel" panose="020B0503020204020204" pitchFamily="34" charset="0"/>
              </a:rPr>
              <a:t>-un video social </a:t>
            </a:r>
            <a:r>
              <a:rPr lang="en-US" sz="6500" dirty="0" err="1">
                <a:latin typeface="Corbel" panose="020B0503020204020204" pitchFamily="34" charset="0"/>
              </a:rPr>
              <a:t>acestea</a:t>
            </a:r>
            <a:r>
              <a:rPr lang="en-US" sz="6500" dirty="0">
                <a:latin typeface="Corbel" panose="020B0503020204020204" pitchFamily="34" charset="0"/>
              </a:rPr>
              <a:t> au </a:t>
            </a:r>
            <a:r>
              <a:rPr lang="en-US" sz="6500" dirty="0" err="1">
                <a:latin typeface="Corbel" panose="020B0503020204020204" pitchFamily="34" charset="0"/>
              </a:rPr>
              <a:t>fost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endParaRPr lang="ro-MD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 smtClean="0">
                <a:latin typeface="Corbel" panose="020B0503020204020204" pitchFamily="34" charset="0"/>
              </a:rPr>
              <a:t>comparate</a:t>
            </a:r>
            <a:r>
              <a:rPr lang="en-US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>
                <a:latin typeface="Corbel" panose="020B0503020204020204" pitchFamily="34" charset="0"/>
              </a:rPr>
              <a:t>cu </a:t>
            </a:r>
            <a:r>
              <a:rPr lang="en-US" sz="6500" dirty="0" err="1">
                <a:latin typeface="Corbel" panose="020B0503020204020204" pitchFamily="34" charset="0"/>
              </a:rPr>
              <a:t>centura</a:t>
            </a:r>
            <a:r>
              <a:rPr lang="en-US" sz="6500" dirty="0">
                <a:latin typeface="Corbel" panose="020B0503020204020204" pitchFamily="34" charset="0"/>
              </a:rPr>
              <a:t>. </a:t>
            </a:r>
            <a:r>
              <a:rPr lang="ru-RU" sz="6500" b="1" dirty="0" err="1">
                <a:latin typeface="Corbel" panose="020B0503020204020204" pitchFamily="34" charset="0"/>
              </a:rPr>
              <a:t>Ce</a:t>
            </a:r>
            <a:r>
              <a:rPr lang="ru-RU" sz="6500" b="1" dirty="0">
                <a:latin typeface="Corbel" panose="020B0503020204020204" pitchFamily="34" charset="0"/>
              </a:rPr>
              <a:t> </a:t>
            </a:r>
            <a:r>
              <a:rPr lang="ru-RU" sz="6500" b="1" dirty="0" err="1">
                <a:latin typeface="Corbel" panose="020B0503020204020204" pitchFamily="34" charset="0"/>
              </a:rPr>
              <a:t>fel</a:t>
            </a:r>
            <a:r>
              <a:rPr lang="ru-RU" sz="6500" b="1" dirty="0">
                <a:latin typeface="Corbel" panose="020B0503020204020204" pitchFamily="34" charset="0"/>
              </a:rPr>
              <a:t> </a:t>
            </a:r>
            <a:r>
              <a:rPr lang="ru-RU" sz="6500" b="1" dirty="0" err="1">
                <a:latin typeface="Corbel" panose="020B0503020204020204" pitchFamily="34" charset="0"/>
              </a:rPr>
              <a:t>de</a:t>
            </a:r>
            <a:r>
              <a:rPr lang="ru-RU" sz="6500" b="1" dirty="0">
                <a:latin typeface="Corbel" panose="020B0503020204020204" pitchFamily="34" charset="0"/>
              </a:rPr>
              <a:t> </a:t>
            </a:r>
            <a:r>
              <a:rPr lang="ru-RU" sz="6500" b="1" dirty="0" err="1">
                <a:latin typeface="Corbel" panose="020B0503020204020204" pitchFamily="34" charset="0"/>
              </a:rPr>
              <a:t>centură</a:t>
            </a:r>
            <a:r>
              <a:rPr lang="ru-RU" sz="6500" b="1" dirty="0">
                <a:latin typeface="Corbel" panose="020B0503020204020204" pitchFamily="34" charset="0"/>
              </a:rPr>
              <a:t>? </a:t>
            </a:r>
            <a:endParaRPr lang="ro-MD" sz="6500" b="1" dirty="0" smtClean="0">
              <a:latin typeface="Corbel" panose="020B0503020204020204" pitchFamily="34" charset="0"/>
            </a:endParaRPr>
          </a:p>
          <a:p>
            <a:pPr fontAlgn="base"/>
            <a:endParaRPr lang="ro-MD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dirty="0" smtClean="0">
                <a:latin typeface="Corbel" panose="020B0503020204020204" pitchFamily="34" charset="0"/>
              </a:rPr>
              <a:t>Защитные </a:t>
            </a:r>
            <a:r>
              <a:rPr lang="ru-RU" sz="6500" dirty="0">
                <a:latin typeface="Corbel" panose="020B0503020204020204" pitchFamily="34" charset="0"/>
              </a:rPr>
              <a:t>маски эффективны, только если их </a:t>
            </a:r>
            <a:endParaRPr lang="ro-MD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dirty="0" smtClean="0">
                <a:latin typeface="Corbel" panose="020B0503020204020204" pitchFamily="34" charset="0"/>
              </a:rPr>
              <a:t>правильно </a:t>
            </a:r>
            <a:r>
              <a:rPr lang="ru-RU" sz="6500" dirty="0">
                <a:latin typeface="Corbel" panose="020B0503020204020204" pitchFamily="34" charset="0"/>
              </a:rPr>
              <a:t>носить. В социальном ролике их </a:t>
            </a:r>
            <a:endParaRPr lang="ro-MD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dirty="0" smtClean="0">
                <a:latin typeface="Corbel" panose="020B0503020204020204" pitchFamily="34" charset="0"/>
              </a:rPr>
              <a:t>сравнили </a:t>
            </a:r>
            <a:r>
              <a:rPr lang="ru-RU" sz="6500" dirty="0">
                <a:latin typeface="Corbel" panose="020B0503020204020204" pitchFamily="34" charset="0"/>
              </a:rPr>
              <a:t>с ремнём. </a:t>
            </a:r>
            <a:r>
              <a:rPr lang="ru-RU" sz="6500" b="1" dirty="0">
                <a:latin typeface="Corbel" panose="020B0503020204020204" pitchFamily="34" charset="0"/>
              </a:rPr>
              <a:t>Каким? </a:t>
            </a:r>
            <a:endParaRPr lang="ru-RU" sz="65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673900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Universitatea</a:t>
            </a:r>
            <a:r>
              <a:rPr lang="en-US" sz="5400" dirty="0">
                <a:latin typeface="Corbel" panose="020B0503020204020204" pitchFamily="34" charset="0"/>
              </a:rPr>
              <a:t> Stanford a </a:t>
            </a:r>
            <a:r>
              <a:rPr lang="en-US" sz="5400" dirty="0" err="1">
                <a:latin typeface="Corbel" panose="020B0503020204020204" pitchFamily="34" charset="0"/>
              </a:rPr>
              <a:t>lansat</a:t>
            </a:r>
            <a:r>
              <a:rPr lang="en-US" sz="5400" dirty="0">
                <a:latin typeface="Corbel" panose="020B0503020204020204" pitchFamily="34" charset="0"/>
              </a:rPr>
              <a:t> un video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care </a:t>
            </a:r>
            <a:r>
              <a:rPr lang="en-US" sz="5400" dirty="0" err="1">
                <a:latin typeface="Corbel" panose="020B0503020204020204" pitchFamily="34" charset="0"/>
              </a:rPr>
              <a:t>coronavirusul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încearcă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infecteze</a:t>
            </a:r>
            <a:r>
              <a:rPr lang="en-US" sz="5400" dirty="0">
                <a:latin typeface="Corbel" panose="020B0503020204020204" pitchFamily="34" charset="0"/>
              </a:rPr>
              <a:t> Terra. </a:t>
            </a:r>
            <a:r>
              <a:rPr lang="en-US" sz="5400" dirty="0" err="1">
                <a:latin typeface="Corbel" panose="020B0503020204020204" pitchFamily="34" charset="0"/>
              </a:rPr>
              <a:t>Medicii</a:t>
            </a:r>
            <a:r>
              <a:rPr lang="en-US" sz="5400" dirty="0">
                <a:latin typeface="Corbel" panose="020B0503020204020204" pitchFamily="34" charset="0"/>
              </a:rPr>
              <a:t> vin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ajutor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și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oferă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planetei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o </a:t>
            </a:r>
            <a:r>
              <a:rPr lang="en-US" sz="5400" dirty="0">
                <a:latin typeface="Corbel" panose="020B0503020204020204" pitchFamily="34" charset="0"/>
              </a:rPr>
              <a:t>ALFĂ </a:t>
            </a:r>
            <a:r>
              <a:rPr lang="en-US" sz="5400" dirty="0" err="1">
                <a:latin typeface="Corbel" panose="020B0503020204020204" pitchFamily="34" charset="0"/>
              </a:rPr>
              <a:t>imensă</a:t>
            </a:r>
            <a:r>
              <a:rPr lang="en-US" sz="5400" dirty="0">
                <a:latin typeface="Corbel" panose="020B0503020204020204" pitchFamily="34" charset="0"/>
              </a:rPr>
              <a:t>: un </a:t>
            </a:r>
            <a:r>
              <a:rPr lang="en-US" sz="5400" dirty="0" err="1">
                <a:latin typeface="Corbel" panose="020B0503020204020204" pitchFamily="34" charset="0"/>
              </a:rPr>
              <a:t>fel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r>
              <a:rPr lang="en-US" sz="5400" dirty="0" err="1">
                <a:latin typeface="Corbel" panose="020B0503020204020204" pitchFamily="34" charset="0"/>
              </a:rPr>
              <a:t>scut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b="1" dirty="0" err="1">
                <a:latin typeface="Corbel" panose="020B0503020204020204" pitchFamily="34" charset="0"/>
              </a:rPr>
              <a:t>Ce</a:t>
            </a:r>
            <a:r>
              <a:rPr lang="ru-RU" sz="5400" b="1" dirty="0">
                <a:latin typeface="Corbel" panose="020B0503020204020204" pitchFamily="34" charset="0"/>
              </a:rPr>
              <a:t> </a:t>
            </a:r>
            <a:r>
              <a:rPr lang="ru-RU" sz="5400" b="1" dirty="0" err="1">
                <a:latin typeface="Corbel" panose="020B0503020204020204" pitchFamily="34" charset="0"/>
              </a:rPr>
              <a:t>este</a:t>
            </a:r>
            <a:r>
              <a:rPr lang="ru-RU" sz="5400" b="1" dirty="0">
                <a:latin typeface="Corbel" panose="020B0503020204020204" pitchFamily="34" charset="0"/>
              </a:rPr>
              <a:t> ALFA? </a:t>
            </a:r>
            <a:endParaRPr lang="ro-MD" sz="5400" b="1" dirty="0" smtClean="0">
              <a:latin typeface="Corbel" panose="020B0503020204020204" pitchFamily="34" charset="0"/>
            </a:endParaRPr>
          </a:p>
          <a:p>
            <a:pPr fontAlgn="base"/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Стэндфордский </a:t>
            </a:r>
            <a:r>
              <a:rPr lang="ru-RU" sz="5400" dirty="0">
                <a:latin typeface="Corbel" panose="020B0503020204020204" pitchFamily="34" charset="0"/>
              </a:rPr>
              <a:t>университет выпустил анимационный ролик,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в </a:t>
            </a:r>
            <a:r>
              <a:rPr lang="ru-RU" sz="5400" dirty="0">
                <a:latin typeface="Corbel" panose="020B0503020204020204" pitchFamily="34" charset="0"/>
              </a:rPr>
              <a:t>котором коронавирус стремится заразить Землю, а она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пытается </a:t>
            </a:r>
            <a:r>
              <a:rPr lang="ru-RU" sz="5400" dirty="0">
                <a:latin typeface="Corbel" panose="020B0503020204020204" pitchFamily="34" charset="0"/>
              </a:rPr>
              <a:t>уберечься. На помощь приходят врачи, которые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дают </a:t>
            </a:r>
            <a:r>
              <a:rPr lang="ru-RU" sz="5400" dirty="0">
                <a:latin typeface="Corbel" panose="020B0503020204020204" pitchFamily="34" charset="0"/>
              </a:rPr>
              <a:t>планете огромную АЛЬФУ, некое подобие щита.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Назовите </a:t>
            </a:r>
            <a:r>
              <a:rPr lang="ru-RU" sz="5400" b="1" dirty="0">
                <a:latin typeface="Corbel" panose="020B0503020204020204" pitchFamily="34" charset="0"/>
              </a:rPr>
              <a:t>АЛЬФУ. 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0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Universitatea</a:t>
            </a:r>
            <a:r>
              <a:rPr lang="en-US" sz="5400" dirty="0">
                <a:latin typeface="Corbel" panose="020B0503020204020204" pitchFamily="34" charset="0"/>
              </a:rPr>
              <a:t> Stanford a </a:t>
            </a:r>
            <a:r>
              <a:rPr lang="en-US" sz="5400" dirty="0" err="1">
                <a:latin typeface="Corbel" panose="020B0503020204020204" pitchFamily="34" charset="0"/>
              </a:rPr>
              <a:t>lansat</a:t>
            </a:r>
            <a:r>
              <a:rPr lang="en-US" sz="5400" dirty="0">
                <a:latin typeface="Corbel" panose="020B0503020204020204" pitchFamily="34" charset="0"/>
              </a:rPr>
              <a:t> un video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care </a:t>
            </a:r>
            <a:r>
              <a:rPr lang="en-US" sz="5400" dirty="0" err="1">
                <a:latin typeface="Corbel" panose="020B0503020204020204" pitchFamily="34" charset="0"/>
              </a:rPr>
              <a:t>coronavirusul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încearcă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infecteze</a:t>
            </a:r>
            <a:r>
              <a:rPr lang="en-US" sz="5400" dirty="0">
                <a:latin typeface="Corbel" panose="020B0503020204020204" pitchFamily="34" charset="0"/>
              </a:rPr>
              <a:t> Terra. </a:t>
            </a:r>
            <a:r>
              <a:rPr lang="en-US" sz="5400" dirty="0" err="1">
                <a:latin typeface="Corbel" panose="020B0503020204020204" pitchFamily="34" charset="0"/>
              </a:rPr>
              <a:t>Medicii</a:t>
            </a:r>
            <a:r>
              <a:rPr lang="en-US" sz="5400" dirty="0">
                <a:latin typeface="Corbel" panose="020B0503020204020204" pitchFamily="34" charset="0"/>
              </a:rPr>
              <a:t> vin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ajutor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și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oferă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planetei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o </a:t>
            </a:r>
            <a:r>
              <a:rPr lang="en-US" sz="5400" dirty="0">
                <a:latin typeface="Corbel" panose="020B0503020204020204" pitchFamily="34" charset="0"/>
              </a:rPr>
              <a:t>ALFĂ </a:t>
            </a:r>
            <a:r>
              <a:rPr lang="en-US" sz="5400" dirty="0" err="1">
                <a:latin typeface="Corbel" panose="020B0503020204020204" pitchFamily="34" charset="0"/>
              </a:rPr>
              <a:t>imensă</a:t>
            </a:r>
            <a:r>
              <a:rPr lang="en-US" sz="5400" dirty="0">
                <a:latin typeface="Corbel" panose="020B0503020204020204" pitchFamily="34" charset="0"/>
              </a:rPr>
              <a:t>: un </a:t>
            </a:r>
            <a:r>
              <a:rPr lang="en-US" sz="5400" dirty="0" err="1">
                <a:latin typeface="Corbel" panose="020B0503020204020204" pitchFamily="34" charset="0"/>
              </a:rPr>
              <a:t>fel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r>
              <a:rPr lang="en-US" sz="5400" dirty="0" err="1">
                <a:latin typeface="Corbel" panose="020B0503020204020204" pitchFamily="34" charset="0"/>
              </a:rPr>
              <a:t>scut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b="1" dirty="0" err="1">
                <a:latin typeface="Corbel" panose="020B0503020204020204" pitchFamily="34" charset="0"/>
              </a:rPr>
              <a:t>Ce</a:t>
            </a:r>
            <a:r>
              <a:rPr lang="ru-RU" sz="5400" b="1" dirty="0">
                <a:latin typeface="Corbel" panose="020B0503020204020204" pitchFamily="34" charset="0"/>
              </a:rPr>
              <a:t> </a:t>
            </a:r>
            <a:r>
              <a:rPr lang="ru-RU" sz="5400" b="1" dirty="0" err="1">
                <a:latin typeface="Corbel" panose="020B0503020204020204" pitchFamily="34" charset="0"/>
              </a:rPr>
              <a:t>este</a:t>
            </a:r>
            <a:r>
              <a:rPr lang="ru-RU" sz="5400" b="1" dirty="0">
                <a:latin typeface="Corbel" panose="020B0503020204020204" pitchFamily="34" charset="0"/>
              </a:rPr>
              <a:t> ALFA? </a:t>
            </a:r>
            <a:endParaRPr lang="ro-MD" sz="5400" b="1" dirty="0" smtClean="0">
              <a:latin typeface="Corbel" panose="020B0503020204020204" pitchFamily="34" charset="0"/>
            </a:endParaRPr>
          </a:p>
          <a:p>
            <a:pPr fontAlgn="base"/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Стэндфордский </a:t>
            </a:r>
            <a:r>
              <a:rPr lang="ru-RU" sz="5400" dirty="0">
                <a:latin typeface="Corbel" panose="020B0503020204020204" pitchFamily="34" charset="0"/>
              </a:rPr>
              <a:t>университет выпустил анимационный ролик,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в </a:t>
            </a:r>
            <a:r>
              <a:rPr lang="ru-RU" sz="5400" dirty="0">
                <a:latin typeface="Corbel" panose="020B0503020204020204" pitchFamily="34" charset="0"/>
              </a:rPr>
              <a:t>котором коронавирус стремится заразить Землю, а она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пытается </a:t>
            </a:r>
            <a:r>
              <a:rPr lang="ru-RU" sz="5400" dirty="0">
                <a:latin typeface="Corbel" panose="020B0503020204020204" pitchFamily="34" charset="0"/>
              </a:rPr>
              <a:t>уберечься. На помощь приходят врачи, которые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дают </a:t>
            </a:r>
            <a:r>
              <a:rPr lang="ru-RU" sz="5400" dirty="0">
                <a:latin typeface="Corbel" panose="020B0503020204020204" pitchFamily="34" charset="0"/>
              </a:rPr>
              <a:t>планете огромную АЛЬФУ, некое подобие щита.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Назовите </a:t>
            </a:r>
            <a:r>
              <a:rPr lang="ru-RU" sz="5400" b="1" dirty="0">
                <a:latin typeface="Corbel" panose="020B0503020204020204" pitchFamily="34" charset="0"/>
              </a:rPr>
              <a:t>АЛЬФУ. 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848689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lvl="0"/>
            <a:r>
              <a:rPr lang="en-US" sz="7200" b="1" dirty="0">
                <a:latin typeface="Corbel" panose="020B0503020204020204" pitchFamily="34" charset="0"/>
              </a:rPr>
              <a:t>Ce </a:t>
            </a:r>
            <a:r>
              <a:rPr lang="en-US" sz="7200" b="1" dirty="0" err="1">
                <a:latin typeface="Corbel" panose="020B0503020204020204" pitchFamily="34" charset="0"/>
              </a:rPr>
              <a:t>proces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este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obligatoriu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pentru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chirurgi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și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lvl="0"/>
            <a:r>
              <a:rPr lang="en-US" sz="7200" b="1" dirty="0" err="1" smtClean="0">
                <a:latin typeface="Corbel" panose="020B0503020204020204" pitchFamily="34" charset="0"/>
              </a:rPr>
              <a:t>este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extrem</a:t>
            </a:r>
            <a:r>
              <a:rPr lang="en-US" sz="7200" b="1" dirty="0">
                <a:latin typeface="Corbel" panose="020B0503020204020204" pitchFamily="34" charset="0"/>
              </a:rPr>
              <a:t> de </a:t>
            </a:r>
            <a:r>
              <a:rPr lang="en-US" sz="7200" b="1" dirty="0" err="1">
                <a:latin typeface="Corbel" panose="020B0503020204020204" pitchFamily="34" charset="0"/>
              </a:rPr>
              <a:t>recomandat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drept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măsură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lvl="0"/>
            <a:r>
              <a:rPr lang="en-US" sz="7200" b="1" dirty="0" err="1" smtClean="0">
                <a:latin typeface="Corbel" panose="020B0503020204020204" pitchFamily="34" charset="0"/>
              </a:rPr>
              <a:t>preventivă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împotriva</a:t>
            </a:r>
            <a:r>
              <a:rPr lang="en-US" sz="7200" b="1" dirty="0">
                <a:latin typeface="Corbel" panose="020B0503020204020204" pitchFamily="34" charset="0"/>
              </a:rPr>
              <a:t> COVID-19?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lvl="0"/>
            <a:endParaRPr lang="ro-MD" sz="7200" b="1" dirty="0" smtClean="0">
              <a:latin typeface="Corbel" panose="020B0503020204020204" pitchFamily="34" charset="0"/>
            </a:endParaRPr>
          </a:p>
          <a:p>
            <a:pPr lvl="0"/>
            <a:r>
              <a:rPr lang="ru-RU" sz="7200" b="1" dirty="0" smtClean="0">
                <a:latin typeface="Corbel" panose="020B0503020204020204" pitchFamily="34" charset="0"/>
              </a:rPr>
              <a:t>Какой </a:t>
            </a:r>
            <a:r>
              <a:rPr lang="ru-RU" sz="7200" b="1" dirty="0">
                <a:latin typeface="Corbel" panose="020B0503020204020204" pitchFamily="34" charset="0"/>
              </a:rPr>
              <a:t>процесс обязателен для хирургов и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lvl="0"/>
            <a:r>
              <a:rPr lang="ru-RU" sz="7200" b="1" dirty="0" smtClean="0">
                <a:latin typeface="Corbel" panose="020B0503020204020204" pitchFamily="34" charset="0"/>
              </a:rPr>
              <a:t>очень </a:t>
            </a:r>
            <a:r>
              <a:rPr lang="ru-RU" sz="7200" b="1" dirty="0">
                <a:latin typeface="Corbel" panose="020B0503020204020204" pitchFamily="34" charset="0"/>
              </a:rPr>
              <a:t>рекомендован как мера профилактики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lvl="0"/>
            <a:r>
              <a:rPr lang="ru-RU" sz="7200" b="1" dirty="0" smtClean="0">
                <a:latin typeface="Corbel" panose="020B0503020204020204" pitchFamily="34" charset="0"/>
              </a:rPr>
              <a:t>от </a:t>
            </a:r>
            <a:r>
              <a:rPr lang="en-US" sz="7200" b="1" dirty="0">
                <a:latin typeface="Corbel" panose="020B0503020204020204" pitchFamily="34" charset="0"/>
              </a:rPr>
              <a:t>COVID</a:t>
            </a:r>
            <a:r>
              <a:rPr lang="ru-RU" sz="7200" b="1" dirty="0">
                <a:latin typeface="Corbel" panose="020B0503020204020204" pitchFamily="34" charset="0"/>
              </a:rPr>
              <a:t>-19? </a:t>
            </a:r>
            <a:endParaRPr lang="en-US" sz="72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9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lvl="0"/>
            <a:r>
              <a:rPr lang="en-US" sz="7200" b="1" dirty="0">
                <a:latin typeface="Corbel" panose="020B0503020204020204" pitchFamily="34" charset="0"/>
              </a:rPr>
              <a:t>Ce </a:t>
            </a:r>
            <a:r>
              <a:rPr lang="en-US" sz="7200" b="1" dirty="0" err="1">
                <a:latin typeface="Corbel" panose="020B0503020204020204" pitchFamily="34" charset="0"/>
              </a:rPr>
              <a:t>proces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este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obligatoriu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pentru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chirurgi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și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lvl="0"/>
            <a:r>
              <a:rPr lang="en-US" sz="7200" b="1" dirty="0" err="1" smtClean="0">
                <a:latin typeface="Corbel" panose="020B0503020204020204" pitchFamily="34" charset="0"/>
              </a:rPr>
              <a:t>este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extrem</a:t>
            </a:r>
            <a:r>
              <a:rPr lang="en-US" sz="7200" b="1" dirty="0">
                <a:latin typeface="Corbel" panose="020B0503020204020204" pitchFamily="34" charset="0"/>
              </a:rPr>
              <a:t> de </a:t>
            </a:r>
            <a:r>
              <a:rPr lang="en-US" sz="7200" b="1" dirty="0" err="1">
                <a:latin typeface="Corbel" panose="020B0503020204020204" pitchFamily="34" charset="0"/>
              </a:rPr>
              <a:t>recomandat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drept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măsură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lvl="0"/>
            <a:r>
              <a:rPr lang="en-US" sz="7200" b="1" dirty="0" err="1" smtClean="0">
                <a:latin typeface="Corbel" panose="020B0503020204020204" pitchFamily="34" charset="0"/>
              </a:rPr>
              <a:t>preventivă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împotriva</a:t>
            </a:r>
            <a:r>
              <a:rPr lang="en-US" sz="7200" b="1" dirty="0">
                <a:latin typeface="Corbel" panose="020B0503020204020204" pitchFamily="34" charset="0"/>
              </a:rPr>
              <a:t> COVID-19?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lvl="0"/>
            <a:endParaRPr lang="ro-MD" sz="7200" b="1" dirty="0" smtClean="0">
              <a:latin typeface="Corbel" panose="020B0503020204020204" pitchFamily="34" charset="0"/>
            </a:endParaRPr>
          </a:p>
          <a:p>
            <a:pPr lvl="0"/>
            <a:r>
              <a:rPr lang="ru-RU" sz="7200" b="1" dirty="0" smtClean="0">
                <a:latin typeface="Corbel" panose="020B0503020204020204" pitchFamily="34" charset="0"/>
              </a:rPr>
              <a:t>Какой </a:t>
            </a:r>
            <a:r>
              <a:rPr lang="ru-RU" sz="7200" b="1" dirty="0">
                <a:latin typeface="Corbel" panose="020B0503020204020204" pitchFamily="34" charset="0"/>
              </a:rPr>
              <a:t>процесс обязателен для хирургов и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lvl="0"/>
            <a:r>
              <a:rPr lang="ru-RU" sz="7200" b="1" dirty="0" smtClean="0">
                <a:latin typeface="Corbel" panose="020B0503020204020204" pitchFamily="34" charset="0"/>
              </a:rPr>
              <a:t>очень </a:t>
            </a:r>
            <a:r>
              <a:rPr lang="ru-RU" sz="7200" b="1" dirty="0">
                <a:latin typeface="Corbel" panose="020B0503020204020204" pitchFamily="34" charset="0"/>
              </a:rPr>
              <a:t>рекомендован как мера профилактики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lvl="0"/>
            <a:r>
              <a:rPr lang="ru-RU" sz="7200" b="1" dirty="0" smtClean="0">
                <a:latin typeface="Corbel" panose="020B0503020204020204" pitchFamily="34" charset="0"/>
              </a:rPr>
              <a:t>от </a:t>
            </a:r>
            <a:r>
              <a:rPr lang="en-US" sz="7200" b="1" dirty="0">
                <a:latin typeface="Corbel" panose="020B0503020204020204" pitchFamily="34" charset="0"/>
              </a:rPr>
              <a:t>COVID</a:t>
            </a:r>
            <a:r>
              <a:rPr lang="ru-RU" sz="7200" b="1" dirty="0">
                <a:latin typeface="Corbel" panose="020B0503020204020204" pitchFamily="34" charset="0"/>
              </a:rPr>
              <a:t>-19? </a:t>
            </a:r>
            <a:endParaRPr lang="en-US" sz="72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80194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4800" dirty="0" err="1">
                <a:latin typeface="Corbel" panose="020B0503020204020204" pitchFamily="34" charset="0"/>
              </a:rPr>
              <a:t>Directorul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executiv</a:t>
            </a:r>
            <a:r>
              <a:rPr lang="en-US" sz="4800" dirty="0">
                <a:latin typeface="Corbel" panose="020B0503020204020204" pitchFamily="34" charset="0"/>
              </a:rPr>
              <a:t> al UNICEF d-</a:t>
            </a:r>
            <a:r>
              <a:rPr lang="en-US" sz="4800" dirty="0" err="1">
                <a:latin typeface="Corbel" panose="020B0503020204020204" pitchFamily="34" charset="0"/>
              </a:rPr>
              <a:t>na</a:t>
            </a:r>
            <a:r>
              <a:rPr lang="en-US" sz="4800" dirty="0">
                <a:latin typeface="Corbel" panose="020B0503020204020204" pitchFamily="34" charset="0"/>
              </a:rPr>
              <a:t> Henrietta Fore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directorul</a:t>
            </a:r>
            <a:r>
              <a:rPr lang="en-US" sz="4800" dirty="0">
                <a:latin typeface="Corbel" panose="020B0503020204020204" pitchFamily="34" charset="0"/>
              </a:rPr>
              <a:t> general al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OMS </a:t>
            </a:r>
            <a:r>
              <a:rPr lang="en-US" sz="4800" dirty="0">
                <a:latin typeface="Corbel" panose="020B0503020204020204" pitchFamily="34" charset="0"/>
              </a:rPr>
              <a:t>(</a:t>
            </a:r>
            <a:r>
              <a:rPr lang="en-US" sz="4800" dirty="0" err="1">
                <a:latin typeface="Corbel" panose="020B0503020204020204" pitchFamily="34" charset="0"/>
              </a:rPr>
              <a:t>Organizația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Mondială</a:t>
            </a:r>
            <a:r>
              <a:rPr lang="en-US" sz="4800" dirty="0">
                <a:latin typeface="Corbel" panose="020B0503020204020204" pitchFamily="34" charset="0"/>
              </a:rPr>
              <a:t> a </a:t>
            </a:r>
            <a:r>
              <a:rPr lang="en-US" sz="4800" dirty="0" err="1">
                <a:latin typeface="Corbel" panose="020B0503020204020204" pitchFamily="34" charset="0"/>
              </a:rPr>
              <a:t>Sănătății</a:t>
            </a:r>
            <a:r>
              <a:rPr lang="en-US" sz="4800" dirty="0">
                <a:latin typeface="Corbel" panose="020B0503020204020204" pitchFamily="34" charset="0"/>
              </a:rPr>
              <a:t>) </a:t>
            </a:r>
            <a:r>
              <a:rPr lang="en-US" sz="4800" dirty="0" err="1">
                <a:latin typeface="Corbel" panose="020B0503020204020204" pitchFamily="34" charset="0"/>
              </a:rPr>
              <a:t>doctorul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Tedros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Adhanom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Ghebreyesus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au </a:t>
            </a:r>
            <a:r>
              <a:rPr lang="en-US" sz="4800" dirty="0" err="1">
                <a:latin typeface="Corbel" panose="020B0503020204020204" pitchFamily="34" charset="0"/>
              </a:rPr>
              <a:t>declarat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alăptarea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reprezintă</a:t>
            </a:r>
            <a:r>
              <a:rPr lang="en-US" sz="4800" dirty="0">
                <a:latin typeface="Corbel" panose="020B0503020204020204" pitchFamily="34" charset="0"/>
              </a:rPr>
              <a:t> o </a:t>
            </a:r>
            <a:r>
              <a:rPr lang="en-US" sz="4800" dirty="0" err="1">
                <a:latin typeface="Corbel" panose="020B0503020204020204" pitchFamily="34" charset="0"/>
              </a:rPr>
              <a:t>protecție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puternică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pentru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nou-născuți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 au </a:t>
            </a:r>
            <a:r>
              <a:rPr lang="en-US" sz="4800" dirty="0" err="1">
                <a:latin typeface="Corbel" panose="020B0503020204020204" pitchFamily="34" charset="0"/>
              </a:rPr>
              <a:t>comparat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laptele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matern</a:t>
            </a:r>
            <a:r>
              <a:rPr lang="en-US" sz="4800" dirty="0">
                <a:latin typeface="Corbel" panose="020B0503020204020204" pitchFamily="34" charset="0"/>
              </a:rPr>
              <a:t> cu </a:t>
            </a:r>
            <a:r>
              <a:rPr lang="en-US" sz="4800" dirty="0" err="1">
                <a:latin typeface="Corbel" panose="020B0503020204020204" pitchFamily="34" charset="0"/>
              </a:rPr>
              <a:t>primul</a:t>
            </a:r>
            <a:r>
              <a:rPr lang="en-US" sz="4800" dirty="0">
                <a:latin typeface="Corbel" panose="020B0503020204020204" pitchFamily="34" charset="0"/>
              </a:rPr>
              <a:t>… </a:t>
            </a:r>
            <a:r>
              <a:rPr lang="ru-RU" sz="4800" b="1" dirty="0" err="1">
                <a:latin typeface="Corbel" panose="020B0503020204020204" pitchFamily="34" charset="0"/>
              </a:rPr>
              <a:t>Finisați</a:t>
            </a:r>
            <a:r>
              <a:rPr lang="ru-RU" sz="4800" b="1" dirty="0">
                <a:latin typeface="Corbel" panose="020B0503020204020204" pitchFamily="34" charset="0"/>
              </a:rPr>
              <a:t> </a:t>
            </a:r>
            <a:r>
              <a:rPr lang="ru-RU" sz="4800" b="1" dirty="0" err="1">
                <a:latin typeface="Corbel" panose="020B0503020204020204" pitchFamily="34" charset="0"/>
              </a:rPr>
              <a:t>propoziția</a:t>
            </a:r>
            <a:r>
              <a:rPr lang="ru-RU" sz="4800" b="1" dirty="0">
                <a:latin typeface="Corbel" panose="020B0503020204020204" pitchFamily="34" charset="0"/>
              </a:rPr>
              <a:t> </a:t>
            </a:r>
            <a:r>
              <a:rPr lang="ru-RU" sz="4800" b="1" dirty="0" err="1">
                <a:latin typeface="Corbel" panose="020B0503020204020204" pitchFamily="34" charset="0"/>
              </a:rPr>
              <a:t>cu</a:t>
            </a:r>
            <a:r>
              <a:rPr lang="ru-RU" sz="4800" b="1" dirty="0">
                <a:latin typeface="Corbel" panose="020B0503020204020204" pitchFamily="34" charset="0"/>
              </a:rPr>
              <a:t> </a:t>
            </a:r>
            <a:endParaRPr lang="ro-MD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err="1" smtClean="0">
                <a:latin typeface="Corbel" panose="020B0503020204020204" pitchFamily="34" charset="0"/>
              </a:rPr>
              <a:t>un</a:t>
            </a:r>
            <a:r>
              <a:rPr lang="ru-RU" sz="4800" b="1" dirty="0" smtClean="0">
                <a:latin typeface="Corbel" panose="020B0503020204020204" pitchFamily="34" charset="0"/>
              </a:rPr>
              <a:t> </a:t>
            </a:r>
            <a:r>
              <a:rPr lang="ru-RU" sz="4800" b="1" dirty="0" err="1">
                <a:latin typeface="Corbel" panose="020B0503020204020204" pitchFamily="34" charset="0"/>
              </a:rPr>
              <a:t>cuvânt</a:t>
            </a:r>
            <a:r>
              <a:rPr lang="ru-RU" sz="4800" b="1" dirty="0">
                <a:latin typeface="Corbel" panose="020B0503020204020204" pitchFamily="34" charset="0"/>
              </a:rPr>
              <a:t>! </a:t>
            </a:r>
            <a:endParaRPr lang="ro-MD" sz="4800" b="1" dirty="0" smtClean="0">
              <a:latin typeface="Corbel" panose="020B0503020204020204" pitchFamily="34" charset="0"/>
            </a:endParaRPr>
          </a:p>
          <a:p>
            <a:pPr fontAlgn="base"/>
            <a:endParaRPr lang="ro-MD" sz="2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В </a:t>
            </a:r>
            <a:r>
              <a:rPr lang="ru-RU" sz="4800" dirty="0">
                <a:latin typeface="Corbel" panose="020B0503020204020204" pitchFamily="34" charset="0"/>
              </a:rPr>
              <a:t>совместном заявлении исполнительного директора ЮНИСЕФ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Генриетты </a:t>
            </a:r>
            <a:r>
              <a:rPr lang="ru-RU" sz="4800" dirty="0">
                <a:latin typeface="Corbel" panose="020B0503020204020204" pitchFamily="34" charset="0"/>
              </a:rPr>
              <a:t>Фор и генерального директора ВОЗ доктора </a:t>
            </a:r>
            <a:r>
              <a:rPr lang="ru-RU" sz="4800" dirty="0" err="1">
                <a:latin typeface="Corbel" panose="020B0503020204020204" pitchFamily="34" charset="0"/>
              </a:rPr>
              <a:t>Тедроса</a:t>
            </a:r>
            <a:r>
              <a:rPr lang="ru-RU" sz="4800" dirty="0">
                <a:latin typeface="Corbel" panose="020B0503020204020204" pitchFamily="34" charset="0"/>
              </a:rPr>
              <a:t>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err="1" smtClean="0">
                <a:latin typeface="Corbel" panose="020B0503020204020204" pitchFamily="34" charset="0"/>
              </a:rPr>
              <a:t>Адханома</a:t>
            </a:r>
            <a:r>
              <a:rPr lang="ru-RU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err="1">
                <a:latin typeface="Corbel" panose="020B0503020204020204" pitchFamily="34" charset="0"/>
              </a:rPr>
              <a:t>Гебрейесуса</a:t>
            </a:r>
            <a:r>
              <a:rPr lang="ru-RU" sz="4800" dirty="0">
                <a:latin typeface="Corbel" panose="020B0503020204020204" pitchFamily="34" charset="0"/>
              </a:rPr>
              <a:t> говорится, что грудное вскармливание –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это мощная </a:t>
            </a:r>
            <a:r>
              <a:rPr lang="ru-RU" sz="4800" dirty="0">
                <a:latin typeface="Corbel" panose="020B0503020204020204" pitchFamily="34" charset="0"/>
              </a:rPr>
              <a:t>защита для новорожденных детей. </a:t>
            </a:r>
            <a:r>
              <a:rPr lang="en-US" sz="4800" dirty="0">
                <a:latin typeface="Corbel" panose="020B0503020204020204" pitchFamily="34" charset="0"/>
              </a:rPr>
              <a:t>В </a:t>
            </a:r>
            <a:r>
              <a:rPr lang="en-US" sz="4800" dirty="0" err="1">
                <a:latin typeface="Corbel" panose="020B0503020204020204" pitchFamily="34" charset="0"/>
              </a:rPr>
              <a:t>заявлении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грудное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молоко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сравнивают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с </a:t>
            </a:r>
            <a:r>
              <a:rPr lang="en-US" sz="4800" dirty="0" err="1">
                <a:latin typeface="Corbel" panose="020B0503020204020204" pitchFamily="34" charset="0"/>
              </a:rPr>
              <a:t>первой</a:t>
            </a:r>
            <a:r>
              <a:rPr lang="en-US" sz="4800" dirty="0">
                <a:latin typeface="Corbel" panose="020B0503020204020204" pitchFamily="34" charset="0"/>
              </a:rPr>
              <a:t>… </a:t>
            </a:r>
            <a:r>
              <a:rPr lang="ru-RU" sz="4800" b="1" dirty="0">
                <a:latin typeface="Corbel" panose="020B0503020204020204" pitchFamily="34" charset="0"/>
              </a:rPr>
              <a:t>Чем? </a:t>
            </a:r>
            <a:endParaRPr lang="ru-RU" sz="6000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6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4800" dirty="0" err="1">
                <a:latin typeface="Corbel" panose="020B0503020204020204" pitchFamily="34" charset="0"/>
              </a:rPr>
              <a:t>Directorul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executiv</a:t>
            </a:r>
            <a:r>
              <a:rPr lang="en-US" sz="4800" dirty="0">
                <a:latin typeface="Corbel" panose="020B0503020204020204" pitchFamily="34" charset="0"/>
              </a:rPr>
              <a:t> al UNICEF d-</a:t>
            </a:r>
            <a:r>
              <a:rPr lang="en-US" sz="4800" dirty="0" err="1">
                <a:latin typeface="Corbel" panose="020B0503020204020204" pitchFamily="34" charset="0"/>
              </a:rPr>
              <a:t>na</a:t>
            </a:r>
            <a:r>
              <a:rPr lang="en-US" sz="4800" dirty="0">
                <a:latin typeface="Corbel" panose="020B0503020204020204" pitchFamily="34" charset="0"/>
              </a:rPr>
              <a:t> Henrietta Fore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directorul</a:t>
            </a:r>
            <a:r>
              <a:rPr lang="en-US" sz="4800" dirty="0">
                <a:latin typeface="Corbel" panose="020B0503020204020204" pitchFamily="34" charset="0"/>
              </a:rPr>
              <a:t> general al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OMS </a:t>
            </a:r>
            <a:r>
              <a:rPr lang="en-US" sz="4800" dirty="0">
                <a:latin typeface="Corbel" panose="020B0503020204020204" pitchFamily="34" charset="0"/>
              </a:rPr>
              <a:t>(</a:t>
            </a:r>
            <a:r>
              <a:rPr lang="en-US" sz="4800" dirty="0" err="1">
                <a:latin typeface="Corbel" panose="020B0503020204020204" pitchFamily="34" charset="0"/>
              </a:rPr>
              <a:t>Organizația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Mondială</a:t>
            </a:r>
            <a:r>
              <a:rPr lang="en-US" sz="4800" dirty="0">
                <a:latin typeface="Corbel" panose="020B0503020204020204" pitchFamily="34" charset="0"/>
              </a:rPr>
              <a:t> a </a:t>
            </a:r>
            <a:r>
              <a:rPr lang="en-US" sz="4800" dirty="0" err="1">
                <a:latin typeface="Corbel" panose="020B0503020204020204" pitchFamily="34" charset="0"/>
              </a:rPr>
              <a:t>Sănătății</a:t>
            </a:r>
            <a:r>
              <a:rPr lang="en-US" sz="4800" dirty="0">
                <a:latin typeface="Corbel" panose="020B0503020204020204" pitchFamily="34" charset="0"/>
              </a:rPr>
              <a:t>) </a:t>
            </a:r>
            <a:r>
              <a:rPr lang="en-US" sz="4800" dirty="0" err="1">
                <a:latin typeface="Corbel" panose="020B0503020204020204" pitchFamily="34" charset="0"/>
              </a:rPr>
              <a:t>doctorul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Tedros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Adhanom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Ghebreyesus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au </a:t>
            </a:r>
            <a:r>
              <a:rPr lang="en-US" sz="4800" dirty="0" err="1">
                <a:latin typeface="Corbel" panose="020B0503020204020204" pitchFamily="34" charset="0"/>
              </a:rPr>
              <a:t>declarat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alăptarea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reprezintă</a:t>
            </a:r>
            <a:r>
              <a:rPr lang="en-US" sz="4800" dirty="0">
                <a:latin typeface="Corbel" panose="020B0503020204020204" pitchFamily="34" charset="0"/>
              </a:rPr>
              <a:t> o </a:t>
            </a:r>
            <a:r>
              <a:rPr lang="en-US" sz="4800" dirty="0" err="1">
                <a:latin typeface="Corbel" panose="020B0503020204020204" pitchFamily="34" charset="0"/>
              </a:rPr>
              <a:t>protecție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puternică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pentru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nou-născuți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 au </a:t>
            </a:r>
            <a:r>
              <a:rPr lang="en-US" sz="4800" dirty="0" err="1">
                <a:latin typeface="Corbel" panose="020B0503020204020204" pitchFamily="34" charset="0"/>
              </a:rPr>
              <a:t>comparat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laptele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matern</a:t>
            </a:r>
            <a:r>
              <a:rPr lang="en-US" sz="4800" dirty="0">
                <a:latin typeface="Corbel" panose="020B0503020204020204" pitchFamily="34" charset="0"/>
              </a:rPr>
              <a:t> cu </a:t>
            </a:r>
            <a:r>
              <a:rPr lang="en-US" sz="4800" dirty="0" err="1">
                <a:latin typeface="Corbel" panose="020B0503020204020204" pitchFamily="34" charset="0"/>
              </a:rPr>
              <a:t>primul</a:t>
            </a:r>
            <a:r>
              <a:rPr lang="en-US" sz="4800" dirty="0">
                <a:latin typeface="Corbel" panose="020B0503020204020204" pitchFamily="34" charset="0"/>
              </a:rPr>
              <a:t>… </a:t>
            </a:r>
            <a:r>
              <a:rPr lang="ru-RU" sz="4800" b="1" dirty="0" err="1">
                <a:latin typeface="Corbel" panose="020B0503020204020204" pitchFamily="34" charset="0"/>
              </a:rPr>
              <a:t>Finisați</a:t>
            </a:r>
            <a:r>
              <a:rPr lang="ru-RU" sz="4800" b="1" dirty="0">
                <a:latin typeface="Corbel" panose="020B0503020204020204" pitchFamily="34" charset="0"/>
              </a:rPr>
              <a:t> </a:t>
            </a:r>
            <a:r>
              <a:rPr lang="ru-RU" sz="4800" b="1" dirty="0" err="1">
                <a:latin typeface="Corbel" panose="020B0503020204020204" pitchFamily="34" charset="0"/>
              </a:rPr>
              <a:t>propoziția</a:t>
            </a:r>
            <a:r>
              <a:rPr lang="ru-RU" sz="4800" b="1" dirty="0">
                <a:latin typeface="Corbel" panose="020B0503020204020204" pitchFamily="34" charset="0"/>
              </a:rPr>
              <a:t> </a:t>
            </a:r>
            <a:r>
              <a:rPr lang="ru-RU" sz="4800" b="1" dirty="0" err="1">
                <a:latin typeface="Corbel" panose="020B0503020204020204" pitchFamily="34" charset="0"/>
              </a:rPr>
              <a:t>cu</a:t>
            </a:r>
            <a:r>
              <a:rPr lang="ru-RU" sz="4800" b="1" dirty="0">
                <a:latin typeface="Corbel" panose="020B0503020204020204" pitchFamily="34" charset="0"/>
              </a:rPr>
              <a:t> </a:t>
            </a:r>
            <a:endParaRPr lang="ro-MD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err="1" smtClean="0">
                <a:latin typeface="Corbel" panose="020B0503020204020204" pitchFamily="34" charset="0"/>
              </a:rPr>
              <a:t>un</a:t>
            </a:r>
            <a:r>
              <a:rPr lang="ru-RU" sz="4800" b="1" dirty="0" smtClean="0">
                <a:latin typeface="Corbel" panose="020B0503020204020204" pitchFamily="34" charset="0"/>
              </a:rPr>
              <a:t> </a:t>
            </a:r>
            <a:r>
              <a:rPr lang="ru-RU" sz="4800" b="1" dirty="0" err="1">
                <a:latin typeface="Corbel" panose="020B0503020204020204" pitchFamily="34" charset="0"/>
              </a:rPr>
              <a:t>cuvânt</a:t>
            </a:r>
            <a:r>
              <a:rPr lang="ru-RU" sz="4800" b="1" dirty="0">
                <a:latin typeface="Corbel" panose="020B0503020204020204" pitchFamily="34" charset="0"/>
              </a:rPr>
              <a:t>! </a:t>
            </a:r>
            <a:endParaRPr lang="ro-MD" sz="4800" b="1" dirty="0" smtClean="0">
              <a:latin typeface="Corbel" panose="020B0503020204020204" pitchFamily="34" charset="0"/>
            </a:endParaRPr>
          </a:p>
          <a:p>
            <a:pPr fontAlgn="base"/>
            <a:endParaRPr lang="ro-MD" sz="2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В </a:t>
            </a:r>
            <a:r>
              <a:rPr lang="ru-RU" sz="4800" dirty="0">
                <a:latin typeface="Corbel" panose="020B0503020204020204" pitchFamily="34" charset="0"/>
              </a:rPr>
              <a:t>совместном заявлении исполнительного директора ЮНИСЕФ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Генриетты </a:t>
            </a:r>
            <a:r>
              <a:rPr lang="ru-RU" sz="4800" dirty="0">
                <a:latin typeface="Corbel" panose="020B0503020204020204" pitchFamily="34" charset="0"/>
              </a:rPr>
              <a:t>Фор и генерального директора ВОЗ доктора </a:t>
            </a:r>
            <a:r>
              <a:rPr lang="ru-RU" sz="4800" dirty="0" err="1">
                <a:latin typeface="Corbel" panose="020B0503020204020204" pitchFamily="34" charset="0"/>
              </a:rPr>
              <a:t>Тедроса</a:t>
            </a:r>
            <a:r>
              <a:rPr lang="ru-RU" sz="4800" dirty="0">
                <a:latin typeface="Corbel" panose="020B0503020204020204" pitchFamily="34" charset="0"/>
              </a:rPr>
              <a:t>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err="1" smtClean="0">
                <a:latin typeface="Corbel" panose="020B0503020204020204" pitchFamily="34" charset="0"/>
              </a:rPr>
              <a:t>Адханома</a:t>
            </a:r>
            <a:r>
              <a:rPr lang="ru-RU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err="1">
                <a:latin typeface="Corbel" panose="020B0503020204020204" pitchFamily="34" charset="0"/>
              </a:rPr>
              <a:t>Гебрейесуса</a:t>
            </a:r>
            <a:r>
              <a:rPr lang="ru-RU" sz="4800" dirty="0">
                <a:latin typeface="Corbel" panose="020B0503020204020204" pitchFamily="34" charset="0"/>
              </a:rPr>
              <a:t> говорится, что грудное вскармливание –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это мощная </a:t>
            </a:r>
            <a:r>
              <a:rPr lang="ru-RU" sz="4800" dirty="0">
                <a:latin typeface="Corbel" panose="020B0503020204020204" pitchFamily="34" charset="0"/>
              </a:rPr>
              <a:t>защита для новорожденных детей. </a:t>
            </a:r>
            <a:r>
              <a:rPr lang="en-US" sz="4800" dirty="0">
                <a:latin typeface="Corbel" panose="020B0503020204020204" pitchFamily="34" charset="0"/>
              </a:rPr>
              <a:t>В </a:t>
            </a:r>
            <a:r>
              <a:rPr lang="en-US" sz="4800" dirty="0" err="1">
                <a:latin typeface="Corbel" panose="020B0503020204020204" pitchFamily="34" charset="0"/>
              </a:rPr>
              <a:t>заявлении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грудное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молоко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сравнивают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с </a:t>
            </a:r>
            <a:r>
              <a:rPr lang="en-US" sz="4800" dirty="0" err="1">
                <a:latin typeface="Corbel" panose="020B0503020204020204" pitchFamily="34" charset="0"/>
              </a:rPr>
              <a:t>первой</a:t>
            </a:r>
            <a:r>
              <a:rPr lang="en-US" sz="4800" dirty="0">
                <a:latin typeface="Corbel" panose="020B0503020204020204" pitchFamily="34" charset="0"/>
              </a:rPr>
              <a:t>… </a:t>
            </a:r>
            <a:r>
              <a:rPr lang="ru-RU" sz="4800" b="1" dirty="0">
                <a:latin typeface="Corbel" panose="020B0503020204020204" pitchFamily="34" charset="0"/>
              </a:rPr>
              <a:t>Чем? </a:t>
            </a:r>
            <a:endParaRPr lang="ru-RU" sz="6000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52380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4800" dirty="0" err="1">
                <a:latin typeface="Corbel" panose="020B0503020204020204" pitchFamily="34" charset="0"/>
              </a:rPr>
              <a:t>Directorul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executiv</a:t>
            </a:r>
            <a:r>
              <a:rPr lang="en-US" sz="4800" dirty="0">
                <a:latin typeface="Corbel" panose="020B0503020204020204" pitchFamily="34" charset="0"/>
              </a:rPr>
              <a:t> al UNICEF d-</a:t>
            </a:r>
            <a:r>
              <a:rPr lang="en-US" sz="4800" dirty="0" err="1">
                <a:latin typeface="Corbel" panose="020B0503020204020204" pitchFamily="34" charset="0"/>
              </a:rPr>
              <a:t>na</a:t>
            </a:r>
            <a:r>
              <a:rPr lang="en-US" sz="4800" dirty="0">
                <a:latin typeface="Corbel" panose="020B0503020204020204" pitchFamily="34" charset="0"/>
              </a:rPr>
              <a:t> Henrietta Fore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directorul</a:t>
            </a:r>
            <a:r>
              <a:rPr lang="en-US" sz="4800" dirty="0">
                <a:latin typeface="Corbel" panose="020B0503020204020204" pitchFamily="34" charset="0"/>
              </a:rPr>
              <a:t> general al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OMS </a:t>
            </a:r>
            <a:r>
              <a:rPr lang="en-US" sz="4800" dirty="0">
                <a:latin typeface="Corbel" panose="020B0503020204020204" pitchFamily="34" charset="0"/>
              </a:rPr>
              <a:t>(</a:t>
            </a:r>
            <a:r>
              <a:rPr lang="en-US" sz="4800" dirty="0" err="1">
                <a:latin typeface="Corbel" panose="020B0503020204020204" pitchFamily="34" charset="0"/>
              </a:rPr>
              <a:t>Organizația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Mondială</a:t>
            </a:r>
            <a:r>
              <a:rPr lang="en-US" sz="4800" dirty="0">
                <a:latin typeface="Corbel" panose="020B0503020204020204" pitchFamily="34" charset="0"/>
              </a:rPr>
              <a:t> a </a:t>
            </a:r>
            <a:r>
              <a:rPr lang="en-US" sz="4800" dirty="0" err="1">
                <a:latin typeface="Corbel" panose="020B0503020204020204" pitchFamily="34" charset="0"/>
              </a:rPr>
              <a:t>Sănătății</a:t>
            </a:r>
            <a:r>
              <a:rPr lang="en-US" sz="4800" dirty="0">
                <a:latin typeface="Corbel" panose="020B0503020204020204" pitchFamily="34" charset="0"/>
              </a:rPr>
              <a:t>) </a:t>
            </a:r>
            <a:r>
              <a:rPr lang="en-US" sz="4800" dirty="0" err="1">
                <a:latin typeface="Corbel" panose="020B0503020204020204" pitchFamily="34" charset="0"/>
              </a:rPr>
              <a:t>doctorul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Tedros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Adhanom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Ghebreyesus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au </a:t>
            </a:r>
            <a:r>
              <a:rPr lang="en-US" sz="4800" dirty="0" err="1">
                <a:latin typeface="Corbel" panose="020B0503020204020204" pitchFamily="34" charset="0"/>
              </a:rPr>
              <a:t>declarat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alăptarea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reprezintă</a:t>
            </a:r>
            <a:r>
              <a:rPr lang="en-US" sz="4800" dirty="0">
                <a:latin typeface="Corbel" panose="020B0503020204020204" pitchFamily="34" charset="0"/>
              </a:rPr>
              <a:t> o </a:t>
            </a:r>
            <a:r>
              <a:rPr lang="en-US" sz="4800" dirty="0" err="1">
                <a:latin typeface="Corbel" panose="020B0503020204020204" pitchFamily="34" charset="0"/>
              </a:rPr>
              <a:t>protecție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puternică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pentru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nou-născuți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 au </a:t>
            </a:r>
            <a:r>
              <a:rPr lang="en-US" sz="4800" dirty="0" err="1">
                <a:latin typeface="Corbel" panose="020B0503020204020204" pitchFamily="34" charset="0"/>
              </a:rPr>
              <a:t>comparat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laptele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matern</a:t>
            </a:r>
            <a:r>
              <a:rPr lang="en-US" sz="4800" dirty="0">
                <a:latin typeface="Corbel" panose="020B0503020204020204" pitchFamily="34" charset="0"/>
              </a:rPr>
              <a:t> cu </a:t>
            </a:r>
            <a:r>
              <a:rPr lang="en-US" sz="4800" dirty="0" err="1">
                <a:latin typeface="Corbel" panose="020B0503020204020204" pitchFamily="34" charset="0"/>
              </a:rPr>
              <a:t>primul</a:t>
            </a:r>
            <a:r>
              <a:rPr lang="en-US" sz="4800" dirty="0">
                <a:latin typeface="Corbel" panose="020B0503020204020204" pitchFamily="34" charset="0"/>
              </a:rPr>
              <a:t>… </a:t>
            </a:r>
            <a:r>
              <a:rPr lang="ru-RU" sz="4800" b="1" dirty="0" err="1">
                <a:latin typeface="Corbel" panose="020B0503020204020204" pitchFamily="34" charset="0"/>
              </a:rPr>
              <a:t>Finisați</a:t>
            </a:r>
            <a:r>
              <a:rPr lang="ru-RU" sz="4800" b="1" dirty="0">
                <a:latin typeface="Corbel" panose="020B0503020204020204" pitchFamily="34" charset="0"/>
              </a:rPr>
              <a:t> </a:t>
            </a:r>
            <a:r>
              <a:rPr lang="ru-RU" sz="4800" b="1" dirty="0" err="1">
                <a:latin typeface="Corbel" panose="020B0503020204020204" pitchFamily="34" charset="0"/>
              </a:rPr>
              <a:t>propoziția</a:t>
            </a:r>
            <a:r>
              <a:rPr lang="ru-RU" sz="4800" b="1" dirty="0">
                <a:latin typeface="Corbel" panose="020B0503020204020204" pitchFamily="34" charset="0"/>
              </a:rPr>
              <a:t> </a:t>
            </a:r>
            <a:r>
              <a:rPr lang="ru-RU" sz="4800" b="1" dirty="0" err="1">
                <a:latin typeface="Corbel" panose="020B0503020204020204" pitchFamily="34" charset="0"/>
              </a:rPr>
              <a:t>cu</a:t>
            </a:r>
            <a:r>
              <a:rPr lang="ru-RU" sz="4800" b="1" dirty="0">
                <a:latin typeface="Corbel" panose="020B0503020204020204" pitchFamily="34" charset="0"/>
              </a:rPr>
              <a:t> </a:t>
            </a:r>
            <a:endParaRPr lang="ro-MD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err="1" smtClean="0">
                <a:latin typeface="Corbel" panose="020B0503020204020204" pitchFamily="34" charset="0"/>
              </a:rPr>
              <a:t>un</a:t>
            </a:r>
            <a:r>
              <a:rPr lang="ru-RU" sz="4800" b="1" dirty="0" smtClean="0">
                <a:latin typeface="Corbel" panose="020B0503020204020204" pitchFamily="34" charset="0"/>
              </a:rPr>
              <a:t> </a:t>
            </a:r>
            <a:r>
              <a:rPr lang="ru-RU" sz="4800" b="1" dirty="0" err="1">
                <a:latin typeface="Corbel" panose="020B0503020204020204" pitchFamily="34" charset="0"/>
              </a:rPr>
              <a:t>cuvânt</a:t>
            </a:r>
            <a:r>
              <a:rPr lang="ru-RU" sz="4800" b="1" dirty="0">
                <a:latin typeface="Corbel" panose="020B0503020204020204" pitchFamily="34" charset="0"/>
              </a:rPr>
              <a:t>! </a:t>
            </a:r>
            <a:endParaRPr lang="ro-MD" sz="4800" b="1" dirty="0" smtClean="0">
              <a:latin typeface="Corbel" panose="020B0503020204020204" pitchFamily="34" charset="0"/>
            </a:endParaRPr>
          </a:p>
          <a:p>
            <a:pPr fontAlgn="base"/>
            <a:endParaRPr lang="ro-MD" sz="2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В </a:t>
            </a:r>
            <a:r>
              <a:rPr lang="ru-RU" sz="4800" dirty="0">
                <a:latin typeface="Corbel" panose="020B0503020204020204" pitchFamily="34" charset="0"/>
              </a:rPr>
              <a:t>совместном заявлении исполнительного директора ЮНИСЕФ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Генриетты </a:t>
            </a:r>
            <a:r>
              <a:rPr lang="ru-RU" sz="4800" dirty="0">
                <a:latin typeface="Corbel" panose="020B0503020204020204" pitchFamily="34" charset="0"/>
              </a:rPr>
              <a:t>Фор и генерального директора ВОЗ доктора </a:t>
            </a:r>
            <a:r>
              <a:rPr lang="ru-RU" sz="4800" dirty="0" err="1">
                <a:latin typeface="Corbel" panose="020B0503020204020204" pitchFamily="34" charset="0"/>
              </a:rPr>
              <a:t>Тедроса</a:t>
            </a:r>
            <a:r>
              <a:rPr lang="ru-RU" sz="4800" dirty="0">
                <a:latin typeface="Corbel" panose="020B0503020204020204" pitchFamily="34" charset="0"/>
              </a:rPr>
              <a:t>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err="1" smtClean="0">
                <a:latin typeface="Corbel" panose="020B0503020204020204" pitchFamily="34" charset="0"/>
              </a:rPr>
              <a:t>Адханома</a:t>
            </a:r>
            <a:r>
              <a:rPr lang="ru-RU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err="1">
                <a:latin typeface="Corbel" panose="020B0503020204020204" pitchFamily="34" charset="0"/>
              </a:rPr>
              <a:t>Гебрейесуса</a:t>
            </a:r>
            <a:r>
              <a:rPr lang="ru-RU" sz="4800" dirty="0">
                <a:latin typeface="Corbel" panose="020B0503020204020204" pitchFamily="34" charset="0"/>
              </a:rPr>
              <a:t> говорится, что грудное вскармливание –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это мощная </a:t>
            </a:r>
            <a:r>
              <a:rPr lang="ru-RU" sz="4800" dirty="0">
                <a:latin typeface="Corbel" panose="020B0503020204020204" pitchFamily="34" charset="0"/>
              </a:rPr>
              <a:t>защита для новорожденных детей. </a:t>
            </a:r>
            <a:r>
              <a:rPr lang="en-US" sz="4800" dirty="0">
                <a:latin typeface="Corbel" panose="020B0503020204020204" pitchFamily="34" charset="0"/>
              </a:rPr>
              <a:t>В </a:t>
            </a:r>
            <a:r>
              <a:rPr lang="en-US" sz="4800" dirty="0" err="1">
                <a:latin typeface="Corbel" panose="020B0503020204020204" pitchFamily="34" charset="0"/>
              </a:rPr>
              <a:t>заявлении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грудное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молоко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сравнивают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с </a:t>
            </a:r>
            <a:r>
              <a:rPr lang="en-US" sz="4800" dirty="0" err="1">
                <a:latin typeface="Corbel" panose="020B0503020204020204" pitchFamily="34" charset="0"/>
              </a:rPr>
              <a:t>первой</a:t>
            </a:r>
            <a:r>
              <a:rPr lang="en-US" sz="4800" dirty="0">
                <a:latin typeface="Corbel" panose="020B0503020204020204" pitchFamily="34" charset="0"/>
              </a:rPr>
              <a:t>… </a:t>
            </a:r>
            <a:r>
              <a:rPr lang="ru-RU" sz="4800" b="1" dirty="0">
                <a:latin typeface="Corbel" panose="020B0503020204020204" pitchFamily="34" charset="0"/>
              </a:rPr>
              <a:t>Чем? </a:t>
            </a:r>
            <a:endParaRPr lang="ru-RU" sz="6000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8107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8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" y="3105150"/>
            <a:ext cx="20104100" cy="5105399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105150"/>
            <a:ext cx="20110500" cy="5105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</a:t>
            </a:r>
            <a:r>
              <a:rPr lang="ro-MD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 </a:t>
            </a:r>
            <a:r>
              <a:rPr lang="en-US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</a:t>
            </a:r>
            <a:r>
              <a:rPr lang="ro-RO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ÂRȘITUL RUNDEI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ro-MD" sz="6500" b="1" dirty="0" smtClea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o-RO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46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:sndAc>
          <p:stSnd>
            <p:snd r:embed="rId3" name="chimes.wav"/>
          </p:stSnd>
        </p:sndAc>
      </p:transition>
    </mc:Choice>
    <mc:Fallback>
      <p:transition spd="slow" advClick="0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159013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155844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15299004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Средний раунд 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</a:t>
            </a:r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Nivel mediu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8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33107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4800" b="1" dirty="0" err="1">
                <a:latin typeface="Corbel" panose="020B0503020204020204" pitchFamily="34" charset="0"/>
              </a:rPr>
              <a:t>Restabiliți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cuvintele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în</a:t>
            </a:r>
            <a:r>
              <a:rPr lang="en-US" sz="4800" b="1" dirty="0">
                <a:latin typeface="Corbel" panose="020B0503020204020204" pitchFamily="34" charset="0"/>
              </a:rPr>
              <a:t> care au </a:t>
            </a:r>
            <a:r>
              <a:rPr lang="en-US" sz="4800" b="1" dirty="0" err="1">
                <a:latin typeface="Corbel" panose="020B0503020204020204" pitchFamily="34" charset="0"/>
              </a:rPr>
              <a:t>fost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omise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toate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 smtClean="0">
                <a:latin typeface="Corbel" panose="020B0503020204020204" pitchFamily="34" charset="0"/>
              </a:rPr>
              <a:t>consoanele</a:t>
            </a:r>
            <a:r>
              <a:rPr lang="en-US" sz="4800" b="1" dirty="0" smtClean="0">
                <a:latin typeface="Corbel" panose="020B0503020204020204" pitchFamily="34" charset="0"/>
              </a:rPr>
              <a:t>.</a:t>
            </a:r>
            <a:endParaRPr lang="ro-MD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e </a:t>
            </a:r>
            <a:r>
              <a:rPr lang="en-US" sz="4800" dirty="0" err="1">
                <a:latin typeface="Corbel" panose="020B0503020204020204" pitchFamily="34" charset="0"/>
              </a:rPr>
              <a:t>i</a:t>
            </a:r>
            <a:r>
              <a:rPr lang="en-US" sz="4800" dirty="0">
                <a:latin typeface="Corbel" panose="020B0503020204020204" pitchFamily="34" charset="0"/>
              </a:rPr>
              <a:t> e a e – </a:t>
            </a:r>
            <a:r>
              <a:rPr lang="en-US" sz="4800" dirty="0" err="1">
                <a:latin typeface="Corbel" panose="020B0503020204020204" pitchFamily="34" charset="0"/>
              </a:rPr>
              <a:t>operațiune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destinată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distrugerii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microorganismelor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patogene</a:t>
            </a:r>
            <a:r>
              <a:rPr lang="en-US" sz="4800" dirty="0">
                <a:latin typeface="Corbel" panose="020B0503020204020204" pitchFamily="34" charset="0"/>
              </a:rPr>
              <a:t> vii.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o </a:t>
            </a:r>
            <a:r>
              <a:rPr lang="en-US" sz="4800" dirty="0" err="1">
                <a:latin typeface="Corbel" panose="020B0503020204020204" pitchFamily="34" charset="0"/>
              </a:rPr>
              <a:t>i</a:t>
            </a:r>
            <a:r>
              <a:rPr lang="en-US" sz="4800" dirty="0">
                <a:latin typeface="Corbel" panose="020B0503020204020204" pitchFamily="34" charset="0"/>
              </a:rPr>
              <a:t> – cine </a:t>
            </a:r>
            <a:r>
              <a:rPr lang="en-US" sz="4800" dirty="0" err="1">
                <a:latin typeface="Corbel" panose="020B0503020204020204" pitchFamily="34" charset="0"/>
              </a:rPr>
              <a:t>este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menționat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în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sloganul</a:t>
            </a:r>
            <a:r>
              <a:rPr lang="en-US" sz="4800" dirty="0">
                <a:latin typeface="Corbel" panose="020B0503020204020204" pitchFamily="34" charset="0"/>
              </a:rPr>
              <a:t> UNICEF?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e </a:t>
            </a:r>
            <a:r>
              <a:rPr lang="en-US" sz="4800" dirty="0">
                <a:latin typeface="Corbel" panose="020B0503020204020204" pitchFamily="34" charset="0"/>
              </a:rPr>
              <a:t>o e u – </a:t>
            </a:r>
            <a:r>
              <a:rPr lang="en-US" sz="4800" dirty="0" err="1">
                <a:latin typeface="Corbel" panose="020B0503020204020204" pitchFamily="34" charset="0"/>
              </a:rPr>
              <a:t>dispozitiv</a:t>
            </a:r>
            <a:r>
              <a:rPr lang="en-US" sz="4800" dirty="0">
                <a:latin typeface="Corbel" panose="020B0503020204020204" pitchFamily="34" charset="0"/>
              </a:rPr>
              <a:t> care </a:t>
            </a:r>
            <a:r>
              <a:rPr lang="en-US" sz="4800" dirty="0" err="1">
                <a:latin typeface="Corbel" panose="020B0503020204020204" pitchFamily="34" charset="0"/>
              </a:rPr>
              <a:t>ajută</a:t>
            </a:r>
            <a:r>
              <a:rPr lang="en-US" sz="4800" dirty="0">
                <a:latin typeface="Corbel" panose="020B0503020204020204" pitchFamily="34" charset="0"/>
              </a:rPr>
              <a:t> la </a:t>
            </a:r>
            <a:r>
              <a:rPr lang="en-US" sz="4800" dirty="0" err="1">
                <a:latin typeface="Corbel" panose="020B0503020204020204" pitchFamily="34" charset="0"/>
              </a:rPr>
              <a:t>identificarea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unuia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dintre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simptomele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4800" dirty="0">
                <a:latin typeface="Corbel" panose="020B0503020204020204" pitchFamily="34" charset="0"/>
              </a:rPr>
              <a:t>	</a:t>
            </a:r>
            <a:r>
              <a:rPr lang="ro-MD" sz="4800" dirty="0" smtClean="0">
                <a:latin typeface="Corbel" panose="020B0503020204020204" pitchFamily="34" charset="0"/>
              </a:rPr>
              <a:t>		    </a:t>
            </a:r>
            <a:r>
              <a:rPr lang="en-US" sz="4800" dirty="0" smtClean="0">
                <a:latin typeface="Corbel" panose="020B0503020204020204" pitchFamily="34" charset="0"/>
              </a:rPr>
              <a:t>COVID-19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>
                <a:latin typeface="Corbel" panose="020B0503020204020204" pitchFamily="34" charset="0"/>
              </a:rPr>
              <a:t>Восстановите слова, в которых мы оставили только </a:t>
            </a:r>
            <a:r>
              <a:rPr lang="ru-RU" sz="4800" b="1" dirty="0" smtClean="0">
                <a:latin typeface="Corbel" panose="020B0503020204020204" pitchFamily="34" charset="0"/>
              </a:rPr>
              <a:t>гласные.</a:t>
            </a:r>
            <a:endParaRPr lang="ro-MD" sz="4800" dirty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е </a:t>
            </a:r>
            <a:r>
              <a:rPr lang="ru-RU" sz="4800" dirty="0">
                <a:latin typeface="Corbel" panose="020B0503020204020204" pitchFamily="34" charset="0"/>
              </a:rPr>
              <a:t>и е </a:t>
            </a:r>
            <a:r>
              <a:rPr lang="ru-RU" sz="4800" dirty="0" err="1">
                <a:latin typeface="Corbel" panose="020B0503020204020204" pitchFamily="34" charset="0"/>
              </a:rPr>
              <a:t>ия</a:t>
            </a:r>
            <a:r>
              <a:rPr lang="ru-RU" sz="4800" dirty="0">
                <a:latin typeface="Corbel" panose="020B0503020204020204" pitchFamily="34" charset="0"/>
              </a:rPr>
              <a:t> – для этого используют санитайзер.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е </a:t>
            </a:r>
            <a:r>
              <a:rPr lang="ru-RU" sz="4800" dirty="0">
                <a:latin typeface="Corbel" panose="020B0503020204020204" pitchFamily="34" charset="0"/>
              </a:rPr>
              <a:t>ё о – кто упомянут в слогане ЮНИСЕФ?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е </a:t>
            </a:r>
            <a:r>
              <a:rPr lang="ru-RU" sz="4800" dirty="0">
                <a:latin typeface="Corbel" panose="020B0503020204020204" pitchFamily="34" charset="0"/>
              </a:rPr>
              <a:t>о е – устройство, которое помогает определить один из симптомов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4800" dirty="0">
                <a:latin typeface="Corbel" panose="020B0503020204020204" pitchFamily="34" charset="0"/>
              </a:rPr>
              <a:t>	</a:t>
            </a:r>
            <a:r>
              <a:rPr lang="ro-MD" sz="4800" dirty="0" smtClean="0">
                <a:latin typeface="Corbel" panose="020B0503020204020204" pitchFamily="34" charset="0"/>
              </a:rPr>
              <a:t>		 </a:t>
            </a:r>
            <a:r>
              <a:rPr lang="en-US" sz="4800" dirty="0" smtClean="0">
                <a:latin typeface="Corbel" panose="020B0503020204020204" pitchFamily="34" charset="0"/>
              </a:rPr>
              <a:t>COVID</a:t>
            </a:r>
            <a:r>
              <a:rPr lang="ru-RU" sz="4800" dirty="0">
                <a:latin typeface="Corbel" panose="020B0503020204020204" pitchFamily="34" charset="0"/>
              </a:rPr>
              <a:t>-19.</a:t>
            </a:r>
            <a:endParaRPr lang="en-US" sz="48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1074529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x-none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x-none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x-none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33107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4800" b="1" dirty="0" err="1">
                <a:latin typeface="Corbel" panose="020B0503020204020204" pitchFamily="34" charset="0"/>
              </a:rPr>
              <a:t>Restabiliți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cuvintele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în</a:t>
            </a:r>
            <a:r>
              <a:rPr lang="en-US" sz="4800" b="1" dirty="0">
                <a:latin typeface="Corbel" panose="020B0503020204020204" pitchFamily="34" charset="0"/>
              </a:rPr>
              <a:t> care au </a:t>
            </a:r>
            <a:r>
              <a:rPr lang="en-US" sz="4800" b="1" dirty="0" err="1">
                <a:latin typeface="Corbel" panose="020B0503020204020204" pitchFamily="34" charset="0"/>
              </a:rPr>
              <a:t>fost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omise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toate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 smtClean="0">
                <a:latin typeface="Corbel" panose="020B0503020204020204" pitchFamily="34" charset="0"/>
              </a:rPr>
              <a:t>consoanele</a:t>
            </a:r>
            <a:r>
              <a:rPr lang="en-US" sz="4800" b="1" dirty="0" smtClean="0">
                <a:latin typeface="Corbel" panose="020B0503020204020204" pitchFamily="34" charset="0"/>
              </a:rPr>
              <a:t>.</a:t>
            </a:r>
            <a:endParaRPr lang="ro-MD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e </a:t>
            </a:r>
            <a:r>
              <a:rPr lang="en-US" sz="4800" dirty="0" err="1">
                <a:latin typeface="Corbel" panose="020B0503020204020204" pitchFamily="34" charset="0"/>
              </a:rPr>
              <a:t>i</a:t>
            </a:r>
            <a:r>
              <a:rPr lang="en-US" sz="4800" dirty="0">
                <a:latin typeface="Corbel" panose="020B0503020204020204" pitchFamily="34" charset="0"/>
              </a:rPr>
              <a:t> e a e – </a:t>
            </a:r>
            <a:r>
              <a:rPr lang="en-US" sz="4800" dirty="0" err="1">
                <a:latin typeface="Corbel" panose="020B0503020204020204" pitchFamily="34" charset="0"/>
              </a:rPr>
              <a:t>operațiune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destinată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distrugerii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microorganismelor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patogene</a:t>
            </a:r>
            <a:r>
              <a:rPr lang="en-US" sz="4800" dirty="0">
                <a:latin typeface="Corbel" panose="020B0503020204020204" pitchFamily="34" charset="0"/>
              </a:rPr>
              <a:t> vii.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o </a:t>
            </a:r>
            <a:r>
              <a:rPr lang="en-US" sz="4800" dirty="0" err="1">
                <a:latin typeface="Corbel" panose="020B0503020204020204" pitchFamily="34" charset="0"/>
              </a:rPr>
              <a:t>i</a:t>
            </a:r>
            <a:r>
              <a:rPr lang="en-US" sz="4800" dirty="0">
                <a:latin typeface="Corbel" panose="020B0503020204020204" pitchFamily="34" charset="0"/>
              </a:rPr>
              <a:t> – cine </a:t>
            </a:r>
            <a:r>
              <a:rPr lang="en-US" sz="4800" dirty="0" err="1">
                <a:latin typeface="Corbel" panose="020B0503020204020204" pitchFamily="34" charset="0"/>
              </a:rPr>
              <a:t>este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menționat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în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sloganul</a:t>
            </a:r>
            <a:r>
              <a:rPr lang="en-US" sz="4800" dirty="0">
                <a:latin typeface="Corbel" panose="020B0503020204020204" pitchFamily="34" charset="0"/>
              </a:rPr>
              <a:t> UNICEF?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e </a:t>
            </a:r>
            <a:r>
              <a:rPr lang="en-US" sz="4800" dirty="0">
                <a:latin typeface="Corbel" panose="020B0503020204020204" pitchFamily="34" charset="0"/>
              </a:rPr>
              <a:t>o e u – </a:t>
            </a:r>
            <a:r>
              <a:rPr lang="en-US" sz="4800" dirty="0" err="1">
                <a:latin typeface="Corbel" panose="020B0503020204020204" pitchFamily="34" charset="0"/>
              </a:rPr>
              <a:t>dispozitiv</a:t>
            </a:r>
            <a:r>
              <a:rPr lang="en-US" sz="4800" dirty="0">
                <a:latin typeface="Corbel" panose="020B0503020204020204" pitchFamily="34" charset="0"/>
              </a:rPr>
              <a:t> care </a:t>
            </a:r>
            <a:r>
              <a:rPr lang="en-US" sz="4800" dirty="0" err="1">
                <a:latin typeface="Corbel" panose="020B0503020204020204" pitchFamily="34" charset="0"/>
              </a:rPr>
              <a:t>ajută</a:t>
            </a:r>
            <a:r>
              <a:rPr lang="en-US" sz="4800" dirty="0">
                <a:latin typeface="Corbel" panose="020B0503020204020204" pitchFamily="34" charset="0"/>
              </a:rPr>
              <a:t> la </a:t>
            </a:r>
            <a:r>
              <a:rPr lang="en-US" sz="4800" dirty="0" err="1">
                <a:latin typeface="Corbel" panose="020B0503020204020204" pitchFamily="34" charset="0"/>
              </a:rPr>
              <a:t>identificarea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unuia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dintre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simptomele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4800" dirty="0">
                <a:latin typeface="Corbel" panose="020B0503020204020204" pitchFamily="34" charset="0"/>
              </a:rPr>
              <a:t>	</a:t>
            </a:r>
            <a:r>
              <a:rPr lang="ro-MD" sz="4800" dirty="0" smtClean="0">
                <a:latin typeface="Corbel" panose="020B0503020204020204" pitchFamily="34" charset="0"/>
              </a:rPr>
              <a:t>		    </a:t>
            </a:r>
            <a:r>
              <a:rPr lang="en-US" sz="4800" dirty="0" smtClean="0">
                <a:latin typeface="Corbel" panose="020B0503020204020204" pitchFamily="34" charset="0"/>
              </a:rPr>
              <a:t>COVID-19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>
                <a:latin typeface="Corbel" panose="020B0503020204020204" pitchFamily="34" charset="0"/>
              </a:rPr>
              <a:t>Восстановите слова, в которых мы оставили только </a:t>
            </a:r>
            <a:r>
              <a:rPr lang="ru-RU" sz="4800" b="1" dirty="0" smtClean="0">
                <a:latin typeface="Corbel" panose="020B0503020204020204" pitchFamily="34" charset="0"/>
              </a:rPr>
              <a:t>гласные.</a:t>
            </a:r>
            <a:endParaRPr lang="ro-MD" sz="4800" dirty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е </a:t>
            </a:r>
            <a:r>
              <a:rPr lang="ru-RU" sz="4800" dirty="0">
                <a:latin typeface="Corbel" panose="020B0503020204020204" pitchFamily="34" charset="0"/>
              </a:rPr>
              <a:t>и е </a:t>
            </a:r>
            <a:r>
              <a:rPr lang="ru-RU" sz="4800" dirty="0" err="1">
                <a:latin typeface="Corbel" panose="020B0503020204020204" pitchFamily="34" charset="0"/>
              </a:rPr>
              <a:t>ия</a:t>
            </a:r>
            <a:r>
              <a:rPr lang="ru-RU" sz="4800" dirty="0">
                <a:latin typeface="Corbel" panose="020B0503020204020204" pitchFamily="34" charset="0"/>
              </a:rPr>
              <a:t> – для этого используют санитайзер.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е </a:t>
            </a:r>
            <a:r>
              <a:rPr lang="ru-RU" sz="4800" dirty="0">
                <a:latin typeface="Corbel" panose="020B0503020204020204" pitchFamily="34" charset="0"/>
              </a:rPr>
              <a:t>ё о – кто упомянут в слогане ЮНИСЕФ?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е </a:t>
            </a:r>
            <a:r>
              <a:rPr lang="ru-RU" sz="4800" dirty="0">
                <a:latin typeface="Corbel" panose="020B0503020204020204" pitchFamily="34" charset="0"/>
              </a:rPr>
              <a:t>о е – устройство, которое помогает определить один из симптомов </a:t>
            </a:r>
            <a:endParaRPr lang="ro-MD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4800" dirty="0">
                <a:latin typeface="Corbel" panose="020B0503020204020204" pitchFamily="34" charset="0"/>
              </a:rPr>
              <a:t>	</a:t>
            </a:r>
            <a:r>
              <a:rPr lang="ro-MD" sz="4800" dirty="0" smtClean="0">
                <a:latin typeface="Corbel" panose="020B0503020204020204" pitchFamily="34" charset="0"/>
              </a:rPr>
              <a:t>		 </a:t>
            </a:r>
            <a:r>
              <a:rPr lang="en-US" sz="4800" dirty="0" smtClean="0">
                <a:latin typeface="Corbel" panose="020B0503020204020204" pitchFamily="34" charset="0"/>
              </a:rPr>
              <a:t>COVID</a:t>
            </a:r>
            <a:r>
              <a:rPr lang="ru-RU" sz="4800" dirty="0">
                <a:latin typeface="Corbel" panose="020B0503020204020204" pitchFamily="34" charset="0"/>
              </a:rPr>
              <a:t>-19.</a:t>
            </a:r>
            <a:endParaRPr lang="en-US" sz="48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1074529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x-none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x-none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x-none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072946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lvl="0"/>
            <a:r>
              <a:rPr lang="en-US" sz="6000" dirty="0">
                <a:latin typeface="Corbel" panose="020B0503020204020204" pitchFamily="34" charset="0"/>
              </a:rPr>
              <a:t>La </a:t>
            </a:r>
            <a:r>
              <a:rPr lang="en-US" sz="6000" dirty="0" err="1">
                <a:latin typeface="Corbel" panose="020B0503020204020204" pitchFamily="34" charset="0"/>
              </a:rPr>
              <a:t>ce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rată</a:t>
            </a:r>
            <a:r>
              <a:rPr lang="en-US" sz="6000" dirty="0">
                <a:latin typeface="Corbel" panose="020B0503020204020204" pitchFamily="34" charset="0"/>
              </a:rPr>
              <a:t> a </a:t>
            </a:r>
            <a:r>
              <a:rPr lang="en-US" sz="6000" dirty="0" err="1">
                <a:latin typeface="Corbel" panose="020B0503020204020204" pitchFamily="34" charset="0"/>
              </a:rPr>
              <a:t>cazurilor</a:t>
            </a:r>
            <a:r>
              <a:rPr lang="en-US" sz="6000" dirty="0">
                <a:latin typeface="Corbel" panose="020B0503020204020204" pitchFamily="34" charset="0"/>
              </a:rPr>
              <a:t> de </a:t>
            </a:r>
            <a:r>
              <a:rPr lang="en-US" sz="6000" dirty="0" err="1">
                <a:latin typeface="Corbel" panose="020B0503020204020204" pitchFamily="34" charset="0"/>
              </a:rPr>
              <a:t>îmbolnăvire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en-US" sz="6000" dirty="0">
                <a:latin typeface="Corbel" panose="020B0503020204020204" pitchFamily="34" charset="0"/>
              </a:rPr>
              <a:t> Moldova se </a:t>
            </a:r>
            <a:r>
              <a:rPr lang="en-US" sz="6000" dirty="0" err="1">
                <a:latin typeface="Corbel" panose="020B0503020204020204" pitchFamily="34" charset="0"/>
              </a:rPr>
              <a:t>declară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lvl="0"/>
            <a:r>
              <a:rPr lang="en-US" sz="6000" dirty="0" err="1" smtClean="0">
                <a:latin typeface="Corbel" panose="020B0503020204020204" pitchFamily="34" charset="0"/>
              </a:rPr>
              <a:t>starea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de </a:t>
            </a:r>
            <a:r>
              <a:rPr lang="en-US" sz="6000" dirty="0" err="1">
                <a:latin typeface="Corbel" panose="020B0503020204020204" pitchFamily="34" charset="0"/>
              </a:rPr>
              <a:t>urgență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sănătate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publică</a:t>
            </a:r>
            <a:r>
              <a:rPr lang="en-US" sz="6000" dirty="0">
                <a:latin typeface="Corbel" panose="020B0503020204020204" pitchFamily="34" charset="0"/>
              </a:rPr>
              <a:t>: </a:t>
            </a:r>
            <a:r>
              <a:rPr lang="en-US" sz="6000" b="1" dirty="0">
                <a:latin typeface="Corbel" panose="020B0503020204020204" pitchFamily="34" charset="0"/>
              </a:rPr>
              <a:t>350 </a:t>
            </a:r>
            <a:r>
              <a:rPr lang="en-US" sz="6000" b="1" dirty="0" err="1">
                <a:latin typeface="Corbel" panose="020B0503020204020204" pitchFamily="34" charset="0"/>
              </a:rPr>
              <a:t>persoane</a:t>
            </a:r>
            <a:r>
              <a:rPr lang="en-US" sz="6000" b="1" dirty="0">
                <a:latin typeface="Corbel" panose="020B0503020204020204" pitchFamily="34" charset="0"/>
              </a:rPr>
              <a:t> la 100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lvl="0"/>
            <a:r>
              <a:rPr lang="en-US" sz="6000" b="1" dirty="0" smtClean="0">
                <a:latin typeface="Corbel" panose="020B0503020204020204" pitchFamily="34" charset="0"/>
              </a:rPr>
              <a:t>mii </a:t>
            </a:r>
            <a:r>
              <a:rPr lang="en-US" sz="6000" b="1" dirty="0" err="1">
                <a:latin typeface="Corbel" panose="020B0503020204020204" pitchFamily="34" charset="0"/>
              </a:rPr>
              <a:t>sau</a:t>
            </a:r>
            <a:r>
              <a:rPr lang="en-US" sz="6000" b="1" dirty="0">
                <a:latin typeface="Corbel" panose="020B0503020204020204" pitchFamily="34" charset="0"/>
              </a:rPr>
              <a:t> 350 </a:t>
            </a:r>
            <a:r>
              <a:rPr lang="en-US" sz="6000" b="1" dirty="0" err="1">
                <a:latin typeface="Corbel" panose="020B0503020204020204" pitchFamily="34" charset="0"/>
              </a:rPr>
              <a:t>persoane</a:t>
            </a:r>
            <a:r>
              <a:rPr lang="en-US" sz="6000" b="1" dirty="0">
                <a:latin typeface="Corbel" panose="020B0503020204020204" pitchFamily="34" charset="0"/>
              </a:rPr>
              <a:t> la 1 </a:t>
            </a:r>
            <a:r>
              <a:rPr lang="en-US" sz="6000" b="1" dirty="0" err="1">
                <a:latin typeface="Corbel" panose="020B0503020204020204" pitchFamily="34" charset="0"/>
              </a:rPr>
              <a:t>milion</a:t>
            </a:r>
            <a:r>
              <a:rPr lang="en-US" sz="6000" b="1" dirty="0" smtClean="0">
                <a:latin typeface="Corbel" panose="020B0503020204020204" pitchFamily="34" charset="0"/>
              </a:rPr>
              <a:t>?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lvl="0"/>
            <a:endParaRPr lang="ro-MD" sz="6000" dirty="0" smtClean="0">
              <a:latin typeface="Corbel" panose="020B0503020204020204" pitchFamily="34" charset="0"/>
            </a:endParaRPr>
          </a:p>
          <a:p>
            <a:pPr lvl="0"/>
            <a:r>
              <a:rPr lang="ru-RU" sz="6000" dirty="0" smtClean="0">
                <a:latin typeface="Corbel" panose="020B0503020204020204" pitchFamily="34" charset="0"/>
              </a:rPr>
              <a:t>При </a:t>
            </a:r>
            <a:r>
              <a:rPr lang="ru-RU" sz="6000" dirty="0">
                <a:latin typeface="Corbel" panose="020B0503020204020204" pitchFamily="34" charset="0"/>
              </a:rPr>
              <a:t>каком показателе заболевших в Молдове вводится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lvl="0"/>
            <a:r>
              <a:rPr lang="ru-RU" sz="6000" dirty="0" smtClean="0">
                <a:latin typeface="Corbel" panose="020B0503020204020204" pitchFamily="34" charset="0"/>
              </a:rPr>
              <a:t>чрезвычайное </a:t>
            </a:r>
            <a:r>
              <a:rPr lang="ru-RU" sz="6000" dirty="0">
                <a:latin typeface="Corbel" panose="020B0503020204020204" pitchFamily="34" charset="0"/>
              </a:rPr>
              <a:t>положение в области здравоохранения: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lvl="0"/>
            <a:r>
              <a:rPr lang="ru-RU" sz="6000" b="1" dirty="0" smtClean="0">
                <a:latin typeface="Corbel" panose="020B0503020204020204" pitchFamily="34" charset="0"/>
              </a:rPr>
              <a:t>350 </a:t>
            </a:r>
            <a:r>
              <a:rPr lang="ru-RU" sz="6000" b="1" dirty="0">
                <a:latin typeface="Corbel" panose="020B0503020204020204" pitchFamily="34" charset="0"/>
              </a:rPr>
              <a:t>человек на 100 тысяч или 350 человек на 1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lvl="0"/>
            <a:r>
              <a:rPr lang="ru-RU" sz="6000" b="1" dirty="0" smtClean="0">
                <a:latin typeface="Corbel" panose="020B0503020204020204" pitchFamily="34" charset="0"/>
              </a:rPr>
              <a:t>миллион</a:t>
            </a:r>
            <a:r>
              <a:rPr lang="ru-RU" sz="6000" b="1" dirty="0">
                <a:latin typeface="Corbel" panose="020B0503020204020204" pitchFamily="34" charset="0"/>
              </a:rPr>
              <a:t>? </a:t>
            </a:r>
            <a:endParaRPr lang="en-US" sz="60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9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lvl="0"/>
            <a:r>
              <a:rPr lang="en-US" sz="6000" dirty="0">
                <a:latin typeface="Corbel" panose="020B0503020204020204" pitchFamily="34" charset="0"/>
              </a:rPr>
              <a:t>La </a:t>
            </a:r>
            <a:r>
              <a:rPr lang="en-US" sz="6000" dirty="0" err="1">
                <a:latin typeface="Corbel" panose="020B0503020204020204" pitchFamily="34" charset="0"/>
              </a:rPr>
              <a:t>ce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rată</a:t>
            </a:r>
            <a:r>
              <a:rPr lang="en-US" sz="6000" dirty="0">
                <a:latin typeface="Corbel" panose="020B0503020204020204" pitchFamily="34" charset="0"/>
              </a:rPr>
              <a:t> a </a:t>
            </a:r>
            <a:r>
              <a:rPr lang="en-US" sz="6000" dirty="0" err="1">
                <a:latin typeface="Corbel" panose="020B0503020204020204" pitchFamily="34" charset="0"/>
              </a:rPr>
              <a:t>cazurilor</a:t>
            </a:r>
            <a:r>
              <a:rPr lang="en-US" sz="6000" dirty="0">
                <a:latin typeface="Corbel" panose="020B0503020204020204" pitchFamily="34" charset="0"/>
              </a:rPr>
              <a:t> de </a:t>
            </a:r>
            <a:r>
              <a:rPr lang="en-US" sz="6000" dirty="0" err="1">
                <a:latin typeface="Corbel" panose="020B0503020204020204" pitchFamily="34" charset="0"/>
              </a:rPr>
              <a:t>îmbolnăvire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en-US" sz="6000" dirty="0">
                <a:latin typeface="Corbel" panose="020B0503020204020204" pitchFamily="34" charset="0"/>
              </a:rPr>
              <a:t> Moldova se </a:t>
            </a:r>
            <a:r>
              <a:rPr lang="en-US" sz="6000" dirty="0" err="1">
                <a:latin typeface="Corbel" panose="020B0503020204020204" pitchFamily="34" charset="0"/>
              </a:rPr>
              <a:t>declară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lvl="0"/>
            <a:r>
              <a:rPr lang="en-US" sz="6000" dirty="0" err="1" smtClean="0">
                <a:latin typeface="Corbel" panose="020B0503020204020204" pitchFamily="34" charset="0"/>
              </a:rPr>
              <a:t>starea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de </a:t>
            </a:r>
            <a:r>
              <a:rPr lang="en-US" sz="6000" dirty="0" err="1">
                <a:latin typeface="Corbel" panose="020B0503020204020204" pitchFamily="34" charset="0"/>
              </a:rPr>
              <a:t>urgență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sănătate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publică</a:t>
            </a:r>
            <a:r>
              <a:rPr lang="en-US" sz="6000" dirty="0">
                <a:latin typeface="Corbel" panose="020B0503020204020204" pitchFamily="34" charset="0"/>
              </a:rPr>
              <a:t>: </a:t>
            </a:r>
            <a:r>
              <a:rPr lang="en-US" sz="6000" b="1" dirty="0">
                <a:latin typeface="Corbel" panose="020B0503020204020204" pitchFamily="34" charset="0"/>
              </a:rPr>
              <a:t>350 </a:t>
            </a:r>
            <a:r>
              <a:rPr lang="en-US" sz="6000" b="1" dirty="0" err="1">
                <a:latin typeface="Corbel" panose="020B0503020204020204" pitchFamily="34" charset="0"/>
              </a:rPr>
              <a:t>persoane</a:t>
            </a:r>
            <a:r>
              <a:rPr lang="en-US" sz="6000" b="1" dirty="0">
                <a:latin typeface="Corbel" panose="020B0503020204020204" pitchFamily="34" charset="0"/>
              </a:rPr>
              <a:t> la 100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lvl="0"/>
            <a:r>
              <a:rPr lang="en-US" sz="6000" b="1" dirty="0" smtClean="0">
                <a:latin typeface="Corbel" panose="020B0503020204020204" pitchFamily="34" charset="0"/>
              </a:rPr>
              <a:t>mii </a:t>
            </a:r>
            <a:r>
              <a:rPr lang="en-US" sz="6000" b="1" dirty="0" err="1">
                <a:latin typeface="Corbel" panose="020B0503020204020204" pitchFamily="34" charset="0"/>
              </a:rPr>
              <a:t>sau</a:t>
            </a:r>
            <a:r>
              <a:rPr lang="en-US" sz="6000" b="1" dirty="0">
                <a:latin typeface="Corbel" panose="020B0503020204020204" pitchFamily="34" charset="0"/>
              </a:rPr>
              <a:t> 350 </a:t>
            </a:r>
            <a:r>
              <a:rPr lang="en-US" sz="6000" b="1" dirty="0" err="1">
                <a:latin typeface="Corbel" panose="020B0503020204020204" pitchFamily="34" charset="0"/>
              </a:rPr>
              <a:t>persoane</a:t>
            </a:r>
            <a:r>
              <a:rPr lang="en-US" sz="6000" b="1" dirty="0">
                <a:latin typeface="Corbel" panose="020B0503020204020204" pitchFamily="34" charset="0"/>
              </a:rPr>
              <a:t> la 1 </a:t>
            </a:r>
            <a:r>
              <a:rPr lang="en-US" sz="6000" b="1" dirty="0" err="1">
                <a:latin typeface="Corbel" panose="020B0503020204020204" pitchFamily="34" charset="0"/>
              </a:rPr>
              <a:t>milion</a:t>
            </a:r>
            <a:r>
              <a:rPr lang="en-US" sz="6000" b="1" dirty="0" smtClean="0">
                <a:latin typeface="Corbel" panose="020B0503020204020204" pitchFamily="34" charset="0"/>
              </a:rPr>
              <a:t>?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lvl="0"/>
            <a:endParaRPr lang="ro-MD" sz="6000" dirty="0" smtClean="0">
              <a:latin typeface="Corbel" panose="020B0503020204020204" pitchFamily="34" charset="0"/>
            </a:endParaRPr>
          </a:p>
          <a:p>
            <a:pPr lvl="0"/>
            <a:r>
              <a:rPr lang="ru-RU" sz="6000" dirty="0" smtClean="0">
                <a:latin typeface="Corbel" panose="020B0503020204020204" pitchFamily="34" charset="0"/>
              </a:rPr>
              <a:t>При </a:t>
            </a:r>
            <a:r>
              <a:rPr lang="ru-RU" sz="6000" dirty="0">
                <a:latin typeface="Corbel" panose="020B0503020204020204" pitchFamily="34" charset="0"/>
              </a:rPr>
              <a:t>каком показателе заболевших в Молдове вводится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lvl="0"/>
            <a:r>
              <a:rPr lang="ru-RU" sz="6000" dirty="0" smtClean="0">
                <a:latin typeface="Corbel" panose="020B0503020204020204" pitchFamily="34" charset="0"/>
              </a:rPr>
              <a:t>чрезвычайное </a:t>
            </a:r>
            <a:r>
              <a:rPr lang="ru-RU" sz="6000" dirty="0">
                <a:latin typeface="Corbel" panose="020B0503020204020204" pitchFamily="34" charset="0"/>
              </a:rPr>
              <a:t>положение в области здравоохранения: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lvl="0"/>
            <a:r>
              <a:rPr lang="ru-RU" sz="6000" b="1" dirty="0" smtClean="0">
                <a:latin typeface="Corbel" panose="020B0503020204020204" pitchFamily="34" charset="0"/>
              </a:rPr>
              <a:t>350 </a:t>
            </a:r>
            <a:r>
              <a:rPr lang="ru-RU" sz="6000" b="1" dirty="0">
                <a:latin typeface="Corbel" panose="020B0503020204020204" pitchFamily="34" charset="0"/>
              </a:rPr>
              <a:t>человек на 100 тысяч или 350 человек на 1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lvl="0"/>
            <a:r>
              <a:rPr lang="ru-RU" sz="6000" b="1" dirty="0" smtClean="0">
                <a:latin typeface="Corbel" panose="020B0503020204020204" pitchFamily="34" charset="0"/>
              </a:rPr>
              <a:t>миллион</a:t>
            </a:r>
            <a:r>
              <a:rPr lang="ru-RU" sz="6000" b="1" dirty="0">
                <a:latin typeface="Corbel" panose="020B0503020204020204" pitchFamily="34" charset="0"/>
              </a:rPr>
              <a:t>? </a:t>
            </a:r>
            <a:endParaRPr lang="en-US" sz="60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959945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lvl="0"/>
            <a:r>
              <a:rPr lang="en-US" sz="7200" b="1" dirty="0">
                <a:latin typeface="Corbel" panose="020B0503020204020204" pitchFamily="34" charset="0"/>
              </a:rPr>
              <a:t>Este </a:t>
            </a:r>
            <a:r>
              <a:rPr lang="en-US" sz="7200" b="1" dirty="0" err="1">
                <a:latin typeface="Corbel" panose="020B0503020204020204" pitchFamily="34" charset="0"/>
              </a:rPr>
              <a:t>adevărat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sau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fals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virusul</a:t>
            </a:r>
            <a:r>
              <a:rPr lang="en-US" sz="7200" b="1" dirty="0">
                <a:latin typeface="Corbel" panose="020B0503020204020204" pitchFamily="34" charset="0"/>
              </a:rPr>
              <a:t> COVID-19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lvl="0"/>
            <a:r>
              <a:rPr lang="en-US" sz="7200" b="1" dirty="0" err="1" smtClean="0">
                <a:latin typeface="Corbel" panose="020B0503020204020204" pitchFamily="34" charset="0"/>
              </a:rPr>
              <a:t>afectează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concentrația</a:t>
            </a:r>
            <a:r>
              <a:rPr lang="en-US" sz="7200" b="1" dirty="0">
                <a:latin typeface="Corbel" panose="020B0503020204020204" pitchFamily="34" charset="0"/>
              </a:rPr>
              <a:t> de </a:t>
            </a:r>
            <a:r>
              <a:rPr lang="en-US" sz="7200" b="1" dirty="0" err="1">
                <a:latin typeface="Corbel" panose="020B0503020204020204" pitchFamily="34" charset="0"/>
              </a:rPr>
              <a:t>oxigen</a:t>
            </a:r>
            <a:r>
              <a:rPr lang="en-US" sz="7200" b="1" dirty="0">
                <a:latin typeface="Corbel" panose="020B0503020204020204" pitchFamily="34" charset="0"/>
              </a:rPr>
              <a:t> din </a:t>
            </a:r>
            <a:r>
              <a:rPr lang="en-US" sz="7200" b="1" dirty="0" err="1">
                <a:latin typeface="Corbel" panose="020B0503020204020204" pitchFamily="34" charset="0"/>
              </a:rPr>
              <a:t>sânge</a:t>
            </a:r>
            <a:r>
              <a:rPr lang="en-US" sz="7200" b="1" dirty="0">
                <a:latin typeface="Corbel" panose="020B0503020204020204" pitchFamily="34" charset="0"/>
              </a:rPr>
              <a:t>?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lvl="0"/>
            <a:endParaRPr lang="ro-MD" sz="7200" b="1" dirty="0" smtClean="0">
              <a:latin typeface="Corbel" panose="020B0503020204020204" pitchFamily="34" charset="0"/>
            </a:endParaRPr>
          </a:p>
          <a:p>
            <a:pPr lvl="0"/>
            <a:r>
              <a:rPr lang="ru-RU" sz="7200" b="1" dirty="0" smtClean="0">
                <a:latin typeface="Corbel" panose="020B0503020204020204" pitchFamily="34" charset="0"/>
              </a:rPr>
              <a:t>Верите </a:t>
            </a:r>
            <a:r>
              <a:rPr lang="ru-RU" sz="7200" b="1" dirty="0">
                <a:latin typeface="Corbel" panose="020B0503020204020204" pitchFamily="34" charset="0"/>
              </a:rPr>
              <a:t>ли вы, что вирус </a:t>
            </a:r>
            <a:r>
              <a:rPr lang="en-US" sz="7200" b="1" dirty="0">
                <a:latin typeface="Corbel" panose="020B0503020204020204" pitchFamily="34" charset="0"/>
              </a:rPr>
              <a:t>COVID</a:t>
            </a:r>
            <a:r>
              <a:rPr lang="ru-RU" sz="7200" b="1" dirty="0">
                <a:latin typeface="Corbel" panose="020B0503020204020204" pitchFamily="34" charset="0"/>
              </a:rPr>
              <a:t>-19 влияет на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lvl="0"/>
            <a:r>
              <a:rPr lang="ru-RU" sz="7200" b="1" dirty="0" smtClean="0">
                <a:latin typeface="Corbel" panose="020B0503020204020204" pitchFamily="34" charset="0"/>
              </a:rPr>
              <a:t>концентрацию </a:t>
            </a:r>
            <a:r>
              <a:rPr lang="ru-RU" sz="7200" b="1" dirty="0">
                <a:latin typeface="Corbel" panose="020B0503020204020204" pitchFamily="34" charset="0"/>
              </a:rPr>
              <a:t>кислорода в крови? </a:t>
            </a:r>
            <a:endParaRPr lang="en-US" sz="72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6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lvl="0"/>
            <a:r>
              <a:rPr lang="en-US" sz="7200" b="1" dirty="0">
                <a:latin typeface="Corbel" panose="020B0503020204020204" pitchFamily="34" charset="0"/>
              </a:rPr>
              <a:t>Este </a:t>
            </a:r>
            <a:r>
              <a:rPr lang="en-US" sz="7200" b="1" dirty="0" err="1">
                <a:latin typeface="Corbel" panose="020B0503020204020204" pitchFamily="34" charset="0"/>
              </a:rPr>
              <a:t>adevărat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sau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fals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virusul</a:t>
            </a:r>
            <a:r>
              <a:rPr lang="en-US" sz="7200" b="1" dirty="0">
                <a:latin typeface="Corbel" panose="020B0503020204020204" pitchFamily="34" charset="0"/>
              </a:rPr>
              <a:t> COVID-19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lvl="0"/>
            <a:r>
              <a:rPr lang="en-US" sz="7200" b="1" dirty="0" err="1" smtClean="0">
                <a:latin typeface="Corbel" panose="020B0503020204020204" pitchFamily="34" charset="0"/>
              </a:rPr>
              <a:t>afectează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concentrația</a:t>
            </a:r>
            <a:r>
              <a:rPr lang="en-US" sz="7200" b="1" dirty="0">
                <a:latin typeface="Corbel" panose="020B0503020204020204" pitchFamily="34" charset="0"/>
              </a:rPr>
              <a:t> de </a:t>
            </a:r>
            <a:r>
              <a:rPr lang="en-US" sz="7200" b="1" dirty="0" err="1">
                <a:latin typeface="Corbel" panose="020B0503020204020204" pitchFamily="34" charset="0"/>
              </a:rPr>
              <a:t>oxigen</a:t>
            </a:r>
            <a:r>
              <a:rPr lang="en-US" sz="7200" b="1" dirty="0">
                <a:latin typeface="Corbel" panose="020B0503020204020204" pitchFamily="34" charset="0"/>
              </a:rPr>
              <a:t> din </a:t>
            </a:r>
            <a:r>
              <a:rPr lang="en-US" sz="7200" b="1" dirty="0" err="1">
                <a:latin typeface="Corbel" panose="020B0503020204020204" pitchFamily="34" charset="0"/>
              </a:rPr>
              <a:t>sânge</a:t>
            </a:r>
            <a:r>
              <a:rPr lang="en-US" sz="7200" b="1" dirty="0">
                <a:latin typeface="Corbel" panose="020B0503020204020204" pitchFamily="34" charset="0"/>
              </a:rPr>
              <a:t>?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lvl="0"/>
            <a:endParaRPr lang="ro-MD" sz="7200" b="1" dirty="0" smtClean="0">
              <a:latin typeface="Corbel" panose="020B0503020204020204" pitchFamily="34" charset="0"/>
            </a:endParaRPr>
          </a:p>
          <a:p>
            <a:pPr lvl="0"/>
            <a:r>
              <a:rPr lang="ru-RU" sz="7200" b="1" dirty="0" smtClean="0">
                <a:latin typeface="Corbel" panose="020B0503020204020204" pitchFamily="34" charset="0"/>
              </a:rPr>
              <a:t>Верите </a:t>
            </a:r>
            <a:r>
              <a:rPr lang="ru-RU" sz="7200" b="1" dirty="0">
                <a:latin typeface="Corbel" panose="020B0503020204020204" pitchFamily="34" charset="0"/>
              </a:rPr>
              <a:t>ли вы, что вирус </a:t>
            </a:r>
            <a:r>
              <a:rPr lang="en-US" sz="7200" b="1" dirty="0">
                <a:latin typeface="Corbel" panose="020B0503020204020204" pitchFamily="34" charset="0"/>
              </a:rPr>
              <a:t>COVID</a:t>
            </a:r>
            <a:r>
              <a:rPr lang="ru-RU" sz="7200" b="1" dirty="0">
                <a:latin typeface="Corbel" panose="020B0503020204020204" pitchFamily="34" charset="0"/>
              </a:rPr>
              <a:t>-19 влияет на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lvl="0"/>
            <a:r>
              <a:rPr lang="ru-RU" sz="7200" b="1" dirty="0" smtClean="0">
                <a:latin typeface="Corbel" panose="020B0503020204020204" pitchFamily="34" charset="0"/>
              </a:rPr>
              <a:t>концентрацию </a:t>
            </a:r>
            <a:r>
              <a:rPr lang="ru-RU" sz="7200" b="1" dirty="0">
                <a:latin typeface="Corbel" panose="020B0503020204020204" pitchFamily="34" charset="0"/>
              </a:rPr>
              <a:t>кислорода в крови? </a:t>
            </a:r>
            <a:endParaRPr lang="en-US" sz="72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957644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500" dirty="0" err="1">
                <a:latin typeface="Corbel" panose="020B0503020204020204" pitchFamily="34" charset="0"/>
              </a:rPr>
              <a:t>Măștile</a:t>
            </a:r>
            <a:r>
              <a:rPr lang="en-US" sz="6500" dirty="0">
                <a:latin typeface="Corbel" panose="020B0503020204020204" pitchFamily="34" charset="0"/>
              </a:rPr>
              <a:t> de </a:t>
            </a:r>
            <a:r>
              <a:rPr lang="en-US" sz="6500" dirty="0" err="1">
                <a:latin typeface="Corbel" panose="020B0503020204020204" pitchFamily="34" charset="0"/>
              </a:rPr>
              <a:t>protecție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sunt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eficiente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doar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atunci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când</a:t>
            </a:r>
            <a:r>
              <a:rPr lang="en-US" sz="6500" dirty="0">
                <a:latin typeface="Corbel" panose="020B0503020204020204" pitchFamily="34" charset="0"/>
              </a:rPr>
              <a:t> le </a:t>
            </a:r>
            <a:endParaRPr lang="ro-MD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 smtClean="0">
                <a:latin typeface="Corbel" panose="020B0503020204020204" pitchFamily="34" charset="0"/>
              </a:rPr>
              <a:t>purtați</a:t>
            </a:r>
            <a:r>
              <a:rPr lang="en-US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corect</a:t>
            </a:r>
            <a:r>
              <a:rPr lang="en-US" sz="6500" dirty="0">
                <a:latin typeface="Corbel" panose="020B0503020204020204" pitchFamily="34" charset="0"/>
              </a:rPr>
              <a:t>. </a:t>
            </a:r>
            <a:r>
              <a:rPr lang="en-US" sz="6500" dirty="0" err="1">
                <a:latin typeface="Corbel" panose="020B0503020204020204" pitchFamily="34" charset="0"/>
              </a:rPr>
              <a:t>Într</a:t>
            </a:r>
            <a:r>
              <a:rPr lang="en-US" sz="6500" dirty="0">
                <a:latin typeface="Corbel" panose="020B0503020204020204" pitchFamily="34" charset="0"/>
              </a:rPr>
              <a:t>-un video social </a:t>
            </a:r>
            <a:r>
              <a:rPr lang="en-US" sz="6500" dirty="0" err="1">
                <a:latin typeface="Corbel" panose="020B0503020204020204" pitchFamily="34" charset="0"/>
              </a:rPr>
              <a:t>acestea</a:t>
            </a:r>
            <a:r>
              <a:rPr lang="en-US" sz="6500" dirty="0">
                <a:latin typeface="Corbel" panose="020B0503020204020204" pitchFamily="34" charset="0"/>
              </a:rPr>
              <a:t> au </a:t>
            </a:r>
            <a:r>
              <a:rPr lang="en-US" sz="6500" dirty="0" err="1">
                <a:latin typeface="Corbel" panose="020B0503020204020204" pitchFamily="34" charset="0"/>
              </a:rPr>
              <a:t>fost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endParaRPr lang="ro-MD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 smtClean="0">
                <a:latin typeface="Corbel" panose="020B0503020204020204" pitchFamily="34" charset="0"/>
              </a:rPr>
              <a:t>comparate</a:t>
            </a:r>
            <a:r>
              <a:rPr lang="en-US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>
                <a:latin typeface="Corbel" panose="020B0503020204020204" pitchFamily="34" charset="0"/>
              </a:rPr>
              <a:t>cu </a:t>
            </a:r>
            <a:r>
              <a:rPr lang="en-US" sz="6500" dirty="0" err="1">
                <a:latin typeface="Corbel" panose="020B0503020204020204" pitchFamily="34" charset="0"/>
              </a:rPr>
              <a:t>centura</a:t>
            </a:r>
            <a:r>
              <a:rPr lang="en-US" sz="6500" dirty="0">
                <a:latin typeface="Corbel" panose="020B0503020204020204" pitchFamily="34" charset="0"/>
              </a:rPr>
              <a:t>. </a:t>
            </a:r>
            <a:r>
              <a:rPr lang="ru-RU" sz="6500" b="1" dirty="0" err="1">
                <a:latin typeface="Corbel" panose="020B0503020204020204" pitchFamily="34" charset="0"/>
              </a:rPr>
              <a:t>Ce</a:t>
            </a:r>
            <a:r>
              <a:rPr lang="ru-RU" sz="6500" b="1" dirty="0">
                <a:latin typeface="Corbel" panose="020B0503020204020204" pitchFamily="34" charset="0"/>
              </a:rPr>
              <a:t> </a:t>
            </a:r>
            <a:r>
              <a:rPr lang="ru-RU" sz="6500" b="1" dirty="0" err="1">
                <a:latin typeface="Corbel" panose="020B0503020204020204" pitchFamily="34" charset="0"/>
              </a:rPr>
              <a:t>fel</a:t>
            </a:r>
            <a:r>
              <a:rPr lang="ru-RU" sz="6500" b="1" dirty="0">
                <a:latin typeface="Corbel" panose="020B0503020204020204" pitchFamily="34" charset="0"/>
              </a:rPr>
              <a:t> </a:t>
            </a:r>
            <a:r>
              <a:rPr lang="ru-RU" sz="6500" b="1" dirty="0" err="1">
                <a:latin typeface="Corbel" panose="020B0503020204020204" pitchFamily="34" charset="0"/>
              </a:rPr>
              <a:t>de</a:t>
            </a:r>
            <a:r>
              <a:rPr lang="ru-RU" sz="6500" b="1" dirty="0">
                <a:latin typeface="Corbel" panose="020B0503020204020204" pitchFamily="34" charset="0"/>
              </a:rPr>
              <a:t> </a:t>
            </a:r>
            <a:r>
              <a:rPr lang="ru-RU" sz="6500" b="1" dirty="0" err="1">
                <a:latin typeface="Corbel" panose="020B0503020204020204" pitchFamily="34" charset="0"/>
              </a:rPr>
              <a:t>centură</a:t>
            </a:r>
            <a:r>
              <a:rPr lang="ru-RU" sz="6500" b="1" dirty="0">
                <a:latin typeface="Corbel" panose="020B0503020204020204" pitchFamily="34" charset="0"/>
              </a:rPr>
              <a:t>? </a:t>
            </a:r>
            <a:endParaRPr lang="ro-MD" sz="6500" b="1" dirty="0" smtClean="0">
              <a:latin typeface="Corbel" panose="020B0503020204020204" pitchFamily="34" charset="0"/>
            </a:endParaRPr>
          </a:p>
          <a:p>
            <a:pPr fontAlgn="base"/>
            <a:endParaRPr lang="ro-MD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dirty="0" smtClean="0">
                <a:latin typeface="Corbel" panose="020B0503020204020204" pitchFamily="34" charset="0"/>
              </a:rPr>
              <a:t>Защитные </a:t>
            </a:r>
            <a:r>
              <a:rPr lang="ru-RU" sz="6500" dirty="0">
                <a:latin typeface="Corbel" panose="020B0503020204020204" pitchFamily="34" charset="0"/>
              </a:rPr>
              <a:t>маски эффективны, только если их </a:t>
            </a:r>
            <a:endParaRPr lang="ro-MD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dirty="0" smtClean="0">
                <a:latin typeface="Corbel" panose="020B0503020204020204" pitchFamily="34" charset="0"/>
              </a:rPr>
              <a:t>правильно </a:t>
            </a:r>
            <a:r>
              <a:rPr lang="ru-RU" sz="6500" dirty="0">
                <a:latin typeface="Corbel" panose="020B0503020204020204" pitchFamily="34" charset="0"/>
              </a:rPr>
              <a:t>носить. В социальном ролике их </a:t>
            </a:r>
            <a:endParaRPr lang="ro-MD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dirty="0" smtClean="0">
                <a:latin typeface="Corbel" panose="020B0503020204020204" pitchFamily="34" charset="0"/>
              </a:rPr>
              <a:t>сравнили </a:t>
            </a:r>
            <a:r>
              <a:rPr lang="ru-RU" sz="6500" dirty="0">
                <a:latin typeface="Corbel" panose="020B0503020204020204" pitchFamily="34" charset="0"/>
              </a:rPr>
              <a:t>с ремнём. </a:t>
            </a:r>
            <a:r>
              <a:rPr lang="ru-RU" sz="6500" b="1" dirty="0">
                <a:latin typeface="Corbel" panose="020B0503020204020204" pitchFamily="34" charset="0"/>
              </a:rPr>
              <a:t>Каким? </a:t>
            </a:r>
            <a:endParaRPr lang="ru-RU" sz="65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7" y="10265631"/>
            <a:ext cx="980472" cy="9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8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2930</TotalTime>
  <Words>980</Words>
  <Application>Microsoft Office PowerPoint</Application>
  <PresentationFormat>Произвольный</PresentationFormat>
  <Paragraphs>158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416</cp:revision>
  <dcterms:modified xsi:type="dcterms:W3CDTF">2021-10-01T09:40:20Z</dcterms:modified>
</cp:coreProperties>
</file>