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18" r:id="rId4"/>
    <p:sldId id="289" r:id="rId5"/>
    <p:sldId id="311" r:id="rId6"/>
    <p:sldId id="291" r:id="rId7"/>
    <p:sldId id="312" r:id="rId8"/>
    <p:sldId id="293" r:id="rId9"/>
    <p:sldId id="313" r:id="rId10"/>
    <p:sldId id="295" r:id="rId11"/>
    <p:sldId id="314" r:id="rId12"/>
    <p:sldId id="297" r:id="rId13"/>
    <p:sldId id="315" r:id="rId14"/>
    <p:sldId id="299" r:id="rId15"/>
    <p:sldId id="317" r:id="rId16"/>
    <p:sldId id="319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2" d="100"/>
          <a:sy n="32" d="100"/>
        </p:scale>
        <p:origin x="72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52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04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02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39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52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838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73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38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39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64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49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67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57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14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35187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2010 году электрокар проехал без </a:t>
            </a:r>
            <a:r>
              <a:rPr lang="ru-RU" sz="6600" dirty="0" smtClean="0">
                <a:latin typeface="Corbel" panose="020B0503020204020204" pitchFamily="34" charset="0"/>
              </a:rPr>
              <a:t>подзарядки: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În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anul</a:t>
            </a:r>
            <a:r>
              <a:rPr lang="en-US" sz="6600" dirty="0">
                <a:latin typeface="Corbel" panose="020B0503020204020204" pitchFamily="34" charset="0"/>
              </a:rPr>
              <a:t> 2010 o </a:t>
            </a:r>
            <a:r>
              <a:rPr lang="en-US" sz="6600" dirty="0" err="1">
                <a:latin typeface="Corbel" panose="020B0503020204020204" pitchFamily="34" charset="0"/>
              </a:rPr>
              <a:t>mașină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electrică</a:t>
            </a:r>
            <a:r>
              <a:rPr lang="en-US" sz="6600" dirty="0">
                <a:latin typeface="Corbel" panose="020B0503020204020204" pitchFamily="34" charset="0"/>
              </a:rPr>
              <a:t> a </a:t>
            </a:r>
            <a:r>
              <a:rPr lang="en-US" sz="6600" dirty="0" err="1">
                <a:latin typeface="Corbel" panose="020B0503020204020204" pitchFamily="34" charset="0"/>
              </a:rPr>
              <a:t>reușit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să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 smtClean="0">
                <a:latin typeface="Corbel" panose="020B0503020204020204" pitchFamily="34" charset="0"/>
              </a:rPr>
              <a:t>parcurgă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 err="1" smtClean="0">
                <a:latin typeface="Corbel" panose="020B0503020204020204" pitchFamily="34" charset="0"/>
              </a:rPr>
              <a:t>fără</a:t>
            </a:r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reîncărcare</a:t>
            </a:r>
            <a:r>
              <a:rPr lang="en-US" sz="6600" dirty="0">
                <a:latin typeface="Corbel" panose="020B0503020204020204" pitchFamily="34" charset="0"/>
              </a:rPr>
              <a:t>…                     </a:t>
            </a:r>
          </a:p>
          <a:p>
            <a:r>
              <a:rPr lang="en-US" sz="6600" dirty="0" smtClean="0">
                <a:latin typeface="Corbel" panose="020B0503020204020204" pitchFamily="34" charset="0"/>
              </a:rPr>
              <a:t>1</a:t>
            </a:r>
            <a:r>
              <a:rPr lang="en-US" sz="6600" dirty="0">
                <a:latin typeface="Corbel" panose="020B0503020204020204" pitchFamily="34" charset="0"/>
              </a:rPr>
              <a:t>. 57 </a:t>
            </a:r>
            <a:r>
              <a:rPr lang="ru-RU" sz="6600" dirty="0">
                <a:latin typeface="Corbel" panose="020B0503020204020204" pitchFamily="34" charset="0"/>
              </a:rPr>
              <a:t>км/57 </a:t>
            </a:r>
            <a:r>
              <a:rPr lang="en-US" sz="6600" dirty="0">
                <a:latin typeface="Corbel" panose="020B0503020204020204" pitchFamily="34" charset="0"/>
              </a:rPr>
              <a:t>km</a:t>
            </a:r>
          </a:p>
          <a:p>
            <a:r>
              <a:rPr lang="en-US" sz="6600" dirty="0" smtClean="0">
                <a:latin typeface="Corbel" panose="020B0503020204020204" pitchFamily="34" charset="0"/>
              </a:rPr>
              <a:t>2</a:t>
            </a:r>
            <a:r>
              <a:rPr lang="en-US" sz="6600" dirty="0">
                <a:latin typeface="Corbel" panose="020B0503020204020204" pitchFamily="34" charset="0"/>
              </a:rPr>
              <a:t>. 142 </a:t>
            </a:r>
            <a:r>
              <a:rPr lang="ru-RU" sz="6600" dirty="0">
                <a:latin typeface="Corbel" panose="020B0503020204020204" pitchFamily="34" charset="0"/>
              </a:rPr>
              <a:t>км/142 </a:t>
            </a:r>
            <a:r>
              <a:rPr lang="en-US" sz="6600" dirty="0">
                <a:latin typeface="Corbel" panose="020B0503020204020204" pitchFamily="34" charset="0"/>
              </a:rPr>
              <a:t>km</a:t>
            </a:r>
          </a:p>
          <a:p>
            <a:r>
              <a:rPr lang="en-US" sz="6600" dirty="0" smtClean="0">
                <a:latin typeface="Corbel" panose="020B0503020204020204" pitchFamily="34" charset="0"/>
              </a:rPr>
              <a:t>3</a:t>
            </a:r>
            <a:r>
              <a:rPr lang="en-US" sz="6600" dirty="0">
                <a:latin typeface="Corbel" panose="020B0503020204020204" pitchFamily="34" charset="0"/>
              </a:rPr>
              <a:t>. 311 </a:t>
            </a:r>
            <a:r>
              <a:rPr lang="ru-RU" sz="6600" dirty="0">
                <a:latin typeface="Corbel" panose="020B0503020204020204" pitchFamily="34" charset="0"/>
              </a:rPr>
              <a:t>км/311 </a:t>
            </a:r>
            <a:r>
              <a:rPr lang="en-US" sz="6600" dirty="0">
                <a:latin typeface="Corbel" panose="020B0503020204020204" pitchFamily="34" charset="0"/>
              </a:rPr>
              <a:t>km</a:t>
            </a:r>
          </a:p>
          <a:p>
            <a:r>
              <a:rPr lang="en-US" sz="6600" dirty="0" smtClean="0">
                <a:latin typeface="Corbel" panose="020B0503020204020204" pitchFamily="34" charset="0"/>
              </a:rPr>
              <a:t>4</a:t>
            </a:r>
            <a:r>
              <a:rPr lang="en-US" sz="6600" dirty="0">
                <a:latin typeface="Corbel" panose="020B0503020204020204" pitchFamily="34" charset="0"/>
              </a:rPr>
              <a:t>. 1003 </a:t>
            </a:r>
            <a:r>
              <a:rPr lang="ru-RU" sz="6600" dirty="0">
                <a:latin typeface="Corbel" panose="020B0503020204020204" pitchFamily="34" charset="0"/>
              </a:rPr>
              <a:t>км/1003 </a:t>
            </a:r>
            <a:r>
              <a:rPr lang="en-US" sz="6600" dirty="0">
                <a:latin typeface="Corbel" panose="020B0503020204020204" pitchFamily="34" charset="0"/>
              </a:rPr>
              <a:t>km</a:t>
            </a:r>
          </a:p>
          <a:p>
            <a:r>
              <a:rPr lang="en-US" sz="6600" dirty="0">
                <a:latin typeface="Corbel" panose="020B0503020204020204" pitchFamily="34" charset="0"/>
              </a:rPr>
              <a:t/>
            </a:r>
            <a:br>
              <a:rPr lang="en-US" sz="6600" dirty="0">
                <a:latin typeface="Corbel" panose="020B0503020204020204" pitchFamily="34" charset="0"/>
              </a:rPr>
            </a:b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38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4. 1003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км/1003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km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8" name="Picture 2" descr="D:\Docs\Desktop\regnum_picture_1465995525295414_norm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395485"/>
            <a:ext cx="9325182" cy="75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Хорасан – область в Восточной части Ирана, где в 2017 году </a:t>
            </a:r>
            <a:r>
              <a:rPr lang="ru-RU" sz="4400" dirty="0" smtClean="0">
                <a:latin typeface="Corbel" panose="020B0503020204020204" pitchFamily="34" charset="0"/>
              </a:rPr>
              <a:t>разместили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установки </a:t>
            </a:r>
            <a:r>
              <a:rPr lang="ru-RU" sz="4400" dirty="0">
                <a:latin typeface="Corbel" panose="020B0503020204020204" pitchFamily="34" charset="0"/>
              </a:rPr>
              <a:t>для добычи чистой энергии. </a:t>
            </a:r>
            <a:r>
              <a:rPr lang="ru-RU" sz="4400" b="1" dirty="0">
                <a:latin typeface="Corbel" panose="020B0503020204020204" pitchFamily="34" charset="0"/>
              </a:rPr>
              <a:t>Интересно, что слово «</a:t>
            </a:r>
            <a:r>
              <a:rPr lang="ru-RU" sz="4400" b="1" dirty="0" err="1" smtClean="0">
                <a:latin typeface="Corbel" panose="020B0503020204020204" pitchFamily="34" charset="0"/>
              </a:rPr>
              <a:t>хорасан</a:t>
            </a:r>
            <a:r>
              <a:rPr lang="ru-RU" sz="4400" b="1" dirty="0" smtClean="0">
                <a:latin typeface="Corbel" panose="020B0503020204020204" pitchFamily="34" charset="0"/>
              </a:rPr>
              <a:t>»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переводится </a:t>
            </a:r>
            <a:r>
              <a:rPr lang="ru-RU" sz="4400" b="1" dirty="0">
                <a:latin typeface="Corbel" panose="020B0503020204020204" pitchFamily="34" charset="0"/>
              </a:rPr>
              <a:t>с персидского как «откуда приходит</a:t>
            </a:r>
            <a:r>
              <a:rPr lang="ru-RU" sz="4400" b="1" dirty="0" smtClean="0">
                <a:latin typeface="Corbel" panose="020B0503020204020204" pitchFamily="34" charset="0"/>
              </a:rPr>
              <a:t>...»</a:t>
            </a:r>
            <a:endParaRPr lang="en-US" sz="4400" b="1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Khorasan </a:t>
            </a:r>
            <a:r>
              <a:rPr lang="en-US" sz="4400" dirty="0">
                <a:latin typeface="Corbel" panose="020B0503020204020204" pitchFamily="34" charset="0"/>
              </a:rPr>
              <a:t>e o </a:t>
            </a:r>
            <a:r>
              <a:rPr lang="en-US" sz="4400" dirty="0" err="1">
                <a:latin typeface="Corbel" panose="020B0503020204020204" pitchFamily="34" charset="0"/>
              </a:rPr>
              <a:t>regiune</a:t>
            </a:r>
            <a:r>
              <a:rPr lang="en-US" sz="4400" dirty="0">
                <a:latin typeface="Corbel" panose="020B0503020204020204" pitchFamily="34" charset="0"/>
              </a:rPr>
              <a:t> din </a:t>
            </a:r>
            <a:r>
              <a:rPr lang="en-US" sz="4400" dirty="0" err="1">
                <a:latin typeface="Corbel" panose="020B0503020204020204" pitchFamily="34" charset="0"/>
              </a:rPr>
              <a:t>estul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Iranului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unde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ro-MD" sz="4400" dirty="0" smtClean="0">
                <a:latin typeface="Corbel" panose="020B0503020204020204" pitchFamily="34" charset="0"/>
              </a:rPr>
              <a:t>anul </a:t>
            </a:r>
            <a:r>
              <a:rPr lang="en-US" sz="4400" dirty="0" smtClean="0">
                <a:latin typeface="Corbel" panose="020B0503020204020204" pitchFamily="34" charset="0"/>
              </a:rPr>
              <a:t>2017 </a:t>
            </a:r>
            <a:r>
              <a:rPr lang="en-US" sz="4400" dirty="0">
                <a:latin typeface="Corbel" panose="020B0503020204020204" pitchFamily="34" charset="0"/>
              </a:rPr>
              <a:t>au </a:t>
            </a:r>
            <a:r>
              <a:rPr lang="en-US" sz="4400" dirty="0" err="1">
                <a:latin typeface="Corbel" panose="020B0503020204020204" pitchFamily="34" charset="0"/>
              </a:rPr>
              <a:t>fost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plasate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instalații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endParaRPr lang="ro-MD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de </a:t>
            </a:r>
            <a:r>
              <a:rPr lang="en-US" sz="4400" dirty="0" err="1" smtClean="0">
                <a:latin typeface="Corbel" panose="020B0503020204020204" pitchFamily="34" charset="0"/>
              </a:rPr>
              <a:t>obținere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a </a:t>
            </a:r>
            <a:r>
              <a:rPr lang="en-US" sz="4400" dirty="0" err="1">
                <a:latin typeface="Corbel" panose="020B0503020204020204" pitchFamily="34" charset="0"/>
              </a:rPr>
              <a:t>energiei</a:t>
            </a:r>
            <a:r>
              <a:rPr lang="en-US" sz="4400" dirty="0">
                <a:latin typeface="Corbel" panose="020B0503020204020204" pitchFamily="34" charset="0"/>
              </a:rPr>
              <a:t> curate. </a:t>
            </a:r>
            <a:r>
              <a:rPr lang="en-US" sz="4400" b="1" dirty="0" smtClean="0">
                <a:latin typeface="Corbel" panose="020B0503020204020204" pitchFamily="34" charset="0"/>
              </a:rPr>
              <a:t>E</a:t>
            </a:r>
            <a:r>
              <a:rPr lang="ro-MD" sz="4400" b="1" dirty="0" smtClean="0">
                <a:latin typeface="Corbel" panose="020B0503020204020204" pitchFamily="34" charset="0"/>
              </a:rPr>
              <a:t>ste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interesant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faptul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cuvântul</a:t>
            </a:r>
            <a:r>
              <a:rPr lang="en-US" sz="4400" b="1" dirty="0">
                <a:latin typeface="Corbel" panose="020B0503020204020204" pitchFamily="34" charset="0"/>
              </a:rPr>
              <a:t> ”</a:t>
            </a:r>
            <a:r>
              <a:rPr lang="en-US" sz="4400" b="1" dirty="0" err="1">
                <a:latin typeface="Corbel" panose="020B0503020204020204" pitchFamily="34" charset="0"/>
              </a:rPr>
              <a:t>khorasan</a:t>
            </a:r>
            <a:r>
              <a:rPr lang="en-US" sz="4400" b="1" dirty="0">
                <a:latin typeface="Corbel" panose="020B0503020204020204" pitchFamily="34" charset="0"/>
              </a:rPr>
              <a:t>” se </a:t>
            </a:r>
            <a:endParaRPr lang="ro-MD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b="1" dirty="0" smtClean="0">
                <a:latin typeface="Corbel" panose="020B0503020204020204" pitchFamily="34" charset="0"/>
              </a:rPr>
              <a:t>traduce din </a:t>
            </a:r>
            <a:r>
              <a:rPr lang="en-US" sz="4400" b="1" dirty="0" err="1">
                <a:latin typeface="Corbel" panose="020B0503020204020204" pitchFamily="34" charset="0"/>
              </a:rPr>
              <a:t>limba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persană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drept</a:t>
            </a:r>
            <a:r>
              <a:rPr lang="en-US" sz="4400" b="1" dirty="0">
                <a:latin typeface="Corbel" panose="020B0503020204020204" pitchFamily="34" charset="0"/>
              </a:rPr>
              <a:t> ”de </a:t>
            </a:r>
            <a:r>
              <a:rPr lang="en-US" sz="4400" b="1" dirty="0" err="1">
                <a:latin typeface="Corbel" panose="020B0503020204020204" pitchFamily="34" charset="0"/>
              </a:rPr>
              <a:t>unde</a:t>
            </a:r>
            <a:r>
              <a:rPr lang="en-US" sz="4400" b="1" dirty="0">
                <a:latin typeface="Corbel" panose="020B0503020204020204" pitchFamily="34" charset="0"/>
              </a:rPr>
              <a:t> vine...”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>
                <a:latin typeface="Corbel" panose="020B0503020204020204" pitchFamily="34" charset="0"/>
              </a:rPr>
              <a:t>в</a:t>
            </a:r>
            <a:r>
              <a:rPr lang="ru-RU" sz="4400" dirty="0" smtClean="0">
                <a:latin typeface="Corbel" panose="020B0503020204020204" pitchFamily="34" charset="0"/>
              </a:rPr>
              <a:t>етер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vântul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в</a:t>
            </a:r>
            <a:r>
              <a:rPr lang="ru-RU" sz="4400" dirty="0" smtClean="0">
                <a:latin typeface="Corbel" panose="020B0503020204020204" pitchFamily="34" charset="0"/>
              </a:rPr>
              <a:t>ода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apa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с</a:t>
            </a:r>
            <a:r>
              <a:rPr lang="ru-RU" sz="4400" dirty="0" smtClean="0">
                <a:latin typeface="Corbel" panose="020B0503020204020204" pitchFamily="34" charset="0"/>
              </a:rPr>
              <a:t>олнце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soarele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п</a:t>
            </a:r>
            <a:r>
              <a:rPr lang="ru-RU" sz="4400" dirty="0" smtClean="0">
                <a:latin typeface="Corbel" panose="020B0503020204020204" pitchFamily="34" charset="0"/>
              </a:rPr>
              <a:t>есок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ro-MD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nisipul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6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3" name="chimes.wav"/>
          </p:stSnd>
        </p:sndAc>
      </p:transition>
    </mc:Choice>
    <mc:Fallback xmlns="">
      <p:transition spd="slow" advClick="0" advTm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Солнце /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soarele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756752main_20130620-m2.9flare-orig_ful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2281185"/>
            <a:ext cx="7639050" cy="76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b="1" dirty="0">
                <a:latin typeface="Corbel" panose="020B0503020204020204" pitchFamily="34" charset="0"/>
              </a:rPr>
              <a:t>Известная компания, производящая электромобили, </a:t>
            </a:r>
            <a:r>
              <a:rPr lang="ru-RU" sz="4800" b="1" dirty="0" smtClean="0">
                <a:latin typeface="Corbel" panose="020B0503020204020204" pitchFamily="34" charset="0"/>
              </a:rPr>
              <a:t>утверждает,</a:t>
            </a:r>
            <a:endParaRPr lang="ro-MO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что</a:t>
            </a:r>
            <a:r>
              <a:rPr lang="ro-MO" sz="4800" b="1" dirty="0" smtClean="0">
                <a:latin typeface="Corbel" panose="020B0503020204020204" pitchFamily="34" charset="0"/>
              </a:rPr>
              <a:t> </a:t>
            </a:r>
            <a:r>
              <a:rPr lang="ru-RU" sz="4800" b="1" dirty="0" smtClean="0">
                <a:latin typeface="Corbel" panose="020B0503020204020204" pitchFamily="34" charset="0"/>
              </a:rPr>
              <a:t>её </a:t>
            </a:r>
            <a:r>
              <a:rPr lang="ru-RU" sz="4800" b="1" dirty="0">
                <a:latin typeface="Corbel" panose="020B0503020204020204" pitchFamily="34" charset="0"/>
              </a:rPr>
              <a:t>партнёры разработали батарею, рассчитанную на пробег …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smtClean="0">
                <a:latin typeface="Corbel" panose="020B0503020204020204" pitchFamily="34" charset="0"/>
              </a:rPr>
              <a:t>O </a:t>
            </a:r>
            <a:r>
              <a:rPr lang="en-US" sz="4800" b="1" dirty="0" err="1">
                <a:latin typeface="Corbel" panose="020B0503020204020204" pitchFamily="34" charset="0"/>
              </a:rPr>
              <a:t>cunoscută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companie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ce</a:t>
            </a:r>
            <a:r>
              <a:rPr lang="en-US" sz="4800" b="1" dirty="0">
                <a:latin typeface="Corbel" panose="020B0503020204020204" pitchFamily="34" charset="0"/>
              </a:rPr>
              <a:t> produce automobile </a:t>
            </a:r>
            <a:r>
              <a:rPr lang="en-US" sz="4800" b="1" dirty="0" err="1">
                <a:latin typeface="Corbel" panose="020B0503020204020204" pitchFamily="34" charset="0"/>
              </a:rPr>
              <a:t>electrice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susține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partenerii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săi</a:t>
            </a:r>
            <a:r>
              <a:rPr lang="en-US" sz="4800" b="1" dirty="0">
                <a:latin typeface="Corbel" panose="020B0503020204020204" pitchFamily="34" charset="0"/>
              </a:rPr>
              <a:t> au </a:t>
            </a:r>
            <a:r>
              <a:rPr lang="en-US" sz="4800" b="1" dirty="0" err="1">
                <a:latin typeface="Corbel" panose="020B0503020204020204" pitchFamily="34" charset="0"/>
              </a:rPr>
              <a:t>reușit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fabrice</a:t>
            </a:r>
            <a:r>
              <a:rPr lang="en-US" sz="4800" b="1" dirty="0">
                <a:latin typeface="Corbel" panose="020B0503020204020204" pitchFamily="34" charset="0"/>
              </a:rPr>
              <a:t> o </a:t>
            </a:r>
            <a:r>
              <a:rPr lang="en-US" sz="4800" b="1" dirty="0" err="1">
                <a:latin typeface="Corbel" panose="020B0503020204020204" pitchFamily="34" charset="0"/>
              </a:rPr>
              <a:t>baterie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err="1">
                <a:latin typeface="Corbel" panose="020B0503020204020204" pitchFamily="34" charset="0"/>
              </a:rPr>
              <a:t>capabilă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permit</a:t>
            </a:r>
            <a:endParaRPr lang="en-US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parcurgerea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>
                <a:latin typeface="Corbel" panose="020B0503020204020204" pitchFamily="34" charset="0"/>
              </a:rPr>
              <a:t>a…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1. 100 </a:t>
            </a:r>
            <a:r>
              <a:rPr lang="ru-RU" sz="4800" dirty="0">
                <a:latin typeface="Corbel" panose="020B0503020204020204" pitchFamily="34" charset="0"/>
              </a:rPr>
              <a:t>тысяч км/100 </a:t>
            </a:r>
            <a:r>
              <a:rPr lang="en-US" sz="4800" dirty="0">
                <a:latin typeface="Corbel" panose="020B0503020204020204" pitchFamily="34" charset="0"/>
              </a:rPr>
              <a:t>mii km 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500 </a:t>
            </a:r>
            <a:r>
              <a:rPr lang="ru-RU" sz="4800" dirty="0">
                <a:latin typeface="Corbel" panose="020B0503020204020204" pitchFamily="34" charset="0"/>
              </a:rPr>
              <a:t>тысяч км/500 </a:t>
            </a:r>
            <a:r>
              <a:rPr lang="en-US" sz="4800" dirty="0">
                <a:latin typeface="Corbel" panose="020B0503020204020204" pitchFamily="34" charset="0"/>
              </a:rPr>
              <a:t>mii </a:t>
            </a:r>
            <a:r>
              <a:rPr lang="en-US" sz="4800" dirty="0" smtClean="0">
                <a:latin typeface="Corbel" panose="020B0503020204020204" pitchFamily="34" charset="0"/>
              </a:rPr>
              <a:t>km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1 </a:t>
            </a:r>
            <a:r>
              <a:rPr lang="ru-RU" sz="4800" dirty="0">
                <a:latin typeface="Corbel" panose="020B0503020204020204" pitchFamily="34" charset="0"/>
              </a:rPr>
              <a:t>миллион км/1 </a:t>
            </a:r>
            <a:r>
              <a:rPr lang="en-US" sz="4800" dirty="0" err="1">
                <a:latin typeface="Corbel" panose="020B0503020204020204" pitchFamily="34" charset="0"/>
              </a:rPr>
              <a:t>milion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smtClean="0">
                <a:latin typeface="Corbel" panose="020B0503020204020204" pitchFamily="34" charset="0"/>
              </a:rPr>
              <a:t>km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1,6 </a:t>
            </a:r>
            <a:r>
              <a:rPr lang="ru-RU" sz="4800" dirty="0">
                <a:latin typeface="Corbel" panose="020B0503020204020204" pitchFamily="34" charset="0"/>
              </a:rPr>
              <a:t>миллиона км/1,6 </a:t>
            </a:r>
            <a:r>
              <a:rPr lang="en-US" sz="4800" dirty="0" err="1">
                <a:latin typeface="Corbel" panose="020B0503020204020204" pitchFamily="34" charset="0"/>
              </a:rPr>
              <a:t>milioane</a:t>
            </a:r>
            <a:r>
              <a:rPr lang="en-US" sz="4800" dirty="0">
                <a:latin typeface="Corbel" panose="020B0503020204020204" pitchFamily="34" charset="0"/>
              </a:rPr>
              <a:t> de km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55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4. 1,6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миллиона км/1,6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milioane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de km</a:t>
            </a:r>
            <a:endParaRPr lang="ru-RU" sz="60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750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83774"/>
            <a:ext cx="9574478" cy="63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054"/>
            <a:ext cx="20104100" cy="133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78771"/>
            <a:ext cx="20125206" cy="11305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400" i="1" dirty="0" smtClean="0">
                <a:latin typeface="Corbel" panose="020B0503020204020204" pitchFamily="34" charset="0"/>
              </a:rPr>
              <a:t>вариантов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ответа</a:t>
            </a:r>
            <a:r>
              <a:rPr lang="ru-RU" sz="44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i="1" dirty="0" smtClean="0">
                <a:latin typeface="Corbel" panose="020B0503020204020204" pitchFamily="34" charset="0"/>
              </a:rPr>
              <a:t>все правильные.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Какое </a:t>
            </a:r>
            <a:r>
              <a:rPr lang="ru-RU" sz="4400" b="1" dirty="0">
                <a:latin typeface="Corbel" panose="020B0503020204020204" pitchFamily="34" charset="0"/>
              </a:rPr>
              <a:t>из этих преимуществ относится к </a:t>
            </a:r>
            <a:r>
              <a:rPr lang="ru-RU" sz="4400" b="1" dirty="0" err="1" smtClean="0">
                <a:latin typeface="Corbel" panose="020B0503020204020204" pitchFamily="34" charset="0"/>
              </a:rPr>
              <a:t>ветрогенераторам</a:t>
            </a:r>
            <a:r>
              <a:rPr lang="ru-RU" sz="4400" b="1" dirty="0" smtClean="0">
                <a:latin typeface="Corbel" panose="020B0503020204020204" pitchFamily="34" charset="0"/>
              </a:rPr>
              <a:t>?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Atenție</a:t>
            </a:r>
            <a:r>
              <a:rPr lang="en-US" sz="4400" i="1" dirty="0">
                <a:latin typeface="Corbel" panose="020B0503020204020204" pitchFamily="34" charset="0"/>
              </a:rPr>
              <a:t>! </a:t>
            </a:r>
            <a:r>
              <a:rPr lang="en-US" sz="4400" i="1" dirty="0" err="1">
                <a:latin typeface="Corbel" panose="020B0503020204020204" pitchFamily="34" charset="0"/>
              </a:rPr>
              <a:t>Această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întrebare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poate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avea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opțiuni</a:t>
            </a:r>
            <a:r>
              <a:rPr lang="en-US" sz="4400" i="1" dirty="0">
                <a:latin typeface="Corbel" panose="020B0503020204020204" pitchFamily="34" charset="0"/>
              </a:rPr>
              <a:t> de </a:t>
            </a:r>
            <a:r>
              <a:rPr lang="en-US" sz="4400" i="1" dirty="0" err="1">
                <a:latin typeface="Corbel" panose="020B0503020204020204" pitchFamily="34" charset="0"/>
              </a:rPr>
              <a:t>răspuns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corecte</a:t>
            </a:r>
            <a:r>
              <a:rPr lang="en-US" sz="4400" i="1" dirty="0">
                <a:latin typeface="Corbel" panose="020B0503020204020204" pitchFamily="34" charset="0"/>
              </a:rPr>
              <a:t>, </a:t>
            </a:r>
            <a:r>
              <a:rPr lang="en-US" sz="4400" i="1" dirty="0" err="1">
                <a:latin typeface="Corbel" panose="020B0503020204020204" pitchFamily="34" charset="0"/>
              </a:rPr>
              <a:t>sau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nici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endParaRPr lang="en-US" sz="4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i="1" dirty="0" err="1" smtClean="0">
                <a:latin typeface="Corbel" panose="020B0503020204020204" pitchFamily="34" charset="0"/>
              </a:rPr>
              <a:t>una</a:t>
            </a:r>
            <a:r>
              <a:rPr lang="en-US" sz="4400" i="1" dirty="0">
                <a:latin typeface="Corbel" panose="020B0503020204020204" pitchFamily="34" charset="0"/>
              </a:rPr>
              <a:t>. </a:t>
            </a:r>
            <a:r>
              <a:rPr lang="en-US" sz="4400" i="1" dirty="0" err="1">
                <a:latin typeface="Corbel" panose="020B0503020204020204" pitchFamily="34" charset="0"/>
              </a:rPr>
              <a:t>Dacă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există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mai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multe</a:t>
            </a:r>
            <a:r>
              <a:rPr lang="en-US" sz="4400" i="1" dirty="0">
                <a:latin typeface="Corbel" panose="020B0503020204020204" pitchFamily="34" charset="0"/>
              </a:rPr>
              <a:t> - </a:t>
            </a:r>
            <a:r>
              <a:rPr lang="en-US" sz="4400" i="1" dirty="0" err="1">
                <a:latin typeface="Corbel" panose="020B0503020204020204" pitchFamily="34" charset="0"/>
              </a:rPr>
              <a:t>selectați</a:t>
            </a:r>
            <a:r>
              <a:rPr lang="en-US" sz="4400" i="1" dirty="0">
                <a:latin typeface="Corbel" panose="020B0503020204020204" pitchFamily="34" charset="0"/>
              </a:rPr>
              <a:t>-le </a:t>
            </a:r>
            <a:r>
              <a:rPr lang="en-US" sz="4400" i="1" dirty="0" err="1">
                <a:latin typeface="Corbel" panose="020B0503020204020204" pitchFamily="34" charset="0"/>
              </a:rPr>
              <a:t>pe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>
                <a:latin typeface="Corbel" panose="020B0503020204020204" pitchFamily="34" charset="0"/>
              </a:rPr>
              <a:t>toate</a:t>
            </a:r>
            <a:r>
              <a:rPr lang="en-US" sz="4400" i="1" dirty="0">
                <a:latin typeface="Corbel" panose="020B0503020204020204" pitchFamily="34" charset="0"/>
              </a:rPr>
              <a:t> </a:t>
            </a:r>
            <a:r>
              <a:rPr lang="en-US" sz="4400" i="1" dirty="0" err="1" smtClean="0">
                <a:latin typeface="Corbel" panose="020B0503020204020204" pitchFamily="34" charset="0"/>
              </a:rPr>
              <a:t>corecte</a:t>
            </a:r>
            <a:r>
              <a:rPr lang="en-US" sz="4400" i="1" dirty="0" smtClean="0">
                <a:latin typeface="Corbel" panose="020B0503020204020204" pitchFamily="34" charset="0"/>
              </a:rPr>
              <a:t>.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b="1" dirty="0" smtClean="0">
                <a:latin typeface="Corbel" panose="020B0503020204020204" pitchFamily="34" charset="0"/>
              </a:rPr>
              <a:t>Care </a:t>
            </a:r>
            <a:r>
              <a:rPr lang="en-US" sz="4400" b="1" dirty="0">
                <a:latin typeface="Corbel" panose="020B0503020204020204" pitchFamily="34" charset="0"/>
              </a:rPr>
              <a:t>din </a:t>
            </a:r>
            <a:r>
              <a:rPr lang="en-US" sz="4400" b="1" dirty="0" err="1">
                <a:latin typeface="Corbel" panose="020B0503020204020204" pitchFamily="34" charset="0"/>
              </a:rPr>
              <a:t>aceste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beneficii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sunt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specifice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turbinelor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eoliene</a:t>
            </a:r>
            <a:r>
              <a:rPr lang="en-US" sz="4400" b="1" dirty="0">
                <a:latin typeface="Corbel" panose="020B0503020204020204" pitchFamily="34" charset="0"/>
              </a:rPr>
              <a:t>? 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err="1" smtClean="0">
                <a:latin typeface="Corbel" panose="020B0503020204020204" pitchFamily="34" charset="0"/>
              </a:rPr>
              <a:t>Экологичность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>
                <a:latin typeface="Corbel" panose="020B0503020204020204" pitchFamily="34" charset="0"/>
              </a:rPr>
              <a:t>Nu </a:t>
            </a:r>
            <a:r>
              <a:rPr lang="en-US" sz="4400" dirty="0" err="1">
                <a:latin typeface="Corbel" panose="020B0503020204020204" pitchFamily="34" charset="0"/>
              </a:rPr>
              <a:t>dăunează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mediului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înconjurător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Бесшумность/</a:t>
            </a:r>
            <a:r>
              <a:rPr lang="en-US" sz="4400" dirty="0">
                <a:latin typeface="Corbel" panose="020B0503020204020204" pitchFamily="34" charset="0"/>
              </a:rPr>
              <a:t>Nu </a:t>
            </a:r>
            <a:r>
              <a:rPr lang="en-US" sz="4400" dirty="0" err="1">
                <a:latin typeface="Corbel" panose="020B0503020204020204" pitchFamily="34" charset="0"/>
              </a:rPr>
              <a:t>produc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sunete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tari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Неисчерпаемость ресурса/</a:t>
            </a:r>
            <a:r>
              <a:rPr lang="en-US" sz="4400" dirty="0" err="1">
                <a:latin typeface="Corbel" panose="020B0503020204020204" pitchFamily="34" charset="0"/>
              </a:rPr>
              <a:t>Inepuizabilitatea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resurselor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Не требует профилактических работ/</a:t>
            </a:r>
            <a:r>
              <a:rPr lang="en-US" sz="4400" dirty="0">
                <a:latin typeface="Corbel" panose="020B0503020204020204" pitchFamily="34" charset="0"/>
              </a:rPr>
              <a:t>Nu </a:t>
            </a:r>
            <a:r>
              <a:rPr lang="en-US" sz="4400" dirty="0" err="1">
                <a:latin typeface="Corbel" panose="020B0503020204020204" pitchFamily="34" charset="0"/>
              </a:rPr>
              <a:t>necesită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întreținere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1,3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3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457450"/>
            <a:ext cx="9455548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Гейзеры – одно из проявлений поздней стадии … 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Gheizerele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reprezintă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una</a:t>
            </a:r>
            <a:r>
              <a:rPr lang="en-US" sz="6000" b="1" dirty="0">
                <a:latin typeface="Corbel" panose="020B0503020204020204" pitchFamily="34" charset="0"/>
              </a:rPr>
              <a:t> din </a:t>
            </a:r>
            <a:r>
              <a:rPr lang="en-US" sz="6000" b="1" dirty="0" err="1">
                <a:latin typeface="Corbel" panose="020B0503020204020204" pitchFamily="34" charset="0"/>
              </a:rPr>
              <a:t>manifestările</a:t>
            </a:r>
            <a:r>
              <a:rPr lang="en-US" sz="6000" b="1" dirty="0">
                <a:latin typeface="Corbel" panose="020B0503020204020204" pitchFamily="34" charset="0"/>
              </a:rPr>
              <a:t> din </a:t>
            </a:r>
            <a:r>
              <a:rPr lang="en-US" sz="6000" b="1" dirty="0" err="1">
                <a:latin typeface="Corbel" panose="020B0503020204020204" pitchFamily="34" charset="0"/>
              </a:rPr>
              <a:t>stadiul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târziu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al… </a:t>
            </a: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Глобального </a:t>
            </a:r>
            <a:r>
              <a:rPr lang="ru-RU" sz="6000" dirty="0">
                <a:latin typeface="Corbel" panose="020B0503020204020204" pitchFamily="34" charset="0"/>
              </a:rPr>
              <a:t>потепления/</a:t>
            </a:r>
            <a:r>
              <a:rPr lang="en-US" sz="6000" dirty="0" err="1">
                <a:latin typeface="Corbel" panose="020B0503020204020204" pitchFamily="34" charset="0"/>
              </a:rPr>
              <a:t>încălzirii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globale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2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Наводнений/ </a:t>
            </a:r>
            <a:r>
              <a:rPr lang="en-US" sz="6000" dirty="0" err="1" smtClean="0">
                <a:latin typeface="Corbel" panose="020B0503020204020204" pitchFamily="34" charset="0"/>
              </a:rPr>
              <a:t>inundațiilor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3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Землетрясений/</a:t>
            </a:r>
            <a:r>
              <a:rPr lang="en-US" sz="6000" dirty="0" err="1">
                <a:latin typeface="Corbel" panose="020B0503020204020204" pitchFamily="34" charset="0"/>
              </a:rPr>
              <a:t>cutremurelor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 smtClean="0">
                <a:latin typeface="Corbel" panose="020B0503020204020204" pitchFamily="34" charset="0"/>
              </a:rPr>
              <a:t>pământ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4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ru-RU" sz="6000" dirty="0">
                <a:latin typeface="Corbel" panose="020B0503020204020204" pitchFamily="34" charset="0"/>
              </a:rPr>
              <a:t>Вулканов/</a:t>
            </a:r>
            <a:r>
              <a:rPr lang="en-US" sz="6000" dirty="0" err="1">
                <a:latin typeface="Corbel" panose="020B0503020204020204" pitchFamily="34" charset="0"/>
              </a:rPr>
              <a:t>vulcanilor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72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Вулканов/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vulcanilor</a:t>
            </a:r>
            <a:endParaRPr lang="ru-RU" sz="6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shutterstock_1267127266-sca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5" y="2834172"/>
            <a:ext cx="9932445" cy="66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Какая из перечисленных энергий постоянная?</a:t>
            </a:r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>
                <a:latin typeface="Corbel" panose="020B0503020204020204" pitchFamily="34" charset="0"/>
              </a:rPr>
              <a:t>Care din </a:t>
            </a:r>
            <a:r>
              <a:rPr lang="en-US" sz="6600" b="1" dirty="0" err="1">
                <a:latin typeface="Corbel" panose="020B0503020204020204" pitchFamily="34" charset="0"/>
              </a:rPr>
              <a:t>aceste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energii</a:t>
            </a:r>
            <a:r>
              <a:rPr lang="en-US" sz="6600" b="1" dirty="0">
                <a:latin typeface="Corbel" panose="020B0503020204020204" pitchFamily="34" charset="0"/>
              </a:rPr>
              <a:t> e</a:t>
            </a:r>
            <a:r>
              <a:rPr lang="ro-MD" sz="6600" b="1" dirty="0">
                <a:latin typeface="Corbel" panose="020B0503020204020204" pitchFamily="34" charset="0"/>
              </a:rPr>
              <a:t>ste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constantă</a:t>
            </a:r>
            <a:r>
              <a:rPr lang="en-US" sz="6600" b="1" dirty="0">
                <a:latin typeface="Corbel" panose="020B0503020204020204" pitchFamily="34" charset="0"/>
              </a:rPr>
              <a:t>? </a:t>
            </a:r>
          </a:p>
          <a:p>
            <a:pPr fontAlgn="base"/>
            <a:r>
              <a:rPr lang="en-US" sz="6600" dirty="0">
                <a:latin typeface="Corbel" panose="020B0503020204020204" pitchFamily="34" charset="0"/>
              </a:rPr>
              <a:t>1. </a:t>
            </a:r>
            <a:r>
              <a:rPr lang="ru-RU" sz="6600" dirty="0">
                <a:latin typeface="Corbel" panose="020B0503020204020204" pitchFamily="34" charset="0"/>
              </a:rPr>
              <a:t>Солнечная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ru-RU" sz="6600" dirty="0">
                <a:latin typeface="Corbel" panose="020B0503020204020204" pitchFamily="34" charset="0"/>
              </a:rPr>
              <a:t>/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Energia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solară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>
                <a:latin typeface="Corbel" panose="020B0503020204020204" pitchFamily="34" charset="0"/>
              </a:rPr>
              <a:t>2. </a:t>
            </a:r>
            <a:r>
              <a:rPr lang="ru-RU" sz="6600" dirty="0">
                <a:latin typeface="Corbel" panose="020B0503020204020204" pitchFamily="34" charset="0"/>
              </a:rPr>
              <a:t>Ветряная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ru-RU" sz="6600" dirty="0">
                <a:latin typeface="Corbel" panose="020B0503020204020204" pitchFamily="34" charset="0"/>
              </a:rPr>
              <a:t>/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Energia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eoliană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>
                <a:latin typeface="Corbel" panose="020B0503020204020204" pitchFamily="34" charset="0"/>
              </a:rPr>
              <a:t>3. </a:t>
            </a:r>
            <a:r>
              <a:rPr lang="ru-RU" sz="6600" dirty="0">
                <a:latin typeface="Corbel" panose="020B0503020204020204" pitchFamily="34" charset="0"/>
              </a:rPr>
              <a:t>Геотермальная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ru-RU" sz="6600" dirty="0">
                <a:latin typeface="Corbel" panose="020B0503020204020204" pitchFamily="34" charset="0"/>
              </a:rPr>
              <a:t>/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Energia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geotermală</a:t>
            </a:r>
            <a:endParaRPr lang="en-US" sz="6600" dirty="0">
              <a:latin typeface="Corbel" panose="020B0503020204020204" pitchFamily="34" charset="0"/>
            </a:endParaRPr>
          </a:p>
          <a:p>
            <a:pPr fontAlgn="base"/>
            <a:r>
              <a:rPr lang="en-US" sz="6600" dirty="0">
                <a:latin typeface="Corbel" panose="020B0503020204020204" pitchFamily="34" charset="0"/>
              </a:rPr>
              <a:t>4. </a:t>
            </a:r>
            <a:r>
              <a:rPr lang="ru-RU" sz="6600" dirty="0">
                <a:latin typeface="Corbel" panose="020B0503020204020204" pitchFamily="34" charset="0"/>
              </a:rPr>
              <a:t>Потенциальная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ru-RU" sz="6600" dirty="0">
                <a:latin typeface="Corbel" panose="020B0503020204020204" pitchFamily="34" charset="0"/>
              </a:rPr>
              <a:t>/</a:t>
            </a:r>
            <a:r>
              <a:rPr lang="ro-MD" sz="6600" dirty="0">
                <a:latin typeface="Corbel" panose="020B0503020204020204" pitchFamily="34" charset="0"/>
              </a:rPr>
              <a:t> </a:t>
            </a:r>
            <a:r>
              <a:rPr lang="en-US" sz="6600" dirty="0" err="1">
                <a:latin typeface="Corbel" panose="020B0503020204020204" pitchFamily="34" charset="0"/>
              </a:rPr>
              <a:t>Energia</a:t>
            </a:r>
            <a:r>
              <a:rPr lang="en-US" sz="6600" dirty="0">
                <a:latin typeface="Corbel" panose="020B0503020204020204" pitchFamily="34" charset="0"/>
              </a:rPr>
              <a:t> </a:t>
            </a:r>
            <a:r>
              <a:rPr lang="en-US" sz="6600">
                <a:latin typeface="Corbel" panose="020B0503020204020204" pitchFamily="34" charset="0"/>
              </a:rPr>
              <a:t>potențială</a:t>
            </a:r>
            <a:endParaRPr lang="ru-RU" sz="66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005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4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Геотермальная</a:t>
            </a:r>
            <a:r>
              <a:rPr lang="ro-MD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ro-MD" sz="6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6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Energia</a:t>
            </a:r>
            <a:r>
              <a:rPr lang="en-US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geotermală</a:t>
            </a:r>
            <a:endParaRPr lang="en-US" sz="6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1323555376_geothermal_energ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35582"/>
            <a:ext cx="9750967" cy="65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Какой цвет преобладает на постерах, </a:t>
            </a:r>
            <a:r>
              <a:rPr lang="ru-RU" sz="6000" b="1" dirty="0" smtClean="0">
                <a:latin typeface="Corbel" panose="020B0503020204020204" pitchFamily="34" charset="0"/>
              </a:rPr>
              <a:t>посвящённых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чистой энергии?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culoare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predomină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posterele</a:t>
            </a:r>
            <a:r>
              <a:rPr lang="en-US" sz="6000" b="1" dirty="0">
                <a:latin typeface="Corbel" panose="020B0503020204020204" pitchFamily="34" charset="0"/>
              </a:rPr>
              <a:t> dedicate </a:t>
            </a:r>
            <a:r>
              <a:rPr lang="en-US" sz="6000" b="1" dirty="0" err="1" smtClean="0">
                <a:latin typeface="Corbel" panose="020B0503020204020204" pitchFamily="34" charset="0"/>
              </a:rPr>
              <a:t>energiei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curate</a:t>
            </a:r>
            <a:r>
              <a:rPr lang="en-US" sz="6000" b="1" dirty="0">
                <a:latin typeface="Corbel" panose="020B0503020204020204" pitchFamily="34" charset="0"/>
              </a:rPr>
              <a:t>?  </a:t>
            </a:r>
            <a:r>
              <a:rPr lang="en-US" sz="6000" dirty="0">
                <a:latin typeface="Corbel" panose="020B0503020204020204" pitchFamily="34" charset="0"/>
              </a:rPr>
              <a:t/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1. </a:t>
            </a:r>
            <a:r>
              <a:rPr lang="ru-RU" sz="6000" dirty="0">
                <a:latin typeface="Corbel" panose="020B0503020204020204" pitchFamily="34" charset="0"/>
              </a:rPr>
              <a:t>Зелёный/</a:t>
            </a:r>
            <a:r>
              <a:rPr lang="en-US" sz="6000" dirty="0">
                <a:latin typeface="Corbel" panose="020B0503020204020204" pitchFamily="34" charset="0"/>
              </a:rPr>
              <a:t>Verde</a:t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2. </a:t>
            </a:r>
            <a:r>
              <a:rPr lang="ru-RU" sz="6000" dirty="0">
                <a:latin typeface="Corbel" panose="020B0503020204020204" pitchFamily="34" charset="0"/>
              </a:rPr>
              <a:t>Голубой/</a:t>
            </a:r>
            <a:r>
              <a:rPr lang="en-US" sz="6000" dirty="0" err="1">
                <a:latin typeface="Corbel" panose="020B0503020204020204" pitchFamily="34" charset="0"/>
              </a:rPr>
              <a:t>Albastru</a:t>
            </a:r>
            <a:r>
              <a:rPr lang="en-US" sz="6000" dirty="0">
                <a:latin typeface="Corbel" panose="020B0503020204020204" pitchFamily="34" charset="0"/>
              </a:rPr>
              <a:t/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3. </a:t>
            </a:r>
            <a:r>
              <a:rPr lang="ru-RU" sz="6000" dirty="0">
                <a:latin typeface="Corbel" panose="020B0503020204020204" pitchFamily="34" charset="0"/>
              </a:rPr>
              <a:t>Красный/</a:t>
            </a:r>
            <a:r>
              <a:rPr lang="en-US" sz="6000" dirty="0" err="1">
                <a:latin typeface="Corbel" panose="020B0503020204020204" pitchFamily="34" charset="0"/>
              </a:rPr>
              <a:t>Roșu</a:t>
            </a:r>
            <a:r>
              <a:rPr lang="en-US" sz="6000" dirty="0">
                <a:latin typeface="Corbel" panose="020B0503020204020204" pitchFamily="34" charset="0"/>
              </a:rPr>
              <a:t/>
            </a:r>
            <a:br>
              <a:rPr lang="en-US" sz="6000" dirty="0">
                <a:latin typeface="Corbel" panose="020B0503020204020204" pitchFamily="34" charset="0"/>
              </a:rPr>
            </a:br>
            <a:r>
              <a:rPr lang="en-US" sz="6000" dirty="0">
                <a:latin typeface="Corbel" panose="020B0503020204020204" pitchFamily="34" charset="0"/>
              </a:rPr>
              <a:t>4. </a:t>
            </a:r>
            <a:r>
              <a:rPr lang="ru-RU" sz="6000" dirty="0">
                <a:latin typeface="Corbel" panose="020B0503020204020204" pitchFamily="34" charset="0"/>
              </a:rPr>
              <a:t>Чёрный/</a:t>
            </a:r>
            <a:r>
              <a:rPr lang="en-US" sz="6000" dirty="0" err="1">
                <a:latin typeface="Corbel" panose="020B0503020204020204" pitchFamily="34" charset="0"/>
              </a:rPr>
              <a:t>Negru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098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Зелёный/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Verde</a:t>
            </a:r>
            <a:b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man_gre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" y="2448537"/>
            <a:ext cx="9302138" cy="69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393</Words>
  <Application>Microsoft Office PowerPoint</Application>
  <PresentationFormat>Произвольный</PresentationFormat>
  <Paragraphs>94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391</cp:revision>
  <dcterms:modified xsi:type="dcterms:W3CDTF">2021-01-06T14:45:53Z</dcterms:modified>
</cp:coreProperties>
</file>