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4660"/>
  </p:normalViewPr>
  <p:slideViewPr>
    <p:cSldViewPr snapToGrid="0">
      <p:cViewPr varScale="1">
        <p:scale>
          <a:sx n="32" d="100"/>
          <a:sy n="32" d="100"/>
        </p:scale>
        <p:origin x="24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5615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989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8098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184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1113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8901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6345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2700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9813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120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0117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970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560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5022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9062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2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NUL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NUL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NUL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NUL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NUL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35186" cy="114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36667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В </a:t>
            </a:r>
            <a:r>
              <a:rPr lang="ru-RU" sz="6300" dirty="0">
                <a:latin typeface="Corbel" panose="020B0503020204020204" pitchFamily="34" charset="0"/>
              </a:rPr>
              <a:t>2013 году Вини </a:t>
            </a:r>
            <a:r>
              <a:rPr lang="ru-RU" sz="6300" dirty="0" err="1">
                <a:latin typeface="Corbel" panose="020B0503020204020204" pitchFamily="34" charset="0"/>
              </a:rPr>
              <a:t>Кумар</a:t>
            </a:r>
            <a:r>
              <a:rPr lang="ru-RU" sz="6300" dirty="0">
                <a:latin typeface="Corbel" panose="020B0503020204020204" pitchFamily="34" charset="0"/>
              </a:rPr>
              <a:t> выиграл престижную </a:t>
            </a:r>
            <a:r>
              <a:rPr lang="ru-RU" sz="6300" dirty="0" smtClean="0">
                <a:latin typeface="Corbel" panose="020B0503020204020204" pitchFamily="34" charset="0"/>
              </a:rPr>
              <a:t>награду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err="1" smtClean="0">
                <a:latin typeface="Corbel" panose="020B0503020204020204" pitchFamily="34" charset="0"/>
              </a:rPr>
              <a:t>Google</a:t>
            </a:r>
            <a:r>
              <a:rPr lang="ru-RU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err="1">
                <a:latin typeface="Corbel" panose="020B0503020204020204" pitchFamily="34" charset="0"/>
              </a:rPr>
              <a:t>Science</a:t>
            </a:r>
            <a:r>
              <a:rPr lang="ru-RU" sz="6300" dirty="0">
                <a:latin typeface="Corbel" panose="020B0503020204020204" pitchFamily="34" charset="0"/>
              </a:rPr>
              <a:t> </a:t>
            </a:r>
            <a:r>
              <a:rPr lang="ru-RU" sz="6300" dirty="0" err="1">
                <a:latin typeface="Corbel" panose="020B0503020204020204" pitchFamily="34" charset="0"/>
              </a:rPr>
              <a:t>Fair</a:t>
            </a:r>
            <a:r>
              <a:rPr lang="ru-RU" sz="6300" dirty="0">
                <a:latin typeface="Corbel" panose="020B0503020204020204" pitchFamily="34" charset="0"/>
              </a:rPr>
              <a:t>, создав приложение, </a:t>
            </a:r>
            <a:r>
              <a:rPr lang="ru-RU" sz="6300" dirty="0" smtClean="0">
                <a:latin typeface="Corbel" panose="020B0503020204020204" pitchFamily="34" charset="0"/>
              </a:rPr>
              <a:t>которое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предупреждает </a:t>
            </a:r>
            <a:r>
              <a:rPr lang="ru-RU" sz="6300" dirty="0">
                <a:latin typeface="Corbel" panose="020B0503020204020204" pitchFamily="34" charset="0"/>
              </a:rPr>
              <a:t>водителей, стоящих в пробке, 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о </a:t>
            </a:r>
            <a:r>
              <a:rPr lang="ru-RU" sz="6300" dirty="0">
                <a:latin typeface="Corbel" panose="020B0503020204020204" pitchFamily="34" charset="0"/>
              </a:rPr>
              <a:t>приближении машин. </a:t>
            </a:r>
            <a:r>
              <a:rPr lang="ru-RU" sz="6300" b="1" dirty="0" smtClean="0">
                <a:latin typeface="Corbel" panose="020B0503020204020204" pitchFamily="34" charset="0"/>
              </a:rPr>
              <a:t>Каких?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În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anul</a:t>
            </a:r>
            <a:r>
              <a:rPr lang="en-US" sz="6300" dirty="0">
                <a:latin typeface="Corbel" panose="020B0503020204020204" pitchFamily="34" charset="0"/>
              </a:rPr>
              <a:t> 2013 Vinay Kumar a </a:t>
            </a:r>
            <a:r>
              <a:rPr lang="en-US" sz="6300" dirty="0" err="1">
                <a:latin typeface="Corbel" panose="020B0503020204020204" pitchFamily="34" charset="0"/>
              </a:rPr>
              <a:t>câștigat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prestigiosul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premiu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Google </a:t>
            </a:r>
            <a:r>
              <a:rPr lang="en-US" sz="6300" dirty="0">
                <a:latin typeface="Corbel" panose="020B0503020204020204" pitchFamily="34" charset="0"/>
              </a:rPr>
              <a:t>Science Fair </a:t>
            </a:r>
            <a:r>
              <a:rPr lang="en-US" sz="6300" dirty="0" err="1">
                <a:latin typeface="Corbel" panose="020B0503020204020204" pitchFamily="34" charset="0"/>
              </a:rPr>
              <a:t>pentru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că</a:t>
            </a:r>
            <a:r>
              <a:rPr lang="en-US" sz="6300" dirty="0">
                <a:latin typeface="Corbel" panose="020B0503020204020204" pitchFamily="34" charset="0"/>
              </a:rPr>
              <a:t> a </a:t>
            </a:r>
            <a:r>
              <a:rPr lang="en-US" sz="6300" dirty="0" err="1">
                <a:latin typeface="Corbel" panose="020B0503020204020204" pitchFamily="34" charset="0"/>
              </a:rPr>
              <a:t>creat</a:t>
            </a:r>
            <a:r>
              <a:rPr lang="en-US" sz="6300" dirty="0">
                <a:latin typeface="Corbel" panose="020B0503020204020204" pitchFamily="34" charset="0"/>
              </a:rPr>
              <a:t> o </a:t>
            </a:r>
            <a:r>
              <a:rPr lang="en-US" sz="6300" dirty="0" err="1">
                <a:latin typeface="Corbel" panose="020B0503020204020204" pitchFamily="34" charset="0"/>
              </a:rPr>
              <a:t>aplicație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ce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avertizează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șoferii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în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trafic</a:t>
            </a:r>
            <a:r>
              <a:rPr lang="en-US" sz="6300" dirty="0">
                <a:latin typeface="Corbel" panose="020B0503020204020204" pitchFamily="34" charset="0"/>
              </a:rPr>
              <a:t>, </a:t>
            </a:r>
            <a:r>
              <a:rPr lang="en-US" sz="6300" dirty="0" err="1">
                <a:latin typeface="Corbel" panose="020B0503020204020204" pitchFamily="34" charset="0"/>
              </a:rPr>
              <a:t>atunci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când</a:t>
            </a:r>
            <a:r>
              <a:rPr lang="en-US" sz="6300" dirty="0">
                <a:latin typeface="Corbel" panose="020B0503020204020204" pitchFamily="34" charset="0"/>
              </a:rPr>
              <a:t> de </a:t>
            </a:r>
            <a:r>
              <a:rPr lang="en-US" sz="6300" dirty="0" err="1">
                <a:latin typeface="Corbel" panose="020B0503020204020204" pitchFamily="34" charset="0"/>
              </a:rPr>
              <a:t>dânșii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smtClean="0">
                <a:latin typeface="Corbel" panose="020B0503020204020204" pitchFamily="34" charset="0"/>
              </a:rPr>
              <a:t>se</a:t>
            </a: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apropie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alte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mașini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en-US" sz="6300" b="1" dirty="0">
                <a:latin typeface="Corbel" panose="020B0503020204020204" pitchFamily="34" charset="0"/>
              </a:rPr>
              <a:t>Ce </a:t>
            </a:r>
            <a:r>
              <a:rPr lang="en-US" sz="6300" b="1" dirty="0" err="1">
                <a:latin typeface="Corbel" panose="020B0503020204020204" pitchFamily="34" charset="0"/>
              </a:rPr>
              <a:t>fel</a:t>
            </a:r>
            <a:r>
              <a:rPr lang="en-US" sz="6300" b="1" dirty="0">
                <a:latin typeface="Corbel" panose="020B0503020204020204" pitchFamily="34" charset="0"/>
              </a:rPr>
              <a:t> de </a:t>
            </a:r>
            <a:r>
              <a:rPr lang="en-US" sz="6300" b="1" dirty="0" err="1">
                <a:latin typeface="Corbel" panose="020B0503020204020204" pitchFamily="34" charset="0"/>
              </a:rPr>
              <a:t>mașini</a:t>
            </a:r>
            <a:r>
              <a:rPr lang="en-US" sz="6300" b="1" dirty="0">
                <a:latin typeface="Corbel" panose="020B0503020204020204" pitchFamily="34" charset="0"/>
              </a:rPr>
              <a:t>?</a:t>
            </a:r>
            <a:r>
              <a:rPr lang="ru-RU" sz="6300" dirty="0">
                <a:latin typeface="Corbel" panose="020B0503020204020204" pitchFamily="34" charset="0"/>
              </a:rPr>
              <a:t/>
            </a:r>
            <a:br>
              <a:rPr lang="ru-RU" sz="6300" dirty="0">
                <a:latin typeface="Corbel" panose="020B0503020204020204" pitchFamily="34" charset="0"/>
              </a:rPr>
            </a:br>
            <a:endParaRPr lang="ru-RU" sz="6300" b="1" dirty="0">
              <a:latin typeface="Corbel" panose="020B0503020204020204" pitchFamily="34" charset="0"/>
            </a:endParaRPr>
          </a:p>
        </p:txBody>
      </p:sp>
      <p:sp>
        <p:nvSpPr>
          <p:cNvPr id="13" name="Google Shape;253;p20"/>
          <p:cNvSpPr txBox="1"/>
          <p:nvPr/>
        </p:nvSpPr>
        <p:spPr>
          <a:xfrm>
            <a:off x="292193" y="10488800"/>
            <a:ext cx="9583326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1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8919126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i="1" dirty="0" smtClean="0">
                <a:latin typeface="Corbel" panose="020B0503020204020204" pitchFamily="34" charset="0"/>
              </a:rPr>
              <a:t>«</a:t>
            </a:r>
            <a:r>
              <a:rPr lang="ru-RU" sz="4800" i="1" dirty="0">
                <a:latin typeface="Corbel" panose="020B0503020204020204" pitchFamily="34" charset="0"/>
              </a:rPr>
              <a:t>Мы будем воспринимать инвалидность не как особое состояние, а </a:t>
            </a:r>
            <a:r>
              <a:rPr lang="ru-RU" sz="4800" i="1" dirty="0" smtClean="0">
                <a:latin typeface="Corbel" panose="020B0503020204020204" pitchFamily="34" charset="0"/>
              </a:rPr>
              <a:t>как</a:t>
            </a:r>
            <a:endParaRPr lang="en-US" sz="48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i="1" dirty="0" smtClean="0">
                <a:latin typeface="Corbel" panose="020B0503020204020204" pitchFamily="34" charset="0"/>
              </a:rPr>
              <a:t>обычную </a:t>
            </a:r>
            <a:r>
              <a:rPr lang="ru-RU" sz="4800" i="1" dirty="0">
                <a:latin typeface="Corbel" panose="020B0503020204020204" pitchFamily="34" charset="0"/>
              </a:rPr>
              <a:t>часть жизни, которая может затронуть каждого из </a:t>
            </a:r>
            <a:r>
              <a:rPr lang="ru-RU" sz="4800" i="1" dirty="0" smtClean="0">
                <a:latin typeface="Corbel" panose="020B0503020204020204" pitchFamily="34" charset="0"/>
              </a:rPr>
              <a:t>нас»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Эти </a:t>
            </a:r>
            <a:r>
              <a:rPr lang="ru-RU" sz="4800" dirty="0">
                <a:latin typeface="Corbel" panose="020B0503020204020204" pitchFamily="34" charset="0"/>
              </a:rPr>
              <a:t>слова из статьи об архитектурном движении «Без </a:t>
            </a:r>
            <a:r>
              <a:rPr lang="ru-RU" sz="4800" dirty="0" smtClean="0">
                <a:latin typeface="Corbel" panose="020B0503020204020204" pitchFamily="34" charset="0"/>
              </a:rPr>
              <a:t>НИХ»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процитировал </a:t>
            </a:r>
            <a:r>
              <a:rPr lang="ru-RU" sz="4800" dirty="0">
                <a:latin typeface="Corbel" panose="020B0503020204020204" pitchFamily="34" charset="0"/>
              </a:rPr>
              <a:t>глава Канадского музея прав человека. ОНИ есть и </a:t>
            </a:r>
            <a:r>
              <a:rPr lang="ru-RU" sz="4800" dirty="0" smtClean="0">
                <a:latin typeface="Corbel" panose="020B0503020204020204" pitchFamily="34" charset="0"/>
              </a:rPr>
              <a:t>в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лёгкой </a:t>
            </a:r>
            <a:r>
              <a:rPr lang="ru-RU" sz="4800" dirty="0">
                <a:latin typeface="Corbel" panose="020B0503020204020204" pitchFamily="34" charset="0"/>
              </a:rPr>
              <a:t>атлетике. </a:t>
            </a:r>
            <a:r>
              <a:rPr lang="ru-RU" sz="4800" b="1" dirty="0">
                <a:latin typeface="Corbel" panose="020B0503020204020204" pitchFamily="34" charset="0"/>
              </a:rPr>
              <a:t>Назовите ИХ. </a:t>
            </a:r>
            <a:endParaRPr lang="en-US" sz="4800" b="1" dirty="0">
              <a:latin typeface="Corbel" panose="020B0503020204020204" pitchFamily="34" charset="0"/>
            </a:endParaRPr>
          </a:p>
          <a:p>
            <a:pPr fontAlgn="base"/>
            <a:r>
              <a:rPr lang="en-US" sz="4800" i="1" dirty="0" smtClean="0">
                <a:latin typeface="Corbel" panose="020B0503020204020204" pitchFamily="34" charset="0"/>
              </a:rPr>
              <a:t>”</a:t>
            </a:r>
            <a:r>
              <a:rPr lang="en-US" sz="4800" i="1" dirty="0" err="1">
                <a:latin typeface="Corbel" panose="020B0503020204020204" pitchFamily="34" charset="0"/>
              </a:rPr>
              <a:t>Vom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r>
              <a:rPr lang="en-US" sz="4800" i="1" dirty="0" err="1">
                <a:latin typeface="Corbel" panose="020B0503020204020204" pitchFamily="34" charset="0"/>
              </a:rPr>
              <a:t>percepe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r>
              <a:rPr lang="en-US" sz="4800" i="1" dirty="0" err="1">
                <a:latin typeface="Corbel" panose="020B0503020204020204" pitchFamily="34" charset="0"/>
              </a:rPr>
              <a:t>dizabilitatea</a:t>
            </a:r>
            <a:r>
              <a:rPr lang="en-US" sz="4800" i="1" dirty="0">
                <a:latin typeface="Corbel" panose="020B0503020204020204" pitchFamily="34" charset="0"/>
              </a:rPr>
              <a:t> nu ca </a:t>
            </a:r>
            <a:r>
              <a:rPr lang="en-US" sz="4800" i="1" dirty="0" err="1">
                <a:latin typeface="Corbel" panose="020B0503020204020204" pitchFamily="34" charset="0"/>
              </a:rPr>
              <a:t>pe</a:t>
            </a:r>
            <a:r>
              <a:rPr lang="en-US" sz="4800" i="1" dirty="0">
                <a:latin typeface="Corbel" panose="020B0503020204020204" pitchFamily="34" charset="0"/>
              </a:rPr>
              <a:t> o stare </a:t>
            </a:r>
            <a:r>
              <a:rPr lang="en-US" sz="4800" i="1" dirty="0" err="1">
                <a:latin typeface="Corbel" panose="020B0503020204020204" pitchFamily="34" charset="0"/>
              </a:rPr>
              <a:t>specială</a:t>
            </a:r>
            <a:r>
              <a:rPr lang="en-US" sz="4800" i="1" dirty="0">
                <a:latin typeface="Corbel" panose="020B0503020204020204" pitchFamily="34" charset="0"/>
              </a:rPr>
              <a:t>, ci ca </a:t>
            </a:r>
            <a:r>
              <a:rPr lang="en-US" sz="4800" i="1" dirty="0" err="1">
                <a:latin typeface="Corbel" panose="020B0503020204020204" pitchFamily="34" charset="0"/>
              </a:rPr>
              <a:t>pe</a:t>
            </a:r>
            <a:r>
              <a:rPr lang="en-US" sz="4800" i="1" dirty="0">
                <a:latin typeface="Corbel" panose="020B0503020204020204" pitchFamily="34" charset="0"/>
              </a:rPr>
              <a:t> o parte </a:t>
            </a:r>
            <a:r>
              <a:rPr lang="en-US" sz="4800" i="1" dirty="0" err="1">
                <a:latin typeface="Corbel" panose="020B0503020204020204" pitchFamily="34" charset="0"/>
              </a:rPr>
              <a:t>obișnuită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endParaRPr lang="en-US" sz="48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i="1" dirty="0" smtClean="0">
                <a:latin typeface="Corbel" panose="020B0503020204020204" pitchFamily="34" charset="0"/>
              </a:rPr>
              <a:t>a </a:t>
            </a:r>
            <a:r>
              <a:rPr lang="en-US" sz="4800" i="1" dirty="0" err="1" smtClean="0">
                <a:latin typeface="Corbel" panose="020B0503020204020204" pitchFamily="34" charset="0"/>
              </a:rPr>
              <a:t>vieții</a:t>
            </a:r>
            <a:r>
              <a:rPr lang="en-US" sz="4800" i="1" dirty="0" smtClean="0">
                <a:latin typeface="Corbel" panose="020B0503020204020204" pitchFamily="34" charset="0"/>
              </a:rPr>
              <a:t> </a:t>
            </a:r>
            <a:r>
              <a:rPr lang="en-US" sz="4800" i="1" dirty="0">
                <a:latin typeface="Corbel" panose="020B0503020204020204" pitchFamily="34" charset="0"/>
              </a:rPr>
              <a:t>care ne </a:t>
            </a:r>
            <a:r>
              <a:rPr lang="en-US" sz="4800" i="1" dirty="0" err="1">
                <a:latin typeface="Corbel" panose="020B0503020204020204" pitchFamily="34" charset="0"/>
              </a:rPr>
              <a:t>poate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r>
              <a:rPr lang="en-US" sz="4800" i="1" dirty="0" err="1">
                <a:latin typeface="Corbel" panose="020B0503020204020204" pitchFamily="34" charset="0"/>
              </a:rPr>
              <a:t>afecta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r>
              <a:rPr lang="en-US" sz="4800" i="1" dirty="0" err="1">
                <a:latin typeface="Corbel" panose="020B0503020204020204" pitchFamily="34" charset="0"/>
              </a:rPr>
              <a:t>pe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r>
              <a:rPr lang="en-US" sz="4800" i="1" dirty="0" err="1" smtClean="0">
                <a:latin typeface="Corbel" panose="020B0503020204020204" pitchFamily="34" charset="0"/>
              </a:rPr>
              <a:t>fiecare</a:t>
            </a:r>
            <a:r>
              <a:rPr lang="en-US" sz="4800" i="1" dirty="0" smtClean="0">
                <a:latin typeface="Corbel" panose="020B0503020204020204" pitchFamily="34" charset="0"/>
              </a:rPr>
              <a:t>”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Acest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fragment </a:t>
            </a:r>
            <a:r>
              <a:rPr lang="en-US" sz="4800" dirty="0" err="1">
                <a:latin typeface="Corbel" panose="020B0503020204020204" pitchFamily="34" charset="0"/>
              </a:rPr>
              <a:t>dintr</a:t>
            </a:r>
            <a:r>
              <a:rPr lang="en-US" sz="4800" dirty="0">
                <a:latin typeface="Corbel" panose="020B0503020204020204" pitchFamily="34" charset="0"/>
              </a:rPr>
              <a:t>-un </a:t>
            </a:r>
            <a:r>
              <a:rPr lang="en-US" sz="4800" dirty="0" err="1">
                <a:latin typeface="Corbel" panose="020B0503020204020204" pitchFamily="34" charset="0"/>
              </a:rPr>
              <a:t>articol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despre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mișcarea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arhitecturală</a:t>
            </a:r>
            <a:r>
              <a:rPr lang="en-US" sz="4800" dirty="0">
                <a:latin typeface="Corbel" panose="020B0503020204020204" pitchFamily="34" charset="0"/>
              </a:rPr>
              <a:t> ”</a:t>
            </a:r>
            <a:r>
              <a:rPr lang="en-US" sz="4800" dirty="0" err="1">
                <a:latin typeface="Corbel" panose="020B0503020204020204" pitchFamily="34" charset="0"/>
              </a:rPr>
              <a:t>Fără</a:t>
            </a:r>
            <a:r>
              <a:rPr lang="en-US" sz="4800" dirty="0">
                <a:latin typeface="Corbel" panose="020B0503020204020204" pitchFamily="34" charset="0"/>
              </a:rPr>
              <a:t> ALFE”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a </a:t>
            </a:r>
            <a:r>
              <a:rPr lang="en-US" sz="4800" dirty="0" err="1" smtClean="0">
                <a:latin typeface="Corbel" panose="020B0503020204020204" pitchFamily="34" charset="0"/>
              </a:rPr>
              <a:t>fost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citat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către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directorul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Muzeului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canadian</a:t>
            </a:r>
            <a:r>
              <a:rPr lang="en-US" sz="4800" dirty="0">
                <a:latin typeface="Corbel" panose="020B0503020204020204" pitchFamily="34" charset="0"/>
              </a:rPr>
              <a:t> al </a:t>
            </a:r>
            <a:r>
              <a:rPr lang="en-US" sz="4800" dirty="0" err="1">
                <a:latin typeface="Corbel" panose="020B0503020204020204" pitchFamily="34" charset="0"/>
              </a:rPr>
              <a:t>drepturilor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omului</a:t>
            </a:r>
            <a:r>
              <a:rPr lang="en-US" sz="48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ALFELE </a:t>
            </a:r>
            <a:r>
              <a:rPr lang="en-US" sz="4800" dirty="0" err="1">
                <a:latin typeface="Corbel" panose="020B0503020204020204" pitchFamily="34" charset="0"/>
              </a:rPr>
              <a:t>sunt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prezente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unele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competiții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atletism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Numiți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smtClean="0">
                <a:latin typeface="Corbel" panose="020B0503020204020204" pitchFamily="34" charset="0"/>
              </a:rPr>
              <a:t>ALFA</a:t>
            </a:r>
            <a:r>
              <a:rPr lang="ro-MD" sz="4800" b="1" dirty="0" smtClean="0">
                <a:latin typeface="Corbel" panose="020B0503020204020204" pitchFamily="34" charset="0"/>
              </a:rPr>
              <a:t>!</a:t>
            </a:r>
            <a:endParaRPr lang="ru-RU" sz="4800" b="1" dirty="0">
              <a:latin typeface="Corbel" panose="020B0503020204020204" pitchFamily="34" charset="0"/>
            </a:endParaRPr>
          </a:p>
        </p:txBody>
      </p:sp>
      <p:sp>
        <p:nvSpPr>
          <p:cNvPr id="13" name="Google Shape;253;p20"/>
          <p:cNvSpPr txBox="1"/>
          <p:nvPr/>
        </p:nvSpPr>
        <p:spPr>
          <a:xfrm>
            <a:off x="292193" y="10488800"/>
            <a:ext cx="9583326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36667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i="1" dirty="0" smtClean="0">
                <a:latin typeface="Corbel" panose="020B0503020204020204" pitchFamily="34" charset="0"/>
              </a:rPr>
              <a:t>«</a:t>
            </a:r>
            <a:r>
              <a:rPr lang="ru-RU" sz="4800" i="1" dirty="0">
                <a:latin typeface="Corbel" panose="020B0503020204020204" pitchFamily="34" charset="0"/>
              </a:rPr>
              <a:t>Мы будем воспринимать инвалидность не как особое состояние, а </a:t>
            </a:r>
            <a:r>
              <a:rPr lang="ru-RU" sz="4800" i="1" dirty="0" smtClean="0">
                <a:latin typeface="Corbel" panose="020B0503020204020204" pitchFamily="34" charset="0"/>
              </a:rPr>
              <a:t>как</a:t>
            </a:r>
            <a:endParaRPr lang="en-US" sz="48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i="1" dirty="0" smtClean="0">
                <a:latin typeface="Corbel" panose="020B0503020204020204" pitchFamily="34" charset="0"/>
              </a:rPr>
              <a:t>обычную </a:t>
            </a:r>
            <a:r>
              <a:rPr lang="ru-RU" sz="4800" i="1" dirty="0">
                <a:latin typeface="Corbel" panose="020B0503020204020204" pitchFamily="34" charset="0"/>
              </a:rPr>
              <a:t>часть жизни, которая может затронуть каждого из </a:t>
            </a:r>
            <a:r>
              <a:rPr lang="ru-RU" sz="4800" i="1" dirty="0" smtClean="0">
                <a:latin typeface="Corbel" panose="020B0503020204020204" pitchFamily="34" charset="0"/>
              </a:rPr>
              <a:t>нас»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Эти </a:t>
            </a:r>
            <a:r>
              <a:rPr lang="ru-RU" sz="4800" dirty="0">
                <a:latin typeface="Corbel" panose="020B0503020204020204" pitchFamily="34" charset="0"/>
              </a:rPr>
              <a:t>слова из статьи об архитектурном движении «Без </a:t>
            </a:r>
            <a:r>
              <a:rPr lang="ru-RU" sz="4800" dirty="0" smtClean="0">
                <a:latin typeface="Corbel" panose="020B0503020204020204" pitchFamily="34" charset="0"/>
              </a:rPr>
              <a:t>НИХ»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процитировал </a:t>
            </a:r>
            <a:r>
              <a:rPr lang="ru-RU" sz="4800" dirty="0">
                <a:latin typeface="Corbel" panose="020B0503020204020204" pitchFamily="34" charset="0"/>
              </a:rPr>
              <a:t>глава Канадского музея прав человека. ОНИ есть и </a:t>
            </a:r>
            <a:r>
              <a:rPr lang="ru-RU" sz="4800" dirty="0" smtClean="0">
                <a:latin typeface="Corbel" panose="020B0503020204020204" pitchFamily="34" charset="0"/>
              </a:rPr>
              <a:t>в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лёгкой </a:t>
            </a:r>
            <a:r>
              <a:rPr lang="ru-RU" sz="4800" dirty="0">
                <a:latin typeface="Corbel" panose="020B0503020204020204" pitchFamily="34" charset="0"/>
              </a:rPr>
              <a:t>атлетике. </a:t>
            </a:r>
            <a:r>
              <a:rPr lang="ru-RU" sz="4800" b="1" dirty="0">
                <a:latin typeface="Corbel" panose="020B0503020204020204" pitchFamily="34" charset="0"/>
              </a:rPr>
              <a:t>Назовите ИХ. </a:t>
            </a:r>
            <a:endParaRPr lang="en-US" sz="4800" b="1" dirty="0">
              <a:latin typeface="Corbel" panose="020B0503020204020204" pitchFamily="34" charset="0"/>
            </a:endParaRPr>
          </a:p>
          <a:p>
            <a:pPr fontAlgn="base"/>
            <a:r>
              <a:rPr lang="en-US" sz="4800" i="1" dirty="0" smtClean="0">
                <a:latin typeface="Corbel" panose="020B0503020204020204" pitchFamily="34" charset="0"/>
              </a:rPr>
              <a:t>”</a:t>
            </a:r>
            <a:r>
              <a:rPr lang="en-US" sz="4800" i="1" dirty="0" err="1">
                <a:latin typeface="Corbel" panose="020B0503020204020204" pitchFamily="34" charset="0"/>
              </a:rPr>
              <a:t>Vom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r>
              <a:rPr lang="en-US" sz="4800" i="1" dirty="0" err="1">
                <a:latin typeface="Corbel" panose="020B0503020204020204" pitchFamily="34" charset="0"/>
              </a:rPr>
              <a:t>percepe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r>
              <a:rPr lang="en-US" sz="4800" i="1" dirty="0" err="1">
                <a:latin typeface="Corbel" panose="020B0503020204020204" pitchFamily="34" charset="0"/>
              </a:rPr>
              <a:t>dizabilitatea</a:t>
            </a:r>
            <a:r>
              <a:rPr lang="en-US" sz="4800" i="1" dirty="0">
                <a:latin typeface="Corbel" panose="020B0503020204020204" pitchFamily="34" charset="0"/>
              </a:rPr>
              <a:t> nu ca </a:t>
            </a:r>
            <a:r>
              <a:rPr lang="en-US" sz="4800" i="1" dirty="0" err="1">
                <a:latin typeface="Corbel" panose="020B0503020204020204" pitchFamily="34" charset="0"/>
              </a:rPr>
              <a:t>pe</a:t>
            </a:r>
            <a:r>
              <a:rPr lang="en-US" sz="4800" i="1" dirty="0">
                <a:latin typeface="Corbel" panose="020B0503020204020204" pitchFamily="34" charset="0"/>
              </a:rPr>
              <a:t> o stare </a:t>
            </a:r>
            <a:r>
              <a:rPr lang="en-US" sz="4800" i="1" dirty="0" err="1">
                <a:latin typeface="Corbel" panose="020B0503020204020204" pitchFamily="34" charset="0"/>
              </a:rPr>
              <a:t>specială</a:t>
            </a:r>
            <a:r>
              <a:rPr lang="en-US" sz="4800" i="1" dirty="0">
                <a:latin typeface="Corbel" panose="020B0503020204020204" pitchFamily="34" charset="0"/>
              </a:rPr>
              <a:t>, ci ca </a:t>
            </a:r>
            <a:r>
              <a:rPr lang="en-US" sz="4800" i="1" dirty="0" err="1">
                <a:latin typeface="Corbel" panose="020B0503020204020204" pitchFamily="34" charset="0"/>
              </a:rPr>
              <a:t>pe</a:t>
            </a:r>
            <a:r>
              <a:rPr lang="en-US" sz="4800" i="1" dirty="0">
                <a:latin typeface="Corbel" panose="020B0503020204020204" pitchFamily="34" charset="0"/>
              </a:rPr>
              <a:t> o parte </a:t>
            </a:r>
            <a:r>
              <a:rPr lang="en-US" sz="4800" i="1" dirty="0" err="1">
                <a:latin typeface="Corbel" panose="020B0503020204020204" pitchFamily="34" charset="0"/>
              </a:rPr>
              <a:t>obișnuită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endParaRPr lang="en-US" sz="48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i="1" dirty="0" smtClean="0">
                <a:latin typeface="Corbel" panose="020B0503020204020204" pitchFamily="34" charset="0"/>
              </a:rPr>
              <a:t>a </a:t>
            </a:r>
            <a:r>
              <a:rPr lang="en-US" sz="4800" i="1" dirty="0" err="1" smtClean="0">
                <a:latin typeface="Corbel" panose="020B0503020204020204" pitchFamily="34" charset="0"/>
              </a:rPr>
              <a:t>vieții</a:t>
            </a:r>
            <a:r>
              <a:rPr lang="en-US" sz="4800" i="1" dirty="0" smtClean="0">
                <a:latin typeface="Corbel" panose="020B0503020204020204" pitchFamily="34" charset="0"/>
              </a:rPr>
              <a:t> </a:t>
            </a:r>
            <a:r>
              <a:rPr lang="en-US" sz="4800" i="1" dirty="0">
                <a:latin typeface="Corbel" panose="020B0503020204020204" pitchFamily="34" charset="0"/>
              </a:rPr>
              <a:t>care ne </a:t>
            </a:r>
            <a:r>
              <a:rPr lang="en-US" sz="4800" i="1" dirty="0" err="1">
                <a:latin typeface="Corbel" panose="020B0503020204020204" pitchFamily="34" charset="0"/>
              </a:rPr>
              <a:t>poate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r>
              <a:rPr lang="en-US" sz="4800" i="1" dirty="0" err="1">
                <a:latin typeface="Corbel" panose="020B0503020204020204" pitchFamily="34" charset="0"/>
              </a:rPr>
              <a:t>afecta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r>
              <a:rPr lang="en-US" sz="4800" i="1" dirty="0" err="1">
                <a:latin typeface="Corbel" panose="020B0503020204020204" pitchFamily="34" charset="0"/>
              </a:rPr>
              <a:t>pe</a:t>
            </a:r>
            <a:r>
              <a:rPr lang="en-US" sz="4800" i="1" dirty="0">
                <a:latin typeface="Corbel" panose="020B0503020204020204" pitchFamily="34" charset="0"/>
              </a:rPr>
              <a:t> </a:t>
            </a:r>
            <a:r>
              <a:rPr lang="en-US" sz="4800" i="1" dirty="0" err="1" smtClean="0">
                <a:latin typeface="Corbel" panose="020B0503020204020204" pitchFamily="34" charset="0"/>
              </a:rPr>
              <a:t>fiecare</a:t>
            </a:r>
            <a:r>
              <a:rPr lang="en-US" sz="4800" i="1" dirty="0" smtClean="0">
                <a:latin typeface="Corbel" panose="020B0503020204020204" pitchFamily="34" charset="0"/>
              </a:rPr>
              <a:t>”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Acest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fragment </a:t>
            </a:r>
            <a:r>
              <a:rPr lang="en-US" sz="4800" dirty="0" err="1">
                <a:latin typeface="Corbel" panose="020B0503020204020204" pitchFamily="34" charset="0"/>
              </a:rPr>
              <a:t>dintr</a:t>
            </a:r>
            <a:r>
              <a:rPr lang="en-US" sz="4800" dirty="0">
                <a:latin typeface="Corbel" panose="020B0503020204020204" pitchFamily="34" charset="0"/>
              </a:rPr>
              <a:t>-un </a:t>
            </a:r>
            <a:r>
              <a:rPr lang="en-US" sz="4800" dirty="0" err="1">
                <a:latin typeface="Corbel" panose="020B0503020204020204" pitchFamily="34" charset="0"/>
              </a:rPr>
              <a:t>articol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despre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mișcarea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arhitecturală</a:t>
            </a:r>
            <a:r>
              <a:rPr lang="en-US" sz="4800" dirty="0">
                <a:latin typeface="Corbel" panose="020B0503020204020204" pitchFamily="34" charset="0"/>
              </a:rPr>
              <a:t> ”</a:t>
            </a:r>
            <a:r>
              <a:rPr lang="en-US" sz="4800" dirty="0" err="1">
                <a:latin typeface="Corbel" panose="020B0503020204020204" pitchFamily="34" charset="0"/>
              </a:rPr>
              <a:t>Fără</a:t>
            </a:r>
            <a:r>
              <a:rPr lang="en-US" sz="4800" dirty="0">
                <a:latin typeface="Corbel" panose="020B0503020204020204" pitchFamily="34" charset="0"/>
              </a:rPr>
              <a:t> ALFE”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a </a:t>
            </a:r>
            <a:r>
              <a:rPr lang="en-US" sz="4800" dirty="0" err="1" smtClean="0">
                <a:latin typeface="Corbel" panose="020B0503020204020204" pitchFamily="34" charset="0"/>
              </a:rPr>
              <a:t>fost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citat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către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directorul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Muzeului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canadian</a:t>
            </a:r>
            <a:r>
              <a:rPr lang="en-US" sz="4800" dirty="0">
                <a:latin typeface="Corbel" panose="020B0503020204020204" pitchFamily="34" charset="0"/>
              </a:rPr>
              <a:t> al </a:t>
            </a:r>
            <a:r>
              <a:rPr lang="en-US" sz="4800" dirty="0" err="1">
                <a:latin typeface="Corbel" panose="020B0503020204020204" pitchFamily="34" charset="0"/>
              </a:rPr>
              <a:t>drepturilor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omului</a:t>
            </a:r>
            <a:r>
              <a:rPr lang="en-US" sz="48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ALFELE </a:t>
            </a:r>
            <a:r>
              <a:rPr lang="en-US" sz="4800" dirty="0" err="1">
                <a:latin typeface="Corbel" panose="020B0503020204020204" pitchFamily="34" charset="0"/>
              </a:rPr>
              <a:t>sunt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prezente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unele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competiții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atletism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Numiți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smtClean="0">
                <a:latin typeface="Corbel" panose="020B0503020204020204" pitchFamily="34" charset="0"/>
              </a:rPr>
              <a:t>ALFA</a:t>
            </a:r>
            <a:r>
              <a:rPr lang="ro-MD" sz="4800" b="1" smtClean="0">
                <a:latin typeface="Corbel" panose="020B0503020204020204" pitchFamily="34" charset="0"/>
              </a:rPr>
              <a:t>!</a:t>
            </a:r>
            <a:endParaRPr lang="ru-RU" sz="4800" b="1" dirty="0">
              <a:latin typeface="Corbel" panose="020B0503020204020204" pitchFamily="34" charset="0"/>
            </a:endParaRPr>
          </a:p>
        </p:txBody>
      </p:sp>
      <p:sp>
        <p:nvSpPr>
          <p:cNvPr id="13" name="Google Shape;253;p20"/>
          <p:cNvSpPr txBox="1"/>
          <p:nvPr/>
        </p:nvSpPr>
        <p:spPr>
          <a:xfrm>
            <a:off x="292193" y="10488800"/>
            <a:ext cx="9583326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397158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3"/>
            <a:ext cx="19647969" cy="7855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Один </a:t>
            </a:r>
            <a:r>
              <a:rPr lang="ru-RU" sz="7200" dirty="0" err="1">
                <a:latin typeface="Corbel" panose="020B0503020204020204" pitchFamily="34" charset="0"/>
              </a:rPr>
              <a:t>блогер</a:t>
            </a:r>
            <a:r>
              <a:rPr lang="ru-RU" sz="7200" dirty="0">
                <a:latin typeface="Corbel" panose="020B0503020204020204" pitchFamily="34" charset="0"/>
              </a:rPr>
              <a:t> пишет, что город должен быть 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ИКСОМ, а не только ИГРЕКОМ. Там надо 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отдыхать, а не только трудиться. 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Напишите обе замены.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>
                <a:latin typeface="Corbel" panose="020B0503020204020204" pitchFamily="34" charset="0"/>
              </a:rPr>
              <a:t>Un blogger </a:t>
            </a:r>
            <a:r>
              <a:rPr lang="en-US" sz="7200" dirty="0" err="1">
                <a:latin typeface="Corbel" panose="020B0503020204020204" pitchFamily="34" charset="0"/>
              </a:rPr>
              <a:t>scrie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orașul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ar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trebui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să</a:t>
            </a:r>
            <a:r>
              <a:rPr lang="en-US" sz="7200" dirty="0">
                <a:latin typeface="Corbel" panose="020B0503020204020204" pitchFamily="34" charset="0"/>
              </a:rPr>
              <a:t> fie ca o ALFĂ,</a:t>
            </a: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și</a:t>
            </a:r>
            <a:r>
              <a:rPr lang="en-US" sz="7200" dirty="0">
                <a:latin typeface="Corbel" panose="020B0503020204020204" pitchFamily="34" charset="0"/>
              </a:rPr>
              <a:t> nu </a:t>
            </a:r>
            <a:r>
              <a:rPr lang="en-US" sz="7200" dirty="0" err="1">
                <a:latin typeface="Corbel" panose="020B0503020204020204" pitchFamily="34" charset="0"/>
              </a:rPr>
              <a:t>doar</a:t>
            </a:r>
            <a:r>
              <a:rPr lang="en-US" sz="7200" dirty="0">
                <a:latin typeface="Corbel" panose="020B0503020204020204" pitchFamily="34" charset="0"/>
              </a:rPr>
              <a:t> un X: </a:t>
            </a:r>
            <a:r>
              <a:rPr lang="en-US" sz="7200" dirty="0" err="1">
                <a:latin typeface="Corbel" panose="020B0503020204020204" pitchFamily="34" charset="0"/>
              </a:rPr>
              <a:t>să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te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poți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odihni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și</a:t>
            </a:r>
            <a:r>
              <a:rPr lang="en-US" sz="7200" dirty="0">
                <a:latin typeface="Corbel" panose="020B0503020204020204" pitchFamily="34" charset="0"/>
              </a:rPr>
              <a:t> nu </a:t>
            </a:r>
            <a:r>
              <a:rPr lang="en-US" sz="7200" dirty="0" err="1">
                <a:latin typeface="Corbel" panose="020B0503020204020204" pitchFamily="34" charset="0"/>
              </a:rPr>
              <a:t>doar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lucra</a:t>
            </a:r>
            <a:r>
              <a:rPr lang="en-US" sz="7200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7200" b="1" dirty="0" err="1">
                <a:latin typeface="Corbel" panose="020B0503020204020204" pitchFamily="34" charset="0"/>
              </a:rPr>
              <a:t>Scrieți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</a:t>
            </a:r>
            <a:r>
              <a:rPr lang="en-US" sz="7200" b="1" dirty="0">
                <a:latin typeface="Corbel" panose="020B0503020204020204" pitchFamily="34" charset="0"/>
              </a:rPr>
              <a:t> e</a:t>
            </a:r>
            <a:r>
              <a:rPr lang="ro-MD" sz="7200" b="1" dirty="0">
                <a:latin typeface="Corbel" panose="020B0503020204020204" pitchFamily="34" charset="0"/>
              </a:rPr>
              <a:t>ste</a:t>
            </a:r>
            <a:r>
              <a:rPr lang="en-US" sz="7200" b="1" dirty="0">
                <a:latin typeface="Corbel" panose="020B0503020204020204" pitchFamily="34" charset="0"/>
              </a:rPr>
              <a:t> ALFA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</a:t>
            </a:r>
            <a:r>
              <a:rPr lang="en-US" sz="7200" b="1" dirty="0">
                <a:latin typeface="Corbel" panose="020B0503020204020204" pitchFamily="34" charset="0"/>
              </a:rPr>
              <a:t> e</a:t>
            </a:r>
            <a:r>
              <a:rPr lang="ro-MD" sz="7200" b="1" dirty="0">
                <a:latin typeface="Corbel" panose="020B0503020204020204" pitchFamily="34" charset="0"/>
              </a:rPr>
              <a:t>ste</a:t>
            </a:r>
            <a:r>
              <a:rPr lang="en-US" sz="7200" b="1" dirty="0">
                <a:latin typeface="Corbel" panose="020B0503020204020204" pitchFamily="34" charset="0"/>
              </a:rPr>
              <a:t> X</a:t>
            </a:r>
            <a:r>
              <a:rPr lang="ro-MD" sz="7200" b="1" dirty="0">
                <a:latin typeface="Corbel" panose="020B0503020204020204" pitchFamily="34" charset="0"/>
              </a:rPr>
              <a:t>!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sp>
        <p:nvSpPr>
          <p:cNvPr id="13" name="Google Shape;253;p20"/>
          <p:cNvSpPr txBox="1"/>
          <p:nvPr/>
        </p:nvSpPr>
        <p:spPr>
          <a:xfrm>
            <a:off x="292192" y="10488800"/>
            <a:ext cx="108711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RĂSPUNSURI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PUNCTE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36667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3"/>
            <a:ext cx="19647969" cy="7855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Один </a:t>
            </a:r>
            <a:r>
              <a:rPr lang="ru-RU" sz="7200" dirty="0" err="1">
                <a:latin typeface="Corbel" panose="020B0503020204020204" pitchFamily="34" charset="0"/>
              </a:rPr>
              <a:t>блогер</a:t>
            </a:r>
            <a:r>
              <a:rPr lang="ru-RU" sz="7200" dirty="0">
                <a:latin typeface="Corbel" panose="020B0503020204020204" pitchFamily="34" charset="0"/>
              </a:rPr>
              <a:t> пишет, что город должен быть 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ИКСОМ, а не только ИГРЕКОМ. Там надо 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отдыхать, а не только трудиться. 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Напишите обе замены.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>
                <a:latin typeface="Corbel" panose="020B0503020204020204" pitchFamily="34" charset="0"/>
              </a:rPr>
              <a:t>Un blogger </a:t>
            </a:r>
            <a:r>
              <a:rPr lang="en-US" sz="7200" dirty="0" err="1">
                <a:latin typeface="Corbel" panose="020B0503020204020204" pitchFamily="34" charset="0"/>
              </a:rPr>
              <a:t>scrie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orașul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ar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trebui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să</a:t>
            </a:r>
            <a:r>
              <a:rPr lang="en-US" sz="7200" dirty="0">
                <a:latin typeface="Corbel" panose="020B0503020204020204" pitchFamily="34" charset="0"/>
              </a:rPr>
              <a:t> fie ca o ALFĂ,</a:t>
            </a: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și</a:t>
            </a:r>
            <a:r>
              <a:rPr lang="en-US" sz="7200" dirty="0">
                <a:latin typeface="Corbel" panose="020B0503020204020204" pitchFamily="34" charset="0"/>
              </a:rPr>
              <a:t> nu </a:t>
            </a:r>
            <a:r>
              <a:rPr lang="en-US" sz="7200" dirty="0" err="1">
                <a:latin typeface="Corbel" panose="020B0503020204020204" pitchFamily="34" charset="0"/>
              </a:rPr>
              <a:t>doar</a:t>
            </a:r>
            <a:r>
              <a:rPr lang="en-US" sz="7200" dirty="0">
                <a:latin typeface="Corbel" panose="020B0503020204020204" pitchFamily="34" charset="0"/>
              </a:rPr>
              <a:t> un X: </a:t>
            </a:r>
            <a:r>
              <a:rPr lang="en-US" sz="7200" dirty="0" err="1">
                <a:latin typeface="Corbel" panose="020B0503020204020204" pitchFamily="34" charset="0"/>
              </a:rPr>
              <a:t>să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te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poți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odihni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și</a:t>
            </a:r>
            <a:r>
              <a:rPr lang="en-US" sz="7200" dirty="0">
                <a:latin typeface="Corbel" panose="020B0503020204020204" pitchFamily="34" charset="0"/>
              </a:rPr>
              <a:t> nu </a:t>
            </a:r>
            <a:r>
              <a:rPr lang="en-US" sz="7200" dirty="0" err="1">
                <a:latin typeface="Corbel" panose="020B0503020204020204" pitchFamily="34" charset="0"/>
              </a:rPr>
              <a:t>doar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lucra</a:t>
            </a:r>
            <a:r>
              <a:rPr lang="en-US" sz="7200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7200" b="1" dirty="0" err="1">
                <a:latin typeface="Corbel" panose="020B0503020204020204" pitchFamily="34" charset="0"/>
              </a:rPr>
              <a:t>Scrieți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</a:t>
            </a:r>
            <a:r>
              <a:rPr lang="en-US" sz="7200" b="1" dirty="0">
                <a:latin typeface="Corbel" panose="020B0503020204020204" pitchFamily="34" charset="0"/>
              </a:rPr>
              <a:t> e</a:t>
            </a:r>
            <a:r>
              <a:rPr lang="ro-MD" sz="7200" b="1" dirty="0">
                <a:latin typeface="Corbel" panose="020B0503020204020204" pitchFamily="34" charset="0"/>
              </a:rPr>
              <a:t>ste</a:t>
            </a:r>
            <a:r>
              <a:rPr lang="en-US" sz="7200" b="1" dirty="0">
                <a:latin typeface="Corbel" panose="020B0503020204020204" pitchFamily="34" charset="0"/>
              </a:rPr>
              <a:t> ALFA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</a:t>
            </a:r>
            <a:r>
              <a:rPr lang="en-US" sz="7200" b="1" dirty="0">
                <a:latin typeface="Corbel" panose="020B0503020204020204" pitchFamily="34" charset="0"/>
              </a:rPr>
              <a:t> e</a:t>
            </a:r>
            <a:r>
              <a:rPr lang="ro-MD" sz="7200" b="1" dirty="0">
                <a:latin typeface="Corbel" panose="020B0503020204020204" pitchFamily="34" charset="0"/>
              </a:rPr>
              <a:t>ste</a:t>
            </a:r>
            <a:r>
              <a:rPr lang="en-US" sz="7200" b="1" dirty="0">
                <a:latin typeface="Corbel" panose="020B0503020204020204" pitchFamily="34" charset="0"/>
              </a:rPr>
              <a:t> X</a:t>
            </a:r>
            <a:r>
              <a:rPr lang="ro-MD" sz="7200" b="1" dirty="0">
                <a:latin typeface="Corbel" panose="020B0503020204020204" pitchFamily="34" charset="0"/>
              </a:rPr>
              <a:t>!</a:t>
            </a:r>
            <a:r>
              <a:rPr lang="en-US" sz="7200" b="1">
                <a:latin typeface="Corbel" panose="020B0503020204020204" pitchFamily="34" charset="0"/>
              </a:rPr>
              <a:t> 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sp>
        <p:nvSpPr>
          <p:cNvPr id="13" name="Google Shape;253;p20"/>
          <p:cNvSpPr txBox="1"/>
          <p:nvPr/>
        </p:nvSpPr>
        <p:spPr>
          <a:xfrm>
            <a:off x="292192" y="10488800"/>
            <a:ext cx="108711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RĂSPUNSURI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PUNCTE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5114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8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Один </a:t>
            </a:r>
            <a:r>
              <a:rPr lang="ru-RU" sz="5400" dirty="0" err="1">
                <a:latin typeface="Corbel" panose="020B0503020204020204" pitchFamily="34" charset="0"/>
              </a:rPr>
              <a:t>блогер</a:t>
            </a:r>
            <a:r>
              <a:rPr lang="ru-RU" sz="5400" dirty="0">
                <a:latin typeface="Corbel" panose="020B0503020204020204" pitchFamily="34" charset="0"/>
              </a:rPr>
              <a:t> советует жителям плотно </a:t>
            </a:r>
            <a:r>
              <a:rPr lang="ru-RU" sz="5400" dirty="0" smtClean="0">
                <a:latin typeface="Corbel" panose="020B0503020204020204" pitchFamily="34" charset="0"/>
              </a:rPr>
              <a:t>застроенных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мегаполисов </a:t>
            </a:r>
            <a:r>
              <a:rPr lang="ru-RU" sz="5400" dirty="0">
                <a:latin typeface="Corbel" panose="020B0503020204020204" pitchFamily="34" charset="0"/>
              </a:rPr>
              <a:t>использовать пространство ИХ: </a:t>
            </a:r>
            <a:r>
              <a:rPr lang="ru-RU" sz="5400" dirty="0" smtClean="0">
                <a:latin typeface="Corbel" panose="020B0503020204020204" pitchFamily="34" charset="0"/>
              </a:rPr>
              <a:t>установить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скамейки</a:t>
            </a:r>
            <a:r>
              <a:rPr lang="ru-RU" sz="5400" dirty="0">
                <a:latin typeface="Corbel" panose="020B0503020204020204" pitchFamily="34" charset="0"/>
              </a:rPr>
              <a:t>, клумбы с цветами и небольшую зону для </a:t>
            </a:r>
            <a:r>
              <a:rPr lang="ru-RU" sz="5400" dirty="0" smtClean="0">
                <a:latin typeface="Corbel" panose="020B0503020204020204" pitchFamily="34" charset="0"/>
              </a:rPr>
              <a:t>занятий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спортом</a:t>
            </a:r>
            <a:r>
              <a:rPr lang="ru-RU" sz="5400" dirty="0">
                <a:latin typeface="Corbel" panose="020B0503020204020204" pitchFamily="34" charset="0"/>
              </a:rPr>
              <a:t>. Главное – не забывать о безопасности и </a:t>
            </a:r>
            <a:r>
              <a:rPr lang="ru-RU" sz="5400" dirty="0" smtClean="0">
                <a:latin typeface="Corbel" panose="020B0503020204020204" pitchFamily="34" charset="0"/>
              </a:rPr>
              <a:t>ставить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ограждения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Назовите </a:t>
            </a:r>
            <a:r>
              <a:rPr lang="ru-RU" sz="5400" b="1" dirty="0" smtClean="0">
                <a:latin typeface="Corbel" panose="020B0503020204020204" pitchFamily="34" charset="0"/>
              </a:rPr>
              <a:t>ИХ.</a:t>
            </a:r>
            <a:endParaRPr lang="ro-MD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Un </a:t>
            </a:r>
            <a:r>
              <a:rPr lang="en-US" sz="5400" dirty="0">
                <a:latin typeface="Corbel" panose="020B0503020204020204" pitchFamily="34" charset="0"/>
              </a:rPr>
              <a:t>blogger </a:t>
            </a:r>
            <a:r>
              <a:rPr lang="en-US" sz="5400" dirty="0" err="1">
                <a:latin typeface="Corbel" panose="020B0503020204020204" pitchFamily="34" charset="0"/>
              </a:rPr>
              <a:t>îi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sfătuiește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locuitorii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orașelor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mari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folosească</a:t>
            </a:r>
            <a:endParaRPr lang="ro-MD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spațiul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LOR: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instaleze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bănci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terenuri</a:t>
            </a:r>
            <a:r>
              <a:rPr lang="en-US" sz="5400" dirty="0">
                <a:latin typeface="Corbel" panose="020B0503020204020204" pitchFamily="34" charset="0"/>
              </a:rPr>
              <a:t> de sport,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sădească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flori</a:t>
            </a:r>
            <a:r>
              <a:rPr lang="en-US" sz="5400" dirty="0" smtClean="0">
                <a:latin typeface="Corbel" panose="020B0503020204020204" pitchFamily="34" charset="0"/>
              </a:rPr>
              <a:t>.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Important </a:t>
            </a:r>
            <a:r>
              <a:rPr lang="en-US" sz="5400" dirty="0">
                <a:latin typeface="Corbel" panose="020B0503020204020204" pitchFamily="34" charset="0"/>
              </a:rPr>
              <a:t>e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nu </a:t>
            </a:r>
            <a:r>
              <a:rPr lang="en-US" sz="5400" dirty="0" err="1">
                <a:latin typeface="Corbel" panose="020B0503020204020204" pitchFamily="34" charset="0"/>
              </a:rPr>
              <a:t>uitați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securitate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puneți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garduri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de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protecție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sunt</a:t>
            </a:r>
            <a:r>
              <a:rPr lang="en-US" sz="5400" b="1" dirty="0">
                <a:latin typeface="Corbel" panose="020B0503020204020204" pitchFamily="34" charset="0"/>
              </a:rPr>
              <a:t> ELE?</a:t>
            </a:r>
            <a:endParaRPr lang="ru-RU" sz="5400" b="1" dirty="0">
              <a:latin typeface="Corbel" panose="020B0503020204020204" pitchFamily="34" charset="0"/>
            </a:endParaRPr>
          </a:p>
        </p:txBody>
      </p:sp>
      <p:sp>
        <p:nvSpPr>
          <p:cNvPr id="13" name="Google Shape;253;p20"/>
          <p:cNvSpPr txBox="1"/>
          <p:nvPr/>
        </p:nvSpPr>
        <p:spPr>
          <a:xfrm>
            <a:off x="292193" y="10488800"/>
            <a:ext cx="9583326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5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36667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8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Один </a:t>
            </a:r>
            <a:r>
              <a:rPr lang="ru-RU" sz="5400" dirty="0" err="1">
                <a:latin typeface="Corbel" panose="020B0503020204020204" pitchFamily="34" charset="0"/>
              </a:rPr>
              <a:t>блогер</a:t>
            </a:r>
            <a:r>
              <a:rPr lang="ru-RU" sz="5400" dirty="0">
                <a:latin typeface="Corbel" panose="020B0503020204020204" pitchFamily="34" charset="0"/>
              </a:rPr>
              <a:t> советует жителям плотно </a:t>
            </a:r>
            <a:r>
              <a:rPr lang="ru-RU" sz="5400" dirty="0" smtClean="0">
                <a:latin typeface="Corbel" panose="020B0503020204020204" pitchFamily="34" charset="0"/>
              </a:rPr>
              <a:t>застроенных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мегаполисов </a:t>
            </a:r>
            <a:r>
              <a:rPr lang="ru-RU" sz="5400" dirty="0">
                <a:latin typeface="Corbel" panose="020B0503020204020204" pitchFamily="34" charset="0"/>
              </a:rPr>
              <a:t>использовать пространство ИХ: </a:t>
            </a:r>
            <a:r>
              <a:rPr lang="ru-RU" sz="5400" dirty="0" smtClean="0">
                <a:latin typeface="Corbel" panose="020B0503020204020204" pitchFamily="34" charset="0"/>
              </a:rPr>
              <a:t>установить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скамейки</a:t>
            </a:r>
            <a:r>
              <a:rPr lang="ru-RU" sz="5400" dirty="0">
                <a:latin typeface="Corbel" panose="020B0503020204020204" pitchFamily="34" charset="0"/>
              </a:rPr>
              <a:t>, клумбы с цветами и небольшую зону для </a:t>
            </a:r>
            <a:r>
              <a:rPr lang="ru-RU" sz="5400" dirty="0" smtClean="0">
                <a:latin typeface="Corbel" panose="020B0503020204020204" pitchFamily="34" charset="0"/>
              </a:rPr>
              <a:t>занятий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спортом</a:t>
            </a:r>
            <a:r>
              <a:rPr lang="ru-RU" sz="5400" dirty="0">
                <a:latin typeface="Corbel" panose="020B0503020204020204" pitchFamily="34" charset="0"/>
              </a:rPr>
              <a:t>. Главное – не забывать о безопасности и </a:t>
            </a:r>
            <a:r>
              <a:rPr lang="ru-RU" sz="5400" dirty="0" smtClean="0">
                <a:latin typeface="Corbel" panose="020B0503020204020204" pitchFamily="34" charset="0"/>
              </a:rPr>
              <a:t>ставить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ограждения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Назовите </a:t>
            </a:r>
            <a:r>
              <a:rPr lang="ru-RU" sz="5400" b="1" dirty="0" smtClean="0">
                <a:latin typeface="Corbel" panose="020B0503020204020204" pitchFamily="34" charset="0"/>
              </a:rPr>
              <a:t>ИХ.</a:t>
            </a:r>
            <a:endParaRPr lang="ro-MD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Un </a:t>
            </a:r>
            <a:r>
              <a:rPr lang="en-US" sz="5400" dirty="0">
                <a:latin typeface="Corbel" panose="020B0503020204020204" pitchFamily="34" charset="0"/>
              </a:rPr>
              <a:t>blogger </a:t>
            </a:r>
            <a:r>
              <a:rPr lang="en-US" sz="5400" dirty="0" err="1">
                <a:latin typeface="Corbel" panose="020B0503020204020204" pitchFamily="34" charset="0"/>
              </a:rPr>
              <a:t>îi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sfătuiește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locuitorii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orașelor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mari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folosească</a:t>
            </a:r>
            <a:endParaRPr lang="ro-MD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spațiul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LOR: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instaleze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bănci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terenuri</a:t>
            </a:r>
            <a:r>
              <a:rPr lang="en-US" sz="5400" dirty="0">
                <a:latin typeface="Corbel" panose="020B0503020204020204" pitchFamily="34" charset="0"/>
              </a:rPr>
              <a:t> de sport,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sădească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flori</a:t>
            </a:r>
            <a:r>
              <a:rPr lang="en-US" sz="5400" dirty="0" smtClean="0">
                <a:latin typeface="Corbel" panose="020B0503020204020204" pitchFamily="34" charset="0"/>
              </a:rPr>
              <a:t>.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Important </a:t>
            </a:r>
            <a:r>
              <a:rPr lang="en-US" sz="5400" dirty="0">
                <a:latin typeface="Corbel" panose="020B0503020204020204" pitchFamily="34" charset="0"/>
              </a:rPr>
              <a:t>e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nu </a:t>
            </a:r>
            <a:r>
              <a:rPr lang="en-US" sz="5400" dirty="0" err="1">
                <a:latin typeface="Corbel" panose="020B0503020204020204" pitchFamily="34" charset="0"/>
              </a:rPr>
              <a:t>uitați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securitate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puneți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garduri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de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protecție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sunt</a:t>
            </a:r>
            <a:r>
              <a:rPr lang="en-US" sz="5400" b="1" dirty="0">
                <a:latin typeface="Corbel" panose="020B0503020204020204" pitchFamily="34" charset="0"/>
              </a:rPr>
              <a:t> ELE?</a:t>
            </a:r>
            <a:endParaRPr lang="ru-RU" sz="5400" b="1" dirty="0">
              <a:latin typeface="Corbel" panose="020B0503020204020204" pitchFamily="34" charset="0"/>
            </a:endParaRPr>
          </a:p>
        </p:txBody>
      </p:sp>
      <p:sp>
        <p:nvSpPr>
          <p:cNvPr id="13" name="Google Shape;253;p20"/>
          <p:cNvSpPr txBox="1"/>
          <p:nvPr/>
        </p:nvSpPr>
        <p:spPr>
          <a:xfrm>
            <a:off x="292193" y="10488800"/>
            <a:ext cx="9583326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58662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8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Один </a:t>
            </a:r>
            <a:r>
              <a:rPr lang="ru-RU" sz="5400" dirty="0" err="1">
                <a:latin typeface="Corbel" panose="020B0503020204020204" pitchFamily="34" charset="0"/>
              </a:rPr>
              <a:t>блогер</a:t>
            </a:r>
            <a:r>
              <a:rPr lang="ru-RU" sz="5400" dirty="0">
                <a:latin typeface="Corbel" panose="020B0503020204020204" pitchFamily="34" charset="0"/>
              </a:rPr>
              <a:t> советует жителям плотно </a:t>
            </a:r>
            <a:r>
              <a:rPr lang="ru-RU" sz="5400" dirty="0" smtClean="0">
                <a:latin typeface="Corbel" panose="020B0503020204020204" pitchFamily="34" charset="0"/>
              </a:rPr>
              <a:t>застроенных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мегаполисов </a:t>
            </a:r>
            <a:r>
              <a:rPr lang="ru-RU" sz="5400" dirty="0">
                <a:latin typeface="Corbel" panose="020B0503020204020204" pitchFamily="34" charset="0"/>
              </a:rPr>
              <a:t>использовать пространство ИХ: </a:t>
            </a:r>
            <a:r>
              <a:rPr lang="ru-RU" sz="5400" dirty="0" smtClean="0">
                <a:latin typeface="Corbel" panose="020B0503020204020204" pitchFamily="34" charset="0"/>
              </a:rPr>
              <a:t>установить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скамейки</a:t>
            </a:r>
            <a:r>
              <a:rPr lang="ru-RU" sz="5400" dirty="0">
                <a:latin typeface="Corbel" panose="020B0503020204020204" pitchFamily="34" charset="0"/>
              </a:rPr>
              <a:t>, клумбы с цветами и небольшую зону для </a:t>
            </a:r>
            <a:r>
              <a:rPr lang="ru-RU" sz="5400" dirty="0" smtClean="0">
                <a:latin typeface="Corbel" panose="020B0503020204020204" pitchFamily="34" charset="0"/>
              </a:rPr>
              <a:t>занятий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спортом</a:t>
            </a:r>
            <a:r>
              <a:rPr lang="ru-RU" sz="5400" dirty="0">
                <a:latin typeface="Corbel" panose="020B0503020204020204" pitchFamily="34" charset="0"/>
              </a:rPr>
              <a:t>. Главное – не забывать о безопасности и </a:t>
            </a:r>
            <a:r>
              <a:rPr lang="ru-RU" sz="5400" dirty="0" smtClean="0">
                <a:latin typeface="Corbel" panose="020B0503020204020204" pitchFamily="34" charset="0"/>
              </a:rPr>
              <a:t>ставить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ограждения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Назовите </a:t>
            </a:r>
            <a:r>
              <a:rPr lang="ru-RU" sz="5400" b="1" dirty="0" smtClean="0">
                <a:latin typeface="Corbel" panose="020B0503020204020204" pitchFamily="34" charset="0"/>
              </a:rPr>
              <a:t>ИХ.</a:t>
            </a:r>
            <a:endParaRPr lang="ro-MD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Un </a:t>
            </a:r>
            <a:r>
              <a:rPr lang="en-US" sz="5400" dirty="0">
                <a:latin typeface="Corbel" panose="020B0503020204020204" pitchFamily="34" charset="0"/>
              </a:rPr>
              <a:t>blogger </a:t>
            </a:r>
            <a:r>
              <a:rPr lang="en-US" sz="5400" dirty="0" err="1">
                <a:latin typeface="Corbel" panose="020B0503020204020204" pitchFamily="34" charset="0"/>
              </a:rPr>
              <a:t>îi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sfătuiește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locuitorii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orașelor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mari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folosească</a:t>
            </a:r>
            <a:endParaRPr lang="ro-MD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spațiul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LOR: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instaleze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bănci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terenuri</a:t>
            </a:r>
            <a:r>
              <a:rPr lang="en-US" sz="5400" dirty="0">
                <a:latin typeface="Corbel" panose="020B0503020204020204" pitchFamily="34" charset="0"/>
              </a:rPr>
              <a:t> de sport,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sădească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flori</a:t>
            </a:r>
            <a:r>
              <a:rPr lang="en-US" sz="5400" dirty="0" smtClean="0">
                <a:latin typeface="Corbel" panose="020B0503020204020204" pitchFamily="34" charset="0"/>
              </a:rPr>
              <a:t>.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Important </a:t>
            </a:r>
            <a:r>
              <a:rPr lang="en-US" sz="5400" dirty="0">
                <a:latin typeface="Corbel" panose="020B0503020204020204" pitchFamily="34" charset="0"/>
              </a:rPr>
              <a:t>e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nu </a:t>
            </a:r>
            <a:r>
              <a:rPr lang="en-US" sz="5400" dirty="0" err="1">
                <a:latin typeface="Corbel" panose="020B0503020204020204" pitchFamily="34" charset="0"/>
              </a:rPr>
              <a:t>uitați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securitate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puneți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garduri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de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protecție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sunt</a:t>
            </a:r>
            <a:r>
              <a:rPr lang="en-US" sz="5400" b="1" dirty="0">
                <a:latin typeface="Corbel" panose="020B0503020204020204" pitchFamily="34" charset="0"/>
              </a:rPr>
              <a:t> ELE?</a:t>
            </a:r>
            <a:endParaRPr lang="ru-RU" sz="5400" b="1" dirty="0">
              <a:latin typeface="Corbel" panose="020B0503020204020204" pitchFamily="34" charset="0"/>
            </a:endParaRPr>
          </a:p>
        </p:txBody>
      </p:sp>
      <p:sp>
        <p:nvSpPr>
          <p:cNvPr id="13" name="Google Shape;253;p20"/>
          <p:cNvSpPr txBox="1"/>
          <p:nvPr/>
        </p:nvSpPr>
        <p:spPr>
          <a:xfrm>
            <a:off x="292193" y="10488800"/>
            <a:ext cx="9583326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62300"/>
            <a:ext cx="20104100" cy="510539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160889"/>
            <a:ext cx="20110500" cy="510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062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7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11045108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 </a:t>
            </a:r>
            <a:r>
              <a:rPr lang="ru-RU" sz="5400" dirty="0">
                <a:latin typeface="Corbel" panose="020B0503020204020204" pitchFamily="34" charset="0"/>
              </a:rPr>
              <a:t>Саудовской Аравии строят </a:t>
            </a:r>
            <a:r>
              <a:rPr lang="ru-RU" sz="5400" dirty="0" err="1">
                <a:latin typeface="Corbel" panose="020B0503020204020204" pitchFamily="34" charset="0"/>
              </a:rPr>
              <a:t>экогород</a:t>
            </a:r>
            <a:r>
              <a:rPr lang="ru-RU" sz="5400" dirty="0">
                <a:latin typeface="Corbel" panose="020B0503020204020204" pitchFamily="34" charset="0"/>
              </a:rPr>
              <a:t> будущего. Одна </a:t>
            </a:r>
            <a:r>
              <a:rPr lang="ru-RU" sz="5400" dirty="0" smtClean="0">
                <a:latin typeface="Corbel" panose="020B0503020204020204" pitchFamily="34" charset="0"/>
              </a:rPr>
              <a:t>из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инноваций </a:t>
            </a:r>
            <a:r>
              <a:rPr lang="ru-RU" sz="5400" dirty="0">
                <a:latin typeface="Corbel" panose="020B0503020204020204" pitchFamily="34" charset="0"/>
              </a:rPr>
              <a:t>– полное отсутствие выключателей. Вместо </a:t>
            </a:r>
            <a:r>
              <a:rPr lang="ru-RU" sz="5400" dirty="0" smtClean="0">
                <a:latin typeface="Corbel" panose="020B0503020204020204" pitchFamily="34" charset="0"/>
              </a:rPr>
              <a:t>них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будут </a:t>
            </a:r>
            <a:r>
              <a:rPr lang="ru-RU" sz="5400" dirty="0">
                <a:latin typeface="Corbel" panose="020B0503020204020204" pitchFamily="34" charset="0"/>
              </a:rPr>
              <a:t>использовать ИХ. </a:t>
            </a:r>
            <a:r>
              <a:rPr lang="ru-RU" sz="5400" b="1" dirty="0">
                <a:latin typeface="Corbel" panose="020B0503020204020204" pitchFamily="34" charset="0"/>
              </a:rPr>
              <a:t>Назовите ИХ, зная, что они </a:t>
            </a:r>
            <a:r>
              <a:rPr lang="ru-RU" sz="5400" b="1" dirty="0" smtClean="0">
                <a:latin typeface="Corbel" panose="020B0503020204020204" pitchFamily="34" charset="0"/>
              </a:rPr>
              <a:t>работают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 </a:t>
            </a:r>
            <a:r>
              <a:rPr lang="ru-RU" sz="5400" b="1" dirty="0">
                <a:latin typeface="Corbel" panose="020B0503020204020204" pitchFamily="34" charset="0"/>
              </a:rPr>
              <a:t>основе анализа различных типов волн, поступающих </a:t>
            </a:r>
            <a:r>
              <a:rPr lang="ru-RU" sz="5400" b="1" dirty="0" smtClean="0">
                <a:latin typeface="Corbel" panose="020B0503020204020204" pitchFamily="34" charset="0"/>
              </a:rPr>
              <a:t>из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окружающей среды.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În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Arabia </a:t>
            </a:r>
            <a:r>
              <a:rPr lang="en-US" sz="5400" dirty="0" err="1">
                <a:latin typeface="Corbel" panose="020B0503020204020204" pitchFamily="34" charset="0"/>
              </a:rPr>
              <a:t>Saudită</a:t>
            </a:r>
            <a:r>
              <a:rPr lang="en-US" sz="5400" dirty="0">
                <a:latin typeface="Corbel" panose="020B0503020204020204" pitchFamily="34" charset="0"/>
              </a:rPr>
              <a:t> se </a:t>
            </a:r>
            <a:r>
              <a:rPr lang="en-US" sz="5400" dirty="0" err="1">
                <a:latin typeface="Corbel" panose="020B0503020204020204" pitchFamily="34" charset="0"/>
              </a:rPr>
              <a:t>construiește</a:t>
            </a:r>
            <a:r>
              <a:rPr lang="en-US" sz="5400" dirty="0">
                <a:latin typeface="Corbel" panose="020B0503020204020204" pitchFamily="34" charset="0"/>
              </a:rPr>
              <a:t> un eco-</a:t>
            </a:r>
            <a:r>
              <a:rPr lang="en-US" sz="5400" dirty="0" err="1">
                <a:latin typeface="Corbel" panose="020B0503020204020204" pitchFamily="34" charset="0"/>
              </a:rPr>
              <a:t>oraș</a:t>
            </a:r>
            <a:r>
              <a:rPr lang="en-US" sz="5400" dirty="0">
                <a:latin typeface="Corbel" panose="020B0503020204020204" pitchFamily="34" charset="0"/>
              </a:rPr>
              <a:t> al </a:t>
            </a:r>
            <a:r>
              <a:rPr lang="en-US" sz="5400" dirty="0" err="1">
                <a:latin typeface="Corbel" panose="020B0503020204020204" pitchFamily="34" charset="0"/>
              </a:rPr>
              <a:t>viitorului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Una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inovații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o-MD" sz="5400" dirty="0" smtClean="0">
                <a:latin typeface="Corbel" panose="020B0503020204020204" pitchFamily="34" charset="0"/>
              </a:rPr>
              <a:t>este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lipsa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totală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întrerupătoarelor</a:t>
            </a:r>
            <a:r>
              <a:rPr lang="en-US" sz="5400" dirty="0">
                <a:latin typeface="Corbel" panose="020B0503020204020204" pitchFamily="34" charset="0"/>
              </a:rPr>
              <a:t>. 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acestora</a:t>
            </a:r>
            <a:r>
              <a:rPr lang="en-US" sz="5400" dirty="0">
                <a:latin typeface="Corbel" panose="020B0503020204020204" pitchFamily="34" charset="0"/>
              </a:rPr>
              <a:t> se </a:t>
            </a:r>
            <a:r>
              <a:rPr lang="en-US" sz="5400" dirty="0" err="1" smtClean="0">
                <a:latin typeface="Corbel" panose="020B0503020204020204" pitchFamily="34" charset="0"/>
              </a:rPr>
              <a:t>vor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folosi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ELE.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 dirty="0">
                <a:latin typeface="Corbel" panose="020B0503020204020204" pitchFamily="34" charset="0"/>
              </a:rPr>
              <a:t>-LE, </a:t>
            </a:r>
            <a:r>
              <a:rPr lang="en-US" sz="5400" b="1" dirty="0" err="1">
                <a:latin typeface="Corbel" panose="020B0503020204020204" pitchFamily="34" charset="0"/>
              </a:rPr>
              <a:t>știind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funcționează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bază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r>
              <a:rPr lang="en-US" sz="5400" b="1" dirty="0" err="1">
                <a:latin typeface="Corbel" panose="020B0503020204020204" pitchFamily="34" charset="0"/>
              </a:rPr>
              <a:t>analiză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a</a:t>
            </a:r>
            <a:r>
              <a:rPr lang="ro-MD" sz="5400" b="1" dirty="0" smtClean="0">
                <a:latin typeface="Corbel" panose="020B0503020204020204" pitchFamily="34" charset="0"/>
              </a:rPr>
              <a:t>le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 smtClean="0">
                <a:latin typeface="Corbel" panose="020B0503020204020204" pitchFamily="34" charset="0"/>
              </a:rPr>
              <a:t>diferitor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tipuri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r>
              <a:rPr lang="en-US" sz="5400" b="1" dirty="0" err="1">
                <a:latin typeface="Corbel" panose="020B0503020204020204" pitchFamily="34" charset="0"/>
              </a:rPr>
              <a:t>unde</a:t>
            </a:r>
            <a:r>
              <a:rPr lang="en-US" sz="5400" b="1" dirty="0">
                <a:latin typeface="Corbel" panose="020B0503020204020204" pitchFamily="34" charset="0"/>
              </a:rPr>
              <a:t>, </a:t>
            </a:r>
            <a:r>
              <a:rPr lang="en-US" sz="5400" b="1" dirty="0" err="1">
                <a:latin typeface="Corbel" panose="020B0503020204020204" pitchFamily="34" charset="0"/>
              </a:rPr>
              <a:t>ce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provin</a:t>
            </a:r>
            <a:r>
              <a:rPr lang="en-US" sz="5400" b="1" dirty="0">
                <a:latin typeface="Corbel" panose="020B0503020204020204" pitchFamily="34" charset="0"/>
              </a:rPr>
              <a:t> din </a:t>
            </a:r>
            <a:r>
              <a:rPr lang="en-US" sz="5400" b="1" dirty="0" err="1">
                <a:latin typeface="Corbel" panose="020B0503020204020204" pitchFamily="34" charset="0"/>
              </a:rPr>
              <a:t>mediul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înconjurător</a:t>
            </a:r>
            <a:r>
              <a:rPr lang="en-US" sz="5400" b="1" dirty="0">
                <a:latin typeface="Corbel" panose="020B0503020204020204" pitchFamily="34" charset="0"/>
              </a:rPr>
              <a:t>.</a:t>
            </a:r>
            <a:endParaRPr lang="ru-RU" sz="5400" b="1" dirty="0">
              <a:latin typeface="Corbel" panose="020B0503020204020204" pitchFamily="34" charset="0"/>
            </a:endParaRPr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488800"/>
            <a:ext cx="9583326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36667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 </a:t>
            </a:r>
            <a:r>
              <a:rPr lang="ru-RU" sz="5400" dirty="0">
                <a:latin typeface="Corbel" panose="020B0503020204020204" pitchFamily="34" charset="0"/>
              </a:rPr>
              <a:t>Саудовской Аравии строят </a:t>
            </a:r>
            <a:r>
              <a:rPr lang="ru-RU" sz="5400" dirty="0" err="1">
                <a:latin typeface="Corbel" panose="020B0503020204020204" pitchFamily="34" charset="0"/>
              </a:rPr>
              <a:t>экогород</a:t>
            </a:r>
            <a:r>
              <a:rPr lang="ru-RU" sz="5400" dirty="0">
                <a:latin typeface="Corbel" panose="020B0503020204020204" pitchFamily="34" charset="0"/>
              </a:rPr>
              <a:t> будущего. Одна </a:t>
            </a:r>
            <a:r>
              <a:rPr lang="ru-RU" sz="5400" dirty="0" smtClean="0">
                <a:latin typeface="Corbel" panose="020B0503020204020204" pitchFamily="34" charset="0"/>
              </a:rPr>
              <a:t>из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инноваций </a:t>
            </a:r>
            <a:r>
              <a:rPr lang="ru-RU" sz="5400" dirty="0">
                <a:latin typeface="Corbel" panose="020B0503020204020204" pitchFamily="34" charset="0"/>
              </a:rPr>
              <a:t>– полное отсутствие выключателей. Вместо </a:t>
            </a:r>
            <a:r>
              <a:rPr lang="ru-RU" sz="5400" dirty="0" smtClean="0">
                <a:latin typeface="Corbel" panose="020B0503020204020204" pitchFamily="34" charset="0"/>
              </a:rPr>
              <a:t>них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будут </a:t>
            </a:r>
            <a:r>
              <a:rPr lang="ru-RU" sz="5400" dirty="0">
                <a:latin typeface="Corbel" panose="020B0503020204020204" pitchFamily="34" charset="0"/>
              </a:rPr>
              <a:t>использовать ИХ. </a:t>
            </a:r>
            <a:r>
              <a:rPr lang="ru-RU" sz="5400" b="1" dirty="0">
                <a:latin typeface="Corbel" panose="020B0503020204020204" pitchFamily="34" charset="0"/>
              </a:rPr>
              <a:t>Назовите ИХ, зная, что они </a:t>
            </a:r>
            <a:r>
              <a:rPr lang="ru-RU" sz="5400" b="1" dirty="0" smtClean="0">
                <a:latin typeface="Corbel" panose="020B0503020204020204" pitchFamily="34" charset="0"/>
              </a:rPr>
              <a:t>работают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 </a:t>
            </a:r>
            <a:r>
              <a:rPr lang="ru-RU" sz="5400" b="1" dirty="0">
                <a:latin typeface="Corbel" panose="020B0503020204020204" pitchFamily="34" charset="0"/>
              </a:rPr>
              <a:t>основе анализа различных типов волн, поступающих </a:t>
            </a:r>
            <a:r>
              <a:rPr lang="ru-RU" sz="5400" b="1" dirty="0" smtClean="0">
                <a:latin typeface="Corbel" panose="020B0503020204020204" pitchFamily="34" charset="0"/>
              </a:rPr>
              <a:t>из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окружающей среды.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În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Arabia </a:t>
            </a:r>
            <a:r>
              <a:rPr lang="en-US" sz="5400" dirty="0" err="1">
                <a:latin typeface="Corbel" panose="020B0503020204020204" pitchFamily="34" charset="0"/>
              </a:rPr>
              <a:t>Saudită</a:t>
            </a:r>
            <a:r>
              <a:rPr lang="en-US" sz="5400" dirty="0">
                <a:latin typeface="Corbel" panose="020B0503020204020204" pitchFamily="34" charset="0"/>
              </a:rPr>
              <a:t> se </a:t>
            </a:r>
            <a:r>
              <a:rPr lang="en-US" sz="5400" dirty="0" err="1">
                <a:latin typeface="Corbel" panose="020B0503020204020204" pitchFamily="34" charset="0"/>
              </a:rPr>
              <a:t>construiește</a:t>
            </a:r>
            <a:r>
              <a:rPr lang="en-US" sz="5400" dirty="0">
                <a:latin typeface="Corbel" panose="020B0503020204020204" pitchFamily="34" charset="0"/>
              </a:rPr>
              <a:t> un eco-</a:t>
            </a:r>
            <a:r>
              <a:rPr lang="en-US" sz="5400" dirty="0" err="1">
                <a:latin typeface="Corbel" panose="020B0503020204020204" pitchFamily="34" charset="0"/>
              </a:rPr>
              <a:t>oraș</a:t>
            </a:r>
            <a:r>
              <a:rPr lang="en-US" sz="5400" dirty="0">
                <a:latin typeface="Corbel" panose="020B0503020204020204" pitchFamily="34" charset="0"/>
              </a:rPr>
              <a:t> al </a:t>
            </a:r>
            <a:r>
              <a:rPr lang="en-US" sz="5400" dirty="0" err="1">
                <a:latin typeface="Corbel" panose="020B0503020204020204" pitchFamily="34" charset="0"/>
              </a:rPr>
              <a:t>viitorului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Una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inovații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o-MD" sz="5400" smtClean="0">
                <a:latin typeface="Corbel" panose="020B0503020204020204" pitchFamily="34" charset="0"/>
              </a:rPr>
              <a:t>este</a:t>
            </a:r>
            <a:r>
              <a:rPr lang="en-US" sz="540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lipsa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totală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întrerupătoarelor</a:t>
            </a:r>
            <a:r>
              <a:rPr lang="en-US" sz="5400" dirty="0">
                <a:latin typeface="Corbel" panose="020B0503020204020204" pitchFamily="34" charset="0"/>
              </a:rPr>
              <a:t>. 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acestora</a:t>
            </a:r>
            <a:r>
              <a:rPr lang="en-US" sz="5400" dirty="0">
                <a:latin typeface="Corbel" panose="020B0503020204020204" pitchFamily="34" charset="0"/>
              </a:rPr>
              <a:t> se </a:t>
            </a:r>
            <a:r>
              <a:rPr lang="en-US" sz="5400" dirty="0" err="1" smtClean="0">
                <a:latin typeface="Corbel" panose="020B0503020204020204" pitchFamily="34" charset="0"/>
              </a:rPr>
              <a:t>vor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folosi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ELE.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 dirty="0">
                <a:latin typeface="Corbel" panose="020B0503020204020204" pitchFamily="34" charset="0"/>
              </a:rPr>
              <a:t>-LE, </a:t>
            </a:r>
            <a:r>
              <a:rPr lang="en-US" sz="5400" b="1" dirty="0" err="1">
                <a:latin typeface="Corbel" panose="020B0503020204020204" pitchFamily="34" charset="0"/>
              </a:rPr>
              <a:t>știind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funcționează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bază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r>
              <a:rPr lang="en-US" sz="5400" b="1" dirty="0" err="1">
                <a:latin typeface="Corbel" panose="020B0503020204020204" pitchFamily="34" charset="0"/>
              </a:rPr>
              <a:t>analiză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a</a:t>
            </a:r>
            <a:r>
              <a:rPr lang="ro-MD" sz="5400" b="1" dirty="0" smtClean="0">
                <a:latin typeface="Corbel" panose="020B0503020204020204" pitchFamily="34" charset="0"/>
              </a:rPr>
              <a:t>le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 smtClean="0">
                <a:latin typeface="Corbel" panose="020B0503020204020204" pitchFamily="34" charset="0"/>
              </a:rPr>
              <a:t>diferitor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tipuri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r>
              <a:rPr lang="en-US" sz="5400" b="1" dirty="0" err="1">
                <a:latin typeface="Corbel" panose="020B0503020204020204" pitchFamily="34" charset="0"/>
              </a:rPr>
              <a:t>unde</a:t>
            </a:r>
            <a:r>
              <a:rPr lang="en-US" sz="5400" b="1" dirty="0">
                <a:latin typeface="Corbel" panose="020B0503020204020204" pitchFamily="34" charset="0"/>
              </a:rPr>
              <a:t>, </a:t>
            </a:r>
            <a:r>
              <a:rPr lang="en-US" sz="5400" b="1" dirty="0" err="1">
                <a:latin typeface="Corbel" panose="020B0503020204020204" pitchFamily="34" charset="0"/>
              </a:rPr>
              <a:t>ce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provin</a:t>
            </a:r>
            <a:r>
              <a:rPr lang="en-US" sz="5400" b="1" dirty="0">
                <a:latin typeface="Corbel" panose="020B0503020204020204" pitchFamily="34" charset="0"/>
              </a:rPr>
              <a:t> din </a:t>
            </a:r>
            <a:r>
              <a:rPr lang="en-US" sz="5400" b="1" dirty="0" err="1">
                <a:latin typeface="Corbel" panose="020B0503020204020204" pitchFamily="34" charset="0"/>
              </a:rPr>
              <a:t>mediul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înconjurător</a:t>
            </a:r>
            <a:r>
              <a:rPr lang="en-US" sz="5400" b="1" dirty="0">
                <a:latin typeface="Corbel" panose="020B0503020204020204" pitchFamily="34" charset="0"/>
              </a:rPr>
              <a:t>.</a:t>
            </a:r>
            <a:endParaRPr lang="ru-RU" sz="5400" b="1" dirty="0">
              <a:latin typeface="Corbel" panose="020B0503020204020204" pitchFamily="34" charset="0"/>
            </a:endParaRPr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488800"/>
            <a:ext cx="9583326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1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98068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Чтобы </a:t>
            </a:r>
            <a:r>
              <a:rPr lang="ru-RU" sz="4800" dirty="0">
                <a:latin typeface="Corbel" panose="020B0503020204020204" pitchFamily="34" charset="0"/>
              </a:rPr>
              <a:t>прочувствовать проблемы горожан, мэр Нижнего </a:t>
            </a:r>
            <a:r>
              <a:rPr lang="ru-RU" sz="4800" dirty="0" smtClean="0">
                <a:latin typeface="Corbel" panose="020B0503020204020204" pitchFamily="34" charset="0"/>
              </a:rPr>
              <a:t>Тагила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предложил </a:t>
            </a:r>
            <a:r>
              <a:rPr lang="ru-RU" sz="4800" dirty="0">
                <a:latin typeface="Corbel" panose="020B0503020204020204" pitchFamily="34" charset="0"/>
              </a:rPr>
              <a:t>чиновникам тест-драйв. Им надо было проехать </a:t>
            </a:r>
            <a:r>
              <a:rPr lang="ru-RU" sz="4800" dirty="0" smtClean="0">
                <a:latin typeface="Corbel" panose="020B0503020204020204" pitchFamily="34" charset="0"/>
              </a:rPr>
              <a:t>небольшое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расстояние</a:t>
            </a:r>
            <a:r>
              <a:rPr lang="ru-RU" sz="4800" dirty="0">
                <a:latin typeface="Corbel" panose="020B0503020204020204" pitchFamily="34" charset="0"/>
              </a:rPr>
              <a:t>, но из-за высоких бордюров и других препятствий никто </a:t>
            </a:r>
            <a:r>
              <a:rPr lang="ru-RU" sz="4800" dirty="0" smtClean="0">
                <a:latin typeface="Corbel" panose="020B0503020204020204" pitchFamily="34" charset="0"/>
              </a:rPr>
              <a:t>так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и </a:t>
            </a:r>
            <a:r>
              <a:rPr lang="ru-RU" sz="4800" dirty="0">
                <a:latin typeface="Corbel" panose="020B0503020204020204" pitchFamily="34" charset="0"/>
              </a:rPr>
              <a:t>не добрался до финиша. «В одиночку практически невозможно», </a:t>
            </a:r>
            <a:r>
              <a:rPr lang="ru-RU" sz="4800" dirty="0" smtClean="0">
                <a:latin typeface="Corbel" panose="020B0503020204020204" pitchFamily="34" charset="0"/>
              </a:rPr>
              <a:t>–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резюмировал </a:t>
            </a:r>
            <a:r>
              <a:rPr lang="ru-RU" sz="4800" dirty="0">
                <a:latin typeface="Corbel" panose="020B0503020204020204" pitchFamily="34" charset="0"/>
              </a:rPr>
              <a:t>чиновник. </a:t>
            </a:r>
            <a:r>
              <a:rPr lang="ru-RU" sz="4800" b="1" dirty="0">
                <a:latin typeface="Corbel" panose="020B0503020204020204" pitchFamily="34" charset="0"/>
              </a:rPr>
              <a:t>Какое транспортное </a:t>
            </a:r>
            <a:r>
              <a:rPr lang="ru-RU" sz="4800" b="1" dirty="0" smtClean="0">
                <a:latin typeface="Corbel" panose="020B0503020204020204" pitchFamily="34" charset="0"/>
              </a:rPr>
              <a:t>средство они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использовали?</a:t>
            </a:r>
            <a:endParaRPr lang="en-US" sz="4800" b="1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Pentru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 </a:t>
            </a:r>
            <a:r>
              <a:rPr lang="en-US" sz="4800" dirty="0" err="1">
                <a:latin typeface="Corbel" panose="020B0503020204020204" pitchFamily="34" charset="0"/>
              </a:rPr>
              <a:t>înțelege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problemele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orășenilor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primarul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orașului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Nijni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Taghil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a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propus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oficialilor</a:t>
            </a:r>
            <a:r>
              <a:rPr lang="en-US" sz="4800" dirty="0">
                <a:latin typeface="Corbel" panose="020B0503020204020204" pitchFamily="34" charset="0"/>
              </a:rPr>
              <a:t> un test drive. </a:t>
            </a:r>
            <a:r>
              <a:rPr lang="en-US" sz="4800" dirty="0" err="1">
                <a:latin typeface="Corbel" panose="020B0503020204020204" pitchFamily="34" charset="0"/>
              </a:rPr>
              <a:t>Aceștia</a:t>
            </a:r>
            <a:r>
              <a:rPr lang="en-US" sz="4800" dirty="0">
                <a:latin typeface="Corbel" panose="020B0503020204020204" pitchFamily="34" charset="0"/>
              </a:rPr>
              <a:t> au </a:t>
            </a:r>
            <a:r>
              <a:rPr lang="en-US" sz="4800" dirty="0" err="1">
                <a:latin typeface="Corbel" panose="020B0503020204020204" pitchFamily="34" charset="0"/>
              </a:rPr>
              <a:t>parcurs</a:t>
            </a:r>
            <a:r>
              <a:rPr lang="en-US" sz="4800" dirty="0">
                <a:latin typeface="Corbel" panose="020B0503020204020204" pitchFamily="34" charset="0"/>
              </a:rPr>
              <a:t> o </a:t>
            </a:r>
            <a:r>
              <a:rPr lang="en-US" sz="4800" dirty="0" err="1">
                <a:latin typeface="Corbel" panose="020B0503020204020204" pitchFamily="34" charset="0"/>
              </a:rPr>
              <a:t>distanță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scurtă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dar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cauza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bordurilor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înalte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altor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obstacole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nimeni</a:t>
            </a:r>
            <a:r>
              <a:rPr lang="en-US" sz="4800" dirty="0">
                <a:latin typeface="Corbel" panose="020B0503020204020204" pitchFamily="34" charset="0"/>
              </a:rPr>
              <a:t> nu a </a:t>
            </a:r>
            <a:r>
              <a:rPr lang="en-US" sz="4800" dirty="0" err="1">
                <a:latin typeface="Corbel" panose="020B0503020204020204" pitchFamily="34" charset="0"/>
              </a:rPr>
              <a:t>ajuns</a:t>
            </a:r>
            <a:r>
              <a:rPr lang="en-US" sz="4800" dirty="0">
                <a:latin typeface="Corbel" panose="020B0503020204020204" pitchFamily="34" charset="0"/>
              </a:rPr>
              <a:t> la </a:t>
            </a:r>
            <a:r>
              <a:rPr lang="en-US" sz="4800" dirty="0" err="1">
                <a:latin typeface="Corbel" panose="020B0503020204020204" pitchFamily="34" charset="0"/>
              </a:rPr>
              <a:t>finiș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”</a:t>
            </a:r>
            <a:r>
              <a:rPr lang="en-US" sz="4800" dirty="0">
                <a:latin typeface="Corbel" panose="020B0503020204020204" pitchFamily="34" charset="0"/>
              </a:rPr>
              <a:t>E </a:t>
            </a:r>
            <a:r>
              <a:rPr lang="en-US" sz="4800" dirty="0" err="1">
                <a:latin typeface="Corbel" panose="020B0503020204020204" pitchFamily="34" charset="0"/>
              </a:rPr>
              <a:t>practic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imposibil</a:t>
            </a:r>
            <a:r>
              <a:rPr lang="en-US" sz="4800" dirty="0">
                <a:latin typeface="Corbel" panose="020B0503020204020204" pitchFamily="34" charset="0"/>
              </a:rPr>
              <a:t>” - a </a:t>
            </a:r>
            <a:r>
              <a:rPr lang="en-US" sz="4800" dirty="0" err="1">
                <a:latin typeface="Corbel" panose="020B0503020204020204" pitchFamily="34" charset="0"/>
              </a:rPr>
              <a:t>rezumat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oficialul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Ce </a:t>
            </a:r>
            <a:r>
              <a:rPr lang="en-US" sz="4800" b="1" dirty="0" err="1">
                <a:latin typeface="Corbel" panose="020B0503020204020204" pitchFamily="34" charset="0"/>
              </a:rPr>
              <a:t>vehicule</a:t>
            </a:r>
            <a:r>
              <a:rPr lang="en-US" sz="4800" b="1" dirty="0">
                <a:latin typeface="Corbel" panose="020B0503020204020204" pitchFamily="34" charset="0"/>
              </a:rPr>
              <a:t> au </a:t>
            </a:r>
            <a:r>
              <a:rPr lang="en-US" sz="4800" b="1" dirty="0" err="1">
                <a:latin typeface="Corbel" panose="020B0503020204020204" pitchFamily="34" charset="0"/>
              </a:rPr>
              <a:t>folosit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oficialii</a:t>
            </a:r>
            <a:r>
              <a:rPr lang="en-US" sz="4800" b="1" dirty="0">
                <a:latin typeface="Corbel" panose="020B0503020204020204" pitchFamily="34" charset="0"/>
              </a:rPr>
              <a:t>? </a:t>
            </a:r>
            <a:endParaRPr lang="ru-RU" sz="4800" b="1" dirty="0">
              <a:latin typeface="Corbel" panose="020B0503020204020204" pitchFamily="34" charset="0"/>
            </a:endParaRPr>
          </a:p>
        </p:txBody>
      </p:sp>
      <p:sp>
        <p:nvSpPr>
          <p:cNvPr id="16" name="Google Shape;253;p20"/>
          <p:cNvSpPr txBox="1"/>
          <p:nvPr/>
        </p:nvSpPr>
        <p:spPr>
          <a:xfrm>
            <a:off x="292193" y="10488800"/>
            <a:ext cx="9583326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97878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Чтобы </a:t>
            </a:r>
            <a:r>
              <a:rPr lang="ru-RU" sz="4800" dirty="0">
                <a:latin typeface="Corbel" panose="020B0503020204020204" pitchFamily="34" charset="0"/>
              </a:rPr>
              <a:t>прочувствовать проблемы горожан, мэр Нижнего </a:t>
            </a:r>
            <a:r>
              <a:rPr lang="ru-RU" sz="4800" dirty="0" smtClean="0">
                <a:latin typeface="Corbel" panose="020B0503020204020204" pitchFamily="34" charset="0"/>
              </a:rPr>
              <a:t>Тагила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предложил </a:t>
            </a:r>
            <a:r>
              <a:rPr lang="ru-RU" sz="4800" dirty="0">
                <a:latin typeface="Corbel" panose="020B0503020204020204" pitchFamily="34" charset="0"/>
              </a:rPr>
              <a:t>чиновникам тест-драйв. Им надо было проехать </a:t>
            </a:r>
            <a:r>
              <a:rPr lang="ru-RU" sz="4800" dirty="0" smtClean="0">
                <a:latin typeface="Corbel" panose="020B0503020204020204" pitchFamily="34" charset="0"/>
              </a:rPr>
              <a:t>небольшое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расстояние</a:t>
            </a:r>
            <a:r>
              <a:rPr lang="ru-RU" sz="4800" dirty="0">
                <a:latin typeface="Corbel" panose="020B0503020204020204" pitchFamily="34" charset="0"/>
              </a:rPr>
              <a:t>, но из-за высоких бордюров и других препятствий никто </a:t>
            </a:r>
            <a:r>
              <a:rPr lang="ru-RU" sz="4800" dirty="0" smtClean="0">
                <a:latin typeface="Corbel" panose="020B0503020204020204" pitchFamily="34" charset="0"/>
              </a:rPr>
              <a:t>так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и </a:t>
            </a:r>
            <a:r>
              <a:rPr lang="ru-RU" sz="4800" dirty="0">
                <a:latin typeface="Corbel" panose="020B0503020204020204" pitchFamily="34" charset="0"/>
              </a:rPr>
              <a:t>не добрался до финиша. «В одиночку практически невозможно», </a:t>
            </a:r>
            <a:r>
              <a:rPr lang="ru-RU" sz="4800" dirty="0" smtClean="0">
                <a:latin typeface="Corbel" panose="020B0503020204020204" pitchFamily="34" charset="0"/>
              </a:rPr>
              <a:t>–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резюмировал </a:t>
            </a:r>
            <a:r>
              <a:rPr lang="ru-RU" sz="4800" dirty="0">
                <a:latin typeface="Corbel" panose="020B0503020204020204" pitchFamily="34" charset="0"/>
              </a:rPr>
              <a:t>чиновник. </a:t>
            </a:r>
            <a:r>
              <a:rPr lang="ru-RU" sz="4800" b="1" dirty="0">
                <a:latin typeface="Corbel" panose="020B0503020204020204" pitchFamily="34" charset="0"/>
              </a:rPr>
              <a:t>Какое транспортное </a:t>
            </a:r>
            <a:r>
              <a:rPr lang="ru-RU" sz="4800" b="1" dirty="0" smtClean="0">
                <a:latin typeface="Corbel" panose="020B0503020204020204" pitchFamily="34" charset="0"/>
              </a:rPr>
              <a:t>средство они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использовали?</a:t>
            </a:r>
            <a:endParaRPr lang="en-US" sz="4800" b="1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Pentru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 </a:t>
            </a:r>
            <a:r>
              <a:rPr lang="en-US" sz="4800" dirty="0" err="1">
                <a:latin typeface="Corbel" panose="020B0503020204020204" pitchFamily="34" charset="0"/>
              </a:rPr>
              <a:t>înțelege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problemele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orășenilor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primarul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orașului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Nijni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Taghil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a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propus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oficialilor</a:t>
            </a:r>
            <a:r>
              <a:rPr lang="en-US" sz="4800" dirty="0">
                <a:latin typeface="Corbel" panose="020B0503020204020204" pitchFamily="34" charset="0"/>
              </a:rPr>
              <a:t> un test drive. </a:t>
            </a:r>
            <a:r>
              <a:rPr lang="en-US" sz="4800" dirty="0" err="1">
                <a:latin typeface="Corbel" panose="020B0503020204020204" pitchFamily="34" charset="0"/>
              </a:rPr>
              <a:t>Aceștia</a:t>
            </a:r>
            <a:r>
              <a:rPr lang="en-US" sz="4800" dirty="0">
                <a:latin typeface="Corbel" panose="020B0503020204020204" pitchFamily="34" charset="0"/>
              </a:rPr>
              <a:t> au </a:t>
            </a:r>
            <a:r>
              <a:rPr lang="en-US" sz="4800" dirty="0" err="1">
                <a:latin typeface="Corbel" panose="020B0503020204020204" pitchFamily="34" charset="0"/>
              </a:rPr>
              <a:t>parcurs</a:t>
            </a:r>
            <a:r>
              <a:rPr lang="en-US" sz="4800" dirty="0">
                <a:latin typeface="Corbel" panose="020B0503020204020204" pitchFamily="34" charset="0"/>
              </a:rPr>
              <a:t> o </a:t>
            </a:r>
            <a:r>
              <a:rPr lang="en-US" sz="4800" dirty="0" err="1">
                <a:latin typeface="Corbel" panose="020B0503020204020204" pitchFamily="34" charset="0"/>
              </a:rPr>
              <a:t>distanță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scurtă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dar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cauza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bordurilor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înalte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altor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obstacole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nimeni</a:t>
            </a:r>
            <a:r>
              <a:rPr lang="en-US" sz="4800" dirty="0">
                <a:latin typeface="Corbel" panose="020B0503020204020204" pitchFamily="34" charset="0"/>
              </a:rPr>
              <a:t> nu a </a:t>
            </a:r>
            <a:r>
              <a:rPr lang="en-US" sz="4800" dirty="0" err="1">
                <a:latin typeface="Corbel" panose="020B0503020204020204" pitchFamily="34" charset="0"/>
              </a:rPr>
              <a:t>ajuns</a:t>
            </a:r>
            <a:r>
              <a:rPr lang="en-US" sz="4800" dirty="0">
                <a:latin typeface="Corbel" panose="020B0503020204020204" pitchFamily="34" charset="0"/>
              </a:rPr>
              <a:t> la </a:t>
            </a:r>
            <a:r>
              <a:rPr lang="en-US" sz="4800" dirty="0" err="1">
                <a:latin typeface="Corbel" panose="020B0503020204020204" pitchFamily="34" charset="0"/>
              </a:rPr>
              <a:t>finiș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”</a:t>
            </a:r>
            <a:r>
              <a:rPr lang="en-US" sz="4800" dirty="0">
                <a:latin typeface="Corbel" panose="020B0503020204020204" pitchFamily="34" charset="0"/>
              </a:rPr>
              <a:t>E </a:t>
            </a:r>
            <a:r>
              <a:rPr lang="en-US" sz="4800" dirty="0" err="1">
                <a:latin typeface="Corbel" panose="020B0503020204020204" pitchFamily="34" charset="0"/>
              </a:rPr>
              <a:t>practic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imposibil</a:t>
            </a:r>
            <a:r>
              <a:rPr lang="en-US" sz="4800" dirty="0">
                <a:latin typeface="Corbel" panose="020B0503020204020204" pitchFamily="34" charset="0"/>
              </a:rPr>
              <a:t>” - a </a:t>
            </a:r>
            <a:r>
              <a:rPr lang="en-US" sz="4800" dirty="0" err="1">
                <a:latin typeface="Corbel" panose="020B0503020204020204" pitchFamily="34" charset="0"/>
              </a:rPr>
              <a:t>rezumat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oficialul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Ce </a:t>
            </a:r>
            <a:r>
              <a:rPr lang="en-US" sz="4800" b="1" dirty="0" err="1">
                <a:latin typeface="Corbel" panose="020B0503020204020204" pitchFamily="34" charset="0"/>
              </a:rPr>
              <a:t>vehicule</a:t>
            </a:r>
            <a:r>
              <a:rPr lang="en-US" sz="4800" b="1" dirty="0">
                <a:latin typeface="Corbel" panose="020B0503020204020204" pitchFamily="34" charset="0"/>
              </a:rPr>
              <a:t> au </a:t>
            </a:r>
            <a:r>
              <a:rPr lang="en-US" sz="4800" b="1" dirty="0" err="1">
                <a:latin typeface="Corbel" panose="020B0503020204020204" pitchFamily="34" charset="0"/>
              </a:rPr>
              <a:t>folosit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oficialii</a:t>
            </a:r>
            <a:r>
              <a:rPr lang="en-US" sz="4800" b="1" dirty="0">
                <a:latin typeface="Corbel" panose="020B0503020204020204" pitchFamily="34" charset="0"/>
              </a:rPr>
              <a:t>? </a:t>
            </a:r>
            <a:endParaRPr lang="ru-RU" sz="4800" b="1" dirty="0">
              <a:latin typeface="Corbel" panose="020B0503020204020204" pitchFamily="34" charset="0"/>
            </a:endParaRPr>
          </a:p>
        </p:txBody>
      </p:sp>
      <p:sp>
        <p:nvSpPr>
          <p:cNvPr id="16" name="Google Shape;253;p20"/>
          <p:cNvSpPr txBox="1"/>
          <p:nvPr/>
        </p:nvSpPr>
        <p:spPr>
          <a:xfrm>
            <a:off x="292193" y="10488800"/>
            <a:ext cx="9583326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8919126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5082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300" dirty="0">
                <a:latin typeface="Corbel" panose="020B0503020204020204" pitchFamily="34" charset="0"/>
              </a:rPr>
              <a:t>Скотт </a:t>
            </a:r>
            <a:r>
              <a:rPr lang="ru-RU" sz="5300" dirty="0" err="1">
                <a:latin typeface="Corbel" panose="020B0503020204020204" pitchFamily="34" charset="0"/>
              </a:rPr>
              <a:t>Маккуайр</a:t>
            </a:r>
            <a:r>
              <a:rPr lang="ru-RU" sz="5300" dirty="0">
                <a:latin typeface="Corbel" panose="020B0503020204020204" pitchFamily="34" charset="0"/>
              </a:rPr>
              <a:t> пишет, что сегодня традиционные функции окон</a:t>
            </a:r>
            <a:endParaRPr lang="en-US" sz="5300" dirty="0">
              <a:latin typeface="Corbel" panose="020B0503020204020204" pitchFamily="34" charset="0"/>
            </a:endParaRP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– обеспечение светом и вентиляцию – выполняют системы</a:t>
            </a:r>
            <a:endParaRPr lang="en-US" sz="5300" dirty="0">
              <a:latin typeface="Corbel" panose="020B0503020204020204" pitchFamily="34" charset="0"/>
            </a:endParaRP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освещения и кондиционирования. Неудивительно, что в одном</a:t>
            </a:r>
            <a:endParaRPr lang="en-US" sz="5300" dirty="0">
              <a:latin typeface="Corbel" panose="020B0503020204020204" pitchFamily="34" charset="0"/>
            </a:endParaRP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произведении ХХ века окна сравнивают… </a:t>
            </a:r>
            <a:r>
              <a:rPr lang="ru-RU" sz="5300" b="1" dirty="0">
                <a:latin typeface="Corbel" panose="020B0503020204020204" pitchFamily="34" charset="0"/>
              </a:rPr>
              <a:t>С какой бытовой</a:t>
            </a:r>
            <a:endParaRPr lang="en-US" sz="5300" b="1" dirty="0">
              <a:latin typeface="Corbel" panose="020B0503020204020204" pitchFamily="34" charset="0"/>
            </a:endParaRPr>
          </a:p>
          <a:p>
            <a:pPr fontAlgn="base"/>
            <a:r>
              <a:rPr lang="ru-RU" sz="5300" b="1" dirty="0">
                <a:latin typeface="Corbel" panose="020B0503020204020204" pitchFamily="34" charset="0"/>
              </a:rPr>
              <a:t>техникой?</a:t>
            </a:r>
            <a:endParaRPr lang="en-US" sz="5300" b="1" dirty="0">
              <a:latin typeface="Corbel" panose="020B0503020204020204" pitchFamily="34" charset="0"/>
            </a:endParaRPr>
          </a:p>
          <a:p>
            <a:pPr fontAlgn="base"/>
            <a:r>
              <a:rPr lang="en-US" sz="5300" dirty="0">
                <a:latin typeface="Corbel" panose="020B0503020204020204" pitchFamily="34" charset="0"/>
              </a:rPr>
              <a:t>Scott </a:t>
            </a:r>
            <a:r>
              <a:rPr lang="en-US" sz="5300" dirty="0" err="1">
                <a:latin typeface="Corbel" panose="020B0503020204020204" pitchFamily="34" charset="0"/>
              </a:rPr>
              <a:t>McQuire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scrie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astăzi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funcțiile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tradiționale</a:t>
            </a:r>
            <a:r>
              <a:rPr lang="en-US" sz="5300" dirty="0">
                <a:latin typeface="Corbel" panose="020B0503020204020204" pitchFamily="34" charset="0"/>
              </a:rPr>
              <a:t> ale </a:t>
            </a:r>
            <a:r>
              <a:rPr lang="en-US" sz="5300" dirty="0" err="1">
                <a:latin typeface="Corbel" panose="020B0503020204020204" pitchFamily="34" charset="0"/>
              </a:rPr>
              <a:t>ferestrelor</a:t>
            </a:r>
            <a:r>
              <a:rPr lang="en-US" sz="5300" dirty="0">
                <a:latin typeface="Corbel" panose="020B0503020204020204" pitchFamily="34" charset="0"/>
              </a:rPr>
              <a:t> –</a:t>
            </a:r>
          </a:p>
          <a:p>
            <a:pPr fontAlgn="base"/>
            <a:r>
              <a:rPr lang="en-US" sz="5300" dirty="0" err="1">
                <a:latin typeface="Corbel" panose="020B0503020204020204" pitchFamily="34" charset="0"/>
              </a:rPr>
              <a:t>asigurarea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luminii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și</a:t>
            </a:r>
            <a:r>
              <a:rPr lang="en-US" sz="5300" dirty="0">
                <a:latin typeface="Corbel" panose="020B0503020204020204" pitchFamily="34" charset="0"/>
              </a:rPr>
              <a:t> a </a:t>
            </a:r>
            <a:r>
              <a:rPr lang="en-US" sz="5300" dirty="0" err="1">
                <a:latin typeface="Corbel" panose="020B0503020204020204" pitchFamily="34" charset="0"/>
              </a:rPr>
              <a:t>ventilației</a:t>
            </a:r>
            <a:r>
              <a:rPr lang="en-US" sz="5300" dirty="0">
                <a:latin typeface="Corbel" panose="020B0503020204020204" pitchFamily="34" charset="0"/>
              </a:rPr>
              <a:t> - </a:t>
            </a:r>
            <a:r>
              <a:rPr lang="en-US" sz="5300" dirty="0" err="1">
                <a:latin typeface="Corbel" panose="020B0503020204020204" pitchFamily="34" charset="0"/>
              </a:rPr>
              <a:t>sunt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îndeplinite</a:t>
            </a:r>
            <a:r>
              <a:rPr lang="en-US" sz="5300" dirty="0">
                <a:latin typeface="Corbel" panose="020B0503020204020204" pitchFamily="34" charset="0"/>
              </a:rPr>
              <a:t> de </a:t>
            </a:r>
            <a:r>
              <a:rPr lang="en-US" sz="5300" dirty="0" err="1">
                <a:latin typeface="Corbel" panose="020B0503020204020204" pitchFamily="34" charset="0"/>
              </a:rPr>
              <a:t>sistemele</a:t>
            </a:r>
            <a:r>
              <a:rPr lang="en-US" sz="5300" dirty="0">
                <a:latin typeface="Corbel" panose="020B0503020204020204" pitchFamily="34" charset="0"/>
              </a:rPr>
              <a:t> de</a:t>
            </a:r>
          </a:p>
          <a:p>
            <a:pPr fontAlgn="base"/>
            <a:r>
              <a:rPr lang="en-US" sz="5300" dirty="0" err="1">
                <a:latin typeface="Corbel" panose="020B0503020204020204" pitchFamily="34" charset="0"/>
              </a:rPr>
              <a:t>iluminare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și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aer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condiționat</a:t>
            </a:r>
            <a:r>
              <a:rPr lang="en-US" sz="5300" dirty="0">
                <a:latin typeface="Corbel" panose="020B0503020204020204" pitchFamily="34" charset="0"/>
              </a:rPr>
              <a:t>. Nu e</a:t>
            </a:r>
            <a:r>
              <a:rPr lang="ro-MD" sz="5300" dirty="0">
                <a:latin typeface="Corbel" panose="020B0503020204020204" pitchFamily="34" charset="0"/>
              </a:rPr>
              <a:t>ste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surprinzător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faptul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într</a:t>
            </a:r>
            <a:r>
              <a:rPr lang="en-US" sz="5300" dirty="0">
                <a:latin typeface="Corbel" panose="020B0503020204020204" pitchFamily="34" charset="0"/>
              </a:rPr>
              <a:t>-un </a:t>
            </a:r>
            <a:endParaRPr lang="ro-MD" sz="5300" dirty="0">
              <a:latin typeface="Corbel" panose="020B0503020204020204" pitchFamily="34" charset="0"/>
            </a:endParaRPr>
          </a:p>
          <a:p>
            <a:pPr fontAlgn="base"/>
            <a:r>
              <a:rPr lang="en-US" sz="5300" dirty="0">
                <a:latin typeface="Corbel" panose="020B0503020204020204" pitchFamily="34" charset="0"/>
              </a:rPr>
              <a:t>roman</a:t>
            </a:r>
            <a:r>
              <a:rPr lang="ro-MD" sz="5300" dirty="0">
                <a:latin typeface="Corbel" panose="020B0503020204020204" pitchFamily="34" charset="0"/>
              </a:rPr>
              <a:t> </a:t>
            </a:r>
            <a:r>
              <a:rPr lang="en-US" sz="5300" dirty="0">
                <a:latin typeface="Corbel" panose="020B0503020204020204" pitchFamily="34" charset="0"/>
              </a:rPr>
              <a:t>din sec. XX </a:t>
            </a:r>
            <a:r>
              <a:rPr lang="en-US" sz="5300" dirty="0" err="1">
                <a:latin typeface="Corbel" panose="020B0503020204020204" pitchFamily="34" charset="0"/>
              </a:rPr>
              <a:t>ferestrele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sunt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comparate</a:t>
            </a:r>
            <a:r>
              <a:rPr lang="en-US" sz="5300" dirty="0">
                <a:latin typeface="Corbel" panose="020B0503020204020204" pitchFamily="34" charset="0"/>
              </a:rPr>
              <a:t> cu… </a:t>
            </a:r>
            <a:r>
              <a:rPr lang="en-US" sz="5300" b="1" dirty="0">
                <a:latin typeface="Corbel" panose="020B0503020204020204" pitchFamily="34" charset="0"/>
              </a:rPr>
              <a:t>Ce </a:t>
            </a:r>
            <a:r>
              <a:rPr lang="en-US" sz="5300" b="1" dirty="0" err="1">
                <a:latin typeface="Corbel" panose="020B0503020204020204" pitchFamily="34" charset="0"/>
              </a:rPr>
              <a:t>electrocasnică</a:t>
            </a:r>
            <a:r>
              <a:rPr lang="en-US" sz="5300" b="1" dirty="0">
                <a:latin typeface="Corbel" panose="020B0503020204020204" pitchFamily="34" charset="0"/>
              </a:rPr>
              <a:t>?</a:t>
            </a:r>
            <a:endParaRPr lang="ru-RU" sz="5300" b="1" dirty="0">
              <a:latin typeface="Corbel" panose="020B0503020204020204" pitchFamily="34" charset="0"/>
            </a:endParaRPr>
          </a:p>
        </p:txBody>
      </p:sp>
      <p:sp>
        <p:nvSpPr>
          <p:cNvPr id="13" name="Google Shape;253;p20"/>
          <p:cNvSpPr txBox="1"/>
          <p:nvPr/>
        </p:nvSpPr>
        <p:spPr>
          <a:xfrm>
            <a:off x="292193" y="10488800"/>
            <a:ext cx="9583326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36667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5082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300" dirty="0">
                <a:latin typeface="Corbel" panose="020B0503020204020204" pitchFamily="34" charset="0"/>
              </a:rPr>
              <a:t>Скотт </a:t>
            </a:r>
            <a:r>
              <a:rPr lang="ru-RU" sz="5300" dirty="0" err="1">
                <a:latin typeface="Corbel" panose="020B0503020204020204" pitchFamily="34" charset="0"/>
              </a:rPr>
              <a:t>Маккуайр</a:t>
            </a:r>
            <a:r>
              <a:rPr lang="ru-RU" sz="5300" dirty="0">
                <a:latin typeface="Corbel" panose="020B0503020204020204" pitchFamily="34" charset="0"/>
              </a:rPr>
              <a:t> пишет, что сегодня традиционные функции окон</a:t>
            </a:r>
            <a:endParaRPr lang="en-US" sz="5300" dirty="0">
              <a:latin typeface="Corbel" panose="020B0503020204020204" pitchFamily="34" charset="0"/>
            </a:endParaRP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– обеспечение светом и вентиляцию – выполняют системы</a:t>
            </a:r>
            <a:endParaRPr lang="en-US" sz="5300" dirty="0">
              <a:latin typeface="Corbel" panose="020B0503020204020204" pitchFamily="34" charset="0"/>
            </a:endParaRP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освещения и кондиционирования. Неудивительно, что в одном</a:t>
            </a:r>
            <a:endParaRPr lang="en-US" sz="5300" dirty="0">
              <a:latin typeface="Corbel" panose="020B0503020204020204" pitchFamily="34" charset="0"/>
            </a:endParaRPr>
          </a:p>
          <a:p>
            <a:pPr fontAlgn="base"/>
            <a:r>
              <a:rPr lang="ru-RU" sz="5300" dirty="0">
                <a:latin typeface="Corbel" panose="020B0503020204020204" pitchFamily="34" charset="0"/>
              </a:rPr>
              <a:t>произведении ХХ века окна сравнивают… </a:t>
            </a:r>
            <a:r>
              <a:rPr lang="ru-RU" sz="5300" b="1" dirty="0">
                <a:latin typeface="Corbel" panose="020B0503020204020204" pitchFamily="34" charset="0"/>
              </a:rPr>
              <a:t>С какой бытовой</a:t>
            </a:r>
            <a:endParaRPr lang="en-US" sz="5300" b="1" dirty="0">
              <a:latin typeface="Corbel" panose="020B0503020204020204" pitchFamily="34" charset="0"/>
            </a:endParaRPr>
          </a:p>
          <a:p>
            <a:pPr fontAlgn="base"/>
            <a:r>
              <a:rPr lang="ru-RU" sz="5300" b="1" dirty="0">
                <a:latin typeface="Corbel" panose="020B0503020204020204" pitchFamily="34" charset="0"/>
              </a:rPr>
              <a:t>техникой?</a:t>
            </a:r>
            <a:endParaRPr lang="en-US" sz="5300" b="1" dirty="0">
              <a:latin typeface="Corbel" panose="020B0503020204020204" pitchFamily="34" charset="0"/>
            </a:endParaRPr>
          </a:p>
          <a:p>
            <a:pPr fontAlgn="base"/>
            <a:r>
              <a:rPr lang="en-US" sz="5300" dirty="0">
                <a:latin typeface="Corbel" panose="020B0503020204020204" pitchFamily="34" charset="0"/>
              </a:rPr>
              <a:t>Scott </a:t>
            </a:r>
            <a:r>
              <a:rPr lang="en-US" sz="5300" dirty="0" err="1">
                <a:latin typeface="Corbel" panose="020B0503020204020204" pitchFamily="34" charset="0"/>
              </a:rPr>
              <a:t>McQuire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scrie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astăzi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funcțiile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tradiționale</a:t>
            </a:r>
            <a:r>
              <a:rPr lang="en-US" sz="5300" dirty="0">
                <a:latin typeface="Corbel" panose="020B0503020204020204" pitchFamily="34" charset="0"/>
              </a:rPr>
              <a:t> ale </a:t>
            </a:r>
            <a:r>
              <a:rPr lang="en-US" sz="5300" dirty="0" err="1">
                <a:latin typeface="Corbel" panose="020B0503020204020204" pitchFamily="34" charset="0"/>
              </a:rPr>
              <a:t>ferestrelor</a:t>
            </a:r>
            <a:r>
              <a:rPr lang="en-US" sz="5300" dirty="0">
                <a:latin typeface="Corbel" panose="020B0503020204020204" pitchFamily="34" charset="0"/>
              </a:rPr>
              <a:t> –</a:t>
            </a:r>
          </a:p>
          <a:p>
            <a:pPr fontAlgn="base"/>
            <a:r>
              <a:rPr lang="en-US" sz="5300" dirty="0" err="1">
                <a:latin typeface="Corbel" panose="020B0503020204020204" pitchFamily="34" charset="0"/>
              </a:rPr>
              <a:t>asigurarea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luminii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și</a:t>
            </a:r>
            <a:r>
              <a:rPr lang="en-US" sz="5300" dirty="0">
                <a:latin typeface="Corbel" panose="020B0503020204020204" pitchFamily="34" charset="0"/>
              </a:rPr>
              <a:t> a </a:t>
            </a:r>
            <a:r>
              <a:rPr lang="en-US" sz="5300" dirty="0" err="1">
                <a:latin typeface="Corbel" panose="020B0503020204020204" pitchFamily="34" charset="0"/>
              </a:rPr>
              <a:t>ventilației</a:t>
            </a:r>
            <a:r>
              <a:rPr lang="en-US" sz="5300" dirty="0">
                <a:latin typeface="Corbel" panose="020B0503020204020204" pitchFamily="34" charset="0"/>
              </a:rPr>
              <a:t> - </a:t>
            </a:r>
            <a:r>
              <a:rPr lang="en-US" sz="5300" dirty="0" err="1">
                <a:latin typeface="Corbel" panose="020B0503020204020204" pitchFamily="34" charset="0"/>
              </a:rPr>
              <a:t>sunt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îndeplinite</a:t>
            </a:r>
            <a:r>
              <a:rPr lang="en-US" sz="5300" dirty="0">
                <a:latin typeface="Corbel" panose="020B0503020204020204" pitchFamily="34" charset="0"/>
              </a:rPr>
              <a:t> de </a:t>
            </a:r>
            <a:r>
              <a:rPr lang="en-US" sz="5300" dirty="0" err="1">
                <a:latin typeface="Corbel" panose="020B0503020204020204" pitchFamily="34" charset="0"/>
              </a:rPr>
              <a:t>sistemele</a:t>
            </a:r>
            <a:r>
              <a:rPr lang="en-US" sz="5300" dirty="0">
                <a:latin typeface="Corbel" panose="020B0503020204020204" pitchFamily="34" charset="0"/>
              </a:rPr>
              <a:t> de</a:t>
            </a:r>
          </a:p>
          <a:p>
            <a:pPr fontAlgn="base"/>
            <a:r>
              <a:rPr lang="en-US" sz="5300" dirty="0" err="1">
                <a:latin typeface="Corbel" panose="020B0503020204020204" pitchFamily="34" charset="0"/>
              </a:rPr>
              <a:t>iluminare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și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aer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condiționat</a:t>
            </a:r>
            <a:r>
              <a:rPr lang="en-US" sz="5300" dirty="0">
                <a:latin typeface="Corbel" panose="020B0503020204020204" pitchFamily="34" charset="0"/>
              </a:rPr>
              <a:t>. Nu e</a:t>
            </a:r>
            <a:r>
              <a:rPr lang="ro-MD" sz="5300" dirty="0">
                <a:latin typeface="Corbel" panose="020B0503020204020204" pitchFamily="34" charset="0"/>
              </a:rPr>
              <a:t>ste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surprinzător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faptul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într</a:t>
            </a:r>
            <a:r>
              <a:rPr lang="en-US" sz="5300" dirty="0">
                <a:latin typeface="Corbel" panose="020B0503020204020204" pitchFamily="34" charset="0"/>
              </a:rPr>
              <a:t>-un </a:t>
            </a:r>
            <a:endParaRPr lang="ro-MD" sz="5300" dirty="0">
              <a:latin typeface="Corbel" panose="020B0503020204020204" pitchFamily="34" charset="0"/>
            </a:endParaRPr>
          </a:p>
          <a:p>
            <a:pPr fontAlgn="base"/>
            <a:r>
              <a:rPr lang="en-US" sz="5300" dirty="0">
                <a:latin typeface="Corbel" panose="020B0503020204020204" pitchFamily="34" charset="0"/>
              </a:rPr>
              <a:t>roman</a:t>
            </a:r>
            <a:r>
              <a:rPr lang="ro-MD" sz="5300" dirty="0">
                <a:latin typeface="Corbel" panose="020B0503020204020204" pitchFamily="34" charset="0"/>
              </a:rPr>
              <a:t> </a:t>
            </a:r>
            <a:r>
              <a:rPr lang="en-US" sz="5300" dirty="0">
                <a:latin typeface="Corbel" panose="020B0503020204020204" pitchFamily="34" charset="0"/>
              </a:rPr>
              <a:t>din sec. XX </a:t>
            </a:r>
            <a:r>
              <a:rPr lang="en-US" sz="5300" dirty="0" err="1">
                <a:latin typeface="Corbel" panose="020B0503020204020204" pitchFamily="34" charset="0"/>
              </a:rPr>
              <a:t>ferestrele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sunt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comparate</a:t>
            </a:r>
            <a:r>
              <a:rPr lang="en-US" sz="5300" dirty="0">
                <a:latin typeface="Corbel" panose="020B0503020204020204" pitchFamily="34" charset="0"/>
              </a:rPr>
              <a:t> cu… </a:t>
            </a:r>
            <a:r>
              <a:rPr lang="en-US" sz="5300" b="1" dirty="0">
                <a:latin typeface="Corbel" panose="020B0503020204020204" pitchFamily="34" charset="0"/>
              </a:rPr>
              <a:t>Ce </a:t>
            </a:r>
            <a:r>
              <a:rPr lang="en-US" sz="5300" b="1" dirty="0" err="1">
                <a:latin typeface="Corbel" panose="020B0503020204020204" pitchFamily="34" charset="0"/>
              </a:rPr>
              <a:t>electrocasnică</a:t>
            </a:r>
            <a:r>
              <a:rPr lang="en-US" sz="5300" b="1">
                <a:latin typeface="Corbel" panose="020B0503020204020204" pitchFamily="34" charset="0"/>
              </a:rPr>
              <a:t>?</a:t>
            </a:r>
            <a:endParaRPr lang="ru-RU" sz="5300" b="1" dirty="0">
              <a:latin typeface="Corbel" panose="020B0503020204020204" pitchFamily="34" charset="0"/>
            </a:endParaRPr>
          </a:p>
        </p:txBody>
      </p:sp>
      <p:sp>
        <p:nvSpPr>
          <p:cNvPr id="13" name="Google Shape;253;p20"/>
          <p:cNvSpPr txBox="1"/>
          <p:nvPr/>
        </p:nvSpPr>
        <p:spPr>
          <a:xfrm>
            <a:off x="292193" y="10488800"/>
            <a:ext cx="9583326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6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2066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lvl="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sz="44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В </a:t>
            </a:r>
            <a:r>
              <a:rPr lang="ru-RU" sz="6300" dirty="0">
                <a:latin typeface="Corbel" panose="020B0503020204020204" pitchFamily="34" charset="0"/>
              </a:rPr>
              <a:t>2013 году Вини </a:t>
            </a:r>
            <a:r>
              <a:rPr lang="ru-RU" sz="6300" dirty="0" err="1">
                <a:latin typeface="Corbel" panose="020B0503020204020204" pitchFamily="34" charset="0"/>
              </a:rPr>
              <a:t>Кумар</a:t>
            </a:r>
            <a:r>
              <a:rPr lang="ru-RU" sz="6300" dirty="0">
                <a:latin typeface="Corbel" panose="020B0503020204020204" pitchFamily="34" charset="0"/>
              </a:rPr>
              <a:t> выиграл престижную </a:t>
            </a:r>
            <a:r>
              <a:rPr lang="ru-RU" sz="6300" dirty="0" smtClean="0">
                <a:latin typeface="Corbel" panose="020B0503020204020204" pitchFamily="34" charset="0"/>
              </a:rPr>
              <a:t>награду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err="1" smtClean="0">
                <a:latin typeface="Corbel" panose="020B0503020204020204" pitchFamily="34" charset="0"/>
              </a:rPr>
              <a:t>Google</a:t>
            </a:r>
            <a:r>
              <a:rPr lang="ru-RU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err="1">
                <a:latin typeface="Corbel" panose="020B0503020204020204" pitchFamily="34" charset="0"/>
              </a:rPr>
              <a:t>Science</a:t>
            </a:r>
            <a:r>
              <a:rPr lang="ru-RU" sz="6300" dirty="0">
                <a:latin typeface="Corbel" panose="020B0503020204020204" pitchFamily="34" charset="0"/>
              </a:rPr>
              <a:t> </a:t>
            </a:r>
            <a:r>
              <a:rPr lang="ru-RU" sz="6300" dirty="0" err="1">
                <a:latin typeface="Corbel" panose="020B0503020204020204" pitchFamily="34" charset="0"/>
              </a:rPr>
              <a:t>Fair</a:t>
            </a:r>
            <a:r>
              <a:rPr lang="ru-RU" sz="6300" dirty="0">
                <a:latin typeface="Corbel" panose="020B0503020204020204" pitchFamily="34" charset="0"/>
              </a:rPr>
              <a:t>, создав приложение, </a:t>
            </a:r>
            <a:r>
              <a:rPr lang="ru-RU" sz="6300" dirty="0" smtClean="0">
                <a:latin typeface="Corbel" panose="020B0503020204020204" pitchFamily="34" charset="0"/>
              </a:rPr>
              <a:t>которое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предупреждает </a:t>
            </a:r>
            <a:r>
              <a:rPr lang="ru-RU" sz="6300" dirty="0">
                <a:latin typeface="Corbel" panose="020B0503020204020204" pitchFamily="34" charset="0"/>
              </a:rPr>
              <a:t>водителей, стоящих в пробке, 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о </a:t>
            </a:r>
            <a:r>
              <a:rPr lang="ru-RU" sz="6300" dirty="0">
                <a:latin typeface="Corbel" panose="020B0503020204020204" pitchFamily="34" charset="0"/>
              </a:rPr>
              <a:t>приближении машин. </a:t>
            </a:r>
            <a:r>
              <a:rPr lang="ru-RU" sz="6300" b="1" dirty="0" smtClean="0">
                <a:latin typeface="Corbel" panose="020B0503020204020204" pitchFamily="34" charset="0"/>
              </a:rPr>
              <a:t>Каких?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În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anul</a:t>
            </a:r>
            <a:r>
              <a:rPr lang="en-US" sz="6300" dirty="0">
                <a:latin typeface="Corbel" panose="020B0503020204020204" pitchFamily="34" charset="0"/>
              </a:rPr>
              <a:t> 2013 Vinay Kumar a </a:t>
            </a:r>
            <a:r>
              <a:rPr lang="en-US" sz="6300" dirty="0" err="1">
                <a:latin typeface="Corbel" panose="020B0503020204020204" pitchFamily="34" charset="0"/>
              </a:rPr>
              <a:t>câștigat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prestigiosul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premiu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Google </a:t>
            </a:r>
            <a:r>
              <a:rPr lang="en-US" sz="6300" dirty="0">
                <a:latin typeface="Corbel" panose="020B0503020204020204" pitchFamily="34" charset="0"/>
              </a:rPr>
              <a:t>Science Fair </a:t>
            </a:r>
            <a:r>
              <a:rPr lang="en-US" sz="6300" dirty="0" err="1">
                <a:latin typeface="Corbel" panose="020B0503020204020204" pitchFamily="34" charset="0"/>
              </a:rPr>
              <a:t>pentru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că</a:t>
            </a:r>
            <a:r>
              <a:rPr lang="en-US" sz="6300" dirty="0">
                <a:latin typeface="Corbel" panose="020B0503020204020204" pitchFamily="34" charset="0"/>
              </a:rPr>
              <a:t> a </a:t>
            </a:r>
            <a:r>
              <a:rPr lang="en-US" sz="6300" dirty="0" err="1">
                <a:latin typeface="Corbel" panose="020B0503020204020204" pitchFamily="34" charset="0"/>
              </a:rPr>
              <a:t>creat</a:t>
            </a:r>
            <a:r>
              <a:rPr lang="en-US" sz="6300" dirty="0">
                <a:latin typeface="Corbel" panose="020B0503020204020204" pitchFamily="34" charset="0"/>
              </a:rPr>
              <a:t> o </a:t>
            </a:r>
            <a:r>
              <a:rPr lang="en-US" sz="6300" dirty="0" err="1">
                <a:latin typeface="Corbel" panose="020B0503020204020204" pitchFamily="34" charset="0"/>
              </a:rPr>
              <a:t>aplicație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ce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avertizează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șoferii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în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trafic</a:t>
            </a:r>
            <a:r>
              <a:rPr lang="en-US" sz="6300" dirty="0">
                <a:latin typeface="Corbel" panose="020B0503020204020204" pitchFamily="34" charset="0"/>
              </a:rPr>
              <a:t>, </a:t>
            </a:r>
            <a:r>
              <a:rPr lang="en-US" sz="6300" dirty="0" err="1">
                <a:latin typeface="Corbel" panose="020B0503020204020204" pitchFamily="34" charset="0"/>
              </a:rPr>
              <a:t>atunci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când</a:t>
            </a:r>
            <a:r>
              <a:rPr lang="en-US" sz="6300" dirty="0">
                <a:latin typeface="Corbel" panose="020B0503020204020204" pitchFamily="34" charset="0"/>
              </a:rPr>
              <a:t> de </a:t>
            </a:r>
            <a:r>
              <a:rPr lang="en-US" sz="6300" dirty="0" err="1">
                <a:latin typeface="Corbel" panose="020B0503020204020204" pitchFamily="34" charset="0"/>
              </a:rPr>
              <a:t>dânșii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smtClean="0">
                <a:latin typeface="Corbel" panose="020B0503020204020204" pitchFamily="34" charset="0"/>
              </a:rPr>
              <a:t>se</a:t>
            </a: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apropie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alte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mașini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en-US" sz="6300" b="1" dirty="0">
                <a:latin typeface="Corbel" panose="020B0503020204020204" pitchFamily="34" charset="0"/>
              </a:rPr>
              <a:t>Ce </a:t>
            </a:r>
            <a:r>
              <a:rPr lang="en-US" sz="6300" b="1" dirty="0" err="1">
                <a:latin typeface="Corbel" panose="020B0503020204020204" pitchFamily="34" charset="0"/>
              </a:rPr>
              <a:t>fel</a:t>
            </a:r>
            <a:r>
              <a:rPr lang="en-US" sz="6300" b="1" dirty="0">
                <a:latin typeface="Corbel" panose="020B0503020204020204" pitchFamily="34" charset="0"/>
              </a:rPr>
              <a:t> de </a:t>
            </a:r>
            <a:r>
              <a:rPr lang="en-US" sz="6300" b="1" dirty="0" err="1">
                <a:latin typeface="Corbel" panose="020B0503020204020204" pitchFamily="34" charset="0"/>
              </a:rPr>
              <a:t>mașini</a:t>
            </a:r>
            <a:r>
              <a:rPr lang="en-US" sz="6300" b="1" dirty="0">
                <a:latin typeface="Corbel" panose="020B0503020204020204" pitchFamily="34" charset="0"/>
              </a:rPr>
              <a:t>?</a:t>
            </a:r>
            <a:r>
              <a:rPr lang="ru-RU" sz="6300" dirty="0">
                <a:latin typeface="Corbel" panose="020B0503020204020204" pitchFamily="34" charset="0"/>
              </a:rPr>
              <a:t/>
            </a:r>
            <a:br>
              <a:rPr lang="ru-RU" sz="6300" dirty="0">
                <a:latin typeface="Corbel" panose="020B0503020204020204" pitchFamily="34" charset="0"/>
              </a:rPr>
            </a:br>
            <a:endParaRPr lang="ru-RU" sz="6300" b="1" dirty="0">
              <a:latin typeface="Corbel" panose="020B0503020204020204" pitchFamily="34" charset="0"/>
            </a:endParaRPr>
          </a:p>
        </p:txBody>
      </p:sp>
      <p:sp>
        <p:nvSpPr>
          <p:cNvPr id="13" name="Google Shape;253;p20"/>
          <p:cNvSpPr txBox="1"/>
          <p:nvPr/>
        </p:nvSpPr>
        <p:spPr>
          <a:xfrm>
            <a:off x="292193" y="10488800"/>
            <a:ext cx="9583326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3070</TotalTime>
  <Words>1373</Words>
  <Application>Microsoft Office PowerPoint</Application>
  <PresentationFormat>Произвольный</PresentationFormat>
  <Paragraphs>166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ВОПРОС/ÎNTREBARE</vt:lpstr>
      <vt:lpstr>1   ВОПРОС/ÎNTREBARE</vt:lpstr>
      <vt:lpstr>2   ВОПРОС/ÎNTREBARE</vt:lpstr>
      <vt:lpstr>2   ВОПРОС/ÎNTREBARE</vt:lpstr>
      <vt:lpstr>3   ВОПРОС/ÎNTREBARE</vt:lpstr>
      <vt:lpstr>3   ВОПРОС/ÎNTREBARE</vt:lpstr>
      <vt:lpstr>4   ВОПРОС/ÎNTREBARE</vt:lpstr>
      <vt:lpstr>4   ВОПРОС/ÎNTREBARE</vt:lpstr>
      <vt:lpstr>5   ВОПРОС/ÎNTREBARE</vt:lpstr>
      <vt:lpstr>5   ВОПРОС/ÎNTREBARE</vt:lpstr>
      <vt:lpstr>6   ВОПРОС/ÎNTREBARE</vt:lpstr>
      <vt:lpstr>6   ВОПРОС/ÎNTREBARE</vt:lpstr>
      <vt:lpstr>7   ВОПРОС/ÎNTREBARE</vt:lpstr>
      <vt:lpstr>7   ВОПРОС/ÎNTREBARE</vt:lpstr>
      <vt:lpstr>7   ВОПРОС/ÎNTREBARE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421</cp:revision>
  <dcterms:modified xsi:type="dcterms:W3CDTF">2021-01-13T09:42:54Z</dcterms:modified>
</cp:coreProperties>
</file>