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 /><Relationship Id="rId13" Type="http://schemas.openxmlformats.org/officeDocument/2006/relationships/tableStyles" Target="tableStyles.xml" /><Relationship Id="rId3" Type="http://schemas.openxmlformats.org/officeDocument/2006/relationships/slide" Target="slides/slide2.xml" /><Relationship Id="rId7" Type="http://schemas.openxmlformats.org/officeDocument/2006/relationships/slide" Target="slides/slide6.xml" /><Relationship Id="rId12" Type="http://schemas.openxmlformats.org/officeDocument/2006/relationships/theme" Target="theme/theme1.xml" /><Relationship Id="rId2" Type="http://schemas.openxmlformats.org/officeDocument/2006/relationships/slide" Target="slides/slide1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1" Type="http://schemas.openxmlformats.org/officeDocument/2006/relationships/viewProps" Target="viewProps.xml" /><Relationship Id="rId5" Type="http://schemas.openxmlformats.org/officeDocument/2006/relationships/slide" Target="slides/slide4.xml" /><Relationship Id="rId10" Type="http://schemas.openxmlformats.org/officeDocument/2006/relationships/presProps" Target="presProps.xml" /><Relationship Id="rId4" Type="http://schemas.openxmlformats.org/officeDocument/2006/relationships/slide" Target="slides/slide3.xml" /><Relationship Id="rId9" Type="http://schemas.openxmlformats.org/officeDocument/2006/relationships/slide" Target="slides/slide8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5/12/2025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5/12/2025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1A3C89F8-0D2F-47FF-B903-151248265F4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accent2"/>
              </a:gs>
            </a:gsLst>
            <a:lin ang="81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10322" y="583345"/>
            <a:ext cx="5370268" cy="4164820"/>
          </a:xfrm>
        </p:spPr>
        <p:txBody>
          <a:bodyPr vert="horz" lIns="91440" tIns="45720" rIns="91440" bIns="45720" rtlCol="0" anchor="t">
            <a:normAutofit/>
          </a:bodyPr>
          <a:lstStyle/>
          <a:p>
            <a:pPr algn="r" defTabSz="914400">
              <a:lnSpc>
                <a:spcPct val="90000"/>
              </a:lnSpc>
            </a:pPr>
            <a:r>
              <a:rPr lang="en-US" sz="54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История развития понятия уравнения и систем уравнений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06171" y="5972174"/>
            <a:ext cx="6434024" cy="504825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 defTabSz="914400">
              <a:lnSpc>
                <a:spcPct val="90000"/>
              </a:lnSpc>
              <a:spcBef>
                <a:spcPts val="1000"/>
              </a:spcBef>
              <a:buNone/>
            </a:pPr>
            <a:r>
              <a:rPr lang="en-US" sz="1700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Подготовил ученик 11А класса Лука Тимур</a:t>
            </a:r>
          </a:p>
        </p:txBody>
      </p:sp>
      <p:sp>
        <p:nvSpPr>
          <p:cNvPr id="10" name="Graphic 13">
            <a:extLst>
              <a:ext uri="{FF2B5EF4-FFF2-40B4-BE49-F238E27FC236}">
                <a16:creationId xmlns:a16="http://schemas.microsoft.com/office/drawing/2014/main" id="{C5CB530E-515E-412C-9DF1-5F8FFBD6F38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605769" y="583345"/>
            <a:ext cx="104279" cy="139039"/>
          </a:xfrm>
          <a:custGeom>
            <a:avLst/>
            <a:gdLst>
              <a:gd name="connsiteX0" fmla="*/ 129602 w 139039"/>
              <a:gd name="connsiteY0" fmla="*/ 60082 h 139039"/>
              <a:gd name="connsiteX1" fmla="*/ 78957 w 139039"/>
              <a:gd name="connsiteY1" fmla="*/ 60082 h 139039"/>
              <a:gd name="connsiteX2" fmla="*/ 78957 w 139039"/>
              <a:gd name="connsiteY2" fmla="*/ 9437 h 139039"/>
              <a:gd name="connsiteX3" fmla="*/ 69520 w 139039"/>
              <a:gd name="connsiteY3" fmla="*/ 0 h 139039"/>
              <a:gd name="connsiteX4" fmla="*/ 60082 w 139039"/>
              <a:gd name="connsiteY4" fmla="*/ 9437 h 139039"/>
              <a:gd name="connsiteX5" fmla="*/ 60082 w 139039"/>
              <a:gd name="connsiteY5" fmla="*/ 60082 h 139039"/>
              <a:gd name="connsiteX6" fmla="*/ 9437 w 139039"/>
              <a:gd name="connsiteY6" fmla="*/ 60082 h 139039"/>
              <a:gd name="connsiteX7" fmla="*/ 0 w 139039"/>
              <a:gd name="connsiteY7" fmla="*/ 69520 h 139039"/>
              <a:gd name="connsiteX8" fmla="*/ 9437 w 139039"/>
              <a:gd name="connsiteY8" fmla="*/ 78957 h 139039"/>
              <a:gd name="connsiteX9" fmla="*/ 60082 w 139039"/>
              <a:gd name="connsiteY9" fmla="*/ 78957 h 139039"/>
              <a:gd name="connsiteX10" fmla="*/ 60082 w 139039"/>
              <a:gd name="connsiteY10" fmla="*/ 129602 h 139039"/>
              <a:gd name="connsiteX11" fmla="*/ 69520 w 139039"/>
              <a:gd name="connsiteY11" fmla="*/ 139039 h 139039"/>
              <a:gd name="connsiteX12" fmla="*/ 78957 w 139039"/>
              <a:gd name="connsiteY12" fmla="*/ 129602 h 139039"/>
              <a:gd name="connsiteX13" fmla="*/ 78957 w 139039"/>
              <a:gd name="connsiteY13" fmla="*/ 78957 h 139039"/>
              <a:gd name="connsiteX14" fmla="*/ 129602 w 139039"/>
              <a:gd name="connsiteY14" fmla="*/ 78957 h 139039"/>
              <a:gd name="connsiteX15" fmla="*/ 139039 w 139039"/>
              <a:gd name="connsiteY15" fmla="*/ 69520 h 139039"/>
              <a:gd name="connsiteX16" fmla="*/ 129602 w 139039"/>
              <a:gd name="connsiteY16" fmla="*/ 60082 h 1390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39039" h="139039">
                <a:moveTo>
                  <a:pt x="129602" y="60082"/>
                </a:moveTo>
                <a:lnTo>
                  <a:pt x="78957" y="60082"/>
                </a:lnTo>
                <a:lnTo>
                  <a:pt x="78957" y="9437"/>
                </a:lnTo>
                <a:cubicBezTo>
                  <a:pt x="78957" y="4225"/>
                  <a:pt x="74731" y="0"/>
                  <a:pt x="69520" y="0"/>
                </a:cubicBezTo>
                <a:cubicBezTo>
                  <a:pt x="64308" y="0"/>
                  <a:pt x="60082" y="4225"/>
                  <a:pt x="60082" y="9437"/>
                </a:cubicBezTo>
                <a:lnTo>
                  <a:pt x="60082" y="60082"/>
                </a:lnTo>
                <a:lnTo>
                  <a:pt x="9437" y="60082"/>
                </a:lnTo>
                <a:cubicBezTo>
                  <a:pt x="4225" y="60082"/>
                  <a:pt x="0" y="64308"/>
                  <a:pt x="0" y="69520"/>
                </a:cubicBezTo>
                <a:cubicBezTo>
                  <a:pt x="0" y="74731"/>
                  <a:pt x="4225" y="78957"/>
                  <a:pt x="9437" y="78957"/>
                </a:cubicBezTo>
                <a:lnTo>
                  <a:pt x="60082" y="78957"/>
                </a:lnTo>
                <a:lnTo>
                  <a:pt x="60082" y="129602"/>
                </a:lnTo>
                <a:cubicBezTo>
                  <a:pt x="60082" y="134814"/>
                  <a:pt x="64308" y="139039"/>
                  <a:pt x="69520" y="139039"/>
                </a:cubicBezTo>
                <a:cubicBezTo>
                  <a:pt x="74731" y="139039"/>
                  <a:pt x="78957" y="134814"/>
                  <a:pt x="78957" y="129602"/>
                </a:cubicBezTo>
                <a:lnTo>
                  <a:pt x="78957" y="78957"/>
                </a:lnTo>
                <a:lnTo>
                  <a:pt x="129602" y="78957"/>
                </a:lnTo>
                <a:cubicBezTo>
                  <a:pt x="134814" y="78957"/>
                  <a:pt x="139039" y="74731"/>
                  <a:pt x="139039" y="69520"/>
                </a:cubicBezTo>
                <a:cubicBezTo>
                  <a:pt x="139039" y="64308"/>
                  <a:pt x="134814" y="60082"/>
                  <a:pt x="129602" y="60082"/>
                </a:cubicBezTo>
                <a:close/>
              </a:path>
            </a:pathLst>
          </a:custGeom>
          <a:solidFill>
            <a:srgbClr val="FFFFFF"/>
          </a:solidFill>
          <a:ln w="603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12" name="Graphic 12">
            <a:extLst>
              <a:ext uri="{FF2B5EF4-FFF2-40B4-BE49-F238E27FC236}">
                <a16:creationId xmlns:a16="http://schemas.microsoft.com/office/drawing/2014/main" id="{712D4376-A578-4FF1-94FC-245E7A6A48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874854" y="812640"/>
            <a:ext cx="68353" cy="91138"/>
          </a:xfrm>
          <a:custGeom>
            <a:avLst/>
            <a:gdLst>
              <a:gd name="connsiteX0" fmla="*/ 91138 w 91138"/>
              <a:gd name="connsiteY0" fmla="*/ 45569 h 91138"/>
              <a:gd name="connsiteX1" fmla="*/ 45569 w 91138"/>
              <a:gd name="connsiteY1" fmla="*/ 91138 h 91138"/>
              <a:gd name="connsiteX2" fmla="*/ 0 w 91138"/>
              <a:gd name="connsiteY2" fmla="*/ 45569 h 91138"/>
              <a:gd name="connsiteX3" fmla="*/ 45569 w 91138"/>
              <a:gd name="connsiteY3" fmla="*/ 0 h 91138"/>
              <a:gd name="connsiteX4" fmla="*/ 91138 w 91138"/>
              <a:gd name="connsiteY4" fmla="*/ 45569 h 91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138" h="91138">
                <a:moveTo>
                  <a:pt x="91138" y="45569"/>
                </a:moveTo>
                <a:cubicBezTo>
                  <a:pt x="91138" y="70736"/>
                  <a:pt x="70736" y="91138"/>
                  <a:pt x="45569" y="91138"/>
                </a:cubicBezTo>
                <a:cubicBezTo>
                  <a:pt x="20402" y="91138"/>
                  <a:pt x="0" y="70736"/>
                  <a:pt x="0" y="45569"/>
                </a:cubicBezTo>
                <a:cubicBezTo>
                  <a:pt x="0" y="20402"/>
                  <a:pt x="20402" y="0"/>
                  <a:pt x="45569" y="0"/>
                </a:cubicBezTo>
                <a:cubicBezTo>
                  <a:pt x="70736" y="0"/>
                  <a:pt x="91138" y="20402"/>
                  <a:pt x="91138" y="45569"/>
                </a:cubicBezTo>
                <a:close/>
              </a:path>
            </a:pathLst>
          </a:custGeom>
          <a:solidFill>
            <a:srgbClr val="FFFFFF"/>
          </a:solidFill>
          <a:ln w="422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14" name="Graphic 15">
            <a:extLst>
              <a:ext uri="{FF2B5EF4-FFF2-40B4-BE49-F238E27FC236}">
                <a16:creationId xmlns:a16="http://schemas.microsoft.com/office/drawing/2014/main" id="{AEA7509D-F04F-40CB-A0B3-EEF16499CC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594114" y="1037066"/>
            <a:ext cx="95785" cy="127714"/>
          </a:xfrm>
          <a:custGeom>
            <a:avLst/>
            <a:gdLst>
              <a:gd name="connsiteX0" fmla="*/ 63857 w 127714"/>
              <a:gd name="connsiteY0" fmla="*/ 18874 h 127714"/>
              <a:gd name="connsiteX1" fmla="*/ 108840 w 127714"/>
              <a:gd name="connsiteY1" fmla="*/ 63857 h 127714"/>
              <a:gd name="connsiteX2" fmla="*/ 63857 w 127714"/>
              <a:gd name="connsiteY2" fmla="*/ 108840 h 127714"/>
              <a:gd name="connsiteX3" fmla="*/ 18874 w 127714"/>
              <a:gd name="connsiteY3" fmla="*/ 63857 h 127714"/>
              <a:gd name="connsiteX4" fmla="*/ 63857 w 127714"/>
              <a:gd name="connsiteY4" fmla="*/ 18874 h 127714"/>
              <a:gd name="connsiteX5" fmla="*/ 63857 w 127714"/>
              <a:gd name="connsiteY5" fmla="*/ 0 h 127714"/>
              <a:gd name="connsiteX6" fmla="*/ 0 w 127714"/>
              <a:gd name="connsiteY6" fmla="*/ 63857 h 127714"/>
              <a:gd name="connsiteX7" fmla="*/ 63857 w 127714"/>
              <a:gd name="connsiteY7" fmla="*/ 127714 h 127714"/>
              <a:gd name="connsiteX8" fmla="*/ 127714 w 127714"/>
              <a:gd name="connsiteY8" fmla="*/ 63857 h 127714"/>
              <a:gd name="connsiteX9" fmla="*/ 63857 w 127714"/>
              <a:gd name="connsiteY9" fmla="*/ 0 h 1277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27714" h="127714">
                <a:moveTo>
                  <a:pt x="63857" y="18874"/>
                </a:moveTo>
                <a:cubicBezTo>
                  <a:pt x="88700" y="18874"/>
                  <a:pt x="108840" y="39014"/>
                  <a:pt x="108840" y="63857"/>
                </a:cubicBezTo>
                <a:cubicBezTo>
                  <a:pt x="108840" y="88700"/>
                  <a:pt x="88700" y="108840"/>
                  <a:pt x="63857" y="108840"/>
                </a:cubicBezTo>
                <a:cubicBezTo>
                  <a:pt x="39014" y="108840"/>
                  <a:pt x="18874" y="88700"/>
                  <a:pt x="18874" y="63857"/>
                </a:cubicBezTo>
                <a:cubicBezTo>
                  <a:pt x="18898" y="39024"/>
                  <a:pt x="39024" y="18898"/>
                  <a:pt x="63857" y="18874"/>
                </a:cubicBezTo>
                <a:moveTo>
                  <a:pt x="63857" y="0"/>
                </a:moveTo>
                <a:cubicBezTo>
                  <a:pt x="28590" y="0"/>
                  <a:pt x="0" y="28590"/>
                  <a:pt x="0" y="63857"/>
                </a:cubicBezTo>
                <a:cubicBezTo>
                  <a:pt x="0" y="99124"/>
                  <a:pt x="28590" y="127714"/>
                  <a:pt x="63857" y="127714"/>
                </a:cubicBezTo>
                <a:cubicBezTo>
                  <a:pt x="99124" y="127714"/>
                  <a:pt x="127714" y="99124"/>
                  <a:pt x="127714" y="63857"/>
                </a:cubicBezTo>
                <a:cubicBezTo>
                  <a:pt x="127714" y="28590"/>
                  <a:pt x="99124" y="0"/>
                  <a:pt x="63857" y="0"/>
                </a:cubicBezTo>
                <a:close/>
              </a:path>
            </a:pathLst>
          </a:custGeom>
          <a:solidFill>
            <a:srgbClr val="FFFFFF"/>
          </a:solidFill>
          <a:ln w="610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rgbClr val="FFFFFF"/>
              </a:solidFill>
            </a:endParaRP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56020367-4FD5-4596-8E10-C5F095CD8D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642085" y="3503032"/>
            <a:ext cx="0" cy="3346090"/>
          </a:xfrm>
          <a:prstGeom prst="line">
            <a:avLst/>
          </a:prstGeom>
          <a:ln w="25400" cap="sq">
            <a:solidFill>
              <a:srgbClr val="FFFFFF"/>
            </a:soli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Graphic 22">
            <a:extLst>
              <a:ext uri="{FF2B5EF4-FFF2-40B4-BE49-F238E27FC236}">
                <a16:creationId xmlns:a16="http://schemas.microsoft.com/office/drawing/2014/main" id="{508BEF50-7B1E-49A4-BC19-5F4F1D755E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127318" y="5636680"/>
            <a:ext cx="113652" cy="151536"/>
          </a:xfrm>
          <a:custGeom>
            <a:avLst/>
            <a:gdLst>
              <a:gd name="connsiteX0" fmla="*/ 141251 w 151536"/>
              <a:gd name="connsiteY0" fmla="*/ 65483 h 151536"/>
              <a:gd name="connsiteX1" fmla="*/ 86053 w 151536"/>
              <a:gd name="connsiteY1" fmla="*/ 65483 h 151536"/>
              <a:gd name="connsiteX2" fmla="*/ 86053 w 151536"/>
              <a:gd name="connsiteY2" fmla="*/ 10285 h 151536"/>
              <a:gd name="connsiteX3" fmla="*/ 75768 w 151536"/>
              <a:gd name="connsiteY3" fmla="*/ 0 h 151536"/>
              <a:gd name="connsiteX4" fmla="*/ 65483 w 151536"/>
              <a:gd name="connsiteY4" fmla="*/ 10285 h 151536"/>
              <a:gd name="connsiteX5" fmla="*/ 65483 w 151536"/>
              <a:gd name="connsiteY5" fmla="*/ 65483 h 151536"/>
              <a:gd name="connsiteX6" fmla="*/ 10285 w 151536"/>
              <a:gd name="connsiteY6" fmla="*/ 65483 h 151536"/>
              <a:gd name="connsiteX7" fmla="*/ 0 w 151536"/>
              <a:gd name="connsiteY7" fmla="*/ 75768 h 151536"/>
              <a:gd name="connsiteX8" fmla="*/ 10285 w 151536"/>
              <a:gd name="connsiteY8" fmla="*/ 86053 h 151536"/>
              <a:gd name="connsiteX9" fmla="*/ 65483 w 151536"/>
              <a:gd name="connsiteY9" fmla="*/ 86053 h 151536"/>
              <a:gd name="connsiteX10" fmla="*/ 65483 w 151536"/>
              <a:gd name="connsiteY10" fmla="*/ 141251 h 151536"/>
              <a:gd name="connsiteX11" fmla="*/ 75768 w 151536"/>
              <a:gd name="connsiteY11" fmla="*/ 151536 h 151536"/>
              <a:gd name="connsiteX12" fmla="*/ 86053 w 151536"/>
              <a:gd name="connsiteY12" fmla="*/ 141251 h 151536"/>
              <a:gd name="connsiteX13" fmla="*/ 86053 w 151536"/>
              <a:gd name="connsiteY13" fmla="*/ 86053 h 151536"/>
              <a:gd name="connsiteX14" fmla="*/ 141251 w 151536"/>
              <a:gd name="connsiteY14" fmla="*/ 86053 h 151536"/>
              <a:gd name="connsiteX15" fmla="*/ 151536 w 151536"/>
              <a:gd name="connsiteY15" fmla="*/ 75768 h 151536"/>
              <a:gd name="connsiteX16" fmla="*/ 141251 w 151536"/>
              <a:gd name="connsiteY16" fmla="*/ 65483 h 151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51536" h="151536">
                <a:moveTo>
                  <a:pt x="141251" y="65483"/>
                </a:moveTo>
                <a:lnTo>
                  <a:pt x="86053" y="65483"/>
                </a:lnTo>
                <a:lnTo>
                  <a:pt x="86053" y="10285"/>
                </a:lnTo>
                <a:cubicBezTo>
                  <a:pt x="86053" y="4605"/>
                  <a:pt x="81448" y="0"/>
                  <a:pt x="75768" y="0"/>
                </a:cubicBezTo>
                <a:cubicBezTo>
                  <a:pt x="70088" y="0"/>
                  <a:pt x="65483" y="4605"/>
                  <a:pt x="65483" y="10285"/>
                </a:cubicBezTo>
                <a:lnTo>
                  <a:pt x="65483" y="65483"/>
                </a:lnTo>
                <a:lnTo>
                  <a:pt x="10285" y="65483"/>
                </a:lnTo>
                <a:cubicBezTo>
                  <a:pt x="4605" y="65483"/>
                  <a:pt x="0" y="70088"/>
                  <a:pt x="0" y="75768"/>
                </a:cubicBezTo>
                <a:cubicBezTo>
                  <a:pt x="0" y="81448"/>
                  <a:pt x="4605" y="86053"/>
                  <a:pt x="10285" y="86053"/>
                </a:cubicBezTo>
                <a:lnTo>
                  <a:pt x="65483" y="86053"/>
                </a:lnTo>
                <a:lnTo>
                  <a:pt x="65483" y="141251"/>
                </a:lnTo>
                <a:cubicBezTo>
                  <a:pt x="65483" y="146931"/>
                  <a:pt x="70088" y="151536"/>
                  <a:pt x="75768" y="151536"/>
                </a:cubicBezTo>
                <a:cubicBezTo>
                  <a:pt x="81448" y="151536"/>
                  <a:pt x="86053" y="146931"/>
                  <a:pt x="86053" y="141251"/>
                </a:cubicBezTo>
                <a:lnTo>
                  <a:pt x="86053" y="86053"/>
                </a:lnTo>
                <a:lnTo>
                  <a:pt x="141251" y="86053"/>
                </a:lnTo>
                <a:cubicBezTo>
                  <a:pt x="146931" y="86053"/>
                  <a:pt x="151536" y="81448"/>
                  <a:pt x="151536" y="75768"/>
                </a:cubicBezTo>
                <a:cubicBezTo>
                  <a:pt x="151536" y="70088"/>
                  <a:pt x="146931" y="65483"/>
                  <a:pt x="141251" y="65483"/>
                </a:cubicBezTo>
                <a:close/>
              </a:path>
            </a:pathLst>
          </a:custGeom>
          <a:solidFill>
            <a:srgbClr val="FFFFFF"/>
          </a:solidFill>
          <a:ln w="646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20" name="Graphic 23">
            <a:extLst>
              <a:ext uri="{FF2B5EF4-FFF2-40B4-BE49-F238E27FC236}">
                <a16:creationId xmlns:a16="http://schemas.microsoft.com/office/drawing/2014/main" id="{3FBAD350-5664-4811-A208-657FB882D3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433881" y="6096759"/>
            <a:ext cx="81469" cy="108625"/>
          </a:xfrm>
          <a:custGeom>
            <a:avLst/>
            <a:gdLst>
              <a:gd name="connsiteX0" fmla="*/ 54313 w 108625"/>
              <a:gd name="connsiteY0" fmla="*/ 16053 h 108625"/>
              <a:gd name="connsiteX1" fmla="*/ 92572 w 108625"/>
              <a:gd name="connsiteY1" fmla="*/ 54313 h 108625"/>
              <a:gd name="connsiteX2" fmla="*/ 54313 w 108625"/>
              <a:gd name="connsiteY2" fmla="*/ 92572 h 108625"/>
              <a:gd name="connsiteX3" fmla="*/ 16053 w 108625"/>
              <a:gd name="connsiteY3" fmla="*/ 54313 h 108625"/>
              <a:gd name="connsiteX4" fmla="*/ 54313 w 108625"/>
              <a:gd name="connsiteY4" fmla="*/ 16053 h 108625"/>
              <a:gd name="connsiteX5" fmla="*/ 54313 w 108625"/>
              <a:gd name="connsiteY5" fmla="*/ 0 h 108625"/>
              <a:gd name="connsiteX6" fmla="*/ 0 w 108625"/>
              <a:gd name="connsiteY6" fmla="*/ 54313 h 108625"/>
              <a:gd name="connsiteX7" fmla="*/ 54313 w 108625"/>
              <a:gd name="connsiteY7" fmla="*/ 108625 h 108625"/>
              <a:gd name="connsiteX8" fmla="*/ 108625 w 108625"/>
              <a:gd name="connsiteY8" fmla="*/ 54313 h 108625"/>
              <a:gd name="connsiteX9" fmla="*/ 54313 w 108625"/>
              <a:gd name="connsiteY9" fmla="*/ 0 h 1086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08625" h="108625">
                <a:moveTo>
                  <a:pt x="54313" y="16053"/>
                </a:moveTo>
                <a:cubicBezTo>
                  <a:pt x="75442" y="16053"/>
                  <a:pt x="92572" y="33182"/>
                  <a:pt x="92572" y="54313"/>
                </a:cubicBezTo>
                <a:cubicBezTo>
                  <a:pt x="92572" y="75442"/>
                  <a:pt x="75442" y="92572"/>
                  <a:pt x="54313" y="92572"/>
                </a:cubicBezTo>
                <a:cubicBezTo>
                  <a:pt x="33182" y="92572"/>
                  <a:pt x="16053" y="75442"/>
                  <a:pt x="16053" y="54313"/>
                </a:cubicBezTo>
                <a:cubicBezTo>
                  <a:pt x="16074" y="33191"/>
                  <a:pt x="33191" y="16074"/>
                  <a:pt x="54313" y="16053"/>
                </a:cubicBezTo>
                <a:moveTo>
                  <a:pt x="54313" y="0"/>
                </a:moveTo>
                <a:cubicBezTo>
                  <a:pt x="24317" y="0"/>
                  <a:pt x="0" y="24317"/>
                  <a:pt x="0" y="54313"/>
                </a:cubicBezTo>
                <a:cubicBezTo>
                  <a:pt x="0" y="84309"/>
                  <a:pt x="24317" y="108625"/>
                  <a:pt x="54313" y="108625"/>
                </a:cubicBezTo>
                <a:cubicBezTo>
                  <a:pt x="84309" y="108625"/>
                  <a:pt x="108625" y="84309"/>
                  <a:pt x="108625" y="54313"/>
                </a:cubicBezTo>
                <a:cubicBezTo>
                  <a:pt x="108625" y="24317"/>
                  <a:pt x="84309" y="0"/>
                  <a:pt x="54313" y="0"/>
                </a:cubicBezTo>
                <a:close/>
              </a:path>
            </a:pathLst>
          </a:custGeom>
          <a:solidFill>
            <a:srgbClr val="FFFFFF"/>
          </a:solidFill>
          <a:ln w="516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22" name="Graphic 21">
            <a:extLst>
              <a:ext uri="{FF2B5EF4-FFF2-40B4-BE49-F238E27FC236}">
                <a16:creationId xmlns:a16="http://schemas.microsoft.com/office/drawing/2014/main" id="{C39ADB8F-D187-49D7-BDCF-C1B6DC7270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915716" y="6238029"/>
            <a:ext cx="71819" cy="95759"/>
          </a:xfrm>
          <a:custGeom>
            <a:avLst/>
            <a:gdLst>
              <a:gd name="connsiteX0" fmla="*/ 95759 w 95759"/>
              <a:gd name="connsiteY0" fmla="*/ 47880 h 95759"/>
              <a:gd name="connsiteX1" fmla="*/ 47880 w 95759"/>
              <a:gd name="connsiteY1" fmla="*/ 95759 h 95759"/>
              <a:gd name="connsiteX2" fmla="*/ 0 w 95759"/>
              <a:gd name="connsiteY2" fmla="*/ 47880 h 95759"/>
              <a:gd name="connsiteX3" fmla="*/ 47880 w 95759"/>
              <a:gd name="connsiteY3" fmla="*/ 0 h 95759"/>
              <a:gd name="connsiteX4" fmla="*/ 95759 w 95759"/>
              <a:gd name="connsiteY4" fmla="*/ 47880 h 957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5759" h="95759">
                <a:moveTo>
                  <a:pt x="95759" y="47880"/>
                </a:moveTo>
                <a:cubicBezTo>
                  <a:pt x="95759" y="74323"/>
                  <a:pt x="74323" y="95759"/>
                  <a:pt x="47880" y="95759"/>
                </a:cubicBezTo>
                <a:cubicBezTo>
                  <a:pt x="21436" y="95759"/>
                  <a:pt x="0" y="74323"/>
                  <a:pt x="0" y="47880"/>
                </a:cubicBezTo>
                <a:cubicBezTo>
                  <a:pt x="0" y="21436"/>
                  <a:pt x="21436" y="0"/>
                  <a:pt x="47880" y="0"/>
                </a:cubicBezTo>
                <a:cubicBezTo>
                  <a:pt x="74323" y="0"/>
                  <a:pt x="95759" y="21436"/>
                  <a:pt x="95759" y="47880"/>
                </a:cubicBezTo>
                <a:close/>
              </a:path>
            </a:pathLst>
          </a:custGeom>
          <a:solidFill>
            <a:srgbClr val="FFFFFF"/>
          </a:solidFill>
          <a:ln w="469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A2679492-7988-4050-9056-5424444524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091B163-7D61-4891-ABCF-5C13D9C418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334933" cy="6858000"/>
          </a:xfrm>
          <a:prstGeom prst="rect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accent2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1051" y="381935"/>
            <a:ext cx="3006438" cy="5974414"/>
          </a:xfrm>
        </p:spPr>
        <p:txBody>
          <a:bodyPr anchor="ctr">
            <a:normAutofit/>
          </a:bodyPr>
          <a:lstStyle/>
          <a:p>
            <a:r>
              <a:rPr lang="ru-RU">
                <a:solidFill>
                  <a:srgbClr val="FFFFFF"/>
                </a:solidFill>
              </a:rPr>
              <a:t>Уравнение — основа алгебры</a:t>
            </a: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0474DF76-993E-44DE-AFB0-C416182ACE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60420" y="554152"/>
            <a:ext cx="430632" cy="1075866"/>
            <a:chOff x="613892" y="554152"/>
            <a:chExt cx="574177" cy="1075866"/>
          </a:xfrm>
          <a:solidFill>
            <a:srgbClr val="FFFFFF"/>
          </a:solidFill>
        </p:grpSpPr>
        <p:sp>
          <p:nvSpPr>
            <p:cNvPr id="13" name="Graphic 11">
              <a:extLst>
                <a:ext uri="{FF2B5EF4-FFF2-40B4-BE49-F238E27FC236}">
                  <a16:creationId xmlns:a16="http://schemas.microsoft.com/office/drawing/2014/main" id="{6CB927A4-E432-4310-9CD5-E89FF506317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3061" y="554152"/>
              <a:ext cx="171515" cy="171515"/>
            </a:xfrm>
            <a:custGeom>
              <a:avLst/>
              <a:gdLst>
                <a:gd name="connsiteX0" fmla="*/ 159874 w 171515"/>
                <a:gd name="connsiteY0" fmla="*/ 74116 h 171515"/>
                <a:gd name="connsiteX1" fmla="*/ 97399 w 171515"/>
                <a:gd name="connsiteY1" fmla="*/ 74116 h 171515"/>
                <a:gd name="connsiteX2" fmla="*/ 97399 w 171515"/>
                <a:gd name="connsiteY2" fmla="*/ 11641 h 171515"/>
                <a:gd name="connsiteX3" fmla="*/ 85758 w 171515"/>
                <a:gd name="connsiteY3" fmla="*/ 0 h 171515"/>
                <a:gd name="connsiteX4" fmla="*/ 74116 w 171515"/>
                <a:gd name="connsiteY4" fmla="*/ 11641 h 171515"/>
                <a:gd name="connsiteX5" fmla="*/ 74116 w 171515"/>
                <a:gd name="connsiteY5" fmla="*/ 74116 h 171515"/>
                <a:gd name="connsiteX6" fmla="*/ 11641 w 171515"/>
                <a:gd name="connsiteY6" fmla="*/ 74116 h 171515"/>
                <a:gd name="connsiteX7" fmla="*/ 0 w 171515"/>
                <a:gd name="connsiteY7" fmla="*/ 85758 h 171515"/>
                <a:gd name="connsiteX8" fmla="*/ 11641 w 171515"/>
                <a:gd name="connsiteY8" fmla="*/ 97399 h 171515"/>
                <a:gd name="connsiteX9" fmla="*/ 74116 w 171515"/>
                <a:gd name="connsiteY9" fmla="*/ 97399 h 171515"/>
                <a:gd name="connsiteX10" fmla="*/ 74116 w 171515"/>
                <a:gd name="connsiteY10" fmla="*/ 159874 h 171515"/>
                <a:gd name="connsiteX11" fmla="*/ 85758 w 171515"/>
                <a:gd name="connsiteY11" fmla="*/ 171515 h 171515"/>
                <a:gd name="connsiteX12" fmla="*/ 97399 w 171515"/>
                <a:gd name="connsiteY12" fmla="*/ 159874 h 171515"/>
                <a:gd name="connsiteX13" fmla="*/ 97399 w 171515"/>
                <a:gd name="connsiteY13" fmla="*/ 97399 h 171515"/>
                <a:gd name="connsiteX14" fmla="*/ 159874 w 171515"/>
                <a:gd name="connsiteY14" fmla="*/ 97399 h 171515"/>
                <a:gd name="connsiteX15" fmla="*/ 171515 w 171515"/>
                <a:gd name="connsiteY15" fmla="*/ 85758 h 171515"/>
                <a:gd name="connsiteX16" fmla="*/ 159874 w 171515"/>
                <a:gd name="connsiteY16" fmla="*/ 74116 h 1715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71515" h="171515">
                  <a:moveTo>
                    <a:pt x="159874" y="74116"/>
                  </a:moveTo>
                  <a:lnTo>
                    <a:pt x="97399" y="74116"/>
                  </a:lnTo>
                  <a:lnTo>
                    <a:pt x="97399" y="11641"/>
                  </a:lnTo>
                  <a:cubicBezTo>
                    <a:pt x="97399" y="5212"/>
                    <a:pt x="92187" y="0"/>
                    <a:pt x="85758" y="0"/>
                  </a:cubicBezTo>
                  <a:cubicBezTo>
                    <a:pt x="79328" y="0"/>
                    <a:pt x="74116" y="5212"/>
                    <a:pt x="74116" y="11641"/>
                  </a:cubicBezTo>
                  <a:lnTo>
                    <a:pt x="74116" y="74116"/>
                  </a:lnTo>
                  <a:lnTo>
                    <a:pt x="11641" y="74116"/>
                  </a:lnTo>
                  <a:cubicBezTo>
                    <a:pt x="5212" y="74116"/>
                    <a:pt x="0" y="79328"/>
                    <a:pt x="0" y="85758"/>
                  </a:cubicBezTo>
                  <a:cubicBezTo>
                    <a:pt x="0" y="92187"/>
                    <a:pt x="5212" y="97399"/>
                    <a:pt x="11641" y="97399"/>
                  </a:cubicBezTo>
                  <a:lnTo>
                    <a:pt x="74116" y="97399"/>
                  </a:lnTo>
                  <a:lnTo>
                    <a:pt x="74116" y="159874"/>
                  </a:lnTo>
                  <a:cubicBezTo>
                    <a:pt x="74116" y="166303"/>
                    <a:pt x="79328" y="171515"/>
                    <a:pt x="85758" y="171515"/>
                  </a:cubicBezTo>
                  <a:cubicBezTo>
                    <a:pt x="92187" y="171515"/>
                    <a:pt x="97399" y="166303"/>
                    <a:pt x="97399" y="159874"/>
                  </a:cubicBezTo>
                  <a:lnTo>
                    <a:pt x="97399" y="97399"/>
                  </a:lnTo>
                  <a:lnTo>
                    <a:pt x="159874" y="97399"/>
                  </a:lnTo>
                  <a:cubicBezTo>
                    <a:pt x="166303" y="97399"/>
                    <a:pt x="171515" y="92187"/>
                    <a:pt x="171515" y="85758"/>
                  </a:cubicBezTo>
                  <a:cubicBezTo>
                    <a:pt x="171515" y="79328"/>
                    <a:pt x="166303" y="74116"/>
                    <a:pt x="159874" y="74116"/>
                  </a:cubicBezTo>
                  <a:close/>
                </a:path>
              </a:pathLst>
            </a:custGeom>
            <a:grpFill/>
            <a:ln w="77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" name="Graphic 10">
              <a:extLst>
                <a:ext uri="{FF2B5EF4-FFF2-40B4-BE49-F238E27FC236}">
                  <a16:creationId xmlns:a16="http://schemas.microsoft.com/office/drawing/2014/main" id="{E3020543-B24B-4EC4-8FFC-8DD88EEA91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75643" y="837005"/>
              <a:ext cx="112426" cy="112426"/>
            </a:xfrm>
            <a:custGeom>
              <a:avLst/>
              <a:gdLst>
                <a:gd name="connsiteX0" fmla="*/ 112426 w 112426"/>
                <a:gd name="connsiteY0" fmla="*/ 56213 h 112426"/>
                <a:gd name="connsiteX1" fmla="*/ 56213 w 112426"/>
                <a:gd name="connsiteY1" fmla="*/ 112426 h 112426"/>
                <a:gd name="connsiteX2" fmla="*/ 0 w 112426"/>
                <a:gd name="connsiteY2" fmla="*/ 56213 h 112426"/>
                <a:gd name="connsiteX3" fmla="*/ 56213 w 112426"/>
                <a:gd name="connsiteY3" fmla="*/ 0 h 112426"/>
                <a:gd name="connsiteX4" fmla="*/ 112426 w 112426"/>
                <a:gd name="connsiteY4" fmla="*/ 56213 h 1124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2426" h="112426">
                  <a:moveTo>
                    <a:pt x="112426" y="56213"/>
                  </a:moveTo>
                  <a:cubicBezTo>
                    <a:pt x="112426" y="87259"/>
                    <a:pt x="87259" y="112426"/>
                    <a:pt x="56213" y="112426"/>
                  </a:cubicBezTo>
                  <a:cubicBezTo>
                    <a:pt x="25167" y="112426"/>
                    <a:pt x="0" y="87259"/>
                    <a:pt x="0" y="56213"/>
                  </a:cubicBezTo>
                  <a:cubicBezTo>
                    <a:pt x="0" y="25167"/>
                    <a:pt x="25167" y="0"/>
                    <a:pt x="56213" y="0"/>
                  </a:cubicBezTo>
                  <a:cubicBezTo>
                    <a:pt x="87259" y="0"/>
                    <a:pt x="112426" y="25167"/>
                    <a:pt x="112426" y="56213"/>
                  </a:cubicBezTo>
                  <a:close/>
                </a:path>
              </a:pathLst>
            </a:custGeom>
            <a:grpFill/>
            <a:ln w="51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" name="Graphic 12">
              <a:extLst>
                <a:ext uri="{FF2B5EF4-FFF2-40B4-BE49-F238E27FC236}">
                  <a16:creationId xmlns:a16="http://schemas.microsoft.com/office/drawing/2014/main" id="{1453BF6C-B012-48B7-B4E8-6D7AC7C27D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3892" y="1472473"/>
              <a:ext cx="157545" cy="157545"/>
            </a:xfrm>
            <a:custGeom>
              <a:avLst/>
              <a:gdLst>
                <a:gd name="connsiteX0" fmla="*/ 78773 w 157545"/>
                <a:gd name="connsiteY0" fmla="*/ 23283 h 157545"/>
                <a:gd name="connsiteX1" fmla="*/ 134262 w 157545"/>
                <a:gd name="connsiteY1" fmla="*/ 78773 h 157545"/>
                <a:gd name="connsiteX2" fmla="*/ 78773 w 157545"/>
                <a:gd name="connsiteY2" fmla="*/ 134262 h 157545"/>
                <a:gd name="connsiteX3" fmla="*/ 23283 w 157545"/>
                <a:gd name="connsiteY3" fmla="*/ 78773 h 157545"/>
                <a:gd name="connsiteX4" fmla="*/ 78773 w 157545"/>
                <a:gd name="connsiteY4" fmla="*/ 23283 h 157545"/>
                <a:gd name="connsiteX5" fmla="*/ 78773 w 157545"/>
                <a:gd name="connsiteY5" fmla="*/ 0 h 157545"/>
                <a:gd name="connsiteX6" fmla="*/ 0 w 157545"/>
                <a:gd name="connsiteY6" fmla="*/ 78773 h 157545"/>
                <a:gd name="connsiteX7" fmla="*/ 78773 w 157545"/>
                <a:gd name="connsiteY7" fmla="*/ 157545 h 157545"/>
                <a:gd name="connsiteX8" fmla="*/ 157545 w 157545"/>
                <a:gd name="connsiteY8" fmla="*/ 78773 h 157545"/>
                <a:gd name="connsiteX9" fmla="*/ 78773 w 157545"/>
                <a:gd name="connsiteY9" fmla="*/ 0 h 1575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57545" h="157545">
                  <a:moveTo>
                    <a:pt x="78773" y="23283"/>
                  </a:moveTo>
                  <a:cubicBezTo>
                    <a:pt x="109419" y="23283"/>
                    <a:pt x="134262" y="48126"/>
                    <a:pt x="134262" y="78773"/>
                  </a:cubicBezTo>
                  <a:cubicBezTo>
                    <a:pt x="134262" y="109419"/>
                    <a:pt x="109419" y="134262"/>
                    <a:pt x="78773" y="134262"/>
                  </a:cubicBezTo>
                  <a:cubicBezTo>
                    <a:pt x="48126" y="134262"/>
                    <a:pt x="23283" y="109419"/>
                    <a:pt x="23283" y="78773"/>
                  </a:cubicBezTo>
                  <a:cubicBezTo>
                    <a:pt x="23312" y="48139"/>
                    <a:pt x="48139" y="23312"/>
                    <a:pt x="78773" y="23283"/>
                  </a:cubicBezTo>
                  <a:moveTo>
                    <a:pt x="78773" y="0"/>
                  </a:moveTo>
                  <a:cubicBezTo>
                    <a:pt x="35268" y="0"/>
                    <a:pt x="0" y="35268"/>
                    <a:pt x="0" y="78773"/>
                  </a:cubicBezTo>
                  <a:cubicBezTo>
                    <a:pt x="0" y="122277"/>
                    <a:pt x="35268" y="157545"/>
                    <a:pt x="78773" y="157545"/>
                  </a:cubicBezTo>
                  <a:cubicBezTo>
                    <a:pt x="122277" y="157545"/>
                    <a:pt x="157545" y="122277"/>
                    <a:pt x="157545" y="78773"/>
                  </a:cubicBezTo>
                  <a:cubicBezTo>
                    <a:pt x="157545" y="35268"/>
                    <a:pt x="122277" y="0"/>
                    <a:pt x="78773" y="0"/>
                  </a:cubicBezTo>
                  <a:close/>
                </a:path>
              </a:pathLst>
            </a:custGeom>
            <a:grpFill/>
            <a:ln w="75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22924" y="518400"/>
            <a:ext cx="3578706" cy="5837949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z="2400" dirty="0">
                <a:solidFill>
                  <a:schemeClr val="tx1">
                    <a:alpha val="80000"/>
                  </a:schemeClr>
                </a:solidFill>
              </a:rPr>
              <a:t>Уравнение — это равенство двух выражений с переменными.</a:t>
            </a:r>
            <a:endParaRPr lang="ru-RU" sz="2400">
              <a:solidFill>
                <a:schemeClr val="tx1">
                  <a:alpha val="80000"/>
                </a:schemeClr>
              </a:solidFill>
              <a:ea typeface="Calibri"/>
              <a:cs typeface="Calibri"/>
            </a:endParaRPr>
          </a:p>
          <a:p>
            <a:r>
              <a:rPr lang="ru-RU" sz="2400" dirty="0">
                <a:solidFill>
                  <a:schemeClr val="tx1">
                    <a:alpha val="80000"/>
                  </a:schemeClr>
                </a:solidFill>
              </a:rPr>
              <a:t> Форма: </a:t>
            </a:r>
            <a:r>
              <a:rPr lang="af-ZA" sz="2400" dirty="0">
                <a:solidFill>
                  <a:schemeClr val="tx1">
                    <a:alpha val="80000"/>
                  </a:schemeClr>
                </a:solidFill>
              </a:rPr>
              <a:t>f(x) = g(x)</a:t>
            </a:r>
            <a:endParaRPr lang="af-ZA" sz="2400">
              <a:solidFill>
                <a:schemeClr val="tx1">
                  <a:alpha val="80000"/>
                </a:schemeClr>
              </a:solidFill>
              <a:ea typeface="Calibri"/>
              <a:cs typeface="Calibri"/>
            </a:endParaRPr>
          </a:p>
          <a:p>
            <a:r>
              <a:rPr lang="af-ZA" sz="2400" dirty="0">
                <a:solidFill>
                  <a:schemeClr val="tx1">
                    <a:alpha val="80000"/>
                  </a:schemeClr>
                </a:solidFill>
              </a:rPr>
              <a:t> </a:t>
            </a:r>
            <a:r>
              <a:rPr lang="ru-RU" sz="2400" dirty="0">
                <a:solidFill>
                  <a:schemeClr val="tx1">
                    <a:alpha val="80000"/>
                  </a:schemeClr>
                </a:solidFill>
              </a:rPr>
              <a:t>Основной инструмент алгебры и моделирования.</a:t>
            </a:r>
            <a:endParaRPr lang="ru-RU" sz="2400">
              <a:solidFill>
                <a:schemeClr val="tx1">
                  <a:alpha val="80000"/>
                </a:schemeClr>
              </a:solidFill>
              <a:ea typeface="Calibri"/>
              <a:cs typeface="Calibri"/>
            </a:endParaRPr>
          </a:p>
          <a:p>
            <a:r>
              <a:rPr lang="ru-RU" sz="2400" dirty="0">
                <a:solidFill>
                  <a:schemeClr val="tx1">
                    <a:alpha val="80000"/>
                  </a:schemeClr>
                </a:solidFill>
              </a:rPr>
              <a:t>Возникает вопрос: как человечество пришло к формализации уравнений?</a:t>
            </a:r>
            <a:endParaRPr lang="ru-RU" sz="2400" dirty="0">
              <a:solidFill>
                <a:schemeClr val="tx1">
                  <a:alpha val="80000"/>
                </a:schemeClr>
              </a:solidFill>
              <a:ea typeface="Calibri"/>
              <a:cs typeface="Calibri"/>
            </a:endParaRP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C49DA8F6-BCC1-4447-B54C-57856834B9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689621" y="3610394"/>
            <a:ext cx="0" cy="3238728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5400000" scaled="0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2" name="Rectangle 21">
            <a:extLst>
              <a:ext uri="{FF2B5EF4-FFF2-40B4-BE49-F238E27FC236}">
                <a16:creationId xmlns:a16="http://schemas.microsoft.com/office/drawing/2014/main" id="{A2679492-7988-4050-9056-5424444524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B091B163-7D61-4891-ABCF-5C13D9C418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334933" cy="6858000"/>
          </a:xfrm>
          <a:prstGeom prst="rect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accent2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1051" y="381935"/>
            <a:ext cx="3006438" cy="5974414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ru-RU" sz="3300">
                <a:solidFill>
                  <a:srgbClr val="FFFFFF"/>
                </a:solidFill>
              </a:rPr>
              <a:t>Практическая математика Древнего мира</a:t>
            </a:r>
          </a:p>
        </p:txBody>
      </p:sp>
      <p:grpSp>
        <p:nvGrpSpPr>
          <p:cNvPr id="26" name="Group 25">
            <a:extLst>
              <a:ext uri="{FF2B5EF4-FFF2-40B4-BE49-F238E27FC236}">
                <a16:creationId xmlns:a16="http://schemas.microsoft.com/office/drawing/2014/main" id="{0474DF76-993E-44DE-AFB0-C416182ACE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60420" y="554152"/>
            <a:ext cx="430632" cy="1075866"/>
            <a:chOff x="613892" y="554152"/>
            <a:chExt cx="574177" cy="1075866"/>
          </a:xfrm>
          <a:solidFill>
            <a:srgbClr val="FFFFFF"/>
          </a:solidFill>
        </p:grpSpPr>
        <p:sp>
          <p:nvSpPr>
            <p:cNvPr id="27" name="Graphic 11">
              <a:extLst>
                <a:ext uri="{FF2B5EF4-FFF2-40B4-BE49-F238E27FC236}">
                  <a16:creationId xmlns:a16="http://schemas.microsoft.com/office/drawing/2014/main" id="{6CB927A4-E432-4310-9CD5-E89FF506317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3061" y="554152"/>
              <a:ext cx="171515" cy="171515"/>
            </a:xfrm>
            <a:custGeom>
              <a:avLst/>
              <a:gdLst>
                <a:gd name="connsiteX0" fmla="*/ 159874 w 171515"/>
                <a:gd name="connsiteY0" fmla="*/ 74116 h 171515"/>
                <a:gd name="connsiteX1" fmla="*/ 97399 w 171515"/>
                <a:gd name="connsiteY1" fmla="*/ 74116 h 171515"/>
                <a:gd name="connsiteX2" fmla="*/ 97399 w 171515"/>
                <a:gd name="connsiteY2" fmla="*/ 11641 h 171515"/>
                <a:gd name="connsiteX3" fmla="*/ 85758 w 171515"/>
                <a:gd name="connsiteY3" fmla="*/ 0 h 171515"/>
                <a:gd name="connsiteX4" fmla="*/ 74116 w 171515"/>
                <a:gd name="connsiteY4" fmla="*/ 11641 h 171515"/>
                <a:gd name="connsiteX5" fmla="*/ 74116 w 171515"/>
                <a:gd name="connsiteY5" fmla="*/ 74116 h 171515"/>
                <a:gd name="connsiteX6" fmla="*/ 11641 w 171515"/>
                <a:gd name="connsiteY6" fmla="*/ 74116 h 171515"/>
                <a:gd name="connsiteX7" fmla="*/ 0 w 171515"/>
                <a:gd name="connsiteY7" fmla="*/ 85758 h 171515"/>
                <a:gd name="connsiteX8" fmla="*/ 11641 w 171515"/>
                <a:gd name="connsiteY8" fmla="*/ 97399 h 171515"/>
                <a:gd name="connsiteX9" fmla="*/ 74116 w 171515"/>
                <a:gd name="connsiteY9" fmla="*/ 97399 h 171515"/>
                <a:gd name="connsiteX10" fmla="*/ 74116 w 171515"/>
                <a:gd name="connsiteY10" fmla="*/ 159874 h 171515"/>
                <a:gd name="connsiteX11" fmla="*/ 85758 w 171515"/>
                <a:gd name="connsiteY11" fmla="*/ 171515 h 171515"/>
                <a:gd name="connsiteX12" fmla="*/ 97399 w 171515"/>
                <a:gd name="connsiteY12" fmla="*/ 159874 h 171515"/>
                <a:gd name="connsiteX13" fmla="*/ 97399 w 171515"/>
                <a:gd name="connsiteY13" fmla="*/ 97399 h 171515"/>
                <a:gd name="connsiteX14" fmla="*/ 159874 w 171515"/>
                <a:gd name="connsiteY14" fmla="*/ 97399 h 171515"/>
                <a:gd name="connsiteX15" fmla="*/ 171515 w 171515"/>
                <a:gd name="connsiteY15" fmla="*/ 85758 h 171515"/>
                <a:gd name="connsiteX16" fmla="*/ 159874 w 171515"/>
                <a:gd name="connsiteY16" fmla="*/ 74116 h 1715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71515" h="171515">
                  <a:moveTo>
                    <a:pt x="159874" y="74116"/>
                  </a:moveTo>
                  <a:lnTo>
                    <a:pt x="97399" y="74116"/>
                  </a:lnTo>
                  <a:lnTo>
                    <a:pt x="97399" y="11641"/>
                  </a:lnTo>
                  <a:cubicBezTo>
                    <a:pt x="97399" y="5212"/>
                    <a:pt x="92187" y="0"/>
                    <a:pt x="85758" y="0"/>
                  </a:cubicBezTo>
                  <a:cubicBezTo>
                    <a:pt x="79328" y="0"/>
                    <a:pt x="74116" y="5212"/>
                    <a:pt x="74116" y="11641"/>
                  </a:cubicBezTo>
                  <a:lnTo>
                    <a:pt x="74116" y="74116"/>
                  </a:lnTo>
                  <a:lnTo>
                    <a:pt x="11641" y="74116"/>
                  </a:lnTo>
                  <a:cubicBezTo>
                    <a:pt x="5212" y="74116"/>
                    <a:pt x="0" y="79328"/>
                    <a:pt x="0" y="85758"/>
                  </a:cubicBezTo>
                  <a:cubicBezTo>
                    <a:pt x="0" y="92187"/>
                    <a:pt x="5212" y="97399"/>
                    <a:pt x="11641" y="97399"/>
                  </a:cubicBezTo>
                  <a:lnTo>
                    <a:pt x="74116" y="97399"/>
                  </a:lnTo>
                  <a:lnTo>
                    <a:pt x="74116" y="159874"/>
                  </a:lnTo>
                  <a:cubicBezTo>
                    <a:pt x="74116" y="166303"/>
                    <a:pt x="79328" y="171515"/>
                    <a:pt x="85758" y="171515"/>
                  </a:cubicBezTo>
                  <a:cubicBezTo>
                    <a:pt x="92187" y="171515"/>
                    <a:pt x="97399" y="166303"/>
                    <a:pt x="97399" y="159874"/>
                  </a:cubicBezTo>
                  <a:lnTo>
                    <a:pt x="97399" y="97399"/>
                  </a:lnTo>
                  <a:lnTo>
                    <a:pt x="159874" y="97399"/>
                  </a:lnTo>
                  <a:cubicBezTo>
                    <a:pt x="166303" y="97399"/>
                    <a:pt x="171515" y="92187"/>
                    <a:pt x="171515" y="85758"/>
                  </a:cubicBezTo>
                  <a:cubicBezTo>
                    <a:pt x="171515" y="79328"/>
                    <a:pt x="166303" y="74116"/>
                    <a:pt x="159874" y="74116"/>
                  </a:cubicBezTo>
                  <a:close/>
                </a:path>
              </a:pathLst>
            </a:custGeom>
            <a:grpFill/>
            <a:ln w="77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8" name="Graphic 10">
              <a:extLst>
                <a:ext uri="{FF2B5EF4-FFF2-40B4-BE49-F238E27FC236}">
                  <a16:creationId xmlns:a16="http://schemas.microsoft.com/office/drawing/2014/main" id="{E3020543-B24B-4EC4-8FFC-8DD88EEA91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75643" y="837005"/>
              <a:ext cx="112426" cy="112426"/>
            </a:xfrm>
            <a:custGeom>
              <a:avLst/>
              <a:gdLst>
                <a:gd name="connsiteX0" fmla="*/ 112426 w 112426"/>
                <a:gd name="connsiteY0" fmla="*/ 56213 h 112426"/>
                <a:gd name="connsiteX1" fmla="*/ 56213 w 112426"/>
                <a:gd name="connsiteY1" fmla="*/ 112426 h 112426"/>
                <a:gd name="connsiteX2" fmla="*/ 0 w 112426"/>
                <a:gd name="connsiteY2" fmla="*/ 56213 h 112426"/>
                <a:gd name="connsiteX3" fmla="*/ 56213 w 112426"/>
                <a:gd name="connsiteY3" fmla="*/ 0 h 112426"/>
                <a:gd name="connsiteX4" fmla="*/ 112426 w 112426"/>
                <a:gd name="connsiteY4" fmla="*/ 56213 h 1124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2426" h="112426">
                  <a:moveTo>
                    <a:pt x="112426" y="56213"/>
                  </a:moveTo>
                  <a:cubicBezTo>
                    <a:pt x="112426" y="87259"/>
                    <a:pt x="87259" y="112426"/>
                    <a:pt x="56213" y="112426"/>
                  </a:cubicBezTo>
                  <a:cubicBezTo>
                    <a:pt x="25167" y="112426"/>
                    <a:pt x="0" y="87259"/>
                    <a:pt x="0" y="56213"/>
                  </a:cubicBezTo>
                  <a:cubicBezTo>
                    <a:pt x="0" y="25167"/>
                    <a:pt x="25167" y="0"/>
                    <a:pt x="56213" y="0"/>
                  </a:cubicBezTo>
                  <a:cubicBezTo>
                    <a:pt x="87259" y="0"/>
                    <a:pt x="112426" y="25167"/>
                    <a:pt x="112426" y="56213"/>
                  </a:cubicBezTo>
                  <a:close/>
                </a:path>
              </a:pathLst>
            </a:custGeom>
            <a:grpFill/>
            <a:ln w="51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9" name="Graphic 12">
              <a:extLst>
                <a:ext uri="{FF2B5EF4-FFF2-40B4-BE49-F238E27FC236}">
                  <a16:creationId xmlns:a16="http://schemas.microsoft.com/office/drawing/2014/main" id="{1453BF6C-B012-48B7-B4E8-6D7AC7C27D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3892" y="1472473"/>
              <a:ext cx="157545" cy="157545"/>
            </a:xfrm>
            <a:custGeom>
              <a:avLst/>
              <a:gdLst>
                <a:gd name="connsiteX0" fmla="*/ 78773 w 157545"/>
                <a:gd name="connsiteY0" fmla="*/ 23283 h 157545"/>
                <a:gd name="connsiteX1" fmla="*/ 134262 w 157545"/>
                <a:gd name="connsiteY1" fmla="*/ 78773 h 157545"/>
                <a:gd name="connsiteX2" fmla="*/ 78773 w 157545"/>
                <a:gd name="connsiteY2" fmla="*/ 134262 h 157545"/>
                <a:gd name="connsiteX3" fmla="*/ 23283 w 157545"/>
                <a:gd name="connsiteY3" fmla="*/ 78773 h 157545"/>
                <a:gd name="connsiteX4" fmla="*/ 78773 w 157545"/>
                <a:gd name="connsiteY4" fmla="*/ 23283 h 157545"/>
                <a:gd name="connsiteX5" fmla="*/ 78773 w 157545"/>
                <a:gd name="connsiteY5" fmla="*/ 0 h 157545"/>
                <a:gd name="connsiteX6" fmla="*/ 0 w 157545"/>
                <a:gd name="connsiteY6" fmla="*/ 78773 h 157545"/>
                <a:gd name="connsiteX7" fmla="*/ 78773 w 157545"/>
                <a:gd name="connsiteY7" fmla="*/ 157545 h 157545"/>
                <a:gd name="connsiteX8" fmla="*/ 157545 w 157545"/>
                <a:gd name="connsiteY8" fmla="*/ 78773 h 157545"/>
                <a:gd name="connsiteX9" fmla="*/ 78773 w 157545"/>
                <a:gd name="connsiteY9" fmla="*/ 0 h 1575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57545" h="157545">
                  <a:moveTo>
                    <a:pt x="78773" y="23283"/>
                  </a:moveTo>
                  <a:cubicBezTo>
                    <a:pt x="109419" y="23283"/>
                    <a:pt x="134262" y="48126"/>
                    <a:pt x="134262" y="78773"/>
                  </a:cubicBezTo>
                  <a:cubicBezTo>
                    <a:pt x="134262" y="109419"/>
                    <a:pt x="109419" y="134262"/>
                    <a:pt x="78773" y="134262"/>
                  </a:cubicBezTo>
                  <a:cubicBezTo>
                    <a:pt x="48126" y="134262"/>
                    <a:pt x="23283" y="109419"/>
                    <a:pt x="23283" y="78773"/>
                  </a:cubicBezTo>
                  <a:cubicBezTo>
                    <a:pt x="23312" y="48139"/>
                    <a:pt x="48139" y="23312"/>
                    <a:pt x="78773" y="23283"/>
                  </a:cubicBezTo>
                  <a:moveTo>
                    <a:pt x="78773" y="0"/>
                  </a:moveTo>
                  <a:cubicBezTo>
                    <a:pt x="35268" y="0"/>
                    <a:pt x="0" y="35268"/>
                    <a:pt x="0" y="78773"/>
                  </a:cubicBezTo>
                  <a:cubicBezTo>
                    <a:pt x="0" y="122277"/>
                    <a:pt x="35268" y="157545"/>
                    <a:pt x="78773" y="157545"/>
                  </a:cubicBezTo>
                  <a:cubicBezTo>
                    <a:pt x="122277" y="157545"/>
                    <a:pt x="157545" y="122277"/>
                    <a:pt x="157545" y="78773"/>
                  </a:cubicBezTo>
                  <a:cubicBezTo>
                    <a:pt x="157545" y="35268"/>
                    <a:pt x="122277" y="0"/>
                    <a:pt x="78773" y="0"/>
                  </a:cubicBezTo>
                  <a:close/>
                </a:path>
              </a:pathLst>
            </a:custGeom>
            <a:grpFill/>
            <a:ln w="75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22924" y="518400"/>
            <a:ext cx="3578706" cy="5837949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z="2400" dirty="0">
                <a:solidFill>
                  <a:schemeClr val="tx1">
                    <a:alpha val="80000"/>
                  </a:schemeClr>
                </a:solidFill>
              </a:rPr>
              <a:t> Вавилон (~2000 до н.э.): решали задачи с неизвестными числами.</a:t>
            </a:r>
            <a:endParaRPr lang="ru-RU" sz="2400" dirty="0">
              <a:solidFill>
                <a:schemeClr val="tx1">
                  <a:alpha val="80000"/>
                </a:schemeClr>
              </a:solidFill>
              <a:ea typeface="Calibri"/>
              <a:cs typeface="Calibri"/>
            </a:endParaRPr>
          </a:p>
          <a:p>
            <a:r>
              <a:rPr lang="ru-RU" sz="2400" dirty="0">
                <a:solidFill>
                  <a:schemeClr val="tx1">
                    <a:alpha val="80000"/>
                  </a:schemeClr>
                </a:solidFill>
              </a:rPr>
              <a:t>Египет: метод 'проверки догадок' (аналог подстановки).</a:t>
            </a:r>
            <a:endParaRPr lang="ru-RU" sz="2400" dirty="0">
              <a:solidFill>
                <a:schemeClr val="tx1">
                  <a:alpha val="80000"/>
                </a:schemeClr>
              </a:solidFill>
              <a:ea typeface="Calibri"/>
              <a:cs typeface="Calibri"/>
            </a:endParaRPr>
          </a:p>
          <a:p>
            <a:r>
              <a:rPr lang="ru-RU" sz="2400" dirty="0">
                <a:solidFill>
                  <a:schemeClr val="tx1">
                    <a:alpha val="80000"/>
                  </a:schemeClr>
                </a:solidFill>
              </a:rPr>
              <a:t>Уравнения решались без символов, но с логическими шагами.</a:t>
            </a:r>
            <a:endParaRPr lang="ru-RU" sz="2400" dirty="0">
              <a:solidFill>
                <a:schemeClr val="tx1">
                  <a:alpha val="80000"/>
                </a:schemeClr>
              </a:solidFill>
              <a:ea typeface="Calibri"/>
              <a:cs typeface="Calibri"/>
            </a:endParaRPr>
          </a:p>
        </p:txBody>
      </p: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C49DA8F6-BCC1-4447-B54C-57856834B9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689621" y="3610394"/>
            <a:ext cx="0" cy="3238728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5400000" scaled="0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2" name="Rectangle 21">
            <a:extLst>
              <a:ext uri="{FF2B5EF4-FFF2-40B4-BE49-F238E27FC236}">
                <a16:creationId xmlns:a16="http://schemas.microsoft.com/office/drawing/2014/main" id="{A2679492-7988-4050-9056-5424444524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B091B163-7D61-4891-ABCF-5C13D9C418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334933" cy="6858000"/>
          </a:xfrm>
          <a:prstGeom prst="rect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accent2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1051" y="381935"/>
            <a:ext cx="3006438" cy="5974414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ru-RU" sz="3900">
                <a:solidFill>
                  <a:srgbClr val="FFFFFF"/>
                </a:solidFill>
              </a:rPr>
              <a:t>Диофант и зарождение символики (</a:t>
            </a:r>
            <a:r>
              <a:rPr lang="af-ZA" sz="3900">
                <a:solidFill>
                  <a:srgbClr val="FFFFFF"/>
                </a:solidFill>
              </a:rPr>
              <a:t>III </a:t>
            </a:r>
            <a:r>
              <a:rPr lang="ru-RU" sz="3900">
                <a:solidFill>
                  <a:srgbClr val="FFFFFF"/>
                </a:solidFill>
              </a:rPr>
              <a:t>век)</a:t>
            </a:r>
          </a:p>
        </p:txBody>
      </p:sp>
      <p:grpSp>
        <p:nvGrpSpPr>
          <p:cNvPr id="26" name="Group 25">
            <a:extLst>
              <a:ext uri="{FF2B5EF4-FFF2-40B4-BE49-F238E27FC236}">
                <a16:creationId xmlns:a16="http://schemas.microsoft.com/office/drawing/2014/main" id="{0474DF76-993E-44DE-AFB0-C416182ACE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60420" y="554152"/>
            <a:ext cx="430632" cy="1075866"/>
            <a:chOff x="613892" y="554152"/>
            <a:chExt cx="574177" cy="1075866"/>
          </a:xfrm>
          <a:solidFill>
            <a:srgbClr val="FFFFFF"/>
          </a:solidFill>
        </p:grpSpPr>
        <p:sp>
          <p:nvSpPr>
            <p:cNvPr id="27" name="Graphic 11">
              <a:extLst>
                <a:ext uri="{FF2B5EF4-FFF2-40B4-BE49-F238E27FC236}">
                  <a16:creationId xmlns:a16="http://schemas.microsoft.com/office/drawing/2014/main" id="{6CB927A4-E432-4310-9CD5-E89FF506317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3061" y="554152"/>
              <a:ext cx="171515" cy="171515"/>
            </a:xfrm>
            <a:custGeom>
              <a:avLst/>
              <a:gdLst>
                <a:gd name="connsiteX0" fmla="*/ 159874 w 171515"/>
                <a:gd name="connsiteY0" fmla="*/ 74116 h 171515"/>
                <a:gd name="connsiteX1" fmla="*/ 97399 w 171515"/>
                <a:gd name="connsiteY1" fmla="*/ 74116 h 171515"/>
                <a:gd name="connsiteX2" fmla="*/ 97399 w 171515"/>
                <a:gd name="connsiteY2" fmla="*/ 11641 h 171515"/>
                <a:gd name="connsiteX3" fmla="*/ 85758 w 171515"/>
                <a:gd name="connsiteY3" fmla="*/ 0 h 171515"/>
                <a:gd name="connsiteX4" fmla="*/ 74116 w 171515"/>
                <a:gd name="connsiteY4" fmla="*/ 11641 h 171515"/>
                <a:gd name="connsiteX5" fmla="*/ 74116 w 171515"/>
                <a:gd name="connsiteY5" fmla="*/ 74116 h 171515"/>
                <a:gd name="connsiteX6" fmla="*/ 11641 w 171515"/>
                <a:gd name="connsiteY6" fmla="*/ 74116 h 171515"/>
                <a:gd name="connsiteX7" fmla="*/ 0 w 171515"/>
                <a:gd name="connsiteY7" fmla="*/ 85758 h 171515"/>
                <a:gd name="connsiteX8" fmla="*/ 11641 w 171515"/>
                <a:gd name="connsiteY8" fmla="*/ 97399 h 171515"/>
                <a:gd name="connsiteX9" fmla="*/ 74116 w 171515"/>
                <a:gd name="connsiteY9" fmla="*/ 97399 h 171515"/>
                <a:gd name="connsiteX10" fmla="*/ 74116 w 171515"/>
                <a:gd name="connsiteY10" fmla="*/ 159874 h 171515"/>
                <a:gd name="connsiteX11" fmla="*/ 85758 w 171515"/>
                <a:gd name="connsiteY11" fmla="*/ 171515 h 171515"/>
                <a:gd name="connsiteX12" fmla="*/ 97399 w 171515"/>
                <a:gd name="connsiteY12" fmla="*/ 159874 h 171515"/>
                <a:gd name="connsiteX13" fmla="*/ 97399 w 171515"/>
                <a:gd name="connsiteY13" fmla="*/ 97399 h 171515"/>
                <a:gd name="connsiteX14" fmla="*/ 159874 w 171515"/>
                <a:gd name="connsiteY14" fmla="*/ 97399 h 171515"/>
                <a:gd name="connsiteX15" fmla="*/ 171515 w 171515"/>
                <a:gd name="connsiteY15" fmla="*/ 85758 h 171515"/>
                <a:gd name="connsiteX16" fmla="*/ 159874 w 171515"/>
                <a:gd name="connsiteY16" fmla="*/ 74116 h 1715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71515" h="171515">
                  <a:moveTo>
                    <a:pt x="159874" y="74116"/>
                  </a:moveTo>
                  <a:lnTo>
                    <a:pt x="97399" y="74116"/>
                  </a:lnTo>
                  <a:lnTo>
                    <a:pt x="97399" y="11641"/>
                  </a:lnTo>
                  <a:cubicBezTo>
                    <a:pt x="97399" y="5212"/>
                    <a:pt x="92187" y="0"/>
                    <a:pt x="85758" y="0"/>
                  </a:cubicBezTo>
                  <a:cubicBezTo>
                    <a:pt x="79328" y="0"/>
                    <a:pt x="74116" y="5212"/>
                    <a:pt x="74116" y="11641"/>
                  </a:cubicBezTo>
                  <a:lnTo>
                    <a:pt x="74116" y="74116"/>
                  </a:lnTo>
                  <a:lnTo>
                    <a:pt x="11641" y="74116"/>
                  </a:lnTo>
                  <a:cubicBezTo>
                    <a:pt x="5212" y="74116"/>
                    <a:pt x="0" y="79328"/>
                    <a:pt x="0" y="85758"/>
                  </a:cubicBezTo>
                  <a:cubicBezTo>
                    <a:pt x="0" y="92187"/>
                    <a:pt x="5212" y="97399"/>
                    <a:pt x="11641" y="97399"/>
                  </a:cubicBezTo>
                  <a:lnTo>
                    <a:pt x="74116" y="97399"/>
                  </a:lnTo>
                  <a:lnTo>
                    <a:pt x="74116" y="159874"/>
                  </a:lnTo>
                  <a:cubicBezTo>
                    <a:pt x="74116" y="166303"/>
                    <a:pt x="79328" y="171515"/>
                    <a:pt x="85758" y="171515"/>
                  </a:cubicBezTo>
                  <a:cubicBezTo>
                    <a:pt x="92187" y="171515"/>
                    <a:pt x="97399" y="166303"/>
                    <a:pt x="97399" y="159874"/>
                  </a:cubicBezTo>
                  <a:lnTo>
                    <a:pt x="97399" y="97399"/>
                  </a:lnTo>
                  <a:lnTo>
                    <a:pt x="159874" y="97399"/>
                  </a:lnTo>
                  <a:cubicBezTo>
                    <a:pt x="166303" y="97399"/>
                    <a:pt x="171515" y="92187"/>
                    <a:pt x="171515" y="85758"/>
                  </a:cubicBezTo>
                  <a:cubicBezTo>
                    <a:pt x="171515" y="79328"/>
                    <a:pt x="166303" y="74116"/>
                    <a:pt x="159874" y="74116"/>
                  </a:cubicBezTo>
                  <a:close/>
                </a:path>
              </a:pathLst>
            </a:custGeom>
            <a:grpFill/>
            <a:ln w="77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8" name="Graphic 10">
              <a:extLst>
                <a:ext uri="{FF2B5EF4-FFF2-40B4-BE49-F238E27FC236}">
                  <a16:creationId xmlns:a16="http://schemas.microsoft.com/office/drawing/2014/main" id="{E3020543-B24B-4EC4-8FFC-8DD88EEA91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75643" y="837005"/>
              <a:ext cx="112426" cy="112426"/>
            </a:xfrm>
            <a:custGeom>
              <a:avLst/>
              <a:gdLst>
                <a:gd name="connsiteX0" fmla="*/ 112426 w 112426"/>
                <a:gd name="connsiteY0" fmla="*/ 56213 h 112426"/>
                <a:gd name="connsiteX1" fmla="*/ 56213 w 112426"/>
                <a:gd name="connsiteY1" fmla="*/ 112426 h 112426"/>
                <a:gd name="connsiteX2" fmla="*/ 0 w 112426"/>
                <a:gd name="connsiteY2" fmla="*/ 56213 h 112426"/>
                <a:gd name="connsiteX3" fmla="*/ 56213 w 112426"/>
                <a:gd name="connsiteY3" fmla="*/ 0 h 112426"/>
                <a:gd name="connsiteX4" fmla="*/ 112426 w 112426"/>
                <a:gd name="connsiteY4" fmla="*/ 56213 h 1124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2426" h="112426">
                  <a:moveTo>
                    <a:pt x="112426" y="56213"/>
                  </a:moveTo>
                  <a:cubicBezTo>
                    <a:pt x="112426" y="87259"/>
                    <a:pt x="87259" y="112426"/>
                    <a:pt x="56213" y="112426"/>
                  </a:cubicBezTo>
                  <a:cubicBezTo>
                    <a:pt x="25167" y="112426"/>
                    <a:pt x="0" y="87259"/>
                    <a:pt x="0" y="56213"/>
                  </a:cubicBezTo>
                  <a:cubicBezTo>
                    <a:pt x="0" y="25167"/>
                    <a:pt x="25167" y="0"/>
                    <a:pt x="56213" y="0"/>
                  </a:cubicBezTo>
                  <a:cubicBezTo>
                    <a:pt x="87259" y="0"/>
                    <a:pt x="112426" y="25167"/>
                    <a:pt x="112426" y="56213"/>
                  </a:cubicBezTo>
                  <a:close/>
                </a:path>
              </a:pathLst>
            </a:custGeom>
            <a:grpFill/>
            <a:ln w="51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9" name="Graphic 12">
              <a:extLst>
                <a:ext uri="{FF2B5EF4-FFF2-40B4-BE49-F238E27FC236}">
                  <a16:creationId xmlns:a16="http://schemas.microsoft.com/office/drawing/2014/main" id="{1453BF6C-B012-48B7-B4E8-6D7AC7C27D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3892" y="1472473"/>
              <a:ext cx="157545" cy="157545"/>
            </a:xfrm>
            <a:custGeom>
              <a:avLst/>
              <a:gdLst>
                <a:gd name="connsiteX0" fmla="*/ 78773 w 157545"/>
                <a:gd name="connsiteY0" fmla="*/ 23283 h 157545"/>
                <a:gd name="connsiteX1" fmla="*/ 134262 w 157545"/>
                <a:gd name="connsiteY1" fmla="*/ 78773 h 157545"/>
                <a:gd name="connsiteX2" fmla="*/ 78773 w 157545"/>
                <a:gd name="connsiteY2" fmla="*/ 134262 h 157545"/>
                <a:gd name="connsiteX3" fmla="*/ 23283 w 157545"/>
                <a:gd name="connsiteY3" fmla="*/ 78773 h 157545"/>
                <a:gd name="connsiteX4" fmla="*/ 78773 w 157545"/>
                <a:gd name="connsiteY4" fmla="*/ 23283 h 157545"/>
                <a:gd name="connsiteX5" fmla="*/ 78773 w 157545"/>
                <a:gd name="connsiteY5" fmla="*/ 0 h 157545"/>
                <a:gd name="connsiteX6" fmla="*/ 0 w 157545"/>
                <a:gd name="connsiteY6" fmla="*/ 78773 h 157545"/>
                <a:gd name="connsiteX7" fmla="*/ 78773 w 157545"/>
                <a:gd name="connsiteY7" fmla="*/ 157545 h 157545"/>
                <a:gd name="connsiteX8" fmla="*/ 157545 w 157545"/>
                <a:gd name="connsiteY8" fmla="*/ 78773 h 157545"/>
                <a:gd name="connsiteX9" fmla="*/ 78773 w 157545"/>
                <a:gd name="connsiteY9" fmla="*/ 0 h 1575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57545" h="157545">
                  <a:moveTo>
                    <a:pt x="78773" y="23283"/>
                  </a:moveTo>
                  <a:cubicBezTo>
                    <a:pt x="109419" y="23283"/>
                    <a:pt x="134262" y="48126"/>
                    <a:pt x="134262" y="78773"/>
                  </a:cubicBezTo>
                  <a:cubicBezTo>
                    <a:pt x="134262" y="109419"/>
                    <a:pt x="109419" y="134262"/>
                    <a:pt x="78773" y="134262"/>
                  </a:cubicBezTo>
                  <a:cubicBezTo>
                    <a:pt x="48126" y="134262"/>
                    <a:pt x="23283" y="109419"/>
                    <a:pt x="23283" y="78773"/>
                  </a:cubicBezTo>
                  <a:cubicBezTo>
                    <a:pt x="23312" y="48139"/>
                    <a:pt x="48139" y="23312"/>
                    <a:pt x="78773" y="23283"/>
                  </a:cubicBezTo>
                  <a:moveTo>
                    <a:pt x="78773" y="0"/>
                  </a:moveTo>
                  <a:cubicBezTo>
                    <a:pt x="35268" y="0"/>
                    <a:pt x="0" y="35268"/>
                    <a:pt x="0" y="78773"/>
                  </a:cubicBezTo>
                  <a:cubicBezTo>
                    <a:pt x="0" y="122277"/>
                    <a:pt x="35268" y="157545"/>
                    <a:pt x="78773" y="157545"/>
                  </a:cubicBezTo>
                  <a:cubicBezTo>
                    <a:pt x="122277" y="157545"/>
                    <a:pt x="157545" y="122277"/>
                    <a:pt x="157545" y="78773"/>
                  </a:cubicBezTo>
                  <a:cubicBezTo>
                    <a:pt x="157545" y="35268"/>
                    <a:pt x="122277" y="0"/>
                    <a:pt x="78773" y="0"/>
                  </a:cubicBezTo>
                  <a:close/>
                </a:path>
              </a:pathLst>
            </a:custGeom>
            <a:grpFill/>
            <a:ln w="75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22924" y="518400"/>
            <a:ext cx="3578706" cy="5837949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ru-RU" sz="2800" dirty="0">
                <a:solidFill>
                  <a:schemeClr val="tx1">
                    <a:alpha val="80000"/>
                  </a:schemeClr>
                </a:solidFill>
              </a:rPr>
              <a:t> Диофант Александрийский — автор 'Арифметики'.</a:t>
            </a:r>
            <a:endParaRPr lang="ru-RU" sz="2800" dirty="0">
              <a:solidFill>
                <a:schemeClr val="tx1">
                  <a:alpha val="80000"/>
                </a:schemeClr>
              </a:solidFill>
              <a:ea typeface="Calibri"/>
              <a:cs typeface="Calibri"/>
            </a:endParaRPr>
          </a:p>
          <a:p>
            <a:pPr marL="0" indent="0">
              <a:buNone/>
            </a:pPr>
            <a:r>
              <a:rPr lang="ru-RU" sz="2800" dirty="0">
                <a:solidFill>
                  <a:schemeClr val="tx1">
                    <a:alpha val="80000"/>
                  </a:schemeClr>
                </a:solidFill>
              </a:rPr>
              <a:t> Ввел обозначения для неизвестных и степеней.</a:t>
            </a:r>
            <a:endParaRPr lang="ru-RU" sz="2800" dirty="0">
              <a:solidFill>
                <a:schemeClr val="tx1">
                  <a:alpha val="80000"/>
                </a:schemeClr>
              </a:solidFill>
              <a:ea typeface="Calibri"/>
              <a:cs typeface="Calibri"/>
            </a:endParaRPr>
          </a:p>
          <a:p>
            <a:pPr marL="0" indent="0">
              <a:buNone/>
            </a:pPr>
            <a:r>
              <a:rPr lang="ru-RU" sz="2800" dirty="0">
                <a:solidFill>
                  <a:schemeClr val="tx1">
                    <a:alpha val="80000"/>
                  </a:schemeClr>
                </a:solidFill>
              </a:rPr>
              <a:t> Формализовал решение задач как уравнений — шаг к абстрактной алгебре.</a:t>
            </a:r>
            <a:endParaRPr lang="ru-RU" sz="2800" dirty="0">
              <a:solidFill>
                <a:schemeClr val="tx1">
                  <a:alpha val="80000"/>
                </a:schemeClr>
              </a:solidFill>
              <a:ea typeface="Calibri"/>
              <a:cs typeface="Calibri"/>
            </a:endParaRPr>
          </a:p>
        </p:txBody>
      </p: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C49DA8F6-BCC1-4447-B54C-57856834B9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689621" y="3610394"/>
            <a:ext cx="0" cy="3238728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5400000" scaled="0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A2679492-7988-4050-9056-5424444524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091B163-7D61-4891-ABCF-5C13D9C418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334933" cy="6858000"/>
          </a:xfrm>
          <a:prstGeom prst="rect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accent2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1051" y="381935"/>
            <a:ext cx="3006438" cy="5974414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ru-RU" sz="2800">
                <a:solidFill>
                  <a:srgbClr val="FFFFFF"/>
                </a:solidFill>
              </a:rPr>
              <a:t>Арабская алгебра — структурирование знаний</a:t>
            </a: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0474DF76-993E-44DE-AFB0-C416182ACE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60420" y="554152"/>
            <a:ext cx="430632" cy="1075866"/>
            <a:chOff x="613892" y="554152"/>
            <a:chExt cx="574177" cy="1075866"/>
          </a:xfrm>
          <a:solidFill>
            <a:srgbClr val="FFFFFF"/>
          </a:solidFill>
        </p:grpSpPr>
        <p:sp>
          <p:nvSpPr>
            <p:cNvPr id="13" name="Graphic 11">
              <a:extLst>
                <a:ext uri="{FF2B5EF4-FFF2-40B4-BE49-F238E27FC236}">
                  <a16:creationId xmlns:a16="http://schemas.microsoft.com/office/drawing/2014/main" id="{6CB927A4-E432-4310-9CD5-E89FF506317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3061" y="554152"/>
              <a:ext cx="171515" cy="171515"/>
            </a:xfrm>
            <a:custGeom>
              <a:avLst/>
              <a:gdLst>
                <a:gd name="connsiteX0" fmla="*/ 159874 w 171515"/>
                <a:gd name="connsiteY0" fmla="*/ 74116 h 171515"/>
                <a:gd name="connsiteX1" fmla="*/ 97399 w 171515"/>
                <a:gd name="connsiteY1" fmla="*/ 74116 h 171515"/>
                <a:gd name="connsiteX2" fmla="*/ 97399 w 171515"/>
                <a:gd name="connsiteY2" fmla="*/ 11641 h 171515"/>
                <a:gd name="connsiteX3" fmla="*/ 85758 w 171515"/>
                <a:gd name="connsiteY3" fmla="*/ 0 h 171515"/>
                <a:gd name="connsiteX4" fmla="*/ 74116 w 171515"/>
                <a:gd name="connsiteY4" fmla="*/ 11641 h 171515"/>
                <a:gd name="connsiteX5" fmla="*/ 74116 w 171515"/>
                <a:gd name="connsiteY5" fmla="*/ 74116 h 171515"/>
                <a:gd name="connsiteX6" fmla="*/ 11641 w 171515"/>
                <a:gd name="connsiteY6" fmla="*/ 74116 h 171515"/>
                <a:gd name="connsiteX7" fmla="*/ 0 w 171515"/>
                <a:gd name="connsiteY7" fmla="*/ 85758 h 171515"/>
                <a:gd name="connsiteX8" fmla="*/ 11641 w 171515"/>
                <a:gd name="connsiteY8" fmla="*/ 97399 h 171515"/>
                <a:gd name="connsiteX9" fmla="*/ 74116 w 171515"/>
                <a:gd name="connsiteY9" fmla="*/ 97399 h 171515"/>
                <a:gd name="connsiteX10" fmla="*/ 74116 w 171515"/>
                <a:gd name="connsiteY10" fmla="*/ 159874 h 171515"/>
                <a:gd name="connsiteX11" fmla="*/ 85758 w 171515"/>
                <a:gd name="connsiteY11" fmla="*/ 171515 h 171515"/>
                <a:gd name="connsiteX12" fmla="*/ 97399 w 171515"/>
                <a:gd name="connsiteY12" fmla="*/ 159874 h 171515"/>
                <a:gd name="connsiteX13" fmla="*/ 97399 w 171515"/>
                <a:gd name="connsiteY13" fmla="*/ 97399 h 171515"/>
                <a:gd name="connsiteX14" fmla="*/ 159874 w 171515"/>
                <a:gd name="connsiteY14" fmla="*/ 97399 h 171515"/>
                <a:gd name="connsiteX15" fmla="*/ 171515 w 171515"/>
                <a:gd name="connsiteY15" fmla="*/ 85758 h 171515"/>
                <a:gd name="connsiteX16" fmla="*/ 159874 w 171515"/>
                <a:gd name="connsiteY16" fmla="*/ 74116 h 1715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71515" h="171515">
                  <a:moveTo>
                    <a:pt x="159874" y="74116"/>
                  </a:moveTo>
                  <a:lnTo>
                    <a:pt x="97399" y="74116"/>
                  </a:lnTo>
                  <a:lnTo>
                    <a:pt x="97399" y="11641"/>
                  </a:lnTo>
                  <a:cubicBezTo>
                    <a:pt x="97399" y="5212"/>
                    <a:pt x="92187" y="0"/>
                    <a:pt x="85758" y="0"/>
                  </a:cubicBezTo>
                  <a:cubicBezTo>
                    <a:pt x="79328" y="0"/>
                    <a:pt x="74116" y="5212"/>
                    <a:pt x="74116" y="11641"/>
                  </a:cubicBezTo>
                  <a:lnTo>
                    <a:pt x="74116" y="74116"/>
                  </a:lnTo>
                  <a:lnTo>
                    <a:pt x="11641" y="74116"/>
                  </a:lnTo>
                  <a:cubicBezTo>
                    <a:pt x="5212" y="74116"/>
                    <a:pt x="0" y="79328"/>
                    <a:pt x="0" y="85758"/>
                  </a:cubicBezTo>
                  <a:cubicBezTo>
                    <a:pt x="0" y="92187"/>
                    <a:pt x="5212" y="97399"/>
                    <a:pt x="11641" y="97399"/>
                  </a:cubicBezTo>
                  <a:lnTo>
                    <a:pt x="74116" y="97399"/>
                  </a:lnTo>
                  <a:lnTo>
                    <a:pt x="74116" y="159874"/>
                  </a:lnTo>
                  <a:cubicBezTo>
                    <a:pt x="74116" y="166303"/>
                    <a:pt x="79328" y="171515"/>
                    <a:pt x="85758" y="171515"/>
                  </a:cubicBezTo>
                  <a:cubicBezTo>
                    <a:pt x="92187" y="171515"/>
                    <a:pt x="97399" y="166303"/>
                    <a:pt x="97399" y="159874"/>
                  </a:cubicBezTo>
                  <a:lnTo>
                    <a:pt x="97399" y="97399"/>
                  </a:lnTo>
                  <a:lnTo>
                    <a:pt x="159874" y="97399"/>
                  </a:lnTo>
                  <a:cubicBezTo>
                    <a:pt x="166303" y="97399"/>
                    <a:pt x="171515" y="92187"/>
                    <a:pt x="171515" y="85758"/>
                  </a:cubicBezTo>
                  <a:cubicBezTo>
                    <a:pt x="171515" y="79328"/>
                    <a:pt x="166303" y="74116"/>
                    <a:pt x="159874" y="74116"/>
                  </a:cubicBezTo>
                  <a:close/>
                </a:path>
              </a:pathLst>
            </a:custGeom>
            <a:grpFill/>
            <a:ln w="77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" name="Graphic 10">
              <a:extLst>
                <a:ext uri="{FF2B5EF4-FFF2-40B4-BE49-F238E27FC236}">
                  <a16:creationId xmlns:a16="http://schemas.microsoft.com/office/drawing/2014/main" id="{E3020543-B24B-4EC4-8FFC-8DD88EEA91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75643" y="837005"/>
              <a:ext cx="112426" cy="112426"/>
            </a:xfrm>
            <a:custGeom>
              <a:avLst/>
              <a:gdLst>
                <a:gd name="connsiteX0" fmla="*/ 112426 w 112426"/>
                <a:gd name="connsiteY0" fmla="*/ 56213 h 112426"/>
                <a:gd name="connsiteX1" fmla="*/ 56213 w 112426"/>
                <a:gd name="connsiteY1" fmla="*/ 112426 h 112426"/>
                <a:gd name="connsiteX2" fmla="*/ 0 w 112426"/>
                <a:gd name="connsiteY2" fmla="*/ 56213 h 112426"/>
                <a:gd name="connsiteX3" fmla="*/ 56213 w 112426"/>
                <a:gd name="connsiteY3" fmla="*/ 0 h 112426"/>
                <a:gd name="connsiteX4" fmla="*/ 112426 w 112426"/>
                <a:gd name="connsiteY4" fmla="*/ 56213 h 1124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2426" h="112426">
                  <a:moveTo>
                    <a:pt x="112426" y="56213"/>
                  </a:moveTo>
                  <a:cubicBezTo>
                    <a:pt x="112426" y="87259"/>
                    <a:pt x="87259" y="112426"/>
                    <a:pt x="56213" y="112426"/>
                  </a:cubicBezTo>
                  <a:cubicBezTo>
                    <a:pt x="25167" y="112426"/>
                    <a:pt x="0" y="87259"/>
                    <a:pt x="0" y="56213"/>
                  </a:cubicBezTo>
                  <a:cubicBezTo>
                    <a:pt x="0" y="25167"/>
                    <a:pt x="25167" y="0"/>
                    <a:pt x="56213" y="0"/>
                  </a:cubicBezTo>
                  <a:cubicBezTo>
                    <a:pt x="87259" y="0"/>
                    <a:pt x="112426" y="25167"/>
                    <a:pt x="112426" y="56213"/>
                  </a:cubicBezTo>
                  <a:close/>
                </a:path>
              </a:pathLst>
            </a:custGeom>
            <a:grpFill/>
            <a:ln w="51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" name="Graphic 12">
              <a:extLst>
                <a:ext uri="{FF2B5EF4-FFF2-40B4-BE49-F238E27FC236}">
                  <a16:creationId xmlns:a16="http://schemas.microsoft.com/office/drawing/2014/main" id="{1453BF6C-B012-48B7-B4E8-6D7AC7C27D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3892" y="1472473"/>
              <a:ext cx="157545" cy="157545"/>
            </a:xfrm>
            <a:custGeom>
              <a:avLst/>
              <a:gdLst>
                <a:gd name="connsiteX0" fmla="*/ 78773 w 157545"/>
                <a:gd name="connsiteY0" fmla="*/ 23283 h 157545"/>
                <a:gd name="connsiteX1" fmla="*/ 134262 w 157545"/>
                <a:gd name="connsiteY1" fmla="*/ 78773 h 157545"/>
                <a:gd name="connsiteX2" fmla="*/ 78773 w 157545"/>
                <a:gd name="connsiteY2" fmla="*/ 134262 h 157545"/>
                <a:gd name="connsiteX3" fmla="*/ 23283 w 157545"/>
                <a:gd name="connsiteY3" fmla="*/ 78773 h 157545"/>
                <a:gd name="connsiteX4" fmla="*/ 78773 w 157545"/>
                <a:gd name="connsiteY4" fmla="*/ 23283 h 157545"/>
                <a:gd name="connsiteX5" fmla="*/ 78773 w 157545"/>
                <a:gd name="connsiteY5" fmla="*/ 0 h 157545"/>
                <a:gd name="connsiteX6" fmla="*/ 0 w 157545"/>
                <a:gd name="connsiteY6" fmla="*/ 78773 h 157545"/>
                <a:gd name="connsiteX7" fmla="*/ 78773 w 157545"/>
                <a:gd name="connsiteY7" fmla="*/ 157545 h 157545"/>
                <a:gd name="connsiteX8" fmla="*/ 157545 w 157545"/>
                <a:gd name="connsiteY8" fmla="*/ 78773 h 157545"/>
                <a:gd name="connsiteX9" fmla="*/ 78773 w 157545"/>
                <a:gd name="connsiteY9" fmla="*/ 0 h 1575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57545" h="157545">
                  <a:moveTo>
                    <a:pt x="78773" y="23283"/>
                  </a:moveTo>
                  <a:cubicBezTo>
                    <a:pt x="109419" y="23283"/>
                    <a:pt x="134262" y="48126"/>
                    <a:pt x="134262" y="78773"/>
                  </a:cubicBezTo>
                  <a:cubicBezTo>
                    <a:pt x="134262" y="109419"/>
                    <a:pt x="109419" y="134262"/>
                    <a:pt x="78773" y="134262"/>
                  </a:cubicBezTo>
                  <a:cubicBezTo>
                    <a:pt x="48126" y="134262"/>
                    <a:pt x="23283" y="109419"/>
                    <a:pt x="23283" y="78773"/>
                  </a:cubicBezTo>
                  <a:cubicBezTo>
                    <a:pt x="23312" y="48139"/>
                    <a:pt x="48139" y="23312"/>
                    <a:pt x="78773" y="23283"/>
                  </a:cubicBezTo>
                  <a:moveTo>
                    <a:pt x="78773" y="0"/>
                  </a:moveTo>
                  <a:cubicBezTo>
                    <a:pt x="35268" y="0"/>
                    <a:pt x="0" y="35268"/>
                    <a:pt x="0" y="78773"/>
                  </a:cubicBezTo>
                  <a:cubicBezTo>
                    <a:pt x="0" y="122277"/>
                    <a:pt x="35268" y="157545"/>
                    <a:pt x="78773" y="157545"/>
                  </a:cubicBezTo>
                  <a:cubicBezTo>
                    <a:pt x="122277" y="157545"/>
                    <a:pt x="157545" y="122277"/>
                    <a:pt x="157545" y="78773"/>
                  </a:cubicBezTo>
                  <a:cubicBezTo>
                    <a:pt x="157545" y="35268"/>
                    <a:pt x="122277" y="0"/>
                    <a:pt x="78773" y="0"/>
                  </a:cubicBezTo>
                  <a:close/>
                </a:path>
              </a:pathLst>
            </a:custGeom>
            <a:grpFill/>
            <a:ln w="75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22924" y="518400"/>
            <a:ext cx="3578706" cy="5837949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indent="0">
              <a:buNone/>
            </a:pPr>
            <a:r>
              <a:rPr lang="ru-RU" sz="2800" dirty="0">
                <a:solidFill>
                  <a:schemeClr val="tx1">
                    <a:alpha val="80000"/>
                  </a:schemeClr>
                </a:solidFill>
              </a:rPr>
              <a:t> Аль-Хорезми (</a:t>
            </a:r>
            <a:r>
              <a:rPr lang="af-ZA" sz="2800" dirty="0">
                <a:solidFill>
                  <a:schemeClr val="tx1">
                    <a:alpha val="80000"/>
                  </a:schemeClr>
                </a:solidFill>
              </a:rPr>
              <a:t>IX </a:t>
            </a:r>
            <a:r>
              <a:rPr lang="ru-RU" sz="2800" dirty="0">
                <a:solidFill>
                  <a:schemeClr val="tx1">
                    <a:alpha val="80000"/>
                  </a:schemeClr>
                </a:solidFill>
              </a:rPr>
              <a:t>в.) — труд 'Китаб аль-</a:t>
            </a:r>
            <a:r>
              <a:rPr lang="ru-RU" sz="2800" err="1">
                <a:solidFill>
                  <a:schemeClr val="tx1">
                    <a:alpha val="80000"/>
                  </a:schemeClr>
                </a:solidFill>
              </a:rPr>
              <a:t>джебр</a:t>
            </a:r>
            <a:r>
              <a:rPr lang="ru-RU" sz="2800" dirty="0">
                <a:solidFill>
                  <a:schemeClr val="tx1">
                    <a:alpha val="80000"/>
                  </a:schemeClr>
                </a:solidFill>
              </a:rPr>
              <a:t> </a:t>
            </a:r>
            <a:r>
              <a:rPr lang="ru-RU" sz="2800" err="1">
                <a:solidFill>
                  <a:schemeClr val="tx1">
                    <a:alpha val="80000"/>
                  </a:schemeClr>
                </a:solidFill>
              </a:rPr>
              <a:t>валь-мукабала</a:t>
            </a:r>
            <a:r>
              <a:rPr lang="ru-RU" sz="2800" dirty="0">
                <a:solidFill>
                  <a:schemeClr val="tx1">
                    <a:alpha val="80000"/>
                  </a:schemeClr>
                </a:solidFill>
              </a:rPr>
              <a:t>'.</a:t>
            </a:r>
            <a:endParaRPr lang="ru-RU" sz="2800">
              <a:solidFill>
                <a:schemeClr val="tx1">
                  <a:alpha val="80000"/>
                </a:schemeClr>
              </a:solidFill>
              <a:ea typeface="Calibri"/>
              <a:cs typeface="Calibri"/>
            </a:endParaRPr>
          </a:p>
          <a:p>
            <a:r>
              <a:rPr lang="ru-RU" sz="2800" dirty="0">
                <a:solidFill>
                  <a:schemeClr val="tx1">
                    <a:alpha val="80000"/>
                  </a:schemeClr>
                </a:solidFill>
              </a:rPr>
              <a:t> Систематизация решений уравнений 1-й и 2-й степени.</a:t>
            </a:r>
            <a:endParaRPr lang="ru-RU" sz="2800">
              <a:solidFill>
                <a:schemeClr val="tx1">
                  <a:alpha val="80000"/>
                </a:schemeClr>
              </a:solidFill>
              <a:ea typeface="Calibri"/>
              <a:cs typeface="Calibri"/>
            </a:endParaRPr>
          </a:p>
          <a:p>
            <a:r>
              <a:rPr lang="ru-RU" sz="2800" dirty="0">
                <a:solidFill>
                  <a:schemeClr val="tx1">
                    <a:alpha val="80000"/>
                  </a:schemeClr>
                </a:solidFill>
              </a:rPr>
              <a:t> Закрепление алгебры как отдельной области знаний.</a:t>
            </a:r>
            <a:endParaRPr lang="ru-RU" sz="2800" dirty="0">
              <a:solidFill>
                <a:schemeClr val="tx1">
                  <a:alpha val="80000"/>
                </a:schemeClr>
              </a:solidFill>
              <a:ea typeface="Calibri"/>
              <a:cs typeface="Calibri"/>
            </a:endParaRP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C49DA8F6-BCC1-4447-B54C-57856834B9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689621" y="3610394"/>
            <a:ext cx="0" cy="3238728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5400000" scaled="0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A2679492-7988-4050-9056-5424444524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091B163-7D61-4891-ABCF-5C13D9C418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334933" cy="6858000"/>
          </a:xfrm>
          <a:prstGeom prst="rect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accent2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1051" y="381935"/>
            <a:ext cx="3006438" cy="5974414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ru-RU" sz="3300">
                <a:solidFill>
                  <a:srgbClr val="FFFFFF"/>
                </a:solidFill>
              </a:rPr>
              <a:t>Европа: Символика и аналитическая революция</a:t>
            </a: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0474DF76-993E-44DE-AFB0-C416182ACE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60420" y="554152"/>
            <a:ext cx="430632" cy="1075866"/>
            <a:chOff x="613892" y="554152"/>
            <a:chExt cx="574177" cy="1075866"/>
          </a:xfrm>
          <a:solidFill>
            <a:srgbClr val="FFFFFF"/>
          </a:solidFill>
        </p:grpSpPr>
        <p:sp>
          <p:nvSpPr>
            <p:cNvPr id="13" name="Graphic 11">
              <a:extLst>
                <a:ext uri="{FF2B5EF4-FFF2-40B4-BE49-F238E27FC236}">
                  <a16:creationId xmlns:a16="http://schemas.microsoft.com/office/drawing/2014/main" id="{6CB927A4-E432-4310-9CD5-E89FF506317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3061" y="554152"/>
              <a:ext cx="171515" cy="171515"/>
            </a:xfrm>
            <a:custGeom>
              <a:avLst/>
              <a:gdLst>
                <a:gd name="connsiteX0" fmla="*/ 159874 w 171515"/>
                <a:gd name="connsiteY0" fmla="*/ 74116 h 171515"/>
                <a:gd name="connsiteX1" fmla="*/ 97399 w 171515"/>
                <a:gd name="connsiteY1" fmla="*/ 74116 h 171515"/>
                <a:gd name="connsiteX2" fmla="*/ 97399 w 171515"/>
                <a:gd name="connsiteY2" fmla="*/ 11641 h 171515"/>
                <a:gd name="connsiteX3" fmla="*/ 85758 w 171515"/>
                <a:gd name="connsiteY3" fmla="*/ 0 h 171515"/>
                <a:gd name="connsiteX4" fmla="*/ 74116 w 171515"/>
                <a:gd name="connsiteY4" fmla="*/ 11641 h 171515"/>
                <a:gd name="connsiteX5" fmla="*/ 74116 w 171515"/>
                <a:gd name="connsiteY5" fmla="*/ 74116 h 171515"/>
                <a:gd name="connsiteX6" fmla="*/ 11641 w 171515"/>
                <a:gd name="connsiteY6" fmla="*/ 74116 h 171515"/>
                <a:gd name="connsiteX7" fmla="*/ 0 w 171515"/>
                <a:gd name="connsiteY7" fmla="*/ 85758 h 171515"/>
                <a:gd name="connsiteX8" fmla="*/ 11641 w 171515"/>
                <a:gd name="connsiteY8" fmla="*/ 97399 h 171515"/>
                <a:gd name="connsiteX9" fmla="*/ 74116 w 171515"/>
                <a:gd name="connsiteY9" fmla="*/ 97399 h 171515"/>
                <a:gd name="connsiteX10" fmla="*/ 74116 w 171515"/>
                <a:gd name="connsiteY10" fmla="*/ 159874 h 171515"/>
                <a:gd name="connsiteX11" fmla="*/ 85758 w 171515"/>
                <a:gd name="connsiteY11" fmla="*/ 171515 h 171515"/>
                <a:gd name="connsiteX12" fmla="*/ 97399 w 171515"/>
                <a:gd name="connsiteY12" fmla="*/ 159874 h 171515"/>
                <a:gd name="connsiteX13" fmla="*/ 97399 w 171515"/>
                <a:gd name="connsiteY13" fmla="*/ 97399 h 171515"/>
                <a:gd name="connsiteX14" fmla="*/ 159874 w 171515"/>
                <a:gd name="connsiteY14" fmla="*/ 97399 h 171515"/>
                <a:gd name="connsiteX15" fmla="*/ 171515 w 171515"/>
                <a:gd name="connsiteY15" fmla="*/ 85758 h 171515"/>
                <a:gd name="connsiteX16" fmla="*/ 159874 w 171515"/>
                <a:gd name="connsiteY16" fmla="*/ 74116 h 1715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71515" h="171515">
                  <a:moveTo>
                    <a:pt x="159874" y="74116"/>
                  </a:moveTo>
                  <a:lnTo>
                    <a:pt x="97399" y="74116"/>
                  </a:lnTo>
                  <a:lnTo>
                    <a:pt x="97399" y="11641"/>
                  </a:lnTo>
                  <a:cubicBezTo>
                    <a:pt x="97399" y="5212"/>
                    <a:pt x="92187" y="0"/>
                    <a:pt x="85758" y="0"/>
                  </a:cubicBezTo>
                  <a:cubicBezTo>
                    <a:pt x="79328" y="0"/>
                    <a:pt x="74116" y="5212"/>
                    <a:pt x="74116" y="11641"/>
                  </a:cubicBezTo>
                  <a:lnTo>
                    <a:pt x="74116" y="74116"/>
                  </a:lnTo>
                  <a:lnTo>
                    <a:pt x="11641" y="74116"/>
                  </a:lnTo>
                  <a:cubicBezTo>
                    <a:pt x="5212" y="74116"/>
                    <a:pt x="0" y="79328"/>
                    <a:pt x="0" y="85758"/>
                  </a:cubicBezTo>
                  <a:cubicBezTo>
                    <a:pt x="0" y="92187"/>
                    <a:pt x="5212" y="97399"/>
                    <a:pt x="11641" y="97399"/>
                  </a:cubicBezTo>
                  <a:lnTo>
                    <a:pt x="74116" y="97399"/>
                  </a:lnTo>
                  <a:lnTo>
                    <a:pt x="74116" y="159874"/>
                  </a:lnTo>
                  <a:cubicBezTo>
                    <a:pt x="74116" y="166303"/>
                    <a:pt x="79328" y="171515"/>
                    <a:pt x="85758" y="171515"/>
                  </a:cubicBezTo>
                  <a:cubicBezTo>
                    <a:pt x="92187" y="171515"/>
                    <a:pt x="97399" y="166303"/>
                    <a:pt x="97399" y="159874"/>
                  </a:cubicBezTo>
                  <a:lnTo>
                    <a:pt x="97399" y="97399"/>
                  </a:lnTo>
                  <a:lnTo>
                    <a:pt x="159874" y="97399"/>
                  </a:lnTo>
                  <a:cubicBezTo>
                    <a:pt x="166303" y="97399"/>
                    <a:pt x="171515" y="92187"/>
                    <a:pt x="171515" y="85758"/>
                  </a:cubicBezTo>
                  <a:cubicBezTo>
                    <a:pt x="171515" y="79328"/>
                    <a:pt x="166303" y="74116"/>
                    <a:pt x="159874" y="74116"/>
                  </a:cubicBezTo>
                  <a:close/>
                </a:path>
              </a:pathLst>
            </a:custGeom>
            <a:grpFill/>
            <a:ln w="77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" name="Graphic 10">
              <a:extLst>
                <a:ext uri="{FF2B5EF4-FFF2-40B4-BE49-F238E27FC236}">
                  <a16:creationId xmlns:a16="http://schemas.microsoft.com/office/drawing/2014/main" id="{E3020543-B24B-4EC4-8FFC-8DD88EEA91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75643" y="837005"/>
              <a:ext cx="112426" cy="112426"/>
            </a:xfrm>
            <a:custGeom>
              <a:avLst/>
              <a:gdLst>
                <a:gd name="connsiteX0" fmla="*/ 112426 w 112426"/>
                <a:gd name="connsiteY0" fmla="*/ 56213 h 112426"/>
                <a:gd name="connsiteX1" fmla="*/ 56213 w 112426"/>
                <a:gd name="connsiteY1" fmla="*/ 112426 h 112426"/>
                <a:gd name="connsiteX2" fmla="*/ 0 w 112426"/>
                <a:gd name="connsiteY2" fmla="*/ 56213 h 112426"/>
                <a:gd name="connsiteX3" fmla="*/ 56213 w 112426"/>
                <a:gd name="connsiteY3" fmla="*/ 0 h 112426"/>
                <a:gd name="connsiteX4" fmla="*/ 112426 w 112426"/>
                <a:gd name="connsiteY4" fmla="*/ 56213 h 1124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2426" h="112426">
                  <a:moveTo>
                    <a:pt x="112426" y="56213"/>
                  </a:moveTo>
                  <a:cubicBezTo>
                    <a:pt x="112426" y="87259"/>
                    <a:pt x="87259" y="112426"/>
                    <a:pt x="56213" y="112426"/>
                  </a:cubicBezTo>
                  <a:cubicBezTo>
                    <a:pt x="25167" y="112426"/>
                    <a:pt x="0" y="87259"/>
                    <a:pt x="0" y="56213"/>
                  </a:cubicBezTo>
                  <a:cubicBezTo>
                    <a:pt x="0" y="25167"/>
                    <a:pt x="25167" y="0"/>
                    <a:pt x="56213" y="0"/>
                  </a:cubicBezTo>
                  <a:cubicBezTo>
                    <a:pt x="87259" y="0"/>
                    <a:pt x="112426" y="25167"/>
                    <a:pt x="112426" y="56213"/>
                  </a:cubicBezTo>
                  <a:close/>
                </a:path>
              </a:pathLst>
            </a:custGeom>
            <a:grpFill/>
            <a:ln w="51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" name="Graphic 12">
              <a:extLst>
                <a:ext uri="{FF2B5EF4-FFF2-40B4-BE49-F238E27FC236}">
                  <a16:creationId xmlns:a16="http://schemas.microsoft.com/office/drawing/2014/main" id="{1453BF6C-B012-48B7-B4E8-6D7AC7C27D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3892" y="1472473"/>
              <a:ext cx="157545" cy="157545"/>
            </a:xfrm>
            <a:custGeom>
              <a:avLst/>
              <a:gdLst>
                <a:gd name="connsiteX0" fmla="*/ 78773 w 157545"/>
                <a:gd name="connsiteY0" fmla="*/ 23283 h 157545"/>
                <a:gd name="connsiteX1" fmla="*/ 134262 w 157545"/>
                <a:gd name="connsiteY1" fmla="*/ 78773 h 157545"/>
                <a:gd name="connsiteX2" fmla="*/ 78773 w 157545"/>
                <a:gd name="connsiteY2" fmla="*/ 134262 h 157545"/>
                <a:gd name="connsiteX3" fmla="*/ 23283 w 157545"/>
                <a:gd name="connsiteY3" fmla="*/ 78773 h 157545"/>
                <a:gd name="connsiteX4" fmla="*/ 78773 w 157545"/>
                <a:gd name="connsiteY4" fmla="*/ 23283 h 157545"/>
                <a:gd name="connsiteX5" fmla="*/ 78773 w 157545"/>
                <a:gd name="connsiteY5" fmla="*/ 0 h 157545"/>
                <a:gd name="connsiteX6" fmla="*/ 0 w 157545"/>
                <a:gd name="connsiteY6" fmla="*/ 78773 h 157545"/>
                <a:gd name="connsiteX7" fmla="*/ 78773 w 157545"/>
                <a:gd name="connsiteY7" fmla="*/ 157545 h 157545"/>
                <a:gd name="connsiteX8" fmla="*/ 157545 w 157545"/>
                <a:gd name="connsiteY8" fmla="*/ 78773 h 157545"/>
                <a:gd name="connsiteX9" fmla="*/ 78773 w 157545"/>
                <a:gd name="connsiteY9" fmla="*/ 0 h 1575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57545" h="157545">
                  <a:moveTo>
                    <a:pt x="78773" y="23283"/>
                  </a:moveTo>
                  <a:cubicBezTo>
                    <a:pt x="109419" y="23283"/>
                    <a:pt x="134262" y="48126"/>
                    <a:pt x="134262" y="78773"/>
                  </a:cubicBezTo>
                  <a:cubicBezTo>
                    <a:pt x="134262" y="109419"/>
                    <a:pt x="109419" y="134262"/>
                    <a:pt x="78773" y="134262"/>
                  </a:cubicBezTo>
                  <a:cubicBezTo>
                    <a:pt x="48126" y="134262"/>
                    <a:pt x="23283" y="109419"/>
                    <a:pt x="23283" y="78773"/>
                  </a:cubicBezTo>
                  <a:cubicBezTo>
                    <a:pt x="23312" y="48139"/>
                    <a:pt x="48139" y="23312"/>
                    <a:pt x="78773" y="23283"/>
                  </a:cubicBezTo>
                  <a:moveTo>
                    <a:pt x="78773" y="0"/>
                  </a:moveTo>
                  <a:cubicBezTo>
                    <a:pt x="35268" y="0"/>
                    <a:pt x="0" y="35268"/>
                    <a:pt x="0" y="78773"/>
                  </a:cubicBezTo>
                  <a:cubicBezTo>
                    <a:pt x="0" y="122277"/>
                    <a:pt x="35268" y="157545"/>
                    <a:pt x="78773" y="157545"/>
                  </a:cubicBezTo>
                  <a:cubicBezTo>
                    <a:pt x="122277" y="157545"/>
                    <a:pt x="157545" y="122277"/>
                    <a:pt x="157545" y="78773"/>
                  </a:cubicBezTo>
                  <a:cubicBezTo>
                    <a:pt x="157545" y="35268"/>
                    <a:pt x="122277" y="0"/>
                    <a:pt x="78773" y="0"/>
                  </a:cubicBezTo>
                  <a:close/>
                </a:path>
              </a:pathLst>
            </a:custGeom>
            <a:grpFill/>
            <a:ln w="75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22924" y="518400"/>
            <a:ext cx="3578706" cy="5837949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indent="0">
              <a:buNone/>
            </a:pPr>
            <a:r>
              <a:rPr lang="ru-RU" sz="1700" dirty="0">
                <a:solidFill>
                  <a:schemeClr val="tx1">
                    <a:alpha val="80000"/>
                  </a:schemeClr>
                </a:solidFill>
              </a:rPr>
              <a:t> </a:t>
            </a:r>
            <a:r>
              <a:rPr lang="ru-RU" sz="2800" dirty="0">
                <a:solidFill>
                  <a:schemeClr val="tx1">
                    <a:alpha val="80000"/>
                  </a:schemeClr>
                </a:solidFill>
              </a:rPr>
              <a:t>Виет, Декарт, Рекорд — развитие обозначений и методов.</a:t>
            </a:r>
            <a:endParaRPr lang="ru-RU" sz="2800" dirty="0">
              <a:solidFill>
                <a:schemeClr val="tx1">
                  <a:alpha val="80000"/>
                </a:schemeClr>
              </a:solidFill>
              <a:ea typeface="Calibri"/>
              <a:cs typeface="Calibri"/>
            </a:endParaRPr>
          </a:p>
          <a:p>
            <a:r>
              <a:rPr lang="ru-RU" sz="2800" dirty="0">
                <a:solidFill>
                  <a:schemeClr val="tx1">
                    <a:alpha val="80000"/>
                  </a:schemeClr>
                </a:solidFill>
              </a:rPr>
              <a:t> Символы: =, +, </a:t>
            </a:r>
            <a:r>
              <a:rPr lang="af-ZA" sz="2800" dirty="0">
                <a:solidFill>
                  <a:schemeClr val="tx1">
                    <a:alpha val="80000"/>
                  </a:schemeClr>
                </a:solidFill>
              </a:rPr>
              <a:t>x, </a:t>
            </a:r>
            <a:r>
              <a:rPr lang="ru-RU" sz="2800" dirty="0">
                <a:solidFill>
                  <a:schemeClr val="tx1">
                    <a:alpha val="80000"/>
                  </a:schemeClr>
                </a:solidFill>
              </a:rPr>
              <a:t>буквенные коэффициенты.</a:t>
            </a:r>
            <a:endParaRPr lang="ru-RU" sz="2800" dirty="0">
              <a:solidFill>
                <a:schemeClr val="tx1">
                  <a:alpha val="80000"/>
                </a:schemeClr>
              </a:solidFill>
              <a:ea typeface="Calibri"/>
              <a:cs typeface="Calibri"/>
            </a:endParaRPr>
          </a:p>
          <a:p>
            <a:r>
              <a:rPr lang="ru-RU" sz="2800" dirty="0">
                <a:solidFill>
                  <a:schemeClr val="tx1">
                    <a:alpha val="80000"/>
                  </a:schemeClr>
                </a:solidFill>
              </a:rPr>
              <a:t> Связь алгебры с геометрией (аналитическая геометрия).</a:t>
            </a:r>
            <a:endParaRPr lang="ru-RU" sz="2800" dirty="0">
              <a:solidFill>
                <a:schemeClr val="tx1">
                  <a:alpha val="80000"/>
                </a:schemeClr>
              </a:solidFill>
              <a:ea typeface="Calibri"/>
              <a:cs typeface="Calibri"/>
            </a:endParaRP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C49DA8F6-BCC1-4447-B54C-57856834B9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689621" y="3610394"/>
            <a:ext cx="0" cy="3238728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5400000" scaled="0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A2679492-7988-4050-9056-5424444524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091B163-7D61-4891-ABCF-5C13D9C418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334933" cy="6858000"/>
          </a:xfrm>
          <a:prstGeom prst="rect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accent2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1051" y="381935"/>
            <a:ext cx="3006438" cy="5974414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ru-RU">
                <a:solidFill>
                  <a:srgbClr val="FFFFFF"/>
                </a:solidFill>
              </a:rPr>
              <a:t>Системы уравнений и линейная алгебра</a:t>
            </a: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0474DF76-993E-44DE-AFB0-C416182ACE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60420" y="554152"/>
            <a:ext cx="430632" cy="1075866"/>
            <a:chOff x="613892" y="554152"/>
            <a:chExt cx="574177" cy="1075866"/>
          </a:xfrm>
          <a:solidFill>
            <a:srgbClr val="FFFFFF"/>
          </a:solidFill>
        </p:grpSpPr>
        <p:sp>
          <p:nvSpPr>
            <p:cNvPr id="13" name="Graphic 11">
              <a:extLst>
                <a:ext uri="{FF2B5EF4-FFF2-40B4-BE49-F238E27FC236}">
                  <a16:creationId xmlns:a16="http://schemas.microsoft.com/office/drawing/2014/main" id="{6CB927A4-E432-4310-9CD5-E89FF506317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3061" y="554152"/>
              <a:ext cx="171515" cy="171515"/>
            </a:xfrm>
            <a:custGeom>
              <a:avLst/>
              <a:gdLst>
                <a:gd name="connsiteX0" fmla="*/ 159874 w 171515"/>
                <a:gd name="connsiteY0" fmla="*/ 74116 h 171515"/>
                <a:gd name="connsiteX1" fmla="*/ 97399 w 171515"/>
                <a:gd name="connsiteY1" fmla="*/ 74116 h 171515"/>
                <a:gd name="connsiteX2" fmla="*/ 97399 w 171515"/>
                <a:gd name="connsiteY2" fmla="*/ 11641 h 171515"/>
                <a:gd name="connsiteX3" fmla="*/ 85758 w 171515"/>
                <a:gd name="connsiteY3" fmla="*/ 0 h 171515"/>
                <a:gd name="connsiteX4" fmla="*/ 74116 w 171515"/>
                <a:gd name="connsiteY4" fmla="*/ 11641 h 171515"/>
                <a:gd name="connsiteX5" fmla="*/ 74116 w 171515"/>
                <a:gd name="connsiteY5" fmla="*/ 74116 h 171515"/>
                <a:gd name="connsiteX6" fmla="*/ 11641 w 171515"/>
                <a:gd name="connsiteY6" fmla="*/ 74116 h 171515"/>
                <a:gd name="connsiteX7" fmla="*/ 0 w 171515"/>
                <a:gd name="connsiteY7" fmla="*/ 85758 h 171515"/>
                <a:gd name="connsiteX8" fmla="*/ 11641 w 171515"/>
                <a:gd name="connsiteY8" fmla="*/ 97399 h 171515"/>
                <a:gd name="connsiteX9" fmla="*/ 74116 w 171515"/>
                <a:gd name="connsiteY9" fmla="*/ 97399 h 171515"/>
                <a:gd name="connsiteX10" fmla="*/ 74116 w 171515"/>
                <a:gd name="connsiteY10" fmla="*/ 159874 h 171515"/>
                <a:gd name="connsiteX11" fmla="*/ 85758 w 171515"/>
                <a:gd name="connsiteY11" fmla="*/ 171515 h 171515"/>
                <a:gd name="connsiteX12" fmla="*/ 97399 w 171515"/>
                <a:gd name="connsiteY12" fmla="*/ 159874 h 171515"/>
                <a:gd name="connsiteX13" fmla="*/ 97399 w 171515"/>
                <a:gd name="connsiteY13" fmla="*/ 97399 h 171515"/>
                <a:gd name="connsiteX14" fmla="*/ 159874 w 171515"/>
                <a:gd name="connsiteY14" fmla="*/ 97399 h 171515"/>
                <a:gd name="connsiteX15" fmla="*/ 171515 w 171515"/>
                <a:gd name="connsiteY15" fmla="*/ 85758 h 171515"/>
                <a:gd name="connsiteX16" fmla="*/ 159874 w 171515"/>
                <a:gd name="connsiteY16" fmla="*/ 74116 h 1715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71515" h="171515">
                  <a:moveTo>
                    <a:pt x="159874" y="74116"/>
                  </a:moveTo>
                  <a:lnTo>
                    <a:pt x="97399" y="74116"/>
                  </a:lnTo>
                  <a:lnTo>
                    <a:pt x="97399" y="11641"/>
                  </a:lnTo>
                  <a:cubicBezTo>
                    <a:pt x="97399" y="5212"/>
                    <a:pt x="92187" y="0"/>
                    <a:pt x="85758" y="0"/>
                  </a:cubicBezTo>
                  <a:cubicBezTo>
                    <a:pt x="79328" y="0"/>
                    <a:pt x="74116" y="5212"/>
                    <a:pt x="74116" y="11641"/>
                  </a:cubicBezTo>
                  <a:lnTo>
                    <a:pt x="74116" y="74116"/>
                  </a:lnTo>
                  <a:lnTo>
                    <a:pt x="11641" y="74116"/>
                  </a:lnTo>
                  <a:cubicBezTo>
                    <a:pt x="5212" y="74116"/>
                    <a:pt x="0" y="79328"/>
                    <a:pt x="0" y="85758"/>
                  </a:cubicBezTo>
                  <a:cubicBezTo>
                    <a:pt x="0" y="92187"/>
                    <a:pt x="5212" y="97399"/>
                    <a:pt x="11641" y="97399"/>
                  </a:cubicBezTo>
                  <a:lnTo>
                    <a:pt x="74116" y="97399"/>
                  </a:lnTo>
                  <a:lnTo>
                    <a:pt x="74116" y="159874"/>
                  </a:lnTo>
                  <a:cubicBezTo>
                    <a:pt x="74116" y="166303"/>
                    <a:pt x="79328" y="171515"/>
                    <a:pt x="85758" y="171515"/>
                  </a:cubicBezTo>
                  <a:cubicBezTo>
                    <a:pt x="92187" y="171515"/>
                    <a:pt x="97399" y="166303"/>
                    <a:pt x="97399" y="159874"/>
                  </a:cubicBezTo>
                  <a:lnTo>
                    <a:pt x="97399" y="97399"/>
                  </a:lnTo>
                  <a:lnTo>
                    <a:pt x="159874" y="97399"/>
                  </a:lnTo>
                  <a:cubicBezTo>
                    <a:pt x="166303" y="97399"/>
                    <a:pt x="171515" y="92187"/>
                    <a:pt x="171515" y="85758"/>
                  </a:cubicBezTo>
                  <a:cubicBezTo>
                    <a:pt x="171515" y="79328"/>
                    <a:pt x="166303" y="74116"/>
                    <a:pt x="159874" y="74116"/>
                  </a:cubicBezTo>
                  <a:close/>
                </a:path>
              </a:pathLst>
            </a:custGeom>
            <a:grpFill/>
            <a:ln w="77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" name="Graphic 10">
              <a:extLst>
                <a:ext uri="{FF2B5EF4-FFF2-40B4-BE49-F238E27FC236}">
                  <a16:creationId xmlns:a16="http://schemas.microsoft.com/office/drawing/2014/main" id="{E3020543-B24B-4EC4-8FFC-8DD88EEA91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75643" y="837005"/>
              <a:ext cx="112426" cy="112426"/>
            </a:xfrm>
            <a:custGeom>
              <a:avLst/>
              <a:gdLst>
                <a:gd name="connsiteX0" fmla="*/ 112426 w 112426"/>
                <a:gd name="connsiteY0" fmla="*/ 56213 h 112426"/>
                <a:gd name="connsiteX1" fmla="*/ 56213 w 112426"/>
                <a:gd name="connsiteY1" fmla="*/ 112426 h 112426"/>
                <a:gd name="connsiteX2" fmla="*/ 0 w 112426"/>
                <a:gd name="connsiteY2" fmla="*/ 56213 h 112426"/>
                <a:gd name="connsiteX3" fmla="*/ 56213 w 112426"/>
                <a:gd name="connsiteY3" fmla="*/ 0 h 112426"/>
                <a:gd name="connsiteX4" fmla="*/ 112426 w 112426"/>
                <a:gd name="connsiteY4" fmla="*/ 56213 h 1124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2426" h="112426">
                  <a:moveTo>
                    <a:pt x="112426" y="56213"/>
                  </a:moveTo>
                  <a:cubicBezTo>
                    <a:pt x="112426" y="87259"/>
                    <a:pt x="87259" y="112426"/>
                    <a:pt x="56213" y="112426"/>
                  </a:cubicBezTo>
                  <a:cubicBezTo>
                    <a:pt x="25167" y="112426"/>
                    <a:pt x="0" y="87259"/>
                    <a:pt x="0" y="56213"/>
                  </a:cubicBezTo>
                  <a:cubicBezTo>
                    <a:pt x="0" y="25167"/>
                    <a:pt x="25167" y="0"/>
                    <a:pt x="56213" y="0"/>
                  </a:cubicBezTo>
                  <a:cubicBezTo>
                    <a:pt x="87259" y="0"/>
                    <a:pt x="112426" y="25167"/>
                    <a:pt x="112426" y="56213"/>
                  </a:cubicBezTo>
                  <a:close/>
                </a:path>
              </a:pathLst>
            </a:custGeom>
            <a:grpFill/>
            <a:ln w="51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" name="Graphic 12">
              <a:extLst>
                <a:ext uri="{FF2B5EF4-FFF2-40B4-BE49-F238E27FC236}">
                  <a16:creationId xmlns:a16="http://schemas.microsoft.com/office/drawing/2014/main" id="{1453BF6C-B012-48B7-B4E8-6D7AC7C27D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3892" y="1472473"/>
              <a:ext cx="157545" cy="157545"/>
            </a:xfrm>
            <a:custGeom>
              <a:avLst/>
              <a:gdLst>
                <a:gd name="connsiteX0" fmla="*/ 78773 w 157545"/>
                <a:gd name="connsiteY0" fmla="*/ 23283 h 157545"/>
                <a:gd name="connsiteX1" fmla="*/ 134262 w 157545"/>
                <a:gd name="connsiteY1" fmla="*/ 78773 h 157545"/>
                <a:gd name="connsiteX2" fmla="*/ 78773 w 157545"/>
                <a:gd name="connsiteY2" fmla="*/ 134262 h 157545"/>
                <a:gd name="connsiteX3" fmla="*/ 23283 w 157545"/>
                <a:gd name="connsiteY3" fmla="*/ 78773 h 157545"/>
                <a:gd name="connsiteX4" fmla="*/ 78773 w 157545"/>
                <a:gd name="connsiteY4" fmla="*/ 23283 h 157545"/>
                <a:gd name="connsiteX5" fmla="*/ 78773 w 157545"/>
                <a:gd name="connsiteY5" fmla="*/ 0 h 157545"/>
                <a:gd name="connsiteX6" fmla="*/ 0 w 157545"/>
                <a:gd name="connsiteY6" fmla="*/ 78773 h 157545"/>
                <a:gd name="connsiteX7" fmla="*/ 78773 w 157545"/>
                <a:gd name="connsiteY7" fmla="*/ 157545 h 157545"/>
                <a:gd name="connsiteX8" fmla="*/ 157545 w 157545"/>
                <a:gd name="connsiteY8" fmla="*/ 78773 h 157545"/>
                <a:gd name="connsiteX9" fmla="*/ 78773 w 157545"/>
                <a:gd name="connsiteY9" fmla="*/ 0 h 1575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57545" h="157545">
                  <a:moveTo>
                    <a:pt x="78773" y="23283"/>
                  </a:moveTo>
                  <a:cubicBezTo>
                    <a:pt x="109419" y="23283"/>
                    <a:pt x="134262" y="48126"/>
                    <a:pt x="134262" y="78773"/>
                  </a:cubicBezTo>
                  <a:cubicBezTo>
                    <a:pt x="134262" y="109419"/>
                    <a:pt x="109419" y="134262"/>
                    <a:pt x="78773" y="134262"/>
                  </a:cubicBezTo>
                  <a:cubicBezTo>
                    <a:pt x="48126" y="134262"/>
                    <a:pt x="23283" y="109419"/>
                    <a:pt x="23283" y="78773"/>
                  </a:cubicBezTo>
                  <a:cubicBezTo>
                    <a:pt x="23312" y="48139"/>
                    <a:pt x="48139" y="23312"/>
                    <a:pt x="78773" y="23283"/>
                  </a:cubicBezTo>
                  <a:moveTo>
                    <a:pt x="78773" y="0"/>
                  </a:moveTo>
                  <a:cubicBezTo>
                    <a:pt x="35268" y="0"/>
                    <a:pt x="0" y="35268"/>
                    <a:pt x="0" y="78773"/>
                  </a:cubicBezTo>
                  <a:cubicBezTo>
                    <a:pt x="0" y="122277"/>
                    <a:pt x="35268" y="157545"/>
                    <a:pt x="78773" y="157545"/>
                  </a:cubicBezTo>
                  <a:cubicBezTo>
                    <a:pt x="122277" y="157545"/>
                    <a:pt x="157545" y="122277"/>
                    <a:pt x="157545" y="78773"/>
                  </a:cubicBezTo>
                  <a:cubicBezTo>
                    <a:pt x="157545" y="35268"/>
                    <a:pt x="122277" y="0"/>
                    <a:pt x="78773" y="0"/>
                  </a:cubicBezTo>
                  <a:close/>
                </a:path>
              </a:pathLst>
            </a:custGeom>
            <a:grpFill/>
            <a:ln w="75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22924" y="518400"/>
            <a:ext cx="3578706" cy="5837949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z="2800" dirty="0">
                <a:solidFill>
                  <a:schemeClr val="tx1">
                    <a:alpha val="80000"/>
                  </a:schemeClr>
                </a:solidFill>
              </a:rPr>
              <a:t> Системы — для моделирования задач в механике и экономике.</a:t>
            </a:r>
            <a:endParaRPr lang="ru-RU" sz="2800" dirty="0">
              <a:solidFill>
                <a:schemeClr val="tx1">
                  <a:alpha val="80000"/>
                </a:schemeClr>
              </a:solidFill>
              <a:ea typeface="Calibri"/>
              <a:cs typeface="Calibri"/>
            </a:endParaRPr>
          </a:p>
          <a:p>
            <a:r>
              <a:rPr lang="ru-RU" sz="2800" dirty="0">
                <a:solidFill>
                  <a:schemeClr val="tx1">
                    <a:alpha val="80000"/>
                  </a:schemeClr>
                </a:solidFill>
              </a:rPr>
              <a:t> </a:t>
            </a:r>
            <a:r>
              <a:rPr lang="af-ZA" sz="2800" dirty="0">
                <a:solidFill>
                  <a:schemeClr val="tx1">
                    <a:alpha val="80000"/>
                  </a:schemeClr>
                </a:solidFill>
              </a:rPr>
              <a:t>XVIII–XIX </a:t>
            </a:r>
            <a:r>
              <a:rPr lang="ru-RU" sz="2800" dirty="0">
                <a:solidFill>
                  <a:schemeClr val="tx1">
                    <a:alpha val="80000"/>
                  </a:schemeClr>
                </a:solidFill>
              </a:rPr>
              <a:t>вв.: метод Гаусса, матрицы, детерминанты.</a:t>
            </a:r>
            <a:endParaRPr lang="ru-RU" sz="2800" dirty="0">
              <a:solidFill>
                <a:schemeClr val="tx1">
                  <a:alpha val="80000"/>
                </a:schemeClr>
              </a:solidFill>
              <a:ea typeface="Calibri"/>
              <a:cs typeface="Calibri"/>
            </a:endParaRPr>
          </a:p>
          <a:p>
            <a:r>
              <a:rPr lang="ru-RU" sz="2800" dirty="0">
                <a:solidFill>
                  <a:schemeClr val="tx1">
                    <a:alpha val="80000"/>
                  </a:schemeClr>
                </a:solidFill>
              </a:rPr>
              <a:t> Основа для вычислительной математики и ИИ.</a:t>
            </a:r>
            <a:endParaRPr lang="ru-RU" sz="2800" dirty="0">
              <a:solidFill>
                <a:schemeClr val="tx1">
                  <a:alpha val="80000"/>
                </a:schemeClr>
              </a:solidFill>
              <a:ea typeface="Calibri"/>
              <a:cs typeface="Calibri"/>
            </a:endParaRP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C49DA8F6-BCC1-4447-B54C-57856834B9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689621" y="3610394"/>
            <a:ext cx="0" cy="3238728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5400000" scaled="0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A2679492-7988-4050-9056-5424444524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091B163-7D61-4891-ABCF-5C13D9C418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334933" cy="6858000"/>
          </a:xfrm>
          <a:prstGeom prst="rect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accent2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1051" y="381935"/>
            <a:ext cx="3006438" cy="5974414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ru-RU" sz="3900">
                <a:solidFill>
                  <a:srgbClr val="FFFFFF"/>
                </a:solidFill>
              </a:rPr>
              <a:t>Заключение — эволюция идей</a:t>
            </a: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0474DF76-993E-44DE-AFB0-C416182ACE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60420" y="554152"/>
            <a:ext cx="430632" cy="1075866"/>
            <a:chOff x="613892" y="554152"/>
            <a:chExt cx="574177" cy="1075866"/>
          </a:xfrm>
          <a:solidFill>
            <a:srgbClr val="FFFFFF"/>
          </a:solidFill>
        </p:grpSpPr>
        <p:sp>
          <p:nvSpPr>
            <p:cNvPr id="13" name="Graphic 11">
              <a:extLst>
                <a:ext uri="{FF2B5EF4-FFF2-40B4-BE49-F238E27FC236}">
                  <a16:creationId xmlns:a16="http://schemas.microsoft.com/office/drawing/2014/main" id="{6CB927A4-E432-4310-9CD5-E89FF506317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3061" y="554152"/>
              <a:ext cx="171515" cy="171515"/>
            </a:xfrm>
            <a:custGeom>
              <a:avLst/>
              <a:gdLst>
                <a:gd name="connsiteX0" fmla="*/ 159874 w 171515"/>
                <a:gd name="connsiteY0" fmla="*/ 74116 h 171515"/>
                <a:gd name="connsiteX1" fmla="*/ 97399 w 171515"/>
                <a:gd name="connsiteY1" fmla="*/ 74116 h 171515"/>
                <a:gd name="connsiteX2" fmla="*/ 97399 w 171515"/>
                <a:gd name="connsiteY2" fmla="*/ 11641 h 171515"/>
                <a:gd name="connsiteX3" fmla="*/ 85758 w 171515"/>
                <a:gd name="connsiteY3" fmla="*/ 0 h 171515"/>
                <a:gd name="connsiteX4" fmla="*/ 74116 w 171515"/>
                <a:gd name="connsiteY4" fmla="*/ 11641 h 171515"/>
                <a:gd name="connsiteX5" fmla="*/ 74116 w 171515"/>
                <a:gd name="connsiteY5" fmla="*/ 74116 h 171515"/>
                <a:gd name="connsiteX6" fmla="*/ 11641 w 171515"/>
                <a:gd name="connsiteY6" fmla="*/ 74116 h 171515"/>
                <a:gd name="connsiteX7" fmla="*/ 0 w 171515"/>
                <a:gd name="connsiteY7" fmla="*/ 85758 h 171515"/>
                <a:gd name="connsiteX8" fmla="*/ 11641 w 171515"/>
                <a:gd name="connsiteY8" fmla="*/ 97399 h 171515"/>
                <a:gd name="connsiteX9" fmla="*/ 74116 w 171515"/>
                <a:gd name="connsiteY9" fmla="*/ 97399 h 171515"/>
                <a:gd name="connsiteX10" fmla="*/ 74116 w 171515"/>
                <a:gd name="connsiteY10" fmla="*/ 159874 h 171515"/>
                <a:gd name="connsiteX11" fmla="*/ 85758 w 171515"/>
                <a:gd name="connsiteY11" fmla="*/ 171515 h 171515"/>
                <a:gd name="connsiteX12" fmla="*/ 97399 w 171515"/>
                <a:gd name="connsiteY12" fmla="*/ 159874 h 171515"/>
                <a:gd name="connsiteX13" fmla="*/ 97399 w 171515"/>
                <a:gd name="connsiteY13" fmla="*/ 97399 h 171515"/>
                <a:gd name="connsiteX14" fmla="*/ 159874 w 171515"/>
                <a:gd name="connsiteY14" fmla="*/ 97399 h 171515"/>
                <a:gd name="connsiteX15" fmla="*/ 171515 w 171515"/>
                <a:gd name="connsiteY15" fmla="*/ 85758 h 171515"/>
                <a:gd name="connsiteX16" fmla="*/ 159874 w 171515"/>
                <a:gd name="connsiteY16" fmla="*/ 74116 h 1715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71515" h="171515">
                  <a:moveTo>
                    <a:pt x="159874" y="74116"/>
                  </a:moveTo>
                  <a:lnTo>
                    <a:pt x="97399" y="74116"/>
                  </a:lnTo>
                  <a:lnTo>
                    <a:pt x="97399" y="11641"/>
                  </a:lnTo>
                  <a:cubicBezTo>
                    <a:pt x="97399" y="5212"/>
                    <a:pt x="92187" y="0"/>
                    <a:pt x="85758" y="0"/>
                  </a:cubicBezTo>
                  <a:cubicBezTo>
                    <a:pt x="79328" y="0"/>
                    <a:pt x="74116" y="5212"/>
                    <a:pt x="74116" y="11641"/>
                  </a:cubicBezTo>
                  <a:lnTo>
                    <a:pt x="74116" y="74116"/>
                  </a:lnTo>
                  <a:lnTo>
                    <a:pt x="11641" y="74116"/>
                  </a:lnTo>
                  <a:cubicBezTo>
                    <a:pt x="5212" y="74116"/>
                    <a:pt x="0" y="79328"/>
                    <a:pt x="0" y="85758"/>
                  </a:cubicBezTo>
                  <a:cubicBezTo>
                    <a:pt x="0" y="92187"/>
                    <a:pt x="5212" y="97399"/>
                    <a:pt x="11641" y="97399"/>
                  </a:cubicBezTo>
                  <a:lnTo>
                    <a:pt x="74116" y="97399"/>
                  </a:lnTo>
                  <a:lnTo>
                    <a:pt x="74116" y="159874"/>
                  </a:lnTo>
                  <a:cubicBezTo>
                    <a:pt x="74116" y="166303"/>
                    <a:pt x="79328" y="171515"/>
                    <a:pt x="85758" y="171515"/>
                  </a:cubicBezTo>
                  <a:cubicBezTo>
                    <a:pt x="92187" y="171515"/>
                    <a:pt x="97399" y="166303"/>
                    <a:pt x="97399" y="159874"/>
                  </a:cubicBezTo>
                  <a:lnTo>
                    <a:pt x="97399" y="97399"/>
                  </a:lnTo>
                  <a:lnTo>
                    <a:pt x="159874" y="97399"/>
                  </a:lnTo>
                  <a:cubicBezTo>
                    <a:pt x="166303" y="97399"/>
                    <a:pt x="171515" y="92187"/>
                    <a:pt x="171515" y="85758"/>
                  </a:cubicBezTo>
                  <a:cubicBezTo>
                    <a:pt x="171515" y="79328"/>
                    <a:pt x="166303" y="74116"/>
                    <a:pt x="159874" y="74116"/>
                  </a:cubicBezTo>
                  <a:close/>
                </a:path>
              </a:pathLst>
            </a:custGeom>
            <a:grpFill/>
            <a:ln w="77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" name="Graphic 10">
              <a:extLst>
                <a:ext uri="{FF2B5EF4-FFF2-40B4-BE49-F238E27FC236}">
                  <a16:creationId xmlns:a16="http://schemas.microsoft.com/office/drawing/2014/main" id="{E3020543-B24B-4EC4-8FFC-8DD88EEA91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75643" y="837005"/>
              <a:ext cx="112426" cy="112426"/>
            </a:xfrm>
            <a:custGeom>
              <a:avLst/>
              <a:gdLst>
                <a:gd name="connsiteX0" fmla="*/ 112426 w 112426"/>
                <a:gd name="connsiteY0" fmla="*/ 56213 h 112426"/>
                <a:gd name="connsiteX1" fmla="*/ 56213 w 112426"/>
                <a:gd name="connsiteY1" fmla="*/ 112426 h 112426"/>
                <a:gd name="connsiteX2" fmla="*/ 0 w 112426"/>
                <a:gd name="connsiteY2" fmla="*/ 56213 h 112426"/>
                <a:gd name="connsiteX3" fmla="*/ 56213 w 112426"/>
                <a:gd name="connsiteY3" fmla="*/ 0 h 112426"/>
                <a:gd name="connsiteX4" fmla="*/ 112426 w 112426"/>
                <a:gd name="connsiteY4" fmla="*/ 56213 h 1124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2426" h="112426">
                  <a:moveTo>
                    <a:pt x="112426" y="56213"/>
                  </a:moveTo>
                  <a:cubicBezTo>
                    <a:pt x="112426" y="87259"/>
                    <a:pt x="87259" y="112426"/>
                    <a:pt x="56213" y="112426"/>
                  </a:cubicBezTo>
                  <a:cubicBezTo>
                    <a:pt x="25167" y="112426"/>
                    <a:pt x="0" y="87259"/>
                    <a:pt x="0" y="56213"/>
                  </a:cubicBezTo>
                  <a:cubicBezTo>
                    <a:pt x="0" y="25167"/>
                    <a:pt x="25167" y="0"/>
                    <a:pt x="56213" y="0"/>
                  </a:cubicBezTo>
                  <a:cubicBezTo>
                    <a:pt x="87259" y="0"/>
                    <a:pt x="112426" y="25167"/>
                    <a:pt x="112426" y="56213"/>
                  </a:cubicBezTo>
                  <a:close/>
                </a:path>
              </a:pathLst>
            </a:custGeom>
            <a:grpFill/>
            <a:ln w="51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" name="Graphic 12">
              <a:extLst>
                <a:ext uri="{FF2B5EF4-FFF2-40B4-BE49-F238E27FC236}">
                  <a16:creationId xmlns:a16="http://schemas.microsoft.com/office/drawing/2014/main" id="{1453BF6C-B012-48B7-B4E8-6D7AC7C27D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3892" y="1472473"/>
              <a:ext cx="157545" cy="157545"/>
            </a:xfrm>
            <a:custGeom>
              <a:avLst/>
              <a:gdLst>
                <a:gd name="connsiteX0" fmla="*/ 78773 w 157545"/>
                <a:gd name="connsiteY0" fmla="*/ 23283 h 157545"/>
                <a:gd name="connsiteX1" fmla="*/ 134262 w 157545"/>
                <a:gd name="connsiteY1" fmla="*/ 78773 h 157545"/>
                <a:gd name="connsiteX2" fmla="*/ 78773 w 157545"/>
                <a:gd name="connsiteY2" fmla="*/ 134262 h 157545"/>
                <a:gd name="connsiteX3" fmla="*/ 23283 w 157545"/>
                <a:gd name="connsiteY3" fmla="*/ 78773 h 157545"/>
                <a:gd name="connsiteX4" fmla="*/ 78773 w 157545"/>
                <a:gd name="connsiteY4" fmla="*/ 23283 h 157545"/>
                <a:gd name="connsiteX5" fmla="*/ 78773 w 157545"/>
                <a:gd name="connsiteY5" fmla="*/ 0 h 157545"/>
                <a:gd name="connsiteX6" fmla="*/ 0 w 157545"/>
                <a:gd name="connsiteY6" fmla="*/ 78773 h 157545"/>
                <a:gd name="connsiteX7" fmla="*/ 78773 w 157545"/>
                <a:gd name="connsiteY7" fmla="*/ 157545 h 157545"/>
                <a:gd name="connsiteX8" fmla="*/ 157545 w 157545"/>
                <a:gd name="connsiteY8" fmla="*/ 78773 h 157545"/>
                <a:gd name="connsiteX9" fmla="*/ 78773 w 157545"/>
                <a:gd name="connsiteY9" fmla="*/ 0 h 1575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57545" h="157545">
                  <a:moveTo>
                    <a:pt x="78773" y="23283"/>
                  </a:moveTo>
                  <a:cubicBezTo>
                    <a:pt x="109419" y="23283"/>
                    <a:pt x="134262" y="48126"/>
                    <a:pt x="134262" y="78773"/>
                  </a:cubicBezTo>
                  <a:cubicBezTo>
                    <a:pt x="134262" y="109419"/>
                    <a:pt x="109419" y="134262"/>
                    <a:pt x="78773" y="134262"/>
                  </a:cubicBezTo>
                  <a:cubicBezTo>
                    <a:pt x="48126" y="134262"/>
                    <a:pt x="23283" y="109419"/>
                    <a:pt x="23283" y="78773"/>
                  </a:cubicBezTo>
                  <a:cubicBezTo>
                    <a:pt x="23312" y="48139"/>
                    <a:pt x="48139" y="23312"/>
                    <a:pt x="78773" y="23283"/>
                  </a:cubicBezTo>
                  <a:moveTo>
                    <a:pt x="78773" y="0"/>
                  </a:moveTo>
                  <a:cubicBezTo>
                    <a:pt x="35268" y="0"/>
                    <a:pt x="0" y="35268"/>
                    <a:pt x="0" y="78773"/>
                  </a:cubicBezTo>
                  <a:cubicBezTo>
                    <a:pt x="0" y="122277"/>
                    <a:pt x="35268" y="157545"/>
                    <a:pt x="78773" y="157545"/>
                  </a:cubicBezTo>
                  <a:cubicBezTo>
                    <a:pt x="122277" y="157545"/>
                    <a:pt x="157545" y="122277"/>
                    <a:pt x="157545" y="78773"/>
                  </a:cubicBezTo>
                  <a:cubicBezTo>
                    <a:pt x="157545" y="35268"/>
                    <a:pt x="122277" y="0"/>
                    <a:pt x="78773" y="0"/>
                  </a:cubicBezTo>
                  <a:close/>
                </a:path>
              </a:pathLst>
            </a:custGeom>
            <a:grpFill/>
            <a:ln w="75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22924" y="518400"/>
            <a:ext cx="3578706" cy="5837949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z="2800" dirty="0">
                <a:solidFill>
                  <a:schemeClr val="tx1">
                    <a:alpha val="80000"/>
                  </a:schemeClr>
                </a:solidFill>
              </a:rPr>
              <a:t> От практических числовых задач к символическим и абстрактным структурам.</a:t>
            </a:r>
            <a:endParaRPr lang="ru-RU" sz="2800" dirty="0">
              <a:solidFill>
                <a:schemeClr val="tx1">
                  <a:alpha val="80000"/>
                </a:schemeClr>
              </a:solidFill>
              <a:ea typeface="Calibri"/>
              <a:cs typeface="Calibri"/>
            </a:endParaRPr>
          </a:p>
          <a:p>
            <a:r>
              <a:rPr lang="ru-RU" sz="2800" dirty="0">
                <a:solidFill>
                  <a:schemeClr val="tx1">
                    <a:alpha val="80000"/>
                  </a:schemeClr>
                </a:solidFill>
              </a:rPr>
              <a:t> Современность: вычисления, наука, технологии.</a:t>
            </a:r>
            <a:endParaRPr lang="ru-RU" sz="2800" dirty="0">
              <a:solidFill>
                <a:schemeClr val="tx1">
                  <a:alpha val="80000"/>
                </a:schemeClr>
              </a:solidFill>
              <a:ea typeface="Calibri"/>
              <a:cs typeface="Calibri"/>
            </a:endParaRPr>
          </a:p>
          <a:p>
            <a:r>
              <a:rPr lang="ru-RU" sz="2800" dirty="0">
                <a:solidFill>
                  <a:schemeClr val="tx1">
                    <a:alpha val="80000"/>
                  </a:schemeClr>
                </a:solidFill>
              </a:rPr>
              <a:t> Уравнения — универсальный язык точных наук.</a:t>
            </a:r>
            <a:endParaRPr lang="ru-RU" sz="2800" dirty="0">
              <a:solidFill>
                <a:schemeClr val="tx1">
                  <a:alpha val="80000"/>
                </a:schemeClr>
              </a:solidFill>
              <a:ea typeface="Calibri"/>
              <a:cs typeface="Calibri"/>
            </a:endParaRP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C49DA8F6-BCC1-4447-B54C-57856834B9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689621" y="3610394"/>
            <a:ext cx="0" cy="3238728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5400000" scaled="0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Экран (4:3)</PresentationFormat>
  <Paragraphs>0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Office Theme</vt:lpstr>
      <vt:lpstr>История развития понятия уравнения и систем уравнений</vt:lpstr>
      <vt:lpstr>Уравнение — основа алгебры</vt:lpstr>
      <vt:lpstr>Практическая математика Древнего мира</vt:lpstr>
      <vt:lpstr>Диофант и зарождение символики (III век)</vt:lpstr>
      <vt:lpstr>Арабская алгебра — структурирование знаний</vt:lpstr>
      <vt:lpstr>Европа: Символика и аналитическая революция</vt:lpstr>
      <vt:lpstr>Системы уравнений и линейная алгебра</vt:lpstr>
      <vt:lpstr>Заключение — эволюция идей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История развития понятия уравнения и систем уравнений</dc:title>
  <dc:subject/>
  <dc:creator/>
  <cp:keywords/>
  <dc:description>generated using python-pptx</dc:description>
  <cp:lastModifiedBy>timurka Luca mor</cp:lastModifiedBy>
  <cp:revision>44</cp:revision>
  <dcterms:created xsi:type="dcterms:W3CDTF">2013-01-27T09:14:16Z</dcterms:created>
  <dcterms:modified xsi:type="dcterms:W3CDTF">2025-05-12T05:06:36Z</dcterms:modified>
  <cp:category/>
</cp:coreProperties>
</file>