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emf" ContentType="image/x-emf"/>
  <Default Extension="gif" ContentType="image/gif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7"/>
  </p:notesMasterIdLst>
  <p:sldIdLst>
    <p:sldId id="313" r:id="rId3"/>
    <p:sldId id="314" r:id="rId4"/>
    <p:sldId id="273" r:id="rId5"/>
    <p:sldId id="274" r:id="rId6"/>
    <p:sldId id="275" r:id="rId7"/>
    <p:sldId id="277" r:id="rId8"/>
    <p:sldId id="278" r:id="rId9"/>
    <p:sldId id="279" r:id="rId10"/>
    <p:sldId id="291" r:id="rId11"/>
    <p:sldId id="280" r:id="rId12"/>
    <p:sldId id="281" r:id="rId13"/>
    <p:sldId id="282" r:id="rId14"/>
    <p:sldId id="283" r:id="rId15"/>
    <p:sldId id="307" r:id="rId16"/>
    <p:sldId id="308" r:id="rId17"/>
    <p:sldId id="284" r:id="rId18"/>
    <p:sldId id="299" r:id="rId19"/>
    <p:sldId id="301" r:id="rId20"/>
    <p:sldId id="300" r:id="rId21"/>
    <p:sldId id="294" r:id="rId22"/>
    <p:sldId id="303" r:id="rId23"/>
    <p:sldId id="309" r:id="rId24"/>
    <p:sldId id="310" r:id="rId25"/>
    <p:sldId id="259" r:id="rId26"/>
    <p:sldId id="286" r:id="rId27"/>
    <p:sldId id="292" r:id="rId28"/>
    <p:sldId id="293" r:id="rId29"/>
    <p:sldId id="290" r:id="rId30"/>
    <p:sldId id="295" r:id="rId31"/>
    <p:sldId id="296" r:id="rId32"/>
    <p:sldId id="261" r:id="rId33"/>
    <p:sldId id="316" r:id="rId34"/>
    <p:sldId id="312" r:id="rId35"/>
    <p:sldId id="315" r:id="rId3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  <a:srgbClr val="740000"/>
    <a:srgbClr val="000099"/>
    <a:srgbClr val="7E002A"/>
    <a:srgbClr val="006666"/>
    <a:srgbClr val="A7A7A7"/>
    <a:srgbClr val="474747"/>
    <a:srgbClr val="5252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5" autoAdjust="0"/>
    <p:restoredTop sz="94730" autoAdjust="0"/>
  </p:normalViewPr>
  <p:slideViewPr>
    <p:cSldViewPr>
      <p:cViewPr>
        <p:scale>
          <a:sx n="91" d="100"/>
          <a:sy n="91" d="100"/>
        </p:scale>
        <p:origin x="-653" y="2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12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120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0" Type="http://schemas.openxmlformats.org/officeDocument/2006/relationships/tableStyles" Target="tableStyles.xml"/><Relationship Id="rId4" Type="http://schemas.openxmlformats.org/officeDocument/2006/relationships/slide" Target="slides/slide2.xml"/><Relationship Id="rId39" Type="http://schemas.openxmlformats.org/officeDocument/2006/relationships/viewProps" Target="viewProps.xml"/><Relationship Id="rId38" Type="http://schemas.openxmlformats.org/officeDocument/2006/relationships/presProps" Target="presProps.xml"/><Relationship Id="rId37" Type="http://schemas.openxmlformats.org/officeDocument/2006/relationships/notesMaster" Target="notesMasters/notesMaster1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8.emf"/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image" Target="../media/image15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7F648AF-72B4-4C3E-911C-B3ED7CFA55EE}" type="datetimeFigureOut">
              <a:rPr lang="ru-RU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  <a:endParaRPr lang="ru-RU" noProof="0" smtClean="0"/>
          </a:p>
          <a:p>
            <a:pPr lvl="1"/>
            <a:r>
              <a:rPr lang="ru-RU" noProof="0" smtClean="0"/>
              <a:t>Второй уровень</a:t>
            </a:r>
            <a:endParaRPr lang="ru-RU" noProof="0" smtClean="0"/>
          </a:p>
          <a:p>
            <a:pPr lvl="2"/>
            <a:r>
              <a:rPr lang="ru-RU" noProof="0" smtClean="0"/>
              <a:t>Третий уровень</a:t>
            </a:r>
            <a:endParaRPr lang="ru-RU" noProof="0" smtClean="0"/>
          </a:p>
          <a:p>
            <a:pPr lvl="3"/>
            <a:r>
              <a:rPr lang="ru-RU" noProof="0" smtClean="0"/>
              <a:t>Четвертый уровень</a:t>
            </a:r>
            <a:endParaRPr lang="ru-RU" noProof="0" smtClean="0"/>
          </a:p>
          <a:p>
            <a:pPr lvl="4"/>
            <a:r>
              <a:rPr lang="ru-RU" noProof="0" smtClean="0"/>
              <a:t>Пятый уровень</a:t>
            </a:r>
            <a:endParaRPr lang="ru-RU" noProof="0" smtClean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E88447E-D9BE-43D0-9ABA-25E2B6D2FA53}" type="slidenum">
              <a:rPr lang="ru-RU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81400" y="3124200"/>
            <a:ext cx="4876800" cy="1009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Образец заголовка</a:t>
            </a: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81400" y="4267200"/>
            <a:ext cx="4876800" cy="838200"/>
          </a:xfrm>
        </p:spPr>
        <p:txBody>
          <a:bodyPr/>
          <a:lstStyle>
            <a:lvl1pPr marL="0" indent="0">
              <a:buFontTx/>
              <a:buNone/>
              <a:defRPr sz="1600" b="0"/>
            </a:lvl1pPr>
          </a:lstStyle>
          <a:p>
            <a:r>
              <a:rPr lang="en-US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E48C1-F4B0-43E1-897E-1D0B874997F7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B3267-E8A9-4EAC-9403-3110932E8E8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543550" y="762000"/>
            <a:ext cx="1619250" cy="53641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762000"/>
            <a:ext cx="4705350" cy="53641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C6BF4-2190-4B03-9C50-63527543F490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64770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6477000" cy="4144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9F619-5F1E-453F-90C2-DB3EB655019E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64770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162300" cy="4144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000500" y="1981200"/>
            <a:ext cx="3162300" cy="4144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C0505-6C1C-4B56-8607-B29627591D95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22860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648200" y="2286000"/>
            <a:ext cx="38100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85800" y="632618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2618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B67D2-CA3C-4322-877B-6A96BF8D40A6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85800" y="914400"/>
            <a:ext cx="77724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85800" y="632618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2618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A8C27-6011-4CDE-BD7E-8B04D728AB49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E2E15-BFCC-4597-98D8-BAAFAB3499F8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22DF2D-3FE5-4C6B-8187-8AAF68896D86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1623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000500" y="1981200"/>
            <a:ext cx="31623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86154-D615-4EAC-B1B6-4C1632687A41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CEF3D-75F4-4EE9-B391-10226B9F2C9D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0BF3F-0B1B-41CF-8410-FA3EE4E99DBF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FF71D-ABA9-4B7F-8F68-40A66BFA1BDA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D8DD4-12B4-4E79-8BB5-CB89BAB08A0A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26544-0AB9-4A87-B540-31A530E0A32E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image" Target="../media/image2.jpeg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0"/>
            <a:ext cx="6477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Образец заголовка</a:t>
            </a:r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64770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Образец текста</a:t>
            </a:r>
            <a:endParaRPr lang="en-US" smtClean="0"/>
          </a:p>
          <a:p>
            <a:pPr lvl="1"/>
            <a:r>
              <a:rPr lang="en-US" smtClean="0"/>
              <a:t>Второй уровень</a:t>
            </a:r>
            <a:endParaRPr lang="en-US" smtClean="0"/>
          </a:p>
          <a:p>
            <a:pPr lvl="2"/>
            <a:r>
              <a:rPr lang="en-US" smtClean="0"/>
              <a:t>Третий уровень</a:t>
            </a:r>
            <a:endParaRPr lang="en-US" smtClean="0"/>
          </a:p>
          <a:p>
            <a:pPr lvl="3"/>
            <a:r>
              <a:rPr lang="en-US" smtClean="0"/>
              <a:t>Четвертый уровень</a:t>
            </a:r>
            <a:endParaRPr lang="en-US" smtClean="0"/>
          </a:p>
          <a:p>
            <a:pPr lvl="4"/>
            <a:r>
              <a:rPr lang="en-US" smtClean="0"/>
              <a:t>Пятый уровень</a:t>
            </a:r>
            <a:endParaRPr lang="en-US" smtClean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>
              <a:defRPr/>
            </a:pPr>
            <a:fld id="{1CEB2901-1440-4EAF-8028-35E88BF3DFF9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8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800000"/>
          </a:solidFill>
          <a:latin typeface="Arial Narrow" panose="020B0606020202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800000"/>
          </a:solidFill>
          <a:latin typeface="Arial Narrow" panose="020B0606020202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800000"/>
          </a:solidFill>
          <a:latin typeface="Arial Narrow" panose="020B0606020202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800000"/>
          </a:solidFill>
          <a:latin typeface="Arial Narrow" panose="020B0606020202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800000"/>
          </a:solidFill>
          <a:latin typeface="Arial Narrow" panose="020B0606020202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800000"/>
          </a:solidFill>
          <a:latin typeface="Arial Narrow" panose="020B0606020202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800000"/>
          </a:solidFill>
          <a:latin typeface="Arial Narrow" panose="020B0606020202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800000"/>
          </a:solidFill>
          <a:latin typeface="Arial Narrow" panose="020B0606020202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rgbClr val="4D4D4D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 b="1">
          <a:solidFill>
            <a:srgbClr val="4D4D4D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 b="1">
          <a:solidFill>
            <a:srgbClr val="4D4D4D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 b="1">
          <a:solidFill>
            <a:srgbClr val="4D4D4D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 b="1">
          <a:solidFill>
            <a:srgbClr val="4D4D4D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 b="1">
          <a:solidFill>
            <a:srgbClr val="4D4D4D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 b="1">
          <a:solidFill>
            <a:srgbClr val="4D4D4D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 b="1">
          <a:solidFill>
            <a:srgbClr val="4D4D4D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emf"/><Relationship Id="rId1" Type="http://schemas.openxmlformats.org/officeDocument/2006/relationships/oleObject" Target="../embeddings/oleObject1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1" Type="http://schemas.openxmlformats.org/officeDocument/2006/relationships/image" Target="../media/image12.GI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image" Target="../media/image14.jpeg"/></Relationships>
</file>

<file path=ppt/slides/_rels/slide2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2.xml"/><Relationship Id="rId8" Type="http://schemas.openxmlformats.org/officeDocument/2006/relationships/image" Target="../media/image18.emf"/><Relationship Id="rId7" Type="http://schemas.openxmlformats.org/officeDocument/2006/relationships/oleObject" Target="../embeddings/oleObject5.bin"/><Relationship Id="rId6" Type="http://schemas.openxmlformats.org/officeDocument/2006/relationships/image" Target="../media/image17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6.emf"/><Relationship Id="rId3" Type="http://schemas.openxmlformats.org/officeDocument/2006/relationships/oleObject" Target="../embeddings/oleObject3.bin"/><Relationship Id="rId2" Type="http://schemas.openxmlformats.org/officeDocument/2006/relationships/image" Target="../media/image15.emf"/><Relationship Id="rId10" Type="http://schemas.openxmlformats.org/officeDocument/2006/relationships/vmlDrawing" Target="../drawings/vmlDrawing2.vml"/><Relationship Id="rId1" Type="http://schemas.openxmlformats.org/officeDocument/2006/relationships/oleObject" Target="../embeddings/oleObject2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9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0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1.wmf"/></Relationships>
</file>

<file path=ppt/slides/_rels/slide2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image" Target="../media/image22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image" Target="../media/image25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3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30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29.wmf"/><Relationship Id="rId3" Type="http://schemas.openxmlformats.org/officeDocument/2006/relationships/oleObject" Target="../embeddings/oleObject7.bin"/><Relationship Id="rId2" Type="http://schemas.openxmlformats.org/officeDocument/2006/relationships/image" Target="../media/image28.wmf"/><Relationship Id="rId1" Type="http://schemas.openxmlformats.org/officeDocument/2006/relationships/oleObject" Target="../embeddings/oleObject6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2.png"/><Relationship Id="rId1" Type="http://schemas.openxmlformats.org/officeDocument/2006/relationships/image" Target="../media/image31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7239000" cy="990600"/>
          </a:xfrm>
        </p:spPr>
        <p:txBody>
          <a:bodyPr/>
          <a:lstStyle/>
          <a:p>
            <a:r>
              <a:rPr lang="ru-RU" b="1" smtClean="0"/>
              <a:t>Теория вероятностей, или</a:t>
            </a:r>
            <a:br>
              <a:rPr lang="ru-RU" b="1" smtClean="0"/>
            </a:br>
            <a:r>
              <a:rPr lang="ru-RU" b="1" smtClean="0"/>
              <a:t>наука угадывать</a:t>
            </a:r>
            <a:endParaRPr lang="ru-RU" b="1" smtClean="0"/>
          </a:p>
        </p:txBody>
      </p:sp>
      <p:pic>
        <p:nvPicPr>
          <p:cNvPr id="8196" name="Рисунок 3" descr="кость.gif"/>
          <p:cNvPicPr>
            <a:picLocks noChangeAspect="1"/>
          </p:cNvPicPr>
          <p:nvPr/>
        </p:nvPicPr>
        <p:blipFill>
          <a:blip r:embed="rId1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9698" y="2438398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3" descr="кость.gif"/>
          <p:cNvPicPr>
            <a:picLocks noChangeAspect="1"/>
          </p:cNvPicPr>
          <p:nvPr/>
        </p:nvPicPr>
        <p:blipFill>
          <a:blip r:embed="rId1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878702">
            <a:off x="2061698" y="3280898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мещающее содержимое 1"/>
          <p:cNvSpPr/>
          <p:nvPr>
            <p:ph idx="1"/>
          </p:nvPr>
        </p:nvSpPr>
        <p:spPr/>
        <p:txBody>
          <a:bodyPr/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Полная группа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5" name="Содержимое 2"/>
          <p:cNvSpPr>
            <a:spLocks noGrp="1"/>
          </p:cNvSpPr>
          <p:nvPr>
            <p:ph idx="1"/>
          </p:nvPr>
        </p:nvSpPr>
        <p:spPr>
          <a:xfrm>
            <a:off x="685800" y="2362200"/>
            <a:ext cx="7696200" cy="3687763"/>
          </a:xfrm>
        </p:spPr>
        <p:txBody>
          <a:bodyPr/>
          <a:lstStyle/>
          <a:p>
            <a:pPr marL="0" indent="450850" algn="just">
              <a:buFontTx/>
              <a:buNone/>
              <a:defRPr/>
            </a:pPr>
            <a:r>
              <a:rPr lang="ru-RU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Полной группой событий </a:t>
            </a:r>
            <a:r>
              <a:rPr lang="ru-RU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называется множество таких событий, что в результате каждого испытания обязательно должно произойти хотя бы одно из них.</a:t>
            </a:r>
            <a:endParaRPr lang="ru-RU" sz="2800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7010400" cy="91440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Попарно несовместимые события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79" name="Содержимое 2"/>
          <p:cNvSpPr>
            <a:spLocks noGrp="1"/>
          </p:cNvSpPr>
          <p:nvPr>
            <p:ph idx="1"/>
          </p:nvPr>
        </p:nvSpPr>
        <p:spPr>
          <a:xfrm>
            <a:off x="685800" y="2514600"/>
            <a:ext cx="7315200" cy="3611563"/>
          </a:xfrm>
        </p:spPr>
        <p:txBody>
          <a:bodyPr/>
          <a:lstStyle/>
          <a:p>
            <a:pPr marL="0" indent="269875" algn="just">
              <a:buFontTx/>
              <a:buNone/>
              <a:defRPr/>
            </a:pPr>
            <a:r>
              <a:rPr lang="ru-RU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Попарно несовместимые события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события, два из которых не могут происходить одновременно.</a:t>
            </a:r>
            <a:endParaRPr lang="ru-RU" sz="2800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Равновозможные события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3" name="Содержимое 2"/>
          <p:cNvSpPr>
            <a:spLocks noGrp="1"/>
          </p:cNvSpPr>
          <p:nvPr>
            <p:ph idx="1"/>
          </p:nvPr>
        </p:nvSpPr>
        <p:spPr>
          <a:xfrm>
            <a:off x="685800" y="1981200"/>
            <a:ext cx="7391400" cy="4144963"/>
          </a:xfrm>
        </p:spPr>
        <p:txBody>
          <a:bodyPr/>
          <a:lstStyle/>
          <a:p>
            <a:pPr marL="0" indent="450850" algn="just">
              <a:buFontTx/>
              <a:buNone/>
              <a:defRPr/>
            </a:pPr>
            <a:r>
              <a:rPr lang="ru-RU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Равновозможные события </a:t>
            </a:r>
            <a:r>
              <a:rPr lang="ru-RU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это такие события, каждое из которых не имеет никаких преимуществ в появлении чаще других во время многократных испытаний, проводимых при одинаковых условиях. </a:t>
            </a:r>
            <a:endParaRPr lang="ru-RU" sz="2800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0850" algn="just">
              <a:defRPr/>
            </a:pP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Пространство элементарных событий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27" name="Содержимое 2"/>
          <p:cNvSpPr>
            <a:spLocks noGrp="1"/>
          </p:cNvSpPr>
          <p:nvPr>
            <p:ph idx="1"/>
          </p:nvPr>
        </p:nvSpPr>
        <p:spPr>
          <a:xfrm>
            <a:off x="685800" y="2286000"/>
            <a:ext cx="7772400" cy="3840163"/>
          </a:xfrm>
        </p:spPr>
        <p:txBody>
          <a:bodyPr/>
          <a:lstStyle/>
          <a:p>
            <a:pPr marL="0" indent="360680" algn="just">
              <a:buFontTx/>
              <a:buNone/>
              <a:defRPr/>
            </a:pPr>
            <a:r>
              <a:rPr lang="ru-RU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События, образующие полную группу событий, являющиеся несовместимыми и равновозможными,  образуют </a:t>
            </a:r>
            <a:r>
              <a:rPr lang="ru-RU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пространство элементарных событий</a:t>
            </a:r>
            <a:r>
              <a:rPr lang="ru-RU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Испытания с монетой</a:t>
            </a:r>
            <a:br>
              <a:rPr lang="en-US" dirty="0"/>
            </a:br>
            <a:endParaRPr lang="en-US" dirty="0"/>
          </a:p>
        </p:txBody>
      </p:sp>
      <p:sp>
        <p:nvSpPr>
          <p:cNvPr id="21507" name="Text Box 7"/>
          <p:cNvSpPr txBox="1">
            <a:spLocks noChangeArrowheads="1"/>
          </p:cNvSpPr>
          <p:nvPr/>
        </p:nvSpPr>
        <p:spPr bwMode="auto">
          <a:xfrm>
            <a:off x="3352800" y="2209800"/>
            <a:ext cx="5037138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Французский естествоиспытатель Бюффон  бросал монету 4040 раз,  и при этом герб выпал в 2048 случаях. </a:t>
            </a:r>
            <a:endParaRPr lang="ru-RU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508" name="Picture 9" descr="buffon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362200"/>
            <a:ext cx="1944688" cy="2592388"/>
          </a:xfrm>
          <a:prstGeom prst="rect">
            <a:avLst/>
          </a:prstGeom>
          <a:noFill/>
          <a:ln w="76200">
            <a:solidFill>
              <a:srgbClr val="74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1295400" y="5181600"/>
            <a:ext cx="1841500" cy="9239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Жорж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Бюффон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(1707-1788)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10" name="Rectangle 12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511" name="Rectangle 14"/>
          <p:cNvSpPr>
            <a:spLocks noChangeArrowheads="1"/>
          </p:cNvSpPr>
          <p:nvPr/>
        </p:nvSpPr>
        <p:spPr bwMode="auto">
          <a:xfrm>
            <a:off x="0" y="31908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14400"/>
            <a:ext cx="6477000" cy="76200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Испытания с монетой</a:t>
            </a:r>
            <a:br>
              <a:rPr lang="en-US" dirty="0"/>
            </a:br>
            <a:endParaRPr lang="en-US" dirty="0"/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3276600" y="2590800"/>
            <a:ext cx="5113338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Английский математик Карл Пирсон бросал монету 24000 раз - герб выпал 12012 раз. </a:t>
            </a:r>
            <a:endParaRPr lang="ru-RU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1295400" y="5105400"/>
            <a:ext cx="1524000" cy="9239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Карл Пирсон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(1857-1936)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3" name="Rectangle 6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2534" name="Rectangle 9"/>
          <p:cNvSpPr>
            <a:spLocks noChangeArrowheads="1"/>
          </p:cNvSpPr>
          <p:nvPr/>
        </p:nvSpPr>
        <p:spPr bwMode="auto">
          <a:xfrm>
            <a:off x="0" y="31908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2535" name="Picture 11" descr="Karl_Pearson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133600"/>
            <a:ext cx="1970088" cy="2736850"/>
          </a:xfrm>
          <a:prstGeom prst="rect">
            <a:avLst/>
          </a:prstGeom>
          <a:noFill/>
          <a:ln w="53975">
            <a:solidFill>
              <a:srgbClr val="74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Классическое определение вероятности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555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2362200"/>
            <a:ext cx="2095500" cy="2790825"/>
          </a:xfrm>
          <a:noFill/>
          <a:ln w="63500">
            <a:solidFill>
              <a:srgbClr val="740000"/>
            </a:solidFill>
            <a:miter lim="800000"/>
            <a:headEnd/>
            <a:tailEnd/>
          </a:ln>
        </p:spPr>
      </p:pic>
      <p:sp>
        <p:nvSpPr>
          <p:cNvPr id="23556" name="TextBox 5"/>
          <p:cNvSpPr txBox="1">
            <a:spLocks noChangeArrowheads="1"/>
          </p:cNvSpPr>
          <p:nvPr/>
        </p:nvSpPr>
        <p:spPr bwMode="auto">
          <a:xfrm>
            <a:off x="914400" y="5257800"/>
            <a:ext cx="2286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Пьер Симон Лаплас</a:t>
            </a: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(1749-1827)</a:t>
            </a: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7" name="TextBox 6"/>
          <p:cNvSpPr txBox="1">
            <a:spLocks noChangeArrowheads="1"/>
          </p:cNvSpPr>
          <p:nvPr/>
        </p:nvSpPr>
        <p:spPr bwMode="auto">
          <a:xfrm>
            <a:off x="3657600" y="2209800"/>
            <a:ext cx="46482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 числа событий, благоприятствующих  появлению события А, к общему числу событий пространства, называют </a:t>
            </a:r>
            <a:r>
              <a:rPr lang="ru-RU" sz="32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вероятностью события </a:t>
            </a:r>
            <a:r>
              <a:rPr lang="ru-RU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и обозначают </a:t>
            </a:r>
            <a:r>
              <a:rPr lang="uk-UA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Р(А).</a:t>
            </a:r>
            <a:endParaRPr lang="ru-RU" sz="28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 вероятности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44963"/>
          </a:xfrm>
        </p:spPr>
        <p:txBody>
          <a:bodyPr/>
          <a:lstStyle/>
          <a:p>
            <a:pPr>
              <a:buFontTx/>
              <a:buNone/>
              <a:defRPr/>
            </a:pPr>
            <a:endParaRPr lang="ru-RU" dirty="0" smtClean="0"/>
          </a:p>
          <a:p>
            <a:pPr>
              <a:buFontTx/>
              <a:buNone/>
              <a:defRPr/>
            </a:pPr>
            <a:endParaRPr lang="ru-RU" dirty="0" smtClean="0"/>
          </a:p>
          <a:p>
            <a:pPr>
              <a:buFontTx/>
              <a:buNone/>
              <a:defRPr/>
            </a:pPr>
            <a:endParaRPr lang="ru-RU" dirty="0" smtClean="0"/>
          </a:p>
          <a:p>
            <a:pPr>
              <a:buFontTx/>
              <a:buNone/>
              <a:defRPr/>
            </a:pPr>
            <a:endParaRPr lang="ru-RU" dirty="0" smtClean="0"/>
          </a:p>
          <a:p>
            <a:pPr>
              <a:buFontTx/>
              <a:buNone/>
              <a:defRPr/>
            </a:pP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 </a:t>
            </a:r>
            <a:r>
              <a:rPr lang="ru-RU" sz="2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первой буквы французского слова </a:t>
            </a:r>
            <a:r>
              <a:rPr lang="en-US" sz="2800" b="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probabilite</a:t>
            </a:r>
            <a:r>
              <a:rPr lang="en-US" sz="2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вероятность.</a:t>
            </a:r>
            <a:endParaRPr lang="ru-RU" sz="2800" b="0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  <a:defRPr/>
            </a:pPr>
            <a:r>
              <a:rPr 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b="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b="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благоприятных событий</a:t>
            </a:r>
            <a:endParaRPr lang="en-US" sz="2800" b="0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  <a:defRPr/>
            </a:pPr>
            <a:r>
              <a:rPr 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b="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b="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число событий пространства</a:t>
            </a:r>
            <a:endParaRPr lang="ru-RU" sz="2800" b="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8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4581" name="Picture 1"/>
          <p:cNvPicPr>
            <a:picLocks noChangeAspect="1" noChangeArrowheads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2066925"/>
            <a:ext cx="263842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01663"/>
            <a:ext cx="7543800" cy="1150937"/>
          </a:xfrm>
        </p:spPr>
        <p:txBody>
          <a:bodyPr/>
          <a:lstStyle/>
          <a:p>
            <a:pPr marL="90805" indent="0">
              <a:buFontTx/>
              <a:buNone/>
              <a:defRPr/>
            </a:pP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Пример. </a:t>
            </a:r>
            <a:r>
              <a:rPr lang="ru-RU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Подбрасываем 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две одинаковые монеты. Какова вероятность того, что они упадут на одну и ту же сторону?</a:t>
            </a:r>
            <a:endParaRPr lang="ru-RU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955" indent="0">
              <a:buFontTx/>
              <a:buNone/>
              <a:defRPr/>
            </a:pPr>
            <a:endParaRPr lang="ru-RU" sz="2400" dirty="0"/>
          </a:p>
          <a:p>
            <a:pPr marL="274955" indent="0">
              <a:buFontTx/>
              <a:buNone/>
              <a:defRPr/>
            </a:pPr>
            <a:endParaRPr lang="ru-RU" sz="2400" dirty="0"/>
          </a:p>
          <a:p>
            <a:pPr marL="274955" indent="0">
              <a:buFontTx/>
              <a:buNone/>
              <a:defRPr/>
            </a:pPr>
            <a:endParaRPr lang="ru-RU" sz="2400" dirty="0">
              <a:solidFill>
                <a:srgbClr val="2C65A4"/>
              </a:solidFill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9" name="Text Box 8"/>
          <p:cNvSpPr txBox="1">
            <a:spLocks noChangeArrowheads="1"/>
          </p:cNvSpPr>
          <p:nvPr/>
        </p:nvSpPr>
        <p:spPr bwMode="auto">
          <a:xfrm>
            <a:off x="838200" y="2003425"/>
            <a:ext cx="7772400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269875" indent="-2698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2400" b="1" u="sng">
                <a:solidFill>
                  <a:srgbClr val="2C65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400">
              <a:solidFill>
                <a:srgbClr val="2C65A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Опыт имеет четыре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равновозможных исхода:</a:t>
            </a:r>
            <a:endParaRPr 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1) обе монеты упадут на «орла»;</a:t>
            </a:r>
            <a:endParaRPr 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2) обе монеты упадут на «решку»;</a:t>
            </a:r>
            <a:endParaRPr 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3) первая монета упадет на «орла», вторая на «решку»;</a:t>
            </a:r>
            <a:endParaRPr 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4) первая монета упадет на «решку», вторая на «орла».</a:t>
            </a:r>
            <a:endParaRPr 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Из них благоприятными будут  два исхода.</a:t>
            </a:r>
            <a:endParaRPr 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ru-RU" sz="2000" b="1"/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3124200" y="5305425"/>
          <a:ext cx="4903788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" r:id="rId1" imgW="2303780" imgH="466090" progId="Equation.3">
                  <p:embed/>
                </p:oleObj>
              </mc:Choice>
              <mc:Fallback>
                <p:oleObj name="" r:id="rId1" imgW="2303780" imgH="46609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305425"/>
                        <a:ext cx="4903788" cy="842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692150"/>
            <a:ext cx="7772400" cy="642938"/>
          </a:xfrm>
        </p:spPr>
        <p:txBody>
          <a:bodyPr/>
          <a:lstStyle/>
          <a:p>
            <a:pPr>
              <a:defRPr/>
            </a:pPr>
            <a:r>
              <a:rPr lang="ru-RU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Ошибка Даламбера.</a:t>
            </a:r>
            <a:endParaRPr lang="ru-RU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35375" y="2438400"/>
            <a:ext cx="4822825" cy="3962400"/>
          </a:xfrm>
        </p:spPr>
        <p:txBody>
          <a:bodyPr/>
          <a:lstStyle/>
          <a:p>
            <a:pPr marL="0" indent="0" algn="just">
              <a:buFontTx/>
              <a:buNone/>
            </a:pPr>
            <a:r>
              <a:rPr lang="ru-RU" smtClean="0">
                <a:solidFill>
                  <a:schemeClr val="tx1"/>
                </a:solidFill>
              </a:rPr>
              <a:t>      </a:t>
            </a:r>
            <a:r>
              <a:rPr lang="ru-RU" sz="2400" b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Великий французский философ и математик Даламбер вошел в историю теории вероятностей со своей знаменитой ошибкой, суть которой в том, что он неверно определил равновозможность исходов в опыте всего с двумя монетами!</a:t>
            </a:r>
            <a:endParaRPr lang="ru-RU" sz="2400" b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4" name="Rectangle 5"/>
          <p:cNvSpPr>
            <a:spLocks noChangeArrowheads="1"/>
          </p:cNvSpPr>
          <p:nvPr/>
        </p:nvSpPr>
        <p:spPr bwMode="auto">
          <a:xfrm>
            <a:off x="900113" y="5229225"/>
            <a:ext cx="24987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Жан Лерон Даламбер </a:t>
            </a: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(1717 -1783)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>
              <a:solidFill>
                <a:srgbClr val="357AC5"/>
              </a:solidFill>
            </a:endParaRPr>
          </a:p>
        </p:txBody>
      </p:sp>
      <p:pic>
        <p:nvPicPr>
          <p:cNvPr id="25605" name="Picture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133600"/>
            <a:ext cx="2344738" cy="3024188"/>
          </a:xfrm>
          <a:prstGeom prst="rect">
            <a:avLst/>
          </a:prstGeom>
          <a:noFill/>
          <a:ln w="76200">
            <a:solidFill>
              <a:srgbClr val="74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7772400" cy="5257800"/>
          </a:xfrm>
        </p:spPr>
        <p:txBody>
          <a:bodyPr/>
          <a:lstStyle/>
          <a:p>
            <a:pPr algn="r"/>
            <a:br>
              <a:rPr lang="ru-RU" sz="2400" b="1" i="1" smtClean="0"/>
            </a:br>
            <a:br>
              <a:rPr lang="ru-RU" sz="2400" b="1" i="1" smtClean="0"/>
            </a:br>
            <a:br>
              <a:rPr lang="ru-RU" sz="2400" b="1" i="1" smtClean="0"/>
            </a:br>
            <a:r>
              <a:rPr lang="ru-RU" sz="2400" b="1" i="1" smtClean="0"/>
              <a:t>Замечательно, что наука, которая началась с рассмотрения азартных игр, обещает стать наиболее важным объектом человеческого знания... Ведь по большей части важнейшие жизненные вопросы являются на самом деле лишь  задачами  теории вероятностей .</a:t>
            </a:r>
            <a:br>
              <a:rPr lang="ru-RU" sz="2400" smtClean="0"/>
            </a:br>
            <a:br>
              <a:rPr lang="ru-RU" sz="2400" smtClean="0"/>
            </a:br>
            <a:br>
              <a:rPr lang="ru-RU" sz="2400" smtClean="0"/>
            </a:br>
            <a:r>
              <a:rPr lang="ru-RU" sz="2400" smtClean="0"/>
              <a:t>Пьер Лаплас</a:t>
            </a:r>
            <a:br>
              <a:rPr lang="ru-RU" smtClean="0"/>
            </a:b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вероятности.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27" name="Содержимое 2"/>
          <p:cNvSpPr>
            <a:spLocks noGrp="1"/>
          </p:cNvSpPr>
          <p:nvPr>
            <p:ph idx="1"/>
          </p:nvPr>
        </p:nvSpPr>
        <p:spPr>
          <a:xfrm>
            <a:off x="609600" y="2514600"/>
            <a:ext cx="7924800" cy="3611563"/>
          </a:xfrm>
        </p:spPr>
        <p:txBody>
          <a:bodyPr/>
          <a:lstStyle/>
          <a:p>
            <a:pPr>
              <a:buFontTx/>
              <a:buAutoNum type="arabicPeriod"/>
            </a:pPr>
            <a:r>
              <a:rPr lang="ru-RU" sz="2800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Вероятность достоверного события равна</a:t>
            </a:r>
            <a:endParaRPr lang="ru-RU" sz="2800" i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endParaRPr lang="ru-RU" sz="2800" i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AutoNum type="arabicPeriod" startAt="2"/>
            </a:pPr>
            <a:r>
              <a:rPr lang="ru-RU" sz="2800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Вероятность невозможного события равна</a:t>
            </a:r>
            <a:endParaRPr lang="ru-RU" sz="2800" i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i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AutoNum type="arabicPeriod" startAt="3"/>
            </a:pPr>
            <a:r>
              <a:rPr lang="ru-RU" sz="2800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Вероятность события А не меньше    , но не больше </a:t>
            </a:r>
            <a:endParaRPr lang="ru-RU" sz="2800" i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8001000" y="2514600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8077200" y="3505200"/>
            <a:ext cx="609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858000" y="4572000"/>
            <a:ext cx="762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09800" y="4953000"/>
            <a:ext cx="685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p"/>
      <p:bldP spid="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вероятности.</a:t>
            </a:r>
            <a:endParaRPr lang="ru-RU" dirty="0"/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27655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6" name="Rectangle 9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2765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8" name="Rectangle 12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27659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60" name="Rectangle 15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2766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62" name="Rectangle 18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609600" y="2286000"/>
            <a:ext cx="7772400" cy="28321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990600" lvl="1" indent="-533400">
              <a:buFontTx/>
              <a:buAutoNum type="arabicPeriod"/>
              <a:defRPr/>
            </a:pPr>
            <a:r>
              <a:rPr lang="ru-RU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P(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1 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достоверное событие);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defRPr/>
            </a:pPr>
            <a:endParaRPr lang="ru-RU" sz="32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buFontTx/>
              <a:buAutoNum type="arabicPeriod" startAt="2"/>
              <a:defRPr/>
            </a:pPr>
            <a:r>
              <a:rPr lang="ru-RU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P(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0 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невозможное событие);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defRPr/>
            </a:pPr>
            <a:endParaRPr lang="en-US" sz="32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buFontTx/>
              <a:buAutoNum type="arabicPeriod" startAt="3"/>
              <a:defRPr/>
            </a:pP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  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P(A) 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 1.</a:t>
            </a:r>
            <a:endParaRPr lang="en-US" sz="32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990600" lvl="1" indent="-533400">
              <a:defRPr/>
            </a:pP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6934200" cy="91440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Практикум по решению задач. </a:t>
            </a:r>
            <a:endParaRPr lang="ru-RU" dirty="0"/>
          </a:p>
        </p:txBody>
      </p:sp>
      <p:sp>
        <p:nvSpPr>
          <p:cNvPr id="28675" name="Прямоугольник 3"/>
          <p:cNvSpPr>
            <a:spLocks noChangeArrowheads="1"/>
          </p:cNvSpPr>
          <p:nvPr/>
        </p:nvSpPr>
        <p:spPr bwMode="auto">
          <a:xfrm>
            <a:off x="7391400" y="1371600"/>
            <a:ext cx="11795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1.</a:t>
            </a:r>
            <a:r>
              <a:rPr lang="ru-RU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>
              <a:solidFill>
                <a:srgbClr val="99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676" name="Picture 7" descr="tehnol1"/>
          <p:cNvPicPr>
            <a:picLocks noChangeAspect="1" noChangeArrowheads="1" noCrop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495800"/>
            <a:ext cx="1873250" cy="160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7" name="Прямоугольник 5"/>
          <p:cNvSpPr>
            <a:spLocks noChangeArrowheads="1"/>
          </p:cNvSpPr>
          <p:nvPr/>
        </p:nvSpPr>
        <p:spPr bwMode="auto">
          <a:xfrm>
            <a:off x="762000" y="1905000"/>
            <a:ext cx="73152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показывают, что в среднем среди 1000 новорожденных детей 514 мальчиков. Какова вероятность рождения мальчика в такой серии наблюдений?</a:t>
            </a:r>
            <a:endParaRPr lang="ru-RU" sz="24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76600" y="3200400"/>
            <a:ext cx="4495800" cy="22161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Решение.</a:t>
            </a:r>
            <a:endParaRPr lang="ru-RU" sz="2400" b="1" dirty="0">
              <a:solidFill>
                <a:srgbClr val="99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4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–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Рождение мальчика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4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–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благоприятных событий 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4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–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событий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7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7168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5275" y="5105400"/>
            <a:ext cx="39338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Вероятность в демографии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7891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066800" y="2095500"/>
            <a:ext cx="1981200" cy="2773363"/>
          </a:xfrm>
          <a:prstGeom prst="rect">
            <a:avLst/>
          </a:prstGeom>
          <a:noFill/>
          <a:ln w="63500">
            <a:solidFill>
              <a:srgbClr val="740000"/>
            </a:solidFill>
            <a:miter lim="800000"/>
            <a:headEnd/>
            <a:tailEnd/>
          </a:ln>
          <a:effectLst>
            <a:outerShdw algn="ctr" rotWithShape="0">
              <a:schemeClr val="bg2">
                <a:alpha val="0"/>
              </a:schemeClr>
            </a:outerShdw>
          </a:effectLst>
        </p:spPr>
      </p:pic>
      <p:pic>
        <p:nvPicPr>
          <p:cNvPr id="29700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34100" y="2057400"/>
            <a:ext cx="2095500" cy="2790825"/>
          </a:xfrm>
          <a:noFill/>
          <a:ln w="63500">
            <a:solidFill>
              <a:srgbClr val="740000"/>
            </a:solidFill>
            <a:miter lim="800000"/>
            <a:headEnd/>
            <a:tailEnd/>
          </a:ln>
        </p:spPr>
      </p:pic>
      <p:sp>
        <p:nvSpPr>
          <p:cNvPr id="29701" name="TextBox 5"/>
          <p:cNvSpPr txBox="1">
            <a:spLocks noChangeArrowheads="1"/>
          </p:cNvSpPr>
          <p:nvPr/>
        </p:nvSpPr>
        <p:spPr bwMode="auto">
          <a:xfrm>
            <a:off x="6096000" y="5257800"/>
            <a:ext cx="2286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Пьер Симон Лаплас</a:t>
            </a: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(1749-1827)</a:t>
            </a: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02" name="Прямоугольник 7"/>
          <p:cNvSpPr>
            <a:spLocks noChangeArrowheads="1"/>
          </p:cNvSpPr>
          <p:nvPr/>
        </p:nvSpPr>
        <p:spPr bwMode="auto">
          <a:xfrm>
            <a:off x="762000" y="5181600"/>
            <a:ext cx="3124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Алекс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ндр фон Г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мбольдт (1769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1859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6477000" cy="9144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Заполните таблицу: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431" name="Group 167"/>
          <p:cNvGraphicFramePr>
            <a:graphicFrameLocks noGrp="1"/>
          </p:cNvGraphicFramePr>
          <p:nvPr>
            <p:ph idx="1"/>
          </p:nvPr>
        </p:nvGraphicFramePr>
        <p:xfrm>
          <a:off x="609600" y="1927225"/>
          <a:ext cx="7848601" cy="3770312"/>
        </p:xfrm>
        <a:graphic>
          <a:graphicData uri="http://schemas.openxmlformats.org/drawingml/2006/table">
            <a:tbl>
              <a:tblPr/>
              <a:tblGrid>
                <a:gridCol w="838200"/>
                <a:gridCol w="1878013"/>
                <a:gridCol w="1281112"/>
                <a:gridCol w="1489075"/>
                <a:gridCol w="1306514"/>
                <a:gridCol w="1055687"/>
              </a:tblGrid>
              <a:tr h="12098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3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задания </a:t>
                      </a:r>
                      <a:endParaRPr kumimoji="0" lang="ru-RU" sz="13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3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Испытание </a:t>
                      </a:r>
                      <a:endParaRPr kumimoji="0" lang="ru-RU" sz="13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3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возможных исходов испытания (</a:t>
                      </a:r>
                      <a:r>
                        <a:rPr kumimoji="0" lang="en-US" sz="13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kumimoji="0" lang="ru-RU" sz="13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endParaRPr kumimoji="0" lang="ru-RU" sz="13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3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Событие А </a:t>
                      </a:r>
                      <a:endParaRPr kumimoji="0" lang="ru-RU" sz="13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3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исходов, </a:t>
                      </a:r>
                      <a:r>
                        <a:rPr kumimoji="0" lang="ru-RU" sz="13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благоприятст</a:t>
                      </a:r>
                      <a:r>
                        <a:rPr kumimoji="0" lang="ru-RU" sz="13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13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3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вующих</a:t>
                      </a:r>
                      <a:r>
                        <a:rPr kumimoji="0" lang="ru-RU" sz="13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событию (</a:t>
                      </a:r>
                      <a:r>
                        <a:rPr kumimoji="0" lang="en-US" sz="13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kumimoji="0" lang="ru-RU" sz="13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endParaRPr kumimoji="0" lang="ru-RU" sz="13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3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Вероят</a:t>
                      </a:r>
                      <a:r>
                        <a:rPr kumimoji="0" lang="ru-RU" sz="13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13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3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ность</a:t>
                      </a:r>
                      <a:r>
                        <a:rPr kumimoji="0" lang="ru-RU" sz="13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события Р(А)=</a:t>
                      </a:r>
                      <a:r>
                        <a:rPr kumimoji="0" lang="en-US" sz="13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kumimoji="0" lang="ru-RU" sz="13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0" lang="en-US" sz="13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kumimoji="0" lang="ru-RU" sz="13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Подбрасывание игрального кубика 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Выпавшее число очков нечетно 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Подбрасывание игрального кубика 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Выпавшее число очков кратно трем 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59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Раскручивание стрелки рулетки, разделенной на 8 равных секторов, занумерованных числами от 1 до 8 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Остановка стрелки на секторе с номером, кратным 4 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Игра в лотерею (1500 билетов, из которых 120 выигрышных)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Выиграли, купив один билет 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410" name="Text Box 146"/>
          <p:cNvSpPr txBox="1">
            <a:spLocks noChangeArrowheads="1"/>
          </p:cNvSpPr>
          <p:nvPr/>
        </p:nvSpPr>
        <p:spPr bwMode="auto">
          <a:xfrm>
            <a:off x="3733800" y="31242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400">
                <a:solidFill>
                  <a:srgbClr val="FF3300"/>
                </a:solidFill>
              </a:rPr>
              <a:t>6</a:t>
            </a:r>
            <a:endParaRPr lang="ru-RU" sz="1400">
              <a:solidFill>
                <a:srgbClr val="FF3300"/>
              </a:solidFill>
            </a:endParaRPr>
          </a:p>
        </p:txBody>
      </p:sp>
      <p:sp>
        <p:nvSpPr>
          <p:cNvPr id="11411" name="Text Box 147"/>
          <p:cNvSpPr txBox="1">
            <a:spLocks noChangeArrowheads="1"/>
          </p:cNvSpPr>
          <p:nvPr/>
        </p:nvSpPr>
        <p:spPr bwMode="auto">
          <a:xfrm>
            <a:off x="3733800" y="35814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400">
                <a:solidFill>
                  <a:srgbClr val="FF3300"/>
                </a:solidFill>
              </a:rPr>
              <a:t>6</a:t>
            </a:r>
            <a:endParaRPr lang="ru-RU" sz="1400">
              <a:solidFill>
                <a:srgbClr val="FF3300"/>
              </a:solidFill>
            </a:endParaRPr>
          </a:p>
        </p:txBody>
      </p:sp>
      <p:sp>
        <p:nvSpPr>
          <p:cNvPr id="11412" name="Text Box 148"/>
          <p:cNvSpPr txBox="1">
            <a:spLocks noChangeArrowheads="1"/>
          </p:cNvSpPr>
          <p:nvPr/>
        </p:nvSpPr>
        <p:spPr bwMode="auto">
          <a:xfrm>
            <a:off x="3733800" y="42672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1400">
                <a:solidFill>
                  <a:srgbClr val="FF3300"/>
                </a:solidFill>
              </a:rPr>
              <a:t>8</a:t>
            </a:r>
            <a:endParaRPr lang="ru-RU">
              <a:solidFill>
                <a:srgbClr val="FF3300"/>
              </a:solidFill>
            </a:endParaRPr>
          </a:p>
        </p:txBody>
      </p:sp>
      <p:sp>
        <p:nvSpPr>
          <p:cNvPr id="11413" name="Text Box 149"/>
          <p:cNvSpPr txBox="1">
            <a:spLocks noChangeArrowheads="1"/>
          </p:cNvSpPr>
          <p:nvPr/>
        </p:nvSpPr>
        <p:spPr bwMode="auto">
          <a:xfrm>
            <a:off x="3657600" y="5105400"/>
            <a:ext cx="609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1400">
                <a:solidFill>
                  <a:srgbClr val="FF3300"/>
                </a:solidFill>
              </a:rPr>
              <a:t>1500</a:t>
            </a:r>
            <a:endParaRPr lang="ru-RU">
              <a:solidFill>
                <a:srgbClr val="FF3300"/>
              </a:solidFill>
            </a:endParaRPr>
          </a:p>
        </p:txBody>
      </p:sp>
      <p:sp>
        <p:nvSpPr>
          <p:cNvPr id="11415" name="Text Box 151"/>
          <p:cNvSpPr txBox="1">
            <a:spLocks noChangeArrowheads="1"/>
          </p:cNvSpPr>
          <p:nvPr/>
        </p:nvSpPr>
        <p:spPr bwMode="auto">
          <a:xfrm>
            <a:off x="6629400" y="31242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1400">
                <a:solidFill>
                  <a:srgbClr val="FF3300"/>
                </a:solidFill>
              </a:rPr>
              <a:t>3</a:t>
            </a:r>
            <a:endParaRPr lang="ru-RU">
              <a:solidFill>
                <a:srgbClr val="FF3300"/>
              </a:solidFill>
            </a:endParaRPr>
          </a:p>
        </p:txBody>
      </p:sp>
      <p:sp>
        <p:nvSpPr>
          <p:cNvPr id="11416" name="Text Box 152"/>
          <p:cNvSpPr txBox="1">
            <a:spLocks noChangeArrowheads="1"/>
          </p:cNvSpPr>
          <p:nvPr/>
        </p:nvSpPr>
        <p:spPr bwMode="auto">
          <a:xfrm>
            <a:off x="6629400" y="35814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1400">
                <a:solidFill>
                  <a:srgbClr val="FF3300"/>
                </a:solidFill>
              </a:rPr>
              <a:t>2</a:t>
            </a:r>
            <a:endParaRPr lang="ru-RU">
              <a:solidFill>
                <a:srgbClr val="FF3300"/>
              </a:solidFill>
            </a:endParaRPr>
          </a:p>
        </p:txBody>
      </p:sp>
      <p:sp>
        <p:nvSpPr>
          <p:cNvPr id="11417" name="Text Box 153"/>
          <p:cNvSpPr txBox="1">
            <a:spLocks noChangeArrowheads="1"/>
          </p:cNvSpPr>
          <p:nvPr/>
        </p:nvSpPr>
        <p:spPr bwMode="auto">
          <a:xfrm>
            <a:off x="6629400" y="42672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1400">
                <a:solidFill>
                  <a:srgbClr val="FF3300"/>
                </a:solidFill>
              </a:rPr>
              <a:t>2</a:t>
            </a:r>
            <a:endParaRPr lang="ru-RU">
              <a:solidFill>
                <a:srgbClr val="FF3300"/>
              </a:solidFill>
            </a:endParaRPr>
          </a:p>
        </p:txBody>
      </p:sp>
      <p:sp>
        <p:nvSpPr>
          <p:cNvPr id="11418" name="Text Box 154"/>
          <p:cNvSpPr txBox="1">
            <a:spLocks noChangeArrowheads="1"/>
          </p:cNvSpPr>
          <p:nvPr/>
        </p:nvSpPr>
        <p:spPr bwMode="auto">
          <a:xfrm>
            <a:off x="6553200" y="51054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1400">
                <a:solidFill>
                  <a:srgbClr val="FF3300"/>
                </a:solidFill>
              </a:rPr>
              <a:t>120</a:t>
            </a:r>
            <a:endParaRPr lang="ru-RU">
              <a:solidFill>
                <a:srgbClr val="FF3300"/>
              </a:solidFill>
            </a:endParaRPr>
          </a:p>
        </p:txBody>
      </p:sp>
      <p:graphicFrame>
        <p:nvGraphicFramePr>
          <p:cNvPr id="11420" name="Object 156"/>
          <p:cNvGraphicFramePr>
            <a:graphicFrameLocks noChangeAspect="1"/>
          </p:cNvGraphicFramePr>
          <p:nvPr/>
        </p:nvGraphicFramePr>
        <p:xfrm>
          <a:off x="7924800" y="3190875"/>
          <a:ext cx="1524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8" name="Формула" r:id="rId1" imgW="179070" imgH="466090" progId="Equation.3">
                  <p:embed/>
                </p:oleObj>
              </mc:Choice>
              <mc:Fallback>
                <p:oleObj name="Формула" r:id="rId1" imgW="179070" imgH="466090" progId="Equation.3">
                  <p:embed/>
                  <p:pic>
                    <p:nvPicPr>
                      <p:cNvPr id="0" name="Object 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3190875"/>
                        <a:ext cx="152400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22" name="Object 158"/>
          <p:cNvGraphicFramePr>
            <a:graphicFrameLocks noChangeAspect="1"/>
          </p:cNvGraphicFramePr>
          <p:nvPr/>
        </p:nvGraphicFramePr>
        <p:xfrm>
          <a:off x="7934325" y="3657600"/>
          <a:ext cx="1428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" name="" r:id="rId3" imgW="161290" imgH="466090" progId="Equation.3">
                  <p:embed/>
                </p:oleObj>
              </mc:Choice>
              <mc:Fallback>
                <p:oleObj name="" r:id="rId3" imgW="161290" imgH="466090" progId="Equation.3">
                  <p:embed/>
                  <p:pic>
                    <p:nvPicPr>
                      <p:cNvPr id="0" name="Object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4325" y="3657600"/>
                        <a:ext cx="1428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24" name="Object 160"/>
          <p:cNvGraphicFramePr>
            <a:graphicFrameLocks noChangeAspect="1"/>
          </p:cNvGraphicFramePr>
          <p:nvPr/>
        </p:nvGraphicFramePr>
        <p:xfrm>
          <a:off x="7924800" y="4257675"/>
          <a:ext cx="1524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0" name="" r:id="rId5" imgW="179070" imgH="466090" progId="Equation.3">
                  <p:embed/>
                </p:oleObj>
              </mc:Choice>
              <mc:Fallback>
                <p:oleObj name="" r:id="rId5" imgW="179070" imgH="466090" progId="Equation.3">
                  <p:embed/>
                  <p:pic>
                    <p:nvPicPr>
                      <p:cNvPr id="0" name="Object 1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4257675"/>
                        <a:ext cx="152400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26" name="Object 162"/>
          <p:cNvGraphicFramePr>
            <a:graphicFrameLocks noChangeAspect="1"/>
          </p:cNvGraphicFramePr>
          <p:nvPr/>
        </p:nvGraphicFramePr>
        <p:xfrm>
          <a:off x="7924800" y="5172075"/>
          <a:ext cx="2286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1" name="" r:id="rId7" imgW="269240" imgH="466090" progId="Equation.3">
                  <p:embed/>
                </p:oleObj>
              </mc:Choice>
              <mc:Fallback>
                <p:oleObj name="" r:id="rId7" imgW="269240" imgH="466090" progId="Equation.3">
                  <p:embed/>
                  <p:pic>
                    <p:nvPicPr>
                      <p:cNvPr id="0" name="Object 1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5172075"/>
                        <a:ext cx="228600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07" name="Прямоугольник 18"/>
          <p:cNvSpPr>
            <a:spLocks noChangeArrowheads="1"/>
          </p:cNvSpPr>
          <p:nvPr/>
        </p:nvSpPr>
        <p:spPr bwMode="auto">
          <a:xfrm>
            <a:off x="7391400" y="1371600"/>
            <a:ext cx="11795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2.</a:t>
            </a:r>
            <a:r>
              <a:rPr lang="ru-RU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>
              <a:solidFill>
                <a:srgbClr val="99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1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4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1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1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1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1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10" grpId="0" build="p"/>
      <p:bldP spid="11411" grpId="0" build="p"/>
      <p:bldP spid="11412" grpId="0" build="p"/>
      <p:bldP spid="11413" grpId="0" build="p"/>
      <p:bldP spid="11415" grpId="0" build="p"/>
      <p:bldP spid="11416" grpId="0" build="p"/>
      <p:bldP spid="11417" grpId="0" build="p"/>
      <p:bldP spid="11418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7848600" cy="91440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Практикум по решению задач. </a:t>
            </a:r>
            <a:endParaRPr lang="ru-RU" dirty="0" smtClean="0">
              <a:solidFill>
                <a:srgbClr val="7E002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3" name="Содержимое 2"/>
          <p:cNvSpPr>
            <a:spLocks noGrp="1"/>
          </p:cNvSpPr>
          <p:nvPr>
            <p:ph idx="1"/>
          </p:nvPr>
        </p:nvSpPr>
        <p:spPr>
          <a:xfrm>
            <a:off x="685800" y="2362200"/>
            <a:ext cx="7772400" cy="1600200"/>
          </a:xfrm>
        </p:spPr>
        <p:txBody>
          <a:bodyPr/>
          <a:lstStyle/>
          <a:p>
            <a:pPr marL="0" indent="360680" algn="just">
              <a:buFontTx/>
              <a:buNone/>
            </a:pPr>
            <a:r>
              <a:rPr lang="ru-RU" sz="2800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игре в нарды бросают 2 игральных кубика. Какова вероятность того, что на обоих кубиках выпадут одинаковые числа?</a:t>
            </a:r>
            <a:endParaRPr lang="ru-RU" sz="2800" i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680" algn="just">
              <a:buFontTx/>
              <a:buNone/>
            </a:pPr>
            <a:endParaRPr lang="ru-RU" sz="2800" smtClean="0">
              <a:solidFill>
                <a:srgbClr val="7E0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680" algn="just">
              <a:buFontTx/>
              <a:buNone/>
            </a:pPr>
            <a:endParaRPr lang="ru-RU" sz="2800" smtClean="0">
              <a:solidFill>
                <a:srgbClr val="7E0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4" name="Прямоугольник 3"/>
          <p:cNvSpPr>
            <a:spLocks noChangeArrowheads="1"/>
          </p:cNvSpPr>
          <p:nvPr/>
        </p:nvSpPr>
        <p:spPr bwMode="auto">
          <a:xfrm>
            <a:off x="7391400" y="1371600"/>
            <a:ext cx="11795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3.</a:t>
            </a:r>
            <a:r>
              <a:rPr lang="ru-RU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>
              <a:solidFill>
                <a:srgbClr val="99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6553200" y="4343400"/>
            <a:ext cx="1600200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chemeClr val="bg2">
                <a:alpha val="0"/>
              </a:scheme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945" name="Group 129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5399088" cy="3871982"/>
        </p:xfrm>
        <a:graphic>
          <a:graphicData uri="http://schemas.openxmlformats.org/drawingml/2006/table">
            <a:tbl>
              <a:tblPr/>
              <a:tblGrid>
                <a:gridCol w="769938"/>
                <a:gridCol w="774700"/>
                <a:gridCol w="769937"/>
                <a:gridCol w="769938"/>
                <a:gridCol w="769937"/>
                <a:gridCol w="774700"/>
                <a:gridCol w="769938"/>
              </a:tblGrid>
              <a:tr h="518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10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10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10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10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10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10CE"/>
                    </a:solidFill>
                  </a:tcPr>
                </a:tc>
              </a:tr>
              <a:tr h="5587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10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C5EEFB"/>
                        </a:gs>
                        <a:gs pos="50000">
                          <a:srgbClr val="1010CE"/>
                        </a:gs>
                        <a:gs pos="100000">
                          <a:srgbClr val="C5EEFB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61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7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10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C5EEFB"/>
                        </a:gs>
                        <a:gs pos="50000">
                          <a:srgbClr val="1010CE"/>
                        </a:gs>
                        <a:gs pos="100000">
                          <a:srgbClr val="C5EEFB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10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C5EEFB"/>
                        </a:gs>
                        <a:gs pos="50000">
                          <a:srgbClr val="1010CE"/>
                        </a:gs>
                        <a:gs pos="100000">
                          <a:srgbClr val="C5EEFB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7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10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C5EEFB"/>
                        </a:gs>
                        <a:gs pos="50000">
                          <a:srgbClr val="1010CE"/>
                        </a:gs>
                        <a:gs pos="100000">
                          <a:srgbClr val="C5EEFB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7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10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C5EEFB"/>
                        </a:gs>
                        <a:gs pos="50000">
                          <a:srgbClr val="1010CE"/>
                        </a:gs>
                        <a:gs pos="100000">
                          <a:srgbClr val="C5EEFB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7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10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99FF"/>
                          </a:solidFill>
                          <a:effectLst/>
                          <a:latin typeface="Arial" panose="020B0604020202020204" pitchFamily="34" charset="0"/>
                        </a:rPr>
                        <a:t>56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99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C5EEFB"/>
                        </a:gs>
                        <a:gs pos="50000">
                          <a:srgbClr val="1010CE"/>
                        </a:gs>
                        <a:gs pos="100000">
                          <a:srgbClr val="C5EEFB"/>
                        </a:gs>
                      </a:gsLst>
                      <a:lin ang="18900000" scaled="1"/>
                    </a:gradFill>
                  </a:tcPr>
                </a:tc>
              </a:tr>
            </a:tbl>
          </a:graphicData>
        </a:graphic>
      </p:graphicFrame>
      <p:sp>
        <p:nvSpPr>
          <p:cNvPr id="34891" name="Text Box 75"/>
          <p:cNvSpPr txBox="1">
            <a:spLocks noChangeArrowheads="1"/>
          </p:cNvSpPr>
          <p:nvPr/>
        </p:nvSpPr>
        <p:spPr bwMode="auto">
          <a:xfrm>
            <a:off x="6096000" y="2743200"/>
            <a:ext cx="23622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ru-RU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Вероятность:</a:t>
            </a:r>
            <a:endParaRPr lang="ru-RU" sz="28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endParaRPr lang="ru-RU" sz="28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P(A)=</a:t>
            </a:r>
            <a:endParaRPr lang="ru-RU" sz="320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847" name="Заголовок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7848600" cy="91440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Решение.  Составим таблицу.</a:t>
            </a:r>
            <a:endParaRPr lang="ru-RU" dirty="0" smtClean="0">
              <a:solidFill>
                <a:srgbClr val="7E002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824" name="Rectangle 8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1825" name="Rectangle 82"/>
          <p:cNvSpPr>
            <a:spLocks noChangeArrowheads="1"/>
          </p:cNvSpPr>
          <p:nvPr/>
        </p:nvSpPr>
        <p:spPr bwMode="auto">
          <a:xfrm>
            <a:off x="0" y="102870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31826" name="Rectangle 8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31827" name="Picture 83"/>
          <p:cNvPicPr>
            <a:picLocks noChangeAspect="1" noChangeArrowheads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3657600"/>
            <a:ext cx="990600" cy="7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828" name="Rectangle 85"/>
          <p:cNvSpPr>
            <a:spLocks noChangeArrowheads="1"/>
          </p:cNvSpPr>
          <p:nvPr/>
        </p:nvSpPr>
        <p:spPr bwMode="auto">
          <a:xfrm>
            <a:off x="0" y="102870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4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4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91" grpId="0" autoUpdateAnimBg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54" name="WordArt 14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685800" y="4473575"/>
            <a:ext cx="649288" cy="936625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000000"/>
                  </a:solidFill>
                  <a:miter lim="800000"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 panose="020B0604020202020204"/>
                <a:cs typeface="Arial" panose="020B0604020202020204"/>
              </a:rPr>
              <a:t>с</a:t>
            </a:r>
            <a:endParaRPr lang="ru-RU" sz="3600" kern="10">
              <a:ln w="12700">
                <a:solidFill>
                  <a:srgbClr val="000000"/>
                </a:solidFill>
                <a:miter lim="800000"/>
              </a:ln>
              <a:pattFill prst="dashHorz">
                <a:fgClr>
                  <a:srgbClr val="808080"/>
                </a:fgClr>
                <a:bgClr>
                  <a:srgbClr val="FFFF00"/>
                </a:bgClr>
              </a:patt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  <p:sp>
        <p:nvSpPr>
          <p:cNvPr id="35855" name="WordArt 15"/>
          <p:cNvSpPr>
            <a:spLocks noChangeArrowheads="1" noChangeShapeType="1" noTextEdit="1"/>
          </p:cNvSpPr>
          <p:nvPr/>
        </p:nvSpPr>
        <p:spPr bwMode="auto">
          <a:xfrm rot="5400000">
            <a:off x="1395413" y="4214812"/>
            <a:ext cx="647700" cy="5238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wordArtVert" wrap="none" fromWordArt="1">
            <a:prstTxWarp prst="textWave4">
              <a:avLst>
                <a:gd name="adj1" fmla="val 13005"/>
                <a:gd name="adj2" fmla="val 0"/>
              </a:avLst>
            </a:prstTxWarp>
          </a:bodyPr>
          <a:lstStyle/>
          <a:p>
            <a:pPr algn="ctr" fontAlgn="auto"/>
            <a:r>
              <a:rPr lang="ru-RU" sz="3600" kern="10">
                <a:gradFill rotWithShape="1">
                  <a:gsLst>
                    <a:gs pos="0">
                      <a:srgbClr val="00FF00"/>
                    </a:gs>
                    <a:gs pos="100000">
                      <a:srgbClr val="00CCFF"/>
                    </a:gs>
                  </a:gsLst>
                  <a:lin ang="0" scaled="1"/>
                </a:gradFill>
                <a:effectLst>
                  <a:outerShdw dist="99190" dir="7788334" algn="ctr" rotWithShape="0">
                    <a:srgbClr val="000080">
                      <a:alpha val="79999"/>
                    </a:srgbClr>
                  </a:outerShdw>
                </a:effectLst>
                <a:latin typeface="Arial" panose="020B0604020202020204"/>
                <a:cs typeface="Arial" panose="020B0604020202020204"/>
              </a:rPr>
              <a:t>т</a:t>
            </a:r>
            <a:endParaRPr lang="ru-RU" sz="3600" kern="10">
              <a:gradFill rotWithShape="1">
                <a:gsLst>
                  <a:gs pos="0">
                    <a:srgbClr val="00FF00"/>
                  </a:gs>
                  <a:gs pos="100000">
                    <a:srgbClr val="00CCFF"/>
                  </a:gs>
                </a:gsLst>
                <a:lin ang="0" scaled="1"/>
              </a:gradFill>
              <a:effectLst>
                <a:outerShdw dist="99190" dir="7788334" algn="ctr" rotWithShape="0">
                  <a:srgbClr val="000080">
                    <a:alpha val="79999"/>
                  </a:srgbClr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  <p:sp>
        <p:nvSpPr>
          <p:cNvPr id="35863" name="WordArt 23"/>
          <p:cNvSpPr>
            <a:spLocks noChangeArrowheads="1" noChangeShapeType="1" noTextEdit="1"/>
          </p:cNvSpPr>
          <p:nvPr/>
        </p:nvSpPr>
        <p:spPr bwMode="auto">
          <a:xfrm rot="5400000">
            <a:off x="7046912" y="3660776"/>
            <a:ext cx="574675" cy="647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wordArtVert" wrap="none" fromWordArt="1">
            <a:prstTxWarp prst="textWave4">
              <a:avLst>
                <a:gd name="adj1" fmla="val 13005"/>
                <a:gd name="adj2" fmla="val 0"/>
              </a:avLst>
            </a:prstTxWarp>
          </a:bodyPr>
          <a:lstStyle/>
          <a:p>
            <a:pPr algn="ctr" fontAlgn="auto"/>
            <a:r>
              <a:rPr lang="ru-RU" sz="3600" kern="10">
                <a:gradFill rotWithShape="1">
                  <a:gsLst>
                    <a:gs pos="0">
                      <a:srgbClr val="00FF00"/>
                    </a:gs>
                    <a:gs pos="100000">
                      <a:srgbClr val="00CCFF"/>
                    </a:gs>
                  </a:gsLst>
                  <a:lin ang="0" scaled="1"/>
                </a:gradFill>
                <a:effectLst>
                  <a:outerShdw dist="99190" dir="7788334" algn="ctr" rotWithShape="0">
                    <a:srgbClr val="000080">
                      <a:alpha val="79999"/>
                    </a:srgbClr>
                  </a:outerShdw>
                </a:effectLst>
                <a:latin typeface="Arial" panose="020B0604020202020204"/>
                <a:cs typeface="Arial" panose="020B0604020202020204"/>
              </a:rPr>
              <a:t>а</a:t>
            </a:r>
            <a:endParaRPr lang="ru-RU" sz="3600" kern="10">
              <a:gradFill rotWithShape="1">
                <a:gsLst>
                  <a:gs pos="0">
                    <a:srgbClr val="00FF00"/>
                  </a:gs>
                  <a:gs pos="100000">
                    <a:srgbClr val="00CCFF"/>
                  </a:gs>
                </a:gsLst>
                <a:lin ang="0" scaled="1"/>
              </a:gradFill>
              <a:effectLst>
                <a:outerShdw dist="99190" dir="7788334" algn="ctr" rotWithShape="0">
                  <a:srgbClr val="000080">
                    <a:alpha val="79999"/>
                  </a:srgbClr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  <p:pic>
        <p:nvPicPr>
          <p:cNvPr id="32773" name="Picture 24" descr="j0232104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063" y="4244975"/>
            <a:ext cx="1619250" cy="236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WordArt 16"/>
          <p:cNvSpPr>
            <a:spLocks noChangeArrowheads="1" noChangeShapeType="1" noTextEdit="1"/>
          </p:cNvSpPr>
          <p:nvPr/>
        </p:nvSpPr>
        <p:spPr bwMode="auto">
          <a:xfrm>
            <a:off x="2244725" y="393700"/>
            <a:ext cx="444500" cy="112553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endParaRPr lang="ru-RU" sz="3600" kern="10">
              <a:ln w="9525">
                <a:solidFill>
                  <a:srgbClr val="CC99FF"/>
                </a:solidFill>
                <a:miter lim="800000"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Impact" panose="020B0806030902050204"/>
            </a:endParaRPr>
          </a:p>
        </p:txBody>
      </p:sp>
      <p:sp>
        <p:nvSpPr>
          <p:cNvPr id="29" name="WordArt 19"/>
          <p:cNvSpPr>
            <a:spLocks noChangeArrowheads="1" noChangeShapeType="1" noTextEdit="1"/>
          </p:cNvSpPr>
          <p:nvPr/>
        </p:nvSpPr>
        <p:spPr bwMode="auto">
          <a:xfrm>
            <a:off x="5053013" y="465138"/>
            <a:ext cx="503237" cy="576262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endParaRPr lang="ru-RU" sz="3600" kern="10">
              <a:ln w="12700">
                <a:solidFill>
                  <a:srgbClr val="B2B2B2"/>
                </a:solidFill>
                <a:miter lim="800000"/>
              </a:ln>
              <a:gradFill rotWithShape="1">
                <a:gsLst>
                  <a:gs pos="0">
                    <a:srgbClr val="520402"/>
                  </a:gs>
                  <a:gs pos="100000">
                    <a:srgbClr val="FFCC00"/>
                  </a:gs>
                </a:gsLst>
                <a:lin ang="5400000" scaled="1"/>
              </a:gra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  <p:sp>
        <p:nvSpPr>
          <p:cNvPr id="30" name="WordArt 20"/>
          <p:cNvSpPr>
            <a:spLocks noChangeArrowheads="1" noChangeShapeType="1" noTextEdit="1"/>
          </p:cNvSpPr>
          <p:nvPr/>
        </p:nvSpPr>
        <p:spPr bwMode="auto">
          <a:xfrm>
            <a:off x="5989638" y="538163"/>
            <a:ext cx="344487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>
              <a:ln w="19050">
                <a:solidFill>
                  <a:srgbClr val="99CCFF"/>
                </a:solidFill>
                <a:miter lim="800000"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 panose="020B0806030902050204"/>
            </a:endParaRPr>
          </a:p>
        </p:txBody>
      </p:sp>
      <p:sp>
        <p:nvSpPr>
          <p:cNvPr id="31" name="WordArt 21"/>
          <p:cNvSpPr>
            <a:spLocks noChangeArrowheads="1" noChangeShapeType="1" noTextEdit="1"/>
          </p:cNvSpPr>
          <p:nvPr/>
        </p:nvSpPr>
        <p:spPr bwMode="auto">
          <a:xfrm>
            <a:off x="6781800" y="609600"/>
            <a:ext cx="463550" cy="6985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endParaRPr lang="ru-RU" sz="3600" kern="10">
              <a:ln w="9525">
                <a:round/>
              </a:ln>
              <a:gradFill rotWithShape="1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 scaled="1"/>
              </a:gra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2" name="WordArt 22"/>
          <p:cNvSpPr>
            <a:spLocks noChangeArrowheads="1" noChangeShapeType="1" noTextEdit="1"/>
          </p:cNvSpPr>
          <p:nvPr/>
        </p:nvSpPr>
        <p:spPr bwMode="auto">
          <a:xfrm>
            <a:off x="6477000" y="4233863"/>
            <a:ext cx="382588" cy="7191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 panose="020B0806030902050204"/>
              </a:rPr>
              <a:t>к</a:t>
            </a:r>
            <a:endParaRPr lang="ru-RU" sz="3600" kern="10"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Impact" panose="020B0806030902050204"/>
            </a:endParaRPr>
          </a:p>
        </p:txBody>
      </p:sp>
      <p:sp>
        <p:nvSpPr>
          <p:cNvPr id="33" name="WordArt 16"/>
          <p:cNvSpPr>
            <a:spLocks noChangeArrowheads="1" noChangeShapeType="1" noTextEdit="1"/>
          </p:cNvSpPr>
          <p:nvPr/>
        </p:nvSpPr>
        <p:spPr bwMode="auto">
          <a:xfrm>
            <a:off x="2260600" y="3675063"/>
            <a:ext cx="444500" cy="112553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miter lim="800000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 panose="020B0806030902050204"/>
              </a:rPr>
              <a:t>а</a:t>
            </a:r>
            <a:endParaRPr lang="ru-RU" sz="3600" kern="10">
              <a:ln w="9525">
                <a:solidFill>
                  <a:srgbClr val="CC99FF"/>
                </a:solidFill>
                <a:miter lim="800000"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Impact" panose="020B0806030902050204"/>
            </a:endParaRPr>
          </a:p>
        </p:txBody>
      </p:sp>
      <p:sp>
        <p:nvSpPr>
          <p:cNvPr id="34" name="WordArt 17"/>
          <p:cNvSpPr>
            <a:spLocks noChangeArrowheads="1" noChangeShapeType="1" noTextEdit="1"/>
          </p:cNvSpPr>
          <p:nvPr/>
        </p:nvSpPr>
        <p:spPr bwMode="auto">
          <a:xfrm>
            <a:off x="3048000" y="4114800"/>
            <a:ext cx="496888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miter lim="800000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/>
                <a:cs typeface="Arial" panose="020B0604020202020204"/>
              </a:rPr>
              <a:t>т</a:t>
            </a:r>
            <a:endParaRPr lang="ru-RU" sz="3600" kern="10">
              <a:ln w="12700">
                <a:solidFill>
                  <a:srgbClr val="EAEAEA"/>
                </a:solidFill>
                <a:miter lim="800000"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  <p:sp>
        <p:nvSpPr>
          <p:cNvPr id="35" name="WordArt 18"/>
          <p:cNvSpPr>
            <a:spLocks noChangeArrowheads="1" noChangeShapeType="1" noTextEdit="1"/>
          </p:cNvSpPr>
          <p:nvPr/>
        </p:nvSpPr>
        <p:spPr bwMode="auto">
          <a:xfrm rot="5400000">
            <a:off x="3820319" y="4439444"/>
            <a:ext cx="503237" cy="523875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ru-RU" sz="3600" i="1" kern="10">
                <a:ln w="9525">
                  <a:solidFill>
                    <a:srgbClr val="800000"/>
                  </a:solidFill>
                  <a:miter lim="800000"/>
                </a:ln>
                <a:solidFill>
                  <a:srgbClr val="800000"/>
                </a:solidFill>
                <a:effectLst>
                  <a:outerShdw dist="35921" dir="2700000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/>
                <a:cs typeface="Arial" panose="020B0604020202020204"/>
              </a:rPr>
              <a:t>и</a:t>
            </a:r>
            <a:endParaRPr lang="ru-RU" sz="3600" i="1" kern="10">
              <a:ln w="9525">
                <a:solidFill>
                  <a:srgbClr val="800000"/>
                </a:solidFill>
                <a:miter lim="800000"/>
              </a:ln>
              <a:solidFill>
                <a:srgbClr val="800000"/>
              </a:solidFill>
              <a:effectLst>
                <a:outerShdw dist="35921" dir="2700000" algn="ctr" rotWithShape="0">
                  <a:srgbClr val="B2B2B2">
                    <a:alpha val="79999"/>
                  </a:srgbClr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  <p:sp>
        <p:nvSpPr>
          <p:cNvPr id="36" name="WordArt 19"/>
          <p:cNvSpPr>
            <a:spLocks noChangeArrowheads="1" noChangeShapeType="1" noTextEdit="1"/>
          </p:cNvSpPr>
          <p:nvPr/>
        </p:nvSpPr>
        <p:spPr bwMode="auto">
          <a:xfrm>
            <a:off x="4572000" y="4681538"/>
            <a:ext cx="503238" cy="576262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B2B2B2"/>
                  </a:solidFill>
                  <a:miter lim="800000"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 panose="020B0604020202020204"/>
                <a:cs typeface="Arial" panose="020B0604020202020204"/>
              </a:rPr>
              <a:t>с</a:t>
            </a:r>
            <a:endParaRPr lang="ru-RU" sz="3600" kern="10">
              <a:ln w="12700">
                <a:solidFill>
                  <a:srgbClr val="B2B2B2"/>
                </a:solidFill>
                <a:miter lim="800000"/>
              </a:ln>
              <a:gradFill rotWithShape="1">
                <a:gsLst>
                  <a:gs pos="0">
                    <a:srgbClr val="520402"/>
                  </a:gs>
                  <a:gs pos="100000">
                    <a:srgbClr val="FFCC00"/>
                  </a:gs>
                </a:gsLst>
                <a:lin ang="5400000" scaled="1"/>
              </a:gra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  <p:sp>
        <p:nvSpPr>
          <p:cNvPr id="37" name="WordArt 20"/>
          <p:cNvSpPr>
            <a:spLocks noChangeArrowheads="1" noChangeShapeType="1" noTextEdit="1"/>
          </p:cNvSpPr>
          <p:nvPr/>
        </p:nvSpPr>
        <p:spPr bwMode="auto">
          <a:xfrm>
            <a:off x="5334000" y="4533900"/>
            <a:ext cx="344488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miter lim="800000"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/>
              </a:rPr>
              <a:t>т</a:t>
            </a:r>
            <a:endParaRPr lang="ru-RU" sz="3600" kern="10">
              <a:ln w="19050">
                <a:solidFill>
                  <a:srgbClr val="99CCFF"/>
                </a:solidFill>
                <a:miter lim="800000"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 panose="020B0806030902050204"/>
            </a:endParaRPr>
          </a:p>
        </p:txBody>
      </p:sp>
      <p:sp>
        <p:nvSpPr>
          <p:cNvPr id="38" name="WordArt 21"/>
          <p:cNvSpPr>
            <a:spLocks noChangeArrowheads="1" noChangeShapeType="1" noTextEdit="1"/>
          </p:cNvSpPr>
          <p:nvPr/>
        </p:nvSpPr>
        <p:spPr bwMode="auto">
          <a:xfrm>
            <a:off x="5791200" y="4102100"/>
            <a:ext cx="463550" cy="6985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 panose="02020603050405020304"/>
                <a:cs typeface="Times New Roman" panose="02020603050405020304"/>
              </a:rPr>
              <a:t>и</a:t>
            </a:r>
            <a:endParaRPr lang="ru-RU" sz="3600" kern="10">
              <a:ln w="9525">
                <a:round/>
              </a:ln>
              <a:gradFill rotWithShape="1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 scaled="1"/>
              </a:gra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3809" name="Заголовок 38"/>
          <p:cNvSpPr>
            <a:spLocks noGrp="1"/>
          </p:cNvSpPr>
          <p:nvPr>
            <p:ph type="title"/>
          </p:nvPr>
        </p:nvSpPr>
        <p:spPr>
          <a:xfrm>
            <a:off x="685800" y="762000"/>
            <a:ext cx="6858000" cy="91440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Практикум по решению задач. 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Содержимое 39"/>
          <p:cNvSpPr>
            <a:spLocks noGrp="1"/>
          </p:cNvSpPr>
          <p:nvPr>
            <p:ph idx="1"/>
          </p:nvPr>
        </p:nvSpPr>
        <p:spPr>
          <a:xfrm>
            <a:off x="685800" y="1981200"/>
            <a:ext cx="7696200" cy="9144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карточек составили слово «статистика». Какую карточку с буквой вероятнее всего вытащить</a:t>
            </a:r>
            <a:r>
              <a:rPr lang="en-US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Какие события равновероятные</a:t>
            </a:r>
            <a:r>
              <a:rPr lang="en-US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8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  <a:defRPr/>
            </a:pPr>
            <a:endParaRPr lang="ru-RU" dirty="0"/>
          </a:p>
        </p:txBody>
      </p:sp>
      <p:sp>
        <p:nvSpPr>
          <p:cNvPr id="32787" name="Прямоугольник 40"/>
          <p:cNvSpPr>
            <a:spLocks noChangeArrowheads="1"/>
          </p:cNvSpPr>
          <p:nvPr/>
        </p:nvSpPr>
        <p:spPr bwMode="auto">
          <a:xfrm>
            <a:off x="7391400" y="1371600"/>
            <a:ext cx="11795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4.</a:t>
            </a:r>
            <a:r>
              <a:rPr lang="ru-RU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>
              <a:solidFill>
                <a:srgbClr val="99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4" grpId="0" animBg="1"/>
      <p:bldP spid="35855" grpId="0" animBg="1"/>
      <p:bldP spid="35863" grpId="0" animBg="1"/>
      <p:bldP spid="26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795" name="Содержимое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44963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слове «статистика» всего 10 букв.</a:t>
            </a:r>
            <a:endParaRPr lang="ru-RU" sz="28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Tx/>
              <a:buNone/>
            </a:pPr>
            <a:r>
              <a:rPr lang="ru-RU" sz="2800" b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Буква «с» встречается 2 раза – </a:t>
            </a:r>
            <a:r>
              <a:rPr lang="en-US" sz="2800" b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2800" b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(С) =</a:t>
            </a:r>
            <a:endParaRPr lang="ru-RU" sz="2800" b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Tx/>
              <a:buNone/>
            </a:pPr>
            <a:r>
              <a:rPr lang="ru-RU" sz="2800" b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буква «т» встречается 3 раза – </a:t>
            </a:r>
            <a:r>
              <a:rPr lang="en-US" sz="2800" b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P(</a:t>
            </a:r>
            <a:r>
              <a:rPr lang="ru-RU" sz="2800" b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Т) =</a:t>
            </a:r>
            <a:endParaRPr lang="ru-RU" sz="2800" b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Tx/>
              <a:buNone/>
            </a:pPr>
            <a:r>
              <a:rPr lang="ru-RU" sz="2800" b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буква «а» встречается 2 раза – </a:t>
            </a:r>
            <a:r>
              <a:rPr lang="en-US" sz="2800" b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P(</a:t>
            </a:r>
            <a:r>
              <a:rPr lang="ru-RU" sz="2800" b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=</a:t>
            </a:r>
            <a:endParaRPr lang="ru-RU" sz="2800" b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Tx/>
              <a:buNone/>
            </a:pPr>
            <a:r>
              <a:rPr lang="ru-RU" sz="2800" b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буква «и» встречается 2 раза –</a:t>
            </a:r>
            <a:r>
              <a:rPr lang="en-US" sz="2800" b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P(</a:t>
            </a:r>
            <a:r>
              <a:rPr lang="ru-RU" sz="2800" b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И) =</a:t>
            </a:r>
            <a:endParaRPr lang="ru-RU" sz="2800" b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Tx/>
              <a:buNone/>
            </a:pPr>
            <a:r>
              <a:rPr lang="ru-RU" sz="2800" b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буква «к» встречается 1 раз – </a:t>
            </a:r>
            <a:r>
              <a:rPr lang="en-US" sz="2800" b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P(</a:t>
            </a:r>
            <a:r>
              <a:rPr lang="ru-RU" sz="2800" b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К) =</a:t>
            </a:r>
            <a:endParaRPr lang="ru-RU" sz="2800" b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ru-RU" smtClean="0"/>
          </a:p>
        </p:txBody>
      </p:sp>
      <p:sp>
        <p:nvSpPr>
          <p:cNvPr id="33796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33797" name="Picture 4"/>
          <p:cNvPicPr>
            <a:picLocks noChangeAspect="1" noChangeArrowheads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438400"/>
            <a:ext cx="9144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33799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33800" name="Picture 7"/>
          <p:cNvPicPr>
            <a:picLocks noChangeAspect="1" noChangeArrowheads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973513"/>
            <a:ext cx="838200" cy="636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33802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33803" name="Picture 10"/>
          <p:cNvPicPr>
            <a:picLocks noChangeAspect="1" noChangeArrowheads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735513"/>
            <a:ext cx="838200" cy="636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33805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33806" name="Picture 1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124200"/>
            <a:ext cx="3619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33808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33809" name="Picture 1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5486400"/>
            <a:ext cx="304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7086600" cy="91440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Практикум по решению задач. 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819" name="Содержимое 2"/>
          <p:cNvSpPr>
            <a:spLocks noGrp="1"/>
          </p:cNvSpPr>
          <p:nvPr>
            <p:ph idx="1"/>
          </p:nvPr>
        </p:nvSpPr>
        <p:spPr>
          <a:xfrm>
            <a:off x="685800" y="1981200"/>
            <a:ext cx="7696200" cy="4144963"/>
          </a:xfrm>
        </p:spPr>
        <p:txBody>
          <a:bodyPr/>
          <a:lstStyle/>
          <a:p>
            <a:pPr marL="90805" indent="269875">
              <a:buFontTx/>
              <a:buNone/>
            </a:pPr>
            <a:r>
              <a:rPr lang="ru-RU" sz="2800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коробке 4 синих, 3 белых и 2 желтых фишки. Они тщательно перемешиваются, и наудачу извлекается одна из них. Найдите вероятность того, что она окажется: а) белой; б) желтой; в) не желтой. </a:t>
            </a:r>
            <a:endParaRPr lang="ru-RU" sz="2800" i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805" indent="269875">
              <a:buFontTx/>
              <a:buNone/>
            </a:pPr>
            <a:endParaRPr lang="ru-RU" b="0" smtClean="0"/>
          </a:p>
        </p:txBody>
      </p:sp>
      <p:sp>
        <p:nvSpPr>
          <p:cNvPr id="34820" name="Прямоугольник 3"/>
          <p:cNvSpPr>
            <a:spLocks noChangeArrowheads="1"/>
          </p:cNvSpPr>
          <p:nvPr/>
        </p:nvSpPr>
        <p:spPr bwMode="auto">
          <a:xfrm>
            <a:off x="7412038" y="1458913"/>
            <a:ext cx="11985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5.</a:t>
            </a:r>
            <a:r>
              <a:rPr lang="ru-RU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>
              <a:solidFill>
                <a:srgbClr val="99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29"/>
          <p:cNvSpPr>
            <a:spLocks noChangeArrowheads="1"/>
          </p:cNvSpPr>
          <p:nvPr/>
        </p:nvSpPr>
        <p:spPr bwMode="gray">
          <a:xfrm>
            <a:off x="1143000" y="4724400"/>
            <a:ext cx="914400" cy="914400"/>
          </a:xfrm>
          <a:prstGeom prst="ellipse">
            <a:avLst/>
          </a:prstGeom>
          <a:gradFill rotWithShape="1">
            <a:gsLst>
              <a:gs pos="64000">
                <a:schemeClr val="bg1"/>
              </a:gs>
              <a:gs pos="100000">
                <a:schemeClr val="bg1">
                  <a:gamma/>
                  <a:shade val="74510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>
            <a:prstShdw prst="shdw12" dist="76200" dir="10800000">
              <a:srgbClr val="001D3A">
                <a:alpha val="50000"/>
              </a:srgb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Oval 29"/>
          <p:cNvSpPr>
            <a:spLocks noChangeArrowheads="1"/>
          </p:cNvSpPr>
          <p:nvPr/>
        </p:nvSpPr>
        <p:spPr bwMode="gray">
          <a:xfrm>
            <a:off x="6629400" y="4800600"/>
            <a:ext cx="914400" cy="914400"/>
          </a:xfrm>
          <a:prstGeom prst="ellipse">
            <a:avLst/>
          </a:prstGeom>
          <a:gradFill rotWithShape="1">
            <a:gsLst>
              <a:gs pos="50000">
                <a:srgbClr val="FFFF00"/>
              </a:gs>
              <a:gs pos="100000">
                <a:schemeClr val="bg1">
                  <a:gamma/>
                  <a:shade val="74510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>
            <a:prstShdw prst="shdw12" dist="76200" dir="10800000">
              <a:srgbClr val="001D3A">
                <a:alpha val="50000"/>
              </a:srgb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Oval 29"/>
          <p:cNvSpPr>
            <a:spLocks noChangeArrowheads="1"/>
          </p:cNvSpPr>
          <p:nvPr/>
        </p:nvSpPr>
        <p:spPr bwMode="gray">
          <a:xfrm>
            <a:off x="3886200" y="4572000"/>
            <a:ext cx="914400" cy="914400"/>
          </a:xfrm>
          <a:prstGeom prst="ellipse">
            <a:avLst/>
          </a:prstGeom>
          <a:gradFill rotWithShape="1">
            <a:gsLst>
              <a:gs pos="52000">
                <a:srgbClr val="000099"/>
              </a:gs>
              <a:gs pos="100000">
                <a:schemeClr val="bg1">
                  <a:gamma/>
                  <a:shade val="74510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>
            <a:prstShdw prst="shdw12" dist="76200" dir="10800000">
              <a:srgbClr val="001D3A">
                <a:alpha val="50000"/>
              </a:srgb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вероятностей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2438400"/>
            <a:ext cx="7543800" cy="3124200"/>
          </a:xfrm>
        </p:spPr>
        <p:txBody>
          <a:bodyPr/>
          <a:lstStyle/>
          <a:p>
            <a:pPr marL="0" indent="15875" algn="just">
              <a:spcBef>
                <a:spcPts val="0"/>
              </a:spcBef>
              <a:buFontTx/>
              <a:buNone/>
              <a:defRPr/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вероятностей </a:t>
            </a:r>
            <a:r>
              <a:rPr lang="ru-RU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раздел математики, изучающий закономерности случайных явлений: случайные события, случайные величины, их свойства и операции над ними. </a:t>
            </a:r>
            <a:endParaRPr lang="ru-RU" sz="2800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843" name="Прямоугольник 3"/>
          <p:cNvSpPr>
            <a:spLocks noChangeArrowheads="1"/>
          </p:cNvSpPr>
          <p:nvPr/>
        </p:nvSpPr>
        <p:spPr bwMode="auto">
          <a:xfrm>
            <a:off x="685800" y="1828800"/>
            <a:ext cx="7696200" cy="388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14000"/>
              </a:lnSpc>
            </a:pP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а) Мы имеем всевозможных случаев 9. Благоприятствующих событий 3. Вероятность равна:</a:t>
            </a:r>
            <a:endParaRPr 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P=3:9=</a:t>
            </a:r>
            <a:endParaRPr 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б) Мы имеем всевозможных случаев 9. Благоприятствующих событий 2. Вероятность равна </a:t>
            </a:r>
            <a:r>
              <a:rPr 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P=2:9=</a:t>
            </a:r>
            <a:endParaRPr 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в) Мы имеем всевозможных случаев 9. Благоприятствующих событий 7 (4+3). Вероятность равна </a:t>
            </a:r>
            <a:r>
              <a:rPr 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P=7:9=</a:t>
            </a:r>
            <a:endParaRPr 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844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35845" name="Picture 4"/>
          <p:cNvPicPr>
            <a:picLocks noChangeAspect="1" noChangeArrowheads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667000"/>
            <a:ext cx="22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35847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35848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886200"/>
            <a:ext cx="2286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35850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35851" name="Picture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5181600"/>
            <a:ext cx="2286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010400" cy="10668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Практикум по решению задач. 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8001000" cy="43735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sz="2400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четырех карточках написаны буквы О, Л, Е, Т. Карточки перевернули и перемешали. Затем открыли наугад последовательно эти карточки и положили в ряд. Какова вероятность того, что получится слово «ЛЕТО»?</a:t>
            </a:r>
            <a:endParaRPr lang="ru-RU" sz="2400" i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Tx/>
              <a:buNone/>
            </a:pPr>
            <a:endParaRPr lang="ru-RU" sz="2400" b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868" name="Text Box 5"/>
          <p:cNvSpPr txBox="1">
            <a:spLocks noChangeArrowheads="1"/>
          </p:cNvSpPr>
          <p:nvPr/>
        </p:nvSpPr>
        <p:spPr bwMode="auto">
          <a:xfrm>
            <a:off x="7315200" y="137160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20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6.</a:t>
            </a:r>
            <a:r>
              <a:rPr lang="ru-RU" sz="200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1981200" y="4038600"/>
            <a:ext cx="457200" cy="762000"/>
          </a:xfrm>
          <a:prstGeom prst="rect">
            <a:avLst/>
          </a:prstGeom>
          <a:solidFill>
            <a:srgbClr val="990033">
              <a:alpha val="70195"/>
            </a:srgbClr>
          </a:solidFill>
          <a:ln w="9525">
            <a:solidFill>
              <a:srgbClr val="FFDF57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ru-RU" sz="2800">
                <a:solidFill>
                  <a:srgbClr val="FFDF57"/>
                </a:solidFill>
                <a:latin typeface="Arial Black" panose="020B0A04020102020204" pitchFamily="34" charset="0"/>
              </a:rPr>
              <a:t>л</a:t>
            </a:r>
            <a:endParaRPr lang="ru-RU" sz="2800">
              <a:solidFill>
                <a:srgbClr val="FFDF57"/>
              </a:solidFill>
              <a:latin typeface="Arial Black" panose="020B0A04020102020204" pitchFamily="34" charset="0"/>
            </a:endParaRP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7620000" y="3810000"/>
            <a:ext cx="457200" cy="762000"/>
          </a:xfrm>
          <a:prstGeom prst="rect">
            <a:avLst/>
          </a:prstGeom>
          <a:solidFill>
            <a:srgbClr val="990033">
              <a:alpha val="70195"/>
            </a:srgbClr>
          </a:solidFill>
          <a:ln w="9525">
            <a:solidFill>
              <a:srgbClr val="FFDF57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ru-RU" sz="2800">
                <a:solidFill>
                  <a:srgbClr val="FFDF57"/>
                </a:solidFill>
                <a:latin typeface="Arial Black" panose="020B0A04020102020204" pitchFamily="34" charset="0"/>
              </a:rPr>
              <a:t>е</a:t>
            </a:r>
            <a:endParaRPr lang="ru-RU" sz="2800">
              <a:solidFill>
                <a:srgbClr val="FFDF57"/>
              </a:solidFill>
              <a:latin typeface="Arial Black" panose="020B0A04020102020204" pitchFamily="34" charset="0"/>
            </a:endParaRP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5334000" y="5257800"/>
            <a:ext cx="457200" cy="762000"/>
          </a:xfrm>
          <a:prstGeom prst="rect">
            <a:avLst/>
          </a:prstGeom>
          <a:solidFill>
            <a:srgbClr val="990033">
              <a:alpha val="70195"/>
            </a:srgbClr>
          </a:solidFill>
          <a:ln w="9525">
            <a:solidFill>
              <a:srgbClr val="FFDF57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ru-RU" sz="2800">
                <a:solidFill>
                  <a:srgbClr val="FFDF57"/>
                </a:solidFill>
                <a:latin typeface="Arial Black" panose="020B0A04020102020204" pitchFamily="34" charset="0"/>
              </a:rPr>
              <a:t>о</a:t>
            </a:r>
            <a:endParaRPr lang="ru-RU" sz="2800">
              <a:solidFill>
                <a:srgbClr val="FFDF57"/>
              </a:solidFill>
              <a:latin typeface="Arial Black" panose="020B0A04020102020204" pitchFamily="34" charset="0"/>
            </a:endParaRP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4648200" y="3657600"/>
            <a:ext cx="457200" cy="762000"/>
          </a:xfrm>
          <a:prstGeom prst="rect">
            <a:avLst/>
          </a:prstGeom>
          <a:solidFill>
            <a:srgbClr val="990033">
              <a:alpha val="70195"/>
            </a:srgbClr>
          </a:solidFill>
          <a:ln w="9525">
            <a:solidFill>
              <a:srgbClr val="FFDF57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ru-RU" sz="2800">
                <a:solidFill>
                  <a:srgbClr val="FFDF57"/>
                </a:solidFill>
                <a:latin typeface="Arial Black" panose="020B0A04020102020204" pitchFamily="34" charset="0"/>
              </a:rPr>
              <a:t>т</a:t>
            </a:r>
            <a:endParaRPr lang="ru-RU" sz="2800">
              <a:solidFill>
                <a:srgbClr val="FFDF57"/>
              </a:solidFill>
              <a:latin typeface="Arial Black" panose="020B0A04020102020204" pitchFamily="34" charset="0"/>
            </a:endParaRPr>
          </a:p>
        </p:txBody>
      </p:sp>
      <p:sp>
        <p:nvSpPr>
          <p:cNvPr id="3687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2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 animBg="1"/>
      <p:bldP spid="14342" grpId="1" animBg="1"/>
      <p:bldP spid="14344" grpId="0" animBg="1"/>
      <p:bldP spid="14344" grpId="1" animBg="1"/>
      <p:bldP spid="14345" grpId="0" animBg="1"/>
      <p:bldP spid="14345" grpId="1" animBg="1"/>
      <p:bldP spid="14346" grpId="0" animBg="1"/>
      <p:bldP spid="14346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7315200" y="137160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20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6.</a:t>
            </a:r>
            <a:r>
              <a:rPr lang="ru-RU" sz="200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Практикум по решению задач. 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9" name="Прямоугольник 5"/>
          <p:cNvSpPr>
            <a:spLocks noChangeArrowheads="1"/>
          </p:cNvSpPr>
          <p:nvPr/>
        </p:nvSpPr>
        <p:spPr bwMode="auto">
          <a:xfrm>
            <a:off x="685800" y="2413000"/>
            <a:ext cx="71628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Решение. </a:t>
            </a:r>
            <a:endParaRPr lang="ru-RU" sz="2400" b="1">
              <a:solidFill>
                <a:srgbClr val="99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Исходы – все возможные перестановки из четырех элементов (О, Л, Е, Т); общее число исходов: </a:t>
            </a:r>
            <a:endParaRPr 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/>
          </a:p>
          <a:p>
            <a:r>
              <a:rPr 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Событие А - {после открытия карточек получится слово «ЛЕТО»}:</a:t>
            </a:r>
            <a:endParaRPr 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/>
          </a:p>
        </p:txBody>
      </p:sp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2438400" y="3733800"/>
          <a:ext cx="26670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" imgW="989965" imgH="215900" progId="Equation.3">
                  <p:embed/>
                </p:oleObj>
              </mc:Choice>
              <mc:Fallback>
                <p:oleObj name="" r:id="rId1" imgW="989965" imgH="2159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733800"/>
                        <a:ext cx="2667000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9" name="Object 13"/>
          <p:cNvGraphicFramePr>
            <a:graphicFrameLocks noChangeAspect="1"/>
          </p:cNvGraphicFramePr>
          <p:nvPr/>
        </p:nvGraphicFramePr>
        <p:xfrm>
          <a:off x="1066800" y="5102225"/>
          <a:ext cx="2895600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Формула" r:id="rId3" imgW="354965" imgH="177800" progId="Equation.3">
                  <p:embed/>
                </p:oleObj>
              </mc:Choice>
              <mc:Fallback>
                <p:oleObj name="Формула" r:id="rId3" imgW="354965" imgH="1778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102225"/>
                        <a:ext cx="2895600" cy="917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1" name="Object 15"/>
          <p:cNvGraphicFramePr>
            <a:graphicFrameLocks noChangeAspect="1"/>
          </p:cNvGraphicFramePr>
          <p:nvPr/>
        </p:nvGraphicFramePr>
        <p:xfrm>
          <a:off x="4876800" y="5181600"/>
          <a:ext cx="2498725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Формула" r:id="rId5" imgW="1147445" imgH="466090" progId="Equation.3">
                  <p:embed/>
                </p:oleObj>
              </mc:Choice>
              <mc:Fallback>
                <p:oleObj name="Формула" r:id="rId5" imgW="1147445" imgH="46609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181600"/>
                        <a:ext cx="2498725" cy="985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010400" cy="10668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Практикум по решению задач. 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891" name="Text Box 5"/>
          <p:cNvSpPr txBox="1">
            <a:spLocks noChangeArrowheads="1"/>
          </p:cNvSpPr>
          <p:nvPr/>
        </p:nvSpPr>
        <p:spPr bwMode="auto">
          <a:xfrm>
            <a:off x="7315200" y="137160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20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7.</a:t>
            </a:r>
            <a:r>
              <a:rPr lang="ru-RU" sz="200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892" name="Прямоугольник 6"/>
          <p:cNvSpPr>
            <a:spLocks noChangeArrowheads="1"/>
          </p:cNvSpPr>
          <p:nvPr/>
        </p:nvSpPr>
        <p:spPr bwMode="auto">
          <a:xfrm>
            <a:off x="685800" y="2209800"/>
            <a:ext cx="76200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При стрельбе из винтовки вероятность попадания в цель равна 0,85. Найти вероятное число попаданий, если всего было произведено 120 выстрелов. </a:t>
            </a:r>
            <a:endParaRPr lang="ru-RU" sz="28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893" name="Прямоугольник 7"/>
          <p:cNvSpPr>
            <a:spLocks noChangeArrowheads="1"/>
          </p:cNvSpPr>
          <p:nvPr/>
        </p:nvSpPr>
        <p:spPr bwMode="auto">
          <a:xfrm>
            <a:off x="838200" y="4383088"/>
            <a:ext cx="22860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Решение.</a:t>
            </a:r>
            <a:endParaRPr lang="ru-RU" sz="2400" b="1">
              <a:solidFill>
                <a:srgbClr val="99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>
              <a:solidFill>
                <a:srgbClr val="99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894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67586" name="Picture 2"/>
          <p:cNvPicPr>
            <a:picLocks noChangeAspect="1" noChangeArrowheads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181600"/>
            <a:ext cx="2422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44958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chemeClr val="bg2">
                <a:alpha val="0"/>
              </a:schemeClr>
            </a:outerShdw>
          </a:effectLst>
        </p:spPr>
      </p:pic>
      <p:sp>
        <p:nvSpPr>
          <p:cNvPr id="3789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898" name="Rectangle 8"/>
          <p:cNvSpPr>
            <a:spLocks noChangeArrowheads="1"/>
          </p:cNvSpPr>
          <p:nvPr/>
        </p:nvSpPr>
        <p:spPr bwMode="auto">
          <a:xfrm>
            <a:off x="0" y="857250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 algn="ctr">
              <a:buFontTx/>
              <a:buNone/>
              <a:defRPr/>
            </a:pPr>
            <a:r>
              <a:rPr lang="ru-RU" sz="3200" dirty="0" smtClean="0">
                <a:solidFill>
                  <a:srgbClr val="7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Использованные источники</a:t>
            </a:r>
            <a:endParaRPr lang="ru-RU" sz="3200" dirty="0" smtClean="0">
              <a:solidFill>
                <a:srgbClr val="74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None/>
              <a:defRPr/>
            </a:pPr>
            <a:endParaRPr lang="ru-RU" sz="3200" dirty="0" smtClean="0">
              <a:solidFill>
                <a:srgbClr val="74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  <a:defRPr/>
            </a:pPr>
            <a:r>
              <a:rPr lang="uk-UA" sz="2400" b="0" dirty="0" smtClean="0">
                <a:solidFill>
                  <a:srgbClr val="7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Я. </a:t>
            </a:r>
            <a:r>
              <a:rPr lang="uk-UA" sz="2400" b="0" dirty="0" err="1" smtClean="0">
                <a:solidFill>
                  <a:srgbClr val="7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Перельман</a:t>
            </a:r>
            <a:r>
              <a:rPr lang="uk-UA" sz="2400" b="0" dirty="0" smtClean="0">
                <a:solidFill>
                  <a:srgbClr val="7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0" dirty="0" err="1" smtClean="0">
                <a:solidFill>
                  <a:srgbClr val="7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Занимательная</a:t>
            </a:r>
            <a:r>
              <a:rPr lang="uk-UA" sz="2400" b="0" dirty="0" smtClean="0">
                <a:solidFill>
                  <a:srgbClr val="7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0" dirty="0" err="1" smtClean="0">
                <a:solidFill>
                  <a:srgbClr val="7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геометрия</a:t>
            </a:r>
            <a:r>
              <a:rPr lang="uk-UA" sz="2400" b="0" dirty="0" smtClean="0">
                <a:solidFill>
                  <a:srgbClr val="7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uk-UA" sz="2400" b="0" dirty="0" err="1" smtClean="0">
                <a:solidFill>
                  <a:srgbClr val="7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вольном</a:t>
            </a:r>
            <a:r>
              <a:rPr lang="uk-UA" sz="2400" b="0" dirty="0" smtClean="0">
                <a:solidFill>
                  <a:srgbClr val="7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0" dirty="0" err="1" smtClean="0">
                <a:solidFill>
                  <a:srgbClr val="7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воздухе</a:t>
            </a:r>
            <a:r>
              <a:rPr lang="uk-UA" sz="2400" b="0" dirty="0" smtClean="0">
                <a:solidFill>
                  <a:srgbClr val="7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дома. -	М, 2012.</a:t>
            </a:r>
            <a:endParaRPr lang="uk-UA" sz="2400" b="0" dirty="0" smtClean="0">
              <a:solidFill>
                <a:srgbClr val="74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  <a:defRPr/>
            </a:pPr>
            <a:r>
              <a:rPr lang="ru-RU" sz="2400" b="0" dirty="0" smtClean="0">
                <a:solidFill>
                  <a:srgbClr val="7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Башмаков, М.И. Математика: учебник для учреждений </a:t>
            </a:r>
            <a:r>
              <a:rPr lang="ru-RU" sz="2400" b="0" dirty="0" err="1" smtClean="0">
                <a:solidFill>
                  <a:srgbClr val="7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</a:t>
            </a:r>
            <a:r>
              <a:rPr lang="ru-RU" sz="2400" b="0" dirty="0" smtClean="0">
                <a:solidFill>
                  <a:srgbClr val="7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 сред. проф. образования / М.И.Башмаков – 8-е изд., стер. - М.: Академия, 2013.-256 </a:t>
            </a:r>
            <a:r>
              <a:rPr lang="ru-RU" sz="2400" b="0" dirty="0" err="1" smtClean="0">
                <a:solidFill>
                  <a:srgbClr val="7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400" b="0" dirty="0" smtClean="0">
                <a:solidFill>
                  <a:srgbClr val="7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0" dirty="0" smtClean="0">
              <a:solidFill>
                <a:srgbClr val="74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  <a:defRPr/>
            </a:pPr>
            <a:r>
              <a:rPr lang="ru-RU" sz="2400" b="0" dirty="0" smtClean="0">
                <a:solidFill>
                  <a:srgbClr val="7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Математика. 10-11 классы: элективный курс «В мире случайных закономерностей» / </a:t>
            </a:r>
            <a:r>
              <a:rPr lang="ru-RU" sz="2400" b="0" dirty="0" err="1" smtClean="0">
                <a:solidFill>
                  <a:srgbClr val="7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ав.-сост</a:t>
            </a:r>
            <a:r>
              <a:rPr lang="ru-RU" sz="2400" b="0" dirty="0" smtClean="0">
                <a:solidFill>
                  <a:srgbClr val="7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В.Н. </a:t>
            </a:r>
            <a:r>
              <a:rPr lang="ru-RU" sz="2400" b="0" dirty="0" err="1" smtClean="0">
                <a:solidFill>
                  <a:srgbClr val="7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Студенецкая</a:t>
            </a:r>
            <a:r>
              <a:rPr lang="ru-RU" sz="2400" b="0" dirty="0" smtClean="0">
                <a:solidFill>
                  <a:srgbClr val="7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др. – Волгоград: Учитель, 2007. – 126 с.</a:t>
            </a:r>
            <a:endParaRPr lang="ru-RU" sz="2400" b="0" dirty="0" smtClean="0">
              <a:solidFill>
                <a:srgbClr val="74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  <a:defRPr/>
            </a:pPr>
            <a:endParaRPr lang="ru-RU" sz="2400" b="0" dirty="0" smtClean="0">
              <a:solidFill>
                <a:srgbClr val="740000"/>
              </a:solidFill>
            </a:endParaRPr>
          </a:p>
          <a:p>
            <a:pPr>
              <a:defRPr/>
            </a:pPr>
            <a:endParaRPr lang="ru-RU" sz="2400" b="0" u="sng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Tx/>
              <a:buNone/>
              <a:defRPr/>
            </a:pPr>
            <a:endParaRPr lang="ru-RU" sz="2400" dirty="0" smtClean="0">
              <a:solidFill>
                <a:srgbClr val="740000"/>
              </a:solidFill>
            </a:endParaRPr>
          </a:p>
          <a:p>
            <a:pPr>
              <a:buFontTx/>
              <a:buNone/>
              <a:defRPr/>
            </a:pPr>
            <a:endParaRPr lang="ru-RU" sz="2400" dirty="0" smtClean="0">
              <a:solidFill>
                <a:srgbClr val="74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Событие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685800" y="2362200"/>
            <a:ext cx="7543800" cy="3611563"/>
          </a:xfrm>
        </p:spPr>
        <p:txBody>
          <a:bodyPr/>
          <a:lstStyle/>
          <a:p>
            <a:pPr marL="0" indent="360680" algn="just">
              <a:buFontTx/>
              <a:buNone/>
              <a:defRPr/>
            </a:pPr>
            <a:r>
              <a:rPr lang="ru-RU" sz="2800" i="1" dirty="0" smtClean="0">
                <a:solidFill>
                  <a:srgbClr val="FF0000"/>
                </a:solidFill>
              </a:rPr>
              <a:t>     </a:t>
            </a:r>
            <a:r>
              <a:rPr lang="ru-RU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Событие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это явление, о котором можно сказать, что оно происходит или не происходит при определенных условиях. </a:t>
            </a:r>
            <a:endParaRPr lang="ru-RU" sz="2800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  <a:defRPr/>
            </a:pP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Испытание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685800" y="2209800"/>
            <a:ext cx="7467600" cy="3916363"/>
          </a:xfrm>
        </p:spPr>
        <p:txBody>
          <a:bodyPr/>
          <a:lstStyle/>
          <a:p>
            <a:pPr marL="0" indent="360680" algn="just">
              <a:spcBef>
                <a:spcPct val="0"/>
              </a:spcBef>
              <a:buFontTx/>
              <a:buNone/>
              <a:defRPr/>
            </a:pPr>
            <a:r>
              <a:rPr lang="ru-RU" sz="3200" dirty="0" smtClean="0">
                <a:solidFill>
                  <a:srgbClr val="FF0000"/>
                </a:solidFill>
              </a:rPr>
              <a:t>      </a:t>
            </a:r>
            <a:r>
              <a:rPr lang="ru-RU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Испытания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это условия, в результате которых происходит или не происходит событие. </a:t>
            </a:r>
            <a:endParaRPr lang="ru-RU" sz="2800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680" algn="just">
              <a:spcBef>
                <a:spcPct val="0"/>
              </a:spcBef>
              <a:buFontTx/>
              <a:buNone/>
              <a:defRPr/>
            </a:pP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680" algn="just">
              <a:spcBef>
                <a:spcPct val="0"/>
              </a:spcBef>
              <a:buFontTx/>
              <a:buNone/>
              <a:defRPr/>
            </a:pPr>
            <a:r>
              <a:rPr lang="ru-RU" sz="2800" b="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</a:t>
            </a:r>
            <a:endParaRPr lang="ru-RU" sz="2800" b="0" u="sng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680" algn="just">
              <a:buFontTx/>
              <a:buNone/>
              <a:defRPr/>
            </a:pPr>
            <a:r>
              <a:rPr lang="ru-RU" sz="2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Испытание - подбрасывание монеты События:  А – </a:t>
            </a:r>
            <a:r>
              <a:rPr lang="en-US" sz="2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ru-RU" sz="2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появление герба</a:t>
            </a:r>
            <a:r>
              <a:rPr lang="en-US" sz="2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ru-RU" sz="2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– </a:t>
            </a:r>
            <a:r>
              <a:rPr lang="en-US" sz="2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ru-RU" sz="2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появление решки</a:t>
            </a:r>
            <a:r>
              <a:rPr lang="en-US" sz="2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ru-RU" sz="2800" b="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  <a:defRPr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92" name="Picture 19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459413"/>
            <a:ext cx="609600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456238"/>
            <a:ext cx="6096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6477000" cy="91440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Типы событий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gray">
          <a:xfrm>
            <a:off x="5791200" y="2174875"/>
            <a:ext cx="3200400" cy="4154488"/>
          </a:xfrm>
          <a:prstGeom prst="chevron">
            <a:avLst>
              <a:gd name="adj" fmla="val 16468"/>
            </a:avLst>
          </a:prstGeom>
          <a:gradFill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0" scaled="0"/>
          </a:gradFill>
          <a:ln w="38100">
            <a:solidFill>
              <a:srgbClr val="EAEAEA"/>
            </a:solidFill>
            <a:miter lim="800000"/>
          </a:ln>
          <a:effectLst>
            <a:outerShdw dist="109250" dir="3267739" algn="ctr" rotWithShape="0">
              <a:srgbClr val="333333">
                <a:alpha val="50000"/>
              </a:srgbClr>
            </a:outerShdw>
          </a:effectLst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sz="2400" spc="-15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Событие называется      </a:t>
            </a:r>
            <a:r>
              <a:rPr lang="ru-RU" sz="2400" b="1" u="sng" spc="-15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невозможным</a:t>
            </a:r>
            <a:r>
              <a:rPr lang="ru-RU" sz="2400" u="sng" spc="-15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400" u="sng" spc="-150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400" spc="-15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если оно не </a:t>
            </a:r>
            <a:endParaRPr lang="ru-RU" sz="2400" spc="-150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может произойти</a:t>
            </a:r>
            <a:endParaRPr lang="ru-RU" sz="2400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в результате </a:t>
            </a:r>
            <a:endParaRPr lang="ru-RU" sz="2400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данного испытания. </a:t>
            </a:r>
            <a:endParaRPr lang="ru-RU" sz="2400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sz="2400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sz="2400" dirty="0"/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gray">
          <a:xfrm>
            <a:off x="2743200" y="2130425"/>
            <a:ext cx="3733800" cy="4062413"/>
          </a:xfrm>
          <a:prstGeom prst="chevron">
            <a:avLst>
              <a:gd name="adj" fmla="val 17950"/>
            </a:avLst>
          </a:prstGeom>
          <a:gradFill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0" scaled="0"/>
          </a:gradFill>
          <a:ln w="38100">
            <a:solidFill>
              <a:srgbClr val="EAEAEA"/>
            </a:solidFill>
            <a:miter lim="800000"/>
          </a:ln>
          <a:effectLst>
            <a:outerShdw dist="109250" dir="3267739" algn="ctr" rotWithShape="0">
              <a:srgbClr val="333333">
                <a:alpha val="50000"/>
              </a:srgbClr>
            </a:outerShdw>
          </a:effectLst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sz="2400" b="1" spc="-150" dirty="0"/>
              <a:t> </a:t>
            </a:r>
            <a:r>
              <a:rPr lang="ru-RU" sz="2400" b="1" u="sng" spc="-150" dirty="0">
                <a:solidFill>
                  <a:srgbClr val="7E0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Случайным</a:t>
            </a:r>
            <a:r>
              <a:rPr lang="ru-RU" sz="2400" u="sng" spc="-150" dirty="0">
                <a:solidFill>
                  <a:srgbClr val="7E0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u="sng" spc="-150" dirty="0">
              <a:solidFill>
                <a:srgbClr val="7E0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400" spc="-150" dirty="0">
                <a:solidFill>
                  <a:srgbClr val="7E0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называют </a:t>
            </a:r>
            <a:endParaRPr lang="ru-RU" sz="2400" spc="-150" dirty="0">
              <a:solidFill>
                <a:srgbClr val="7E0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400" spc="-150" dirty="0">
                <a:solidFill>
                  <a:srgbClr val="7E0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событие которое может</a:t>
            </a:r>
            <a:endParaRPr lang="ru-RU" sz="2400" spc="-150" dirty="0">
              <a:solidFill>
                <a:srgbClr val="7E0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400" spc="-150" dirty="0">
                <a:solidFill>
                  <a:srgbClr val="7E0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произойти или не  произойти в </a:t>
            </a:r>
            <a:endParaRPr lang="ru-RU" sz="2400" spc="-150" dirty="0">
              <a:solidFill>
                <a:srgbClr val="7E0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400" spc="-150" dirty="0">
                <a:solidFill>
                  <a:srgbClr val="7E0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результате </a:t>
            </a:r>
            <a:endParaRPr lang="ru-RU" sz="2400" spc="-150" dirty="0">
              <a:solidFill>
                <a:srgbClr val="7E0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400" spc="-150" dirty="0">
                <a:solidFill>
                  <a:srgbClr val="7E0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некоторого </a:t>
            </a:r>
            <a:endParaRPr lang="ru-RU" sz="2400" spc="-150" dirty="0">
              <a:solidFill>
                <a:srgbClr val="7E0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400" spc="-150" dirty="0">
                <a:solidFill>
                  <a:srgbClr val="7E0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испытания. </a:t>
            </a:r>
            <a:endParaRPr lang="ru-RU" sz="2400" spc="-150" dirty="0">
              <a:solidFill>
                <a:srgbClr val="7E0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spc="-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gray">
          <a:xfrm>
            <a:off x="381000" y="2117725"/>
            <a:ext cx="3048000" cy="4064000"/>
          </a:xfrm>
          <a:prstGeom prst="chevron">
            <a:avLst>
              <a:gd name="adj" fmla="val 17950"/>
            </a:avLst>
          </a:prstGeom>
          <a:gradFill rotWithShape="1"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0" scaled="0"/>
          </a:gradFill>
          <a:ln w="38100">
            <a:solidFill>
              <a:srgbClr val="EAEAEA"/>
            </a:solidFill>
            <a:miter lim="800000"/>
          </a:ln>
          <a:effectLst>
            <a:outerShdw dist="109250" dir="3267739" algn="ctr" rotWithShape="0">
              <a:srgbClr val="333333">
                <a:alpha val="50000"/>
              </a:srgbClr>
            </a:outerShdw>
          </a:effectLst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sz="2400" spc="-15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Событие </a:t>
            </a:r>
            <a:endParaRPr lang="ru-RU" sz="2400" spc="-15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400" spc="-15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Называется       </a:t>
            </a:r>
            <a:r>
              <a:rPr lang="ru-RU" sz="2400" b="1" u="sng" spc="-15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достоверным</a:t>
            </a:r>
            <a:r>
              <a:rPr lang="ru-RU" sz="2400" u="sng" spc="-15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400" u="sng" spc="-15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400" spc="-15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если оно обязательно произойдет в  </a:t>
            </a:r>
            <a:endParaRPr lang="ru-RU" sz="2400" spc="-15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400" spc="-15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результате </a:t>
            </a:r>
            <a:endParaRPr lang="ru-RU" sz="2400" spc="-15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400" spc="-15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данного испытания. </a:t>
            </a:r>
            <a:endParaRPr lang="ru-RU" sz="2400" spc="-15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sz="2400" spc="-15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spc="-150" dirty="0"/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533400" y="1447800"/>
            <a:ext cx="2895600" cy="6096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0" scaled="0"/>
          </a:gradFill>
          <a:ln w="38100">
            <a:solidFill>
              <a:srgbClr val="FFFFFF"/>
            </a:solidFill>
            <a:rou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ДОСТОВЕРНОЕ</a:t>
            </a:r>
            <a:endParaRPr lang="ru-RU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gray">
          <a:xfrm>
            <a:off x="3352800" y="1447800"/>
            <a:ext cx="2743200" cy="6096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  <a:tileRect r="-100000" b="-100000"/>
          </a:gradFill>
          <a:ln w="38100">
            <a:solidFill>
              <a:srgbClr val="FFFFFF"/>
            </a:solidFill>
            <a:rou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2400" b="1" dirty="0">
                <a:solidFill>
                  <a:srgbClr val="7E0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СЛУЧАЙНОЕ</a:t>
            </a:r>
            <a:endParaRPr lang="ru-RU" sz="2400" b="1" dirty="0">
              <a:solidFill>
                <a:srgbClr val="7E0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utoShape 10"/>
          <p:cNvSpPr>
            <a:spLocks noChangeArrowheads="1"/>
          </p:cNvSpPr>
          <p:nvPr/>
        </p:nvSpPr>
        <p:spPr bwMode="gray">
          <a:xfrm>
            <a:off x="6096000" y="1447800"/>
            <a:ext cx="2743200" cy="6096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0" scaled="0"/>
          </a:gradFill>
          <a:ln w="38100">
            <a:solidFill>
              <a:srgbClr val="FFFFFF"/>
            </a:solidFill>
            <a:rou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НЕВОЗМОЖНОЕ</a:t>
            </a:r>
            <a:endParaRPr lang="ru-RU" sz="2400" b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событий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339" name="Group 39"/>
          <p:cNvGrpSpPr/>
          <p:nvPr/>
        </p:nvGrpSpPr>
        <p:grpSpPr bwMode="auto">
          <a:xfrm>
            <a:off x="1066800" y="2438400"/>
            <a:ext cx="7239000" cy="3549650"/>
            <a:chOff x="664" y="1920"/>
            <a:chExt cx="3257" cy="1632"/>
          </a:xfrm>
        </p:grpSpPr>
        <p:sp>
          <p:nvSpPr>
            <p:cNvPr id="14344" name="AutoShape 6"/>
            <p:cNvSpPr>
              <a:spLocks noChangeArrowheads="1"/>
            </p:cNvSpPr>
            <p:nvPr/>
          </p:nvSpPr>
          <p:spPr bwMode="auto">
            <a:xfrm>
              <a:off x="2872" y="1920"/>
              <a:ext cx="1049" cy="1632"/>
            </a:xfrm>
            <a:prstGeom prst="roundRect">
              <a:avLst>
                <a:gd name="adj" fmla="val 13745"/>
              </a:avLst>
            </a:prstGeom>
            <a:noFill/>
            <a:ln w="381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45" name="AutoShape 7"/>
            <p:cNvSpPr>
              <a:spLocks noChangeArrowheads="1"/>
            </p:cNvSpPr>
            <p:nvPr/>
          </p:nvSpPr>
          <p:spPr bwMode="auto">
            <a:xfrm>
              <a:off x="1776" y="1920"/>
              <a:ext cx="1018" cy="1632"/>
            </a:xfrm>
            <a:prstGeom prst="roundRect">
              <a:avLst>
                <a:gd name="adj" fmla="val 13745"/>
              </a:avLst>
            </a:prstGeom>
            <a:noFill/>
            <a:ln w="381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46" name="AutoShape 8"/>
            <p:cNvSpPr>
              <a:spLocks noChangeArrowheads="1"/>
            </p:cNvSpPr>
            <p:nvPr/>
          </p:nvSpPr>
          <p:spPr bwMode="auto">
            <a:xfrm>
              <a:off x="664" y="1920"/>
              <a:ext cx="1056" cy="1632"/>
            </a:xfrm>
            <a:prstGeom prst="roundRect">
              <a:avLst>
                <a:gd name="adj" fmla="val 13745"/>
              </a:avLst>
            </a:prstGeom>
            <a:noFill/>
            <a:ln w="381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6" name="Rectangle 34"/>
          <p:cNvSpPr>
            <a:spLocks noChangeArrowheads="1"/>
          </p:cNvSpPr>
          <p:nvPr/>
        </p:nvSpPr>
        <p:spPr bwMode="auto">
          <a:xfrm>
            <a:off x="1066800" y="2438400"/>
            <a:ext cx="2286000" cy="34163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ПОСЛЕ ЗИМЫ НАСТУПАЕТ ВЕСНА.</a:t>
            </a:r>
            <a:endParaRPr lang="ru-RU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endParaRPr lang="ru-RU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НОЧИ ПРИХОДИТ УТРО.</a:t>
            </a:r>
            <a:endParaRPr lang="ru-RU" sz="1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5" name="Rectangle 35"/>
          <p:cNvSpPr>
            <a:spLocks noChangeArrowheads="1"/>
          </p:cNvSpPr>
          <p:nvPr/>
        </p:nvSpPr>
        <p:spPr bwMode="auto">
          <a:xfrm>
            <a:off x="3581400" y="2514600"/>
            <a:ext cx="2438400" cy="23082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Tx/>
              <a:buAutoNum type="arabicPeriod"/>
              <a:defRPr/>
            </a:pPr>
            <a:r>
              <a:rPr lang="ru-RU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НАЙТИ КЛАД.</a:t>
            </a:r>
            <a:endParaRPr lang="ru-RU" sz="2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sz="2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 ДОМЕ ЖИВЕТ СОБАКА.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2" name="Rectangle 36"/>
          <p:cNvSpPr>
            <a:spLocks noChangeArrowheads="1"/>
          </p:cNvSpPr>
          <p:nvPr/>
        </p:nvSpPr>
        <p:spPr bwMode="auto">
          <a:xfrm>
            <a:off x="6019800" y="2514600"/>
            <a:ext cx="2362200" cy="2678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Tx/>
              <a:buAutoNum type="arabicPeriod"/>
              <a:defRPr/>
            </a:pPr>
            <a:r>
              <a:rPr lang="ru-RU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З0 ФЕВРАЛЯ </a:t>
            </a:r>
            <a:endParaRPr lang="ru-RU" sz="2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РОЖДЕНИЯ.</a:t>
            </a:r>
            <a:endParaRPr lang="ru-RU" sz="2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sz="2400" b="1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СЛОВО НАЧИНАЕТСЯ С «Ь».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3" name="TextBox 28"/>
          <p:cNvSpPr txBox="1">
            <a:spLocks noChangeArrowheads="1"/>
          </p:cNvSpPr>
          <p:nvPr/>
        </p:nvSpPr>
        <p:spPr bwMode="auto">
          <a:xfrm>
            <a:off x="457200" y="1905000"/>
            <a:ext cx="8229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2400" b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ДОСТОВЕРНОЕ    СЛУЧАЙНОЕ   НЕВОЗМОЖНОЕ</a:t>
            </a:r>
            <a:endParaRPr lang="ru-RU" sz="2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6705600" cy="914400"/>
          </a:xfrm>
        </p:spPr>
        <p:txBody>
          <a:bodyPr/>
          <a:lstStyle/>
          <a:p>
            <a:pPr>
              <a:defRPr/>
            </a:pP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Охарактеризуйте  события, о которых идет речь в приведенных заданиях как достоверные, невозможные или случайные.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TextBox 3"/>
          <p:cNvSpPr txBox="1">
            <a:spLocks noChangeArrowheads="1"/>
          </p:cNvSpPr>
          <p:nvPr/>
        </p:nvSpPr>
        <p:spPr bwMode="auto">
          <a:xfrm>
            <a:off x="7620000" y="1295400"/>
            <a:ext cx="685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4000" b="1">
                <a:solidFill>
                  <a:srgbClr val="7E002A"/>
                </a:solidFill>
              </a:rPr>
              <a:t>1</a:t>
            </a:r>
            <a:endParaRPr lang="ru-RU" sz="4000" b="1">
              <a:solidFill>
                <a:srgbClr val="7E002A"/>
              </a:solidFill>
            </a:endParaRPr>
          </a:p>
        </p:txBody>
      </p:sp>
      <p:sp>
        <p:nvSpPr>
          <p:cNvPr id="21508" name="TextBox 4"/>
          <p:cNvSpPr txBox="1">
            <a:spLocks noChangeArrowheads="1"/>
          </p:cNvSpPr>
          <p:nvPr/>
        </p:nvSpPr>
        <p:spPr bwMode="auto">
          <a:xfrm>
            <a:off x="609600" y="1981200"/>
            <a:ext cx="7696200" cy="8683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ru-RU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Задумано натуральное число. Событие состоит в следующем: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5" name="TextBox 4"/>
          <p:cNvSpPr txBox="1">
            <a:spLocks noChangeArrowheads="1"/>
          </p:cNvSpPr>
          <p:nvPr/>
        </p:nvSpPr>
        <p:spPr bwMode="auto">
          <a:xfrm>
            <a:off x="5562600" y="6172200"/>
            <a:ext cx="1981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62000" y="2895600"/>
            <a:ext cx="7805738" cy="2419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задумано четное число;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задумано нечетное число;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680" indent="-360680">
              <a:lnSpc>
                <a:spcPct val="90000"/>
              </a:lnSpc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задумано число, не являющееся ни четным,        ни нечетным;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задумано число, являющееся четным или нечетным.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Устное задание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7" name="TextBox 3"/>
          <p:cNvSpPr txBox="1">
            <a:spLocks noChangeArrowheads="1"/>
          </p:cNvSpPr>
          <p:nvPr/>
        </p:nvSpPr>
        <p:spPr bwMode="auto">
          <a:xfrm>
            <a:off x="7620000" y="1295400"/>
            <a:ext cx="685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4000" b="1">
                <a:solidFill>
                  <a:srgbClr val="7E002A"/>
                </a:solidFill>
              </a:rPr>
              <a:t>2</a:t>
            </a:r>
            <a:endParaRPr lang="ru-RU" sz="4000" b="1">
              <a:solidFill>
                <a:srgbClr val="7E002A"/>
              </a:solidFill>
            </a:endParaRPr>
          </a:p>
        </p:txBody>
      </p:sp>
      <p:sp>
        <p:nvSpPr>
          <p:cNvPr id="22532" name="TextBox 4"/>
          <p:cNvSpPr txBox="1">
            <a:spLocks noChangeArrowheads="1"/>
          </p:cNvSpPr>
          <p:nvPr/>
        </p:nvSpPr>
        <p:spPr bwMode="auto">
          <a:xfrm>
            <a:off x="609600" y="1981200"/>
            <a:ext cx="7696200" cy="1127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ru-RU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мешках лежит 10 шаров: 3 синих, 3 белых </a:t>
            </a:r>
            <a:endParaRPr lang="ru-RU" sz="2800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ru-RU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4 красных.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Охарактеризуйте следующее событие: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3048000"/>
            <a:ext cx="7239000" cy="2505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из мешка вынули 4 шара и они все синие;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из мешка вынули 4 шара и они все красные;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680" indent="-360680">
              <a:lnSpc>
                <a:spcPct val="80000"/>
              </a:lnSpc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из мешка вынули 4 шара, и все они оказались разного цвета;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680" indent="-360680">
              <a:lnSpc>
                <a:spcPct val="80000"/>
              </a:lnSpc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из мешка вынули 4 шара, и среди них не оказалось шара черного цвета.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little_italy">
  <a:themeElements>
    <a:clrScheme name="little_ital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ittle_italy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little_ita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ttle_ital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ttle_ital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ttle_ital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ttle_ital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ttle_ital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ttle_ital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ttle_ital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ttle_ital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ttle_ital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ttle_ital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ttle_ital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 (178)</Template>
  <TotalTime>0</TotalTime>
  <Words>7408</Words>
  <Application>WPS Presentation</Application>
  <PresentationFormat>Экран (4:3)</PresentationFormat>
  <Paragraphs>477</Paragraphs>
  <Slides>34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8</vt:i4>
      </vt:variant>
      <vt:variant>
        <vt:lpstr>幻灯片标题</vt:lpstr>
      </vt:variant>
      <vt:variant>
        <vt:i4>34</vt:i4>
      </vt:variant>
    </vt:vector>
  </HeadingPairs>
  <TitlesOfParts>
    <vt:vector size="56" baseType="lpstr">
      <vt:lpstr>Arial</vt:lpstr>
      <vt:lpstr>SimSun</vt:lpstr>
      <vt:lpstr>Wingdings</vt:lpstr>
      <vt:lpstr>Arial Narrow</vt:lpstr>
      <vt:lpstr>Times New Roman</vt:lpstr>
      <vt:lpstr>Microsoft YaHei</vt:lpstr>
      <vt:lpstr>Arial Unicode MS</vt:lpstr>
      <vt:lpstr>Calibri</vt:lpstr>
      <vt:lpstr>Symbol</vt:lpstr>
      <vt:lpstr>Arial</vt:lpstr>
      <vt:lpstr>Impact</vt:lpstr>
      <vt:lpstr>Times New Roman</vt:lpstr>
      <vt:lpstr>Arial Black</vt:lpstr>
      <vt:lpstr>little_italy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Теория вероятностей, или наука угадывать</vt:lpstr>
      <vt:lpstr>   Замечательно, что наука, которая началась с рассмотрения азартных игр, обещает стать наиболее важным объектом человеческого знания... Ведь по большей части важнейшие жизненные вопросы являются на самом деле лишь  задачами  теории вероятностей .   Пьер Лаплас </vt:lpstr>
      <vt:lpstr>Теория вероятностей</vt:lpstr>
      <vt:lpstr>Событие</vt:lpstr>
      <vt:lpstr>Испытание</vt:lpstr>
      <vt:lpstr>Типы событий</vt:lpstr>
      <vt:lpstr>Примеры событий</vt:lpstr>
      <vt:lpstr>  Охарактеризуйте  события, о которых идет речь в приведенных заданиях как достоверные, невозможные или случайные. </vt:lpstr>
      <vt:lpstr>Устное задание</vt:lpstr>
      <vt:lpstr>Полная группа</vt:lpstr>
      <vt:lpstr>Попарно несовместимые события</vt:lpstr>
      <vt:lpstr>Равновозможные события</vt:lpstr>
      <vt:lpstr>Пространство элементарных событий</vt:lpstr>
      <vt:lpstr>Испытания с монетой </vt:lpstr>
      <vt:lpstr>Испытания с монетой </vt:lpstr>
      <vt:lpstr>Классическое определение вероятности</vt:lpstr>
      <vt:lpstr>Формула вероятности</vt:lpstr>
      <vt:lpstr>PowerPoint 演示文稿</vt:lpstr>
      <vt:lpstr>Ошибка Даламбера.</vt:lpstr>
      <vt:lpstr>Свойства вероятности.</vt:lpstr>
      <vt:lpstr>Свойства вероятности.</vt:lpstr>
      <vt:lpstr>Практикум по решению задач. </vt:lpstr>
      <vt:lpstr>Вероятность в демографии</vt:lpstr>
      <vt:lpstr>Заполните таблицу:</vt:lpstr>
      <vt:lpstr>Практикум по решению задач. </vt:lpstr>
      <vt:lpstr>Решение.  Составим таблицу.</vt:lpstr>
      <vt:lpstr>Практикум по решению задач. </vt:lpstr>
      <vt:lpstr>Решение.</vt:lpstr>
      <vt:lpstr>Практикум по решению задач. </vt:lpstr>
      <vt:lpstr>Решение</vt:lpstr>
      <vt:lpstr>Практикум по решению задач. </vt:lpstr>
      <vt:lpstr>Практикум по решению задач. </vt:lpstr>
      <vt:lpstr>Практикум по решению задач. 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KarMaN</dc:creator>
  <cp:lastModifiedBy>Людмила Мороз</cp:lastModifiedBy>
  <cp:revision>142</cp:revision>
  <cp:lastPrinted>2113-01-01T00:00:00Z</cp:lastPrinted>
  <dcterms:created xsi:type="dcterms:W3CDTF">2113-01-01T00:00:00Z</dcterms:created>
  <dcterms:modified xsi:type="dcterms:W3CDTF">2024-11-02T15:09:38Z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ICV">
    <vt:lpwstr>A06D445D71AD4112AD9A1AA838F4DE98_12</vt:lpwstr>
  </property>
  <property fmtid="{D5CDD505-2E9C-101B-9397-08002B2CF9AE}" pid="4" name="KSOProductBuildVer">
    <vt:lpwstr>1049-12.2.0.18607</vt:lpwstr>
  </property>
</Properties>
</file>