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257" r:id="rId5"/>
    <p:sldId id="258" r:id="rId6"/>
    <p:sldId id="259" r:id="rId7"/>
    <p:sldId id="262" r:id="rId8"/>
    <p:sldId id="265" r:id="rId9"/>
    <p:sldId id="266" r:id="rId10"/>
    <p:sldId id="269" r:id="rId11"/>
    <p:sldId id="271" r:id="rId12"/>
    <p:sldId id="272" r:id="rId13"/>
    <p:sldId id="275" r:id="rId14"/>
    <p:sldId id="278" r:id="rId15"/>
    <p:sldId id="279" r:id="rId16"/>
    <p:sldId id="264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customXml" Target="../customXml/item3.xml"/><Relationship Id="rId23" Type="http://schemas.openxmlformats.org/officeDocument/2006/relationships/customXml" Target="../customXml/item2.xml"/><Relationship Id="rId22" Type="http://schemas.openxmlformats.org/officeDocument/2006/relationships/customXml" Target="../customXml/item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C0AC-80C2-4DB1-842B-7278049778E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71FA-26B9-4828-A116-13FCE922AD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C0AC-80C2-4DB1-842B-7278049778E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71FA-26B9-4828-A116-13FCE922AD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C0AC-80C2-4DB1-842B-7278049778E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71FA-26B9-4828-A116-13FCE922AD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C0AC-80C2-4DB1-842B-7278049778E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71FA-26B9-4828-A116-13FCE922AD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C0AC-80C2-4DB1-842B-7278049778E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71FA-26B9-4828-A116-13FCE922AD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C0AC-80C2-4DB1-842B-7278049778E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71FA-26B9-4828-A116-13FCE922AD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C0AC-80C2-4DB1-842B-7278049778E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71FA-26B9-4828-A116-13FCE922AD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C0AC-80C2-4DB1-842B-7278049778E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71FA-26B9-4828-A116-13FCE922AD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C0AC-80C2-4DB1-842B-7278049778E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71FA-26B9-4828-A116-13FCE922AD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C0AC-80C2-4DB1-842B-7278049778E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71FA-26B9-4828-A116-13FCE922AD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C0AC-80C2-4DB1-842B-7278049778E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171FA-26B9-4828-A116-13FCE922ADA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0C0AC-80C2-4DB1-842B-7278049778E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171FA-26B9-4828-A116-13FCE922ADA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0A79D-D4A7-43C8-8965-659D8A4B8572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362D-C212-4C32-85A2-E33B9C446F1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9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041" y="0"/>
            <a:ext cx="11905918" cy="24510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 dirty="0"/>
          </a:p>
        </p:txBody>
      </p:sp>
      <p:sp>
        <p:nvSpPr>
          <p:cNvPr id="29" name="Text Box 1"/>
          <p:cNvSpPr txBox="1"/>
          <p:nvPr/>
        </p:nvSpPr>
        <p:spPr>
          <a:xfrm>
            <a:off x="461010" y="1018540"/>
            <a:ext cx="1459230" cy="70231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en-US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Black" panose="020B0A04020102020204" pitchFamily="34" charset="0"/>
              </a:rPr>
              <a:t>Мороз Л.И.</a:t>
            </a:r>
            <a:endParaRPr lang="ru-RU" altLang="en-US" sz="1100" kern="100" dirty="0">
              <a:solidFill>
                <a:schemeClr val="tx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Arial Black" panose="020B0A040201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en-US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Black" panose="020B0A04020102020204" pitchFamily="34" charset="0"/>
              </a:rPr>
              <a:t>Атаманчук А. И</a:t>
            </a:r>
            <a:endParaRPr lang="ru-RU" altLang="en-US" sz="1100" kern="100" dirty="0">
              <a:solidFill>
                <a:schemeClr val="tx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Arial Black" panose="020B0A04020102020204" pitchFamily="34" charset="0"/>
            </a:endParaRPr>
          </a:p>
        </p:txBody>
      </p:sp>
      <p:sp>
        <p:nvSpPr>
          <p:cNvPr id="31" name="Text Box 3"/>
          <p:cNvSpPr txBox="1"/>
          <p:nvPr/>
        </p:nvSpPr>
        <p:spPr>
          <a:xfrm>
            <a:off x="143041" y="2563709"/>
            <a:ext cx="11808167" cy="1488249"/>
          </a:xfrm>
          <a:prstGeom prst="rect">
            <a:avLst/>
          </a:prstGeom>
          <a:solidFill>
            <a:schemeClr val="lt1"/>
          </a:solidFill>
          <a:ln w="19050">
            <a:solidFill>
              <a:schemeClr val="accent3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3"/>
          <p:cNvSpPr txBox="1"/>
          <p:nvPr/>
        </p:nvSpPr>
        <p:spPr>
          <a:xfrm>
            <a:off x="142875" y="4052570"/>
            <a:ext cx="5884545" cy="2588895"/>
          </a:xfrm>
          <a:prstGeom prst="rect">
            <a:avLst/>
          </a:prstGeom>
          <a:solidFill>
            <a:schemeClr val="lt1"/>
          </a:solidFill>
          <a:ln w="19050">
            <a:solidFill>
              <a:schemeClr val="accent3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 Box 5"/>
          <p:cNvSpPr txBox="1"/>
          <p:nvPr/>
        </p:nvSpPr>
        <p:spPr>
          <a:xfrm>
            <a:off x="6185931" y="4261105"/>
            <a:ext cx="5839617" cy="2380402"/>
          </a:xfrm>
          <a:prstGeom prst="rect">
            <a:avLst/>
          </a:prstGeom>
          <a:solidFill>
            <a:schemeClr val="lt1"/>
          </a:solidFill>
          <a:ln w="19050">
            <a:solidFill>
              <a:schemeClr val="accent3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 Box 6"/>
          <p:cNvSpPr txBox="1"/>
          <p:nvPr/>
        </p:nvSpPr>
        <p:spPr>
          <a:xfrm>
            <a:off x="142875" y="0"/>
            <a:ext cx="11906250" cy="95123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ru-RU" sz="3200" b="1" kern="100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MDAC1-10 </a:t>
            </a:r>
            <a:r>
              <a:rPr lang="ru-RU" altLang="ru-RU" sz="3200" b="1" kern="100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ТЕОРЕТИЧЕСКИЙ ЛИЦЕЙ ИМ. М.ГРЕКУ</a:t>
            </a:r>
            <a:endParaRPr lang="ru-RU" altLang="ru-RU" sz="3200" b="1" kern="100" dirty="0">
              <a:solidFill>
                <a:schemeClr val="tx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Рамка 2"/>
          <p:cNvSpPr/>
          <p:nvPr/>
        </p:nvSpPr>
        <p:spPr>
          <a:xfrm>
            <a:off x="2820508" y="836104"/>
            <a:ext cx="1527531" cy="135607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Рамка 39"/>
          <p:cNvSpPr/>
          <p:nvPr/>
        </p:nvSpPr>
        <p:spPr>
          <a:xfrm>
            <a:off x="397677" y="825927"/>
            <a:ext cx="1527531" cy="135607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Рамка 40"/>
          <p:cNvSpPr/>
          <p:nvPr/>
        </p:nvSpPr>
        <p:spPr>
          <a:xfrm>
            <a:off x="5398344" y="836752"/>
            <a:ext cx="1527531" cy="135607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Рамка 41"/>
          <p:cNvSpPr/>
          <p:nvPr/>
        </p:nvSpPr>
        <p:spPr>
          <a:xfrm>
            <a:off x="7924800" y="858520"/>
            <a:ext cx="1579245" cy="138493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Рамка 42"/>
          <p:cNvSpPr/>
          <p:nvPr/>
        </p:nvSpPr>
        <p:spPr>
          <a:xfrm>
            <a:off x="10278990" y="861559"/>
            <a:ext cx="1527531" cy="135607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3645" y="2898956"/>
            <a:ext cx="1104996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i="1" dirty="0">
                <a:solidFill>
                  <a:srgbClr val="000000"/>
                </a:solidFill>
              </a:rPr>
              <a:t>Как</a:t>
            </a:r>
            <a:r>
              <a:rPr lang="en-US" altLang="ru-RU" sz="2000" i="1" dirty="0">
                <a:solidFill>
                  <a:srgbClr val="000000"/>
                </a:solidFill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</a:rPr>
              <a:t>мы</a:t>
            </a:r>
            <a:r>
              <a:rPr lang="en-US" altLang="ru-RU" sz="2000" i="1" dirty="0">
                <a:solidFill>
                  <a:srgbClr val="000000"/>
                </a:solidFill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</a:rPr>
              <a:t>можем</a:t>
            </a:r>
            <a:r>
              <a:rPr lang="en-US" altLang="ru-RU" sz="2000" i="1" dirty="0">
                <a:solidFill>
                  <a:srgbClr val="000000"/>
                </a:solidFill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</a:rPr>
              <a:t>организовать</a:t>
            </a:r>
            <a:r>
              <a:rPr lang="en-US" altLang="ru-RU" sz="2000" i="1" dirty="0">
                <a:solidFill>
                  <a:srgbClr val="000000"/>
                </a:solidFill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</a:rPr>
              <a:t>учащихся</a:t>
            </a:r>
            <a:r>
              <a:rPr lang="en-US" altLang="ru-RU" sz="2000" i="1" dirty="0">
                <a:solidFill>
                  <a:srgbClr val="000000"/>
                </a:solidFill>
              </a:rPr>
              <a:t> 6-7 </a:t>
            </a:r>
            <a:r>
              <a:rPr lang="en-US" altLang="en-US" sz="2000" i="1" dirty="0">
                <a:solidFill>
                  <a:srgbClr val="000000"/>
                </a:solidFill>
              </a:rPr>
              <a:t>классов</a:t>
            </a:r>
            <a:r>
              <a:rPr lang="en-US" altLang="ru-RU" sz="2000" i="1" dirty="0">
                <a:solidFill>
                  <a:srgbClr val="000000"/>
                </a:solidFill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</a:rPr>
              <a:t>в</a:t>
            </a:r>
            <a:r>
              <a:rPr lang="en-US" altLang="ru-RU" sz="2000" i="1" dirty="0">
                <a:solidFill>
                  <a:srgbClr val="000000"/>
                </a:solidFill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</a:rPr>
              <a:t>уборке</a:t>
            </a:r>
            <a:r>
              <a:rPr lang="en-US" altLang="ru-RU" sz="2000" i="1" dirty="0">
                <a:solidFill>
                  <a:srgbClr val="000000"/>
                </a:solidFill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</a:rPr>
              <a:t>территории</a:t>
            </a:r>
            <a:r>
              <a:rPr lang="en-US" altLang="ru-RU" sz="2000" i="1" dirty="0">
                <a:solidFill>
                  <a:srgbClr val="000000"/>
                </a:solidFill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</a:rPr>
              <a:t>школы</a:t>
            </a:r>
            <a:r>
              <a:rPr lang="en-US" altLang="ru-RU" sz="2000" i="1" dirty="0">
                <a:solidFill>
                  <a:srgbClr val="000000"/>
                </a:solidFill>
              </a:rPr>
              <a:t>?</a:t>
            </a:r>
            <a:endParaRPr lang="en-US" altLang="ru-RU" sz="2000" i="1" dirty="0">
              <a:solidFill>
                <a:srgbClr val="000000"/>
              </a:solidFill>
            </a:endParaRPr>
          </a:p>
          <a:p>
            <a:pPr algn="ctr"/>
            <a:endParaRPr lang="ru-RU" sz="2000" i="1" dirty="0">
              <a:solidFill>
                <a:srgbClr val="000000"/>
              </a:solidFill>
            </a:endParaRPr>
          </a:p>
        </p:txBody>
      </p:sp>
      <p:sp>
        <p:nvSpPr>
          <p:cNvPr id="20" name="Text Box 1"/>
          <p:cNvSpPr txBox="1"/>
          <p:nvPr/>
        </p:nvSpPr>
        <p:spPr>
          <a:xfrm>
            <a:off x="3030220" y="1019175"/>
            <a:ext cx="1228725" cy="68707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en-US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Black" panose="020B0A04020102020204" pitchFamily="34" charset="0"/>
              </a:rPr>
              <a:t>Навроцкая И.П.</a:t>
            </a:r>
            <a:endParaRPr lang="ru-RU" altLang="en-US" sz="1100" kern="100" dirty="0">
              <a:solidFill>
                <a:schemeClr val="tx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Arial Black" panose="020B0A040201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en-US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Black" panose="020B0A04020102020204" pitchFamily="34" charset="0"/>
              </a:rPr>
              <a:t>Черанёва М.Б.</a:t>
            </a:r>
            <a:endParaRPr lang="ru-RU" altLang="en-US" sz="1100" kern="100" dirty="0">
              <a:solidFill>
                <a:schemeClr val="tx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Arial Black" panose="020B0A04020102020204" pitchFamily="34" charset="0"/>
            </a:endParaRPr>
          </a:p>
        </p:txBody>
      </p:sp>
      <p:sp>
        <p:nvSpPr>
          <p:cNvPr id="21" name="Text Box 1"/>
          <p:cNvSpPr txBox="1"/>
          <p:nvPr/>
        </p:nvSpPr>
        <p:spPr>
          <a:xfrm>
            <a:off x="5488940" y="1019175"/>
            <a:ext cx="1436370" cy="80391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en-US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Black" panose="020B0A04020102020204" pitchFamily="34" charset="0"/>
              </a:rPr>
              <a:t>Шишкина О.В.</a:t>
            </a:r>
            <a:endParaRPr lang="ru-RU" altLang="en-US" sz="1100" kern="100" dirty="0">
              <a:solidFill>
                <a:schemeClr val="tx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Arial Black" panose="020B0A040201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en-US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Black" panose="020B0A04020102020204" pitchFamily="34" charset="0"/>
              </a:rPr>
              <a:t> </a:t>
            </a:r>
            <a:endParaRPr lang="ru-RU" altLang="en-US" sz="1100" kern="100" dirty="0">
              <a:solidFill>
                <a:schemeClr val="tx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Arial Black" panose="020B0A04020102020204" pitchFamily="34" charset="0"/>
            </a:endParaRPr>
          </a:p>
        </p:txBody>
      </p:sp>
      <p:sp>
        <p:nvSpPr>
          <p:cNvPr id="22" name="Text Box 1"/>
          <p:cNvSpPr txBox="1"/>
          <p:nvPr/>
        </p:nvSpPr>
        <p:spPr>
          <a:xfrm>
            <a:off x="7976235" y="1019175"/>
            <a:ext cx="1477645" cy="70231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en-US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Black" panose="020B0A04020102020204" pitchFamily="34" charset="0"/>
              </a:rPr>
              <a:t>  Мащенко А.В</a:t>
            </a:r>
            <a:endParaRPr lang="ru-RU" altLang="en-US" sz="1100" kern="100" dirty="0">
              <a:solidFill>
                <a:schemeClr val="tx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Arial Black" panose="020B0A040201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en-US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en-US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Black" panose="020B0A04020102020204" pitchFamily="34" charset="0"/>
                <a:sym typeface="+mn-ea"/>
              </a:rPr>
              <a:t>Думбраван И. К</a:t>
            </a:r>
            <a:endParaRPr lang="ru-RU" altLang="en-US" sz="1100" kern="100" dirty="0">
              <a:solidFill>
                <a:schemeClr val="tx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"/>
          <p:cNvSpPr txBox="1"/>
          <p:nvPr/>
        </p:nvSpPr>
        <p:spPr>
          <a:xfrm>
            <a:off x="10398760" y="1085215"/>
            <a:ext cx="1331595" cy="73787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en-US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Black" panose="020B0A04020102020204" pitchFamily="34" charset="0"/>
              </a:rPr>
              <a:t>Гоян Д.С.</a:t>
            </a:r>
            <a:endParaRPr lang="ru-RU" altLang="en-US" sz="1100" kern="100" dirty="0">
              <a:solidFill>
                <a:schemeClr val="tx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Arial Black" panose="020B0A040201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altLang="en-US" sz="1100" kern="100" dirty="0">
                <a:solidFill>
                  <a:schemeClr val="tx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Arial Black" panose="020B0A04020102020204" pitchFamily="34" charset="0"/>
              </a:rPr>
              <a:t>Чернышева Е.С.</a:t>
            </a:r>
            <a:endParaRPr lang="ru-RU" altLang="en-US" sz="1100" kern="100" dirty="0">
              <a:solidFill>
                <a:schemeClr val="tx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Arial Black" panose="020B0A04020102020204" pitchFamily="34" charset="0"/>
            </a:endParaRP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40" y="4027805"/>
            <a:ext cx="3651885" cy="2590165"/>
          </a:xfrm>
          <a:prstGeom prst="rect">
            <a:avLst/>
          </a:prstGeom>
        </p:spPr>
      </p:pic>
      <p:pic>
        <p:nvPicPr>
          <p:cNvPr id="7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125" y="4052570"/>
            <a:ext cx="3863340" cy="2565400"/>
          </a:xfrm>
          <a:prstGeom prst="rect">
            <a:avLst/>
          </a:prstGeom>
        </p:spPr>
      </p:pic>
      <p:pic>
        <p:nvPicPr>
          <p:cNvPr id="15" name="Изображение 14" descr="viber_image_2024-12-07_10-29-20-8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465" y="3948430"/>
            <a:ext cx="4345940" cy="2693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22571" y="2599532"/>
            <a:ext cx="121865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5778" y="146757"/>
            <a:ext cx="11716013" cy="9314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en-US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Документация</a:t>
            </a:r>
            <a:endParaRPr lang="en-US" altLang="en-US" sz="2400" b="1" kern="1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 descr="viber_image_2024-12-07_10-29-25-7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425" y="1078230"/>
            <a:ext cx="5879465" cy="5402580"/>
          </a:xfrm>
          <a:prstGeom prst="rect">
            <a:avLst/>
          </a:prstGeom>
        </p:spPr>
      </p:pic>
      <p:pic>
        <p:nvPicPr>
          <p:cNvPr id="8" name="Изображение 7" descr="viber_image_2024-12-07_10-29-29-0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115" y="989330"/>
            <a:ext cx="6644640" cy="549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22571" y="2599532"/>
            <a:ext cx="121865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5778" y="146757"/>
            <a:ext cx="11716013" cy="9314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en-US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Документация</a:t>
            </a:r>
            <a:endParaRPr lang="en-US" altLang="en-US" sz="2400" b="1" kern="1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20240924_1042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060" y="1017270"/>
            <a:ext cx="3809365" cy="2857500"/>
          </a:xfrm>
          <a:prstGeom prst="rect">
            <a:avLst/>
          </a:prstGeom>
        </p:spPr>
      </p:pic>
      <p:pic>
        <p:nvPicPr>
          <p:cNvPr id="3" name="Изображение 2" descr="20240924_1046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425" y="1017270"/>
            <a:ext cx="3842385" cy="2882265"/>
          </a:xfrm>
          <a:prstGeom prst="rect">
            <a:avLst/>
          </a:prstGeom>
        </p:spPr>
      </p:pic>
      <p:pic>
        <p:nvPicPr>
          <p:cNvPr id="11" name="Изображение 10" descr="20240924_1044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 flipV="1">
            <a:off x="6804660" y="1611630"/>
            <a:ext cx="5832475" cy="4164330"/>
          </a:xfrm>
          <a:prstGeom prst="rect">
            <a:avLst/>
          </a:prstGeom>
        </p:spPr>
      </p:pic>
      <p:pic>
        <p:nvPicPr>
          <p:cNvPr id="12" name="Изображение 11" descr="20240924_1044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63950"/>
            <a:ext cx="4258310" cy="3194050"/>
          </a:xfrm>
          <a:prstGeom prst="rect">
            <a:avLst/>
          </a:prstGeom>
        </p:spPr>
      </p:pic>
      <p:pic>
        <p:nvPicPr>
          <p:cNvPr id="13" name="Изображение 12" descr="20240924_1052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310" y="3899535"/>
            <a:ext cx="3752850" cy="2814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22571" y="2599532"/>
            <a:ext cx="121865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5778" y="146757"/>
            <a:ext cx="11716013" cy="9314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en-US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Документация</a:t>
            </a:r>
            <a:endParaRPr lang="en-US" altLang="en-US" sz="2400" b="1" kern="1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20240924_1043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0" y="1078230"/>
            <a:ext cx="7596505" cy="5698490"/>
          </a:xfrm>
          <a:prstGeom prst="rect">
            <a:avLst/>
          </a:prstGeom>
        </p:spPr>
      </p:pic>
      <p:pic>
        <p:nvPicPr>
          <p:cNvPr id="3" name="Изображение 2" descr="20240924_1050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7265670" y="1480820"/>
            <a:ext cx="5448300" cy="4086225"/>
          </a:xfrm>
          <a:prstGeom prst="rect">
            <a:avLst/>
          </a:prstGeom>
        </p:spPr>
      </p:pic>
      <p:pic>
        <p:nvPicPr>
          <p:cNvPr id="6" name="Изображение 5" descr="20240924_1044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42970" y="1891030"/>
            <a:ext cx="5582285" cy="4187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22571" y="2599532"/>
            <a:ext cx="121865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4540" y="1978660"/>
            <a:ext cx="9704070" cy="3385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600">
                <a:sym typeface="+mn-ea"/>
              </a:rPr>
              <a:t>1.Какие организации могут эффективно помочь нам в озеленении территории школы?</a:t>
            </a:r>
            <a:endParaRPr lang="ru-RU" altLang="en-US" sz="3600"/>
          </a:p>
          <a:p>
            <a:pPr algn="ctr"/>
            <a:r>
              <a:rPr lang="ru-RU" altLang="en-US" sz="3600">
                <a:sym typeface="+mn-ea"/>
              </a:rPr>
              <a:t>2. Какие виды растений лучше всего высаживать?</a:t>
            </a:r>
            <a:endParaRPr lang="ru-RU" sz="3600" i="1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5778" y="146757"/>
            <a:ext cx="11716013" cy="9314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en-US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 для обратной связи</a:t>
            </a:r>
            <a:endParaRPr lang="en-US" altLang="en-US" sz="2400" b="1" kern="1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41120" y="262890"/>
            <a:ext cx="9145270" cy="63328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5778" y="146757"/>
            <a:ext cx="11716013" cy="9314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«Теория действия»</a:t>
            </a:r>
            <a:r>
              <a:rPr lang="en-US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логическое обоснование нашей инновации</a:t>
            </a:r>
            <a:endParaRPr lang="en-US" sz="2400" b="1" kern="1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28844" y="3168518"/>
            <a:ext cx="309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i="1" dirty="0"/>
          </a:p>
        </p:txBody>
      </p:sp>
      <p:graphicFrame>
        <p:nvGraphicFramePr>
          <p:cNvPr id="3" name="Таблица 2"/>
          <p:cNvGraphicFramePr/>
          <p:nvPr>
            <p:custDataLst>
              <p:tags r:id="rId1"/>
            </p:custDataLst>
          </p:nvPr>
        </p:nvGraphicFramePr>
        <p:xfrm>
          <a:off x="893445" y="1605915"/>
          <a:ext cx="10502265" cy="4913630"/>
        </p:xfrm>
        <a:graphic>
          <a:graphicData uri="http://schemas.openxmlformats.org/drawingml/2006/table">
            <a:tbl>
              <a:tblPr/>
              <a:tblGrid>
                <a:gridCol w="3500120"/>
                <a:gridCol w="3353435"/>
                <a:gridCol w="3648710"/>
              </a:tblGrid>
              <a:tr h="173418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Утверждения в формате 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«Если погода будет сухая и солнечная, то начнётся уборка листьев»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Утверждения в формате 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«Если дети 6-7 классов будут иметь лопаты, то они смогут вскопать цветник»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Утверждения в формате 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«Если дети соберут листья, то будет,что вывозить»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44526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«Если будет дождь, то уборки листьев во время дождя не будет»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«Если они имеют лопаты, то они должны уметь копать»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«Если будут  </a:t>
                      </a: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листья, то нужен транспорт»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73418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«Если не будет дождя, то дети  6-7 классов во время урока труда выйдут на уборку листьев»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«Если они умеют копать, то вскопают клумбы»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«Если нужен транспорт, то нужны денежные средства»</a:t>
                      </a: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800" b="1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22571" y="2599532"/>
            <a:ext cx="121865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7795" y="3181985"/>
            <a:ext cx="2418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i="1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5778" y="146757"/>
            <a:ext cx="11716013" cy="9314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en-US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Показатели эффективности наших проектов</a:t>
            </a:r>
            <a:endParaRPr lang="en-US" altLang="en-US" sz="2400" b="1" kern="1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3409315" y="6221095"/>
            <a:ext cx="4211955" cy="427355"/>
          </a:xfrm>
          <a:prstGeom prst="rect">
            <a:avLst/>
          </a:prstGeom>
        </p:spPr>
        <p:txBody>
          <a:bodyPr>
            <a:noAutofit/>
          </a:bodyPr>
          <a:p>
            <a:endParaRPr sz="2600"/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1600" b="1" u="sng">
                <a:latin typeface="Calibri" panose="020F0502020204030204"/>
                <a:ea typeface="Calibri" panose="020F0502020204030204"/>
              </a:rPr>
              <a:t> </a:t>
            </a:r>
            <a:endParaRPr sz="1600" b="1" u="sng">
              <a:latin typeface="Calibri" panose="020F0502020204030204"/>
              <a:ea typeface="Calibri" panose="020F0502020204030204"/>
            </a:endParaRPr>
          </a:p>
        </p:txBody>
      </p:sp>
      <p:graphicFrame>
        <p:nvGraphicFramePr>
          <p:cNvPr id="16" name="Таблица 15"/>
          <p:cNvGraphicFramePr/>
          <p:nvPr>
            <p:custDataLst>
              <p:tags r:id="rId1"/>
            </p:custDataLst>
          </p:nvPr>
        </p:nvGraphicFramePr>
        <p:xfrm>
          <a:off x="2075815" y="1078230"/>
          <a:ext cx="8489950" cy="4451350"/>
        </p:xfrm>
        <a:graphic>
          <a:graphicData uri="http://schemas.openxmlformats.org/drawingml/2006/table">
            <a:tbl>
              <a:tblPr/>
              <a:tblGrid>
                <a:gridCol w="4940935"/>
                <a:gridCol w="3549015"/>
              </a:tblGrid>
              <a:tr h="1558290">
                <a:tc>
                  <a:txBody>
                    <a:bodyPr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1. Учащиеся будут принимать активное участие в ходе совместной работы, будут использовать в своей работе необходимые инструменты (Лопата, грабли, совок, веник)</a:t>
                      </a:r>
                      <a:endParaRPr sz="120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20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20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20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80BC"/>
                    </a:solidFill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 u="sng">
                          <a:latin typeface="Arial" panose="020B0604020202020204"/>
                          <a:ea typeface="Calibri" panose="020F0502020204030204"/>
                        </a:rPr>
                        <a:t> </a:t>
                      </a:r>
                      <a:endParaRPr sz="1100" b="1" u="sng">
                        <a:latin typeface="Arial" panose="020B060402020202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</a:tr>
              <a:tr h="667385">
                <a:tc>
                  <a:txBody>
                    <a:bodyPr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20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2. Учащиеся качественно выполняют свою работу.</a:t>
                      </a:r>
                      <a:endParaRPr sz="120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20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80BC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 u="sng">
                          <a:latin typeface="Arial" panose="020B0604020202020204"/>
                          <a:ea typeface="Calibri" panose="020F0502020204030204"/>
                        </a:rPr>
                        <a:t> </a:t>
                      </a:r>
                      <a:endParaRPr sz="1100" b="1" u="sng">
                        <a:latin typeface="Arial" panose="020B060402020202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</a:tr>
              <a:tr h="445135">
                <a:tc>
                  <a:txBody>
                    <a:bodyPr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3.</a:t>
                      </a:r>
                      <a:r>
                        <a:rPr sz="1200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r>
                        <a: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Учащиеся должны убирать листья еженедельно и складывать их в указанное место до конца ноября</a:t>
                      </a:r>
                      <a:endParaRPr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 u="sng">
                          <a:latin typeface="Arial" panose="020B0604020202020204"/>
                          <a:ea typeface="Calibri" panose="020F0502020204030204"/>
                        </a:rPr>
                        <a:t> </a:t>
                      </a:r>
                      <a:endParaRPr sz="1100" b="1" u="sng">
                        <a:latin typeface="Arial" panose="020B060402020202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EA6DC"/>
                    </a:solidFill>
                  </a:tcPr>
                </a:tc>
              </a:tr>
              <a:tr h="890270">
                <a:tc>
                  <a:txBody>
                    <a:bodyPr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20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4. Учащиеся знают и соблюдают технику безопасности в работе с оборудованием.</a:t>
                      </a:r>
                      <a:endParaRPr sz="120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20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80BC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 u="sng">
                          <a:latin typeface="Arial" panose="020B0604020202020204"/>
                          <a:ea typeface="Calibri" panose="020F0502020204030204"/>
                        </a:rPr>
                        <a:t> </a:t>
                      </a:r>
                      <a:endParaRPr sz="1100" b="1" u="sng">
                        <a:latin typeface="Arial" panose="020B060402020202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90AA"/>
                    </a:solidFill>
                  </a:tcPr>
                </a:tc>
              </a:tr>
              <a:tr h="890270">
                <a:tc>
                  <a:txBody>
                    <a:bodyPr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20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5.  5 % родителей вовлечены в осеннюю уборку территории.</a:t>
                      </a:r>
                      <a:endParaRPr sz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>
                          <a:latin typeface="Arial" panose="020B0604020202020204" pitchFamily="34" charset="0"/>
                          <a:ea typeface="Calibri" panose="020F0502020204030204"/>
                          <a:cs typeface="Arial" panose="020B0604020202020204" pitchFamily="34" charset="0"/>
                        </a:rPr>
                        <a:t> </a:t>
                      </a:r>
                      <a:endParaRPr sz="1200">
                        <a:latin typeface="Arial" panose="020B0604020202020204" pitchFamily="34" charset="0"/>
                        <a:ea typeface="Calibri" panose="020F0502020204030204"/>
                        <a:cs typeface="Arial" panose="020B0604020202020204" pitchFamily="34" charset="0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13386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 u="sng">
                          <a:latin typeface="Arial" panose="020B0604020202020204"/>
                          <a:ea typeface="Calibri" panose="020F0502020204030204"/>
                        </a:rPr>
                        <a:t> </a:t>
                      </a:r>
                      <a:endParaRPr sz="1100" b="1" u="sng">
                        <a:latin typeface="Arial" panose="020B060402020202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90AA"/>
                    </a:solidFill>
                  </a:tcPr>
                </a:tc>
              </a:tr>
            </a:tbl>
          </a:graphicData>
        </a:graphic>
      </p:graphicFrame>
      <p:sp>
        <p:nvSpPr>
          <p:cNvPr id="17" name="Текстовое поле 16"/>
          <p:cNvSpPr txBox="1"/>
          <p:nvPr/>
        </p:nvSpPr>
        <p:spPr>
          <a:xfrm>
            <a:off x="2541270" y="5529580"/>
            <a:ext cx="5080000" cy="394970"/>
          </a:xfrm>
          <a:prstGeom prst="rect">
            <a:avLst/>
          </a:prstGeom>
        </p:spPr>
        <p:txBody>
          <a:bodyPr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sz="1600" b="1" u="sng">
                <a:latin typeface="Calibri" panose="020F0502020204030204"/>
                <a:ea typeface="Calibri" panose="020F0502020204030204"/>
              </a:rPr>
              <a:t>Ключ</a:t>
            </a:r>
            <a:endParaRPr sz="1600" b="1" u="sng">
              <a:latin typeface="Calibri" panose="020F0502020204030204"/>
              <a:ea typeface="Calibri" panose="020F0502020204030204"/>
            </a:endParaRPr>
          </a:p>
        </p:txBody>
      </p:sp>
      <p:graphicFrame>
        <p:nvGraphicFramePr>
          <p:cNvPr id="18" name="Таблица 17"/>
          <p:cNvGraphicFramePr/>
          <p:nvPr/>
        </p:nvGraphicFramePr>
        <p:xfrm>
          <a:off x="2685415" y="5772150"/>
          <a:ext cx="4221480" cy="984250"/>
        </p:xfrm>
        <a:graphic>
          <a:graphicData uri="http://schemas.openxmlformats.org/drawingml/2006/table">
            <a:tbl>
              <a:tblPr/>
              <a:tblGrid>
                <a:gridCol w="2423160"/>
                <a:gridCol w="1798320"/>
              </a:tblGrid>
              <a:tr h="196850"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>
                          <a:latin typeface="Calibri" panose="020F0502020204030204"/>
                          <a:ea typeface="Calibri" panose="020F0502020204030204"/>
                        </a:rPr>
                        <a:t>Качественный показатель </a:t>
                      </a:r>
                      <a:endParaRPr sz="1100" b="1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 u="sng">
                          <a:latin typeface="Calibri" panose="020F0502020204030204"/>
                          <a:ea typeface="Calibri" panose="020F0502020204030204"/>
                        </a:rPr>
                        <a:t> </a:t>
                      </a:r>
                      <a:endParaRPr sz="1100" b="1" u="sng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66CC"/>
                    </a:solidFill>
                  </a:tcPr>
                </a:tc>
              </a:tr>
              <a:tr h="196850"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>
                          <a:latin typeface="Calibri" panose="020F0502020204030204"/>
                          <a:ea typeface="Calibri" panose="020F0502020204030204"/>
                        </a:rPr>
                        <a:t>Количественный показатель </a:t>
                      </a:r>
                      <a:endParaRPr sz="1100" b="1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 u="sng">
                          <a:latin typeface="Calibri" panose="020F0502020204030204"/>
                          <a:ea typeface="Calibri" panose="020F0502020204030204"/>
                        </a:rPr>
                        <a:t> </a:t>
                      </a:r>
                      <a:endParaRPr sz="1100" b="1" u="sng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432FF"/>
                    </a:solidFill>
                  </a:tcPr>
                </a:tc>
              </a:tr>
              <a:tr h="196850"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>
                          <a:latin typeface="Calibri" panose="020F0502020204030204"/>
                          <a:ea typeface="Calibri" panose="020F0502020204030204"/>
                        </a:rPr>
                        <a:t>Проект 1</a:t>
                      </a:r>
                      <a:endParaRPr sz="1100" b="1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 u="sng">
                          <a:latin typeface="Calibri" panose="020F0502020204030204"/>
                          <a:ea typeface="Calibri" panose="020F0502020204030204"/>
                        </a:rPr>
                        <a:t> </a:t>
                      </a:r>
                      <a:endParaRPr sz="1100" b="1" u="sng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30A0"/>
                    </a:solidFill>
                  </a:tcPr>
                </a:tc>
              </a:tr>
              <a:tr h="196850"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>
                          <a:latin typeface="Calibri" panose="020F0502020204030204"/>
                          <a:ea typeface="Calibri" panose="020F0502020204030204"/>
                        </a:rPr>
                        <a:t>Проект 2</a:t>
                      </a:r>
                      <a:endParaRPr sz="1100" b="1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 u="sng">
                          <a:latin typeface="Calibri" panose="020F0502020204030204"/>
                          <a:ea typeface="Calibri" panose="020F0502020204030204"/>
                        </a:rPr>
                        <a:t> </a:t>
                      </a:r>
                      <a:endParaRPr sz="1100" b="1" u="sng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193"/>
                    </a:solidFill>
                  </a:tcPr>
                </a:tc>
              </a:tr>
              <a:tr h="196850">
                <a:tc>
                  <a:txBody>
                    <a:bodyPr/>
                    <a:p>
                      <a:pPr marL="0" inden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100" b="1">
                          <a:latin typeface="Calibri" panose="020F0502020204030204"/>
                          <a:ea typeface="Calibri" panose="020F0502020204030204"/>
                        </a:rPr>
                        <a:t>Проект 3</a:t>
                      </a:r>
                      <a:endParaRPr sz="1100" b="1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100" b="1" u="sng">
                        <a:latin typeface="Calibri" panose="020F0502020204030204"/>
                        <a:ea typeface="Calibri" panose="020F0502020204030204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22571" y="2599532"/>
            <a:ext cx="121865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5778" y="146757"/>
            <a:ext cx="11716013" cy="9314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en-US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Документация</a:t>
            </a:r>
            <a:endParaRPr lang="en-US" altLang="en-US" sz="2400" b="1" kern="1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063" y="146685"/>
            <a:ext cx="3508375" cy="1822450"/>
          </a:xfrm>
          <a:prstGeom prst="rect">
            <a:avLst/>
          </a:prstGeom>
        </p:spPr>
      </p:pic>
      <p:pic>
        <p:nvPicPr>
          <p:cNvPr id="4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205" y="803275"/>
            <a:ext cx="3441065" cy="1897380"/>
          </a:xfrm>
          <a:prstGeom prst="rect">
            <a:avLst/>
          </a:prstGeom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270" y="803275"/>
            <a:ext cx="4955540" cy="2540000"/>
          </a:xfrm>
          <a:prstGeom prst="rect">
            <a:avLst/>
          </a:prstGeom>
        </p:spPr>
      </p:pic>
      <p:pic>
        <p:nvPicPr>
          <p:cNvPr id="10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480" y="2599690"/>
            <a:ext cx="3358515" cy="1991995"/>
          </a:xfrm>
          <a:prstGeom prst="rect">
            <a:avLst/>
          </a:prstGeom>
        </p:spPr>
      </p:pic>
      <p:pic>
        <p:nvPicPr>
          <p:cNvPr id="11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0" y="1979930"/>
            <a:ext cx="3508375" cy="1981200"/>
          </a:xfrm>
          <a:prstGeom prst="rect">
            <a:avLst/>
          </a:prstGeom>
        </p:spPr>
      </p:pic>
      <p:pic>
        <p:nvPicPr>
          <p:cNvPr id="12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690" y="3428365"/>
            <a:ext cx="4249420" cy="3429635"/>
          </a:xfrm>
          <a:prstGeom prst="rect">
            <a:avLst/>
          </a:prstGeom>
        </p:spPr>
      </p:pic>
      <p:pic>
        <p:nvPicPr>
          <p:cNvPr id="13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060" y="3996055"/>
            <a:ext cx="2635885" cy="2852420"/>
          </a:xfrm>
          <a:prstGeom prst="rect">
            <a:avLst/>
          </a:prstGeom>
        </p:spPr>
      </p:pic>
      <p:pic>
        <p:nvPicPr>
          <p:cNvPr id="14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785745" y="4469130"/>
            <a:ext cx="1764665" cy="2379345"/>
          </a:xfrm>
          <a:prstGeom prst="rect">
            <a:avLst/>
          </a:prstGeom>
        </p:spPr>
      </p:pic>
      <p:pic>
        <p:nvPicPr>
          <p:cNvPr id="15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9775" y="4345305"/>
            <a:ext cx="3048635" cy="2627630"/>
          </a:xfrm>
          <a:prstGeom prst="rect">
            <a:avLst/>
          </a:prstGeom>
        </p:spPr>
      </p:pic>
      <p:pic>
        <p:nvPicPr>
          <p:cNvPr id="16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8410" y="3215005"/>
            <a:ext cx="2441575" cy="3642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22571" y="2599532"/>
            <a:ext cx="121865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5778" y="146757"/>
            <a:ext cx="11716013" cy="9314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en-US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Документация</a:t>
            </a:r>
            <a:endParaRPr lang="en-US" altLang="en-US" sz="2400" b="1" kern="1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656590"/>
            <a:ext cx="3786505" cy="4525645"/>
          </a:xfrm>
          <a:prstGeom prst="rect">
            <a:avLst/>
          </a:prstGeom>
        </p:spPr>
      </p:pic>
      <p:pic>
        <p:nvPicPr>
          <p:cNvPr id="13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845" y="1065848"/>
            <a:ext cx="4512310" cy="3089275"/>
          </a:xfrm>
          <a:prstGeom prst="rect">
            <a:avLst/>
          </a:prstGeom>
        </p:spPr>
      </p:pic>
      <p:pic>
        <p:nvPicPr>
          <p:cNvPr id="14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860" y="1078230"/>
            <a:ext cx="2673350" cy="3077210"/>
          </a:xfrm>
          <a:prstGeom prst="rect">
            <a:avLst/>
          </a:prstGeom>
        </p:spPr>
      </p:pic>
      <p:pic>
        <p:nvPicPr>
          <p:cNvPr id="15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" y="3837940"/>
            <a:ext cx="4090670" cy="3020060"/>
          </a:xfrm>
          <a:prstGeom prst="rect">
            <a:avLst/>
          </a:prstGeom>
        </p:spPr>
      </p:pic>
      <p:pic>
        <p:nvPicPr>
          <p:cNvPr id="16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115" y="3975100"/>
            <a:ext cx="2111375" cy="2882900"/>
          </a:xfrm>
          <a:prstGeom prst="rect">
            <a:avLst/>
          </a:prstGeom>
        </p:spPr>
      </p:pic>
      <p:pic>
        <p:nvPicPr>
          <p:cNvPr id="17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490" y="3974465"/>
            <a:ext cx="2531110" cy="2861945"/>
          </a:xfrm>
          <a:prstGeom prst="rect">
            <a:avLst/>
          </a:prstGeom>
        </p:spPr>
      </p:pic>
      <p:pic>
        <p:nvPicPr>
          <p:cNvPr id="18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4600" y="3900170"/>
            <a:ext cx="2086610" cy="2957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22571" y="2599532"/>
            <a:ext cx="121865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5778" y="146757"/>
            <a:ext cx="11716013" cy="9314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en-US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Документация</a:t>
            </a:r>
            <a:endParaRPr lang="en-US" altLang="en-US" sz="2400" b="1" kern="1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425" y="894715"/>
            <a:ext cx="4224020" cy="2734945"/>
          </a:xfrm>
          <a:prstGeom prst="rect">
            <a:avLst/>
          </a:prstGeom>
        </p:spPr>
      </p:pic>
      <p:pic>
        <p:nvPicPr>
          <p:cNvPr id="20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445" y="1126490"/>
            <a:ext cx="2529205" cy="2472055"/>
          </a:xfrm>
          <a:prstGeom prst="rect">
            <a:avLst/>
          </a:prstGeom>
        </p:spPr>
      </p:pic>
      <p:pic>
        <p:nvPicPr>
          <p:cNvPr id="21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650" y="1157605"/>
            <a:ext cx="2072005" cy="2926080"/>
          </a:xfrm>
          <a:prstGeom prst="rect">
            <a:avLst/>
          </a:prstGeom>
        </p:spPr>
      </p:pic>
      <p:pic>
        <p:nvPicPr>
          <p:cNvPr id="22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245" y="1078230"/>
            <a:ext cx="3094990" cy="3004820"/>
          </a:xfrm>
          <a:prstGeom prst="rect">
            <a:avLst/>
          </a:prstGeom>
        </p:spPr>
      </p:pic>
      <p:pic>
        <p:nvPicPr>
          <p:cNvPr id="25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55" y="3646805"/>
            <a:ext cx="4842510" cy="3206750"/>
          </a:xfrm>
          <a:prstGeom prst="rect">
            <a:avLst/>
          </a:prstGeom>
        </p:spPr>
      </p:pic>
      <p:pic>
        <p:nvPicPr>
          <p:cNvPr id="26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465" y="3598545"/>
            <a:ext cx="3286760" cy="3211195"/>
          </a:xfrm>
          <a:prstGeom prst="rect">
            <a:avLst/>
          </a:prstGeom>
        </p:spPr>
      </p:pic>
      <p:pic>
        <p:nvPicPr>
          <p:cNvPr id="27" name="Рисунок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7860" y="4083050"/>
            <a:ext cx="3554730" cy="273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22571" y="2599532"/>
            <a:ext cx="121865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5778" y="146757"/>
            <a:ext cx="11716013" cy="9314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en-US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Документация</a:t>
            </a:r>
            <a:endParaRPr lang="en-US" altLang="en-US" sz="2400" b="1" kern="1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10" y="1001395"/>
            <a:ext cx="5823585" cy="5856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22571" y="2599532"/>
            <a:ext cx="121865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5778" y="146757"/>
            <a:ext cx="11716013" cy="9314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en-US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Документация</a:t>
            </a:r>
            <a:endParaRPr lang="en-US" altLang="en-US" sz="2400" b="1" kern="1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viber_image_2024-12-07_10-29-22-1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855" y="1440815"/>
            <a:ext cx="6483350" cy="5300345"/>
          </a:xfrm>
          <a:prstGeom prst="rect">
            <a:avLst/>
          </a:prstGeom>
        </p:spPr>
      </p:pic>
      <p:pic>
        <p:nvPicPr>
          <p:cNvPr id="3" name="Изображение 2" descr="viber_image_2024-12-07_10-29-27-4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505" y="1440815"/>
            <a:ext cx="6224905" cy="5299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22571" y="2599532"/>
            <a:ext cx="121865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225778" y="146757"/>
            <a:ext cx="11716013" cy="9314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 fontAlgn="base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altLang="en-US" sz="2400" b="1" kern="100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Документация</a:t>
            </a:r>
            <a:endParaRPr lang="en-US" altLang="en-US" sz="2400" b="1" kern="100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Изображение 1" descr="viber_image_2024-12-07_10-29-20-8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670" y="1550035"/>
            <a:ext cx="5676900" cy="5125720"/>
          </a:xfrm>
          <a:prstGeom prst="rect">
            <a:avLst/>
          </a:prstGeom>
        </p:spPr>
      </p:pic>
      <p:pic>
        <p:nvPicPr>
          <p:cNvPr id="3" name="Изображение 2" descr="viber_image_2024-12-07_10-29-23-9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570" y="1485900"/>
            <a:ext cx="6110605" cy="5085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TABLE_ENDDRAG_ORIGIN_RECT" val="826*428"/>
  <p:tag name="TABLE_ENDDRAG_RECT" val="70*84*826*428"/>
</p:tagLst>
</file>

<file path=ppt/tags/tag2.xml><?xml version="1.0" encoding="utf-8"?>
<p:tagLst xmlns:p="http://schemas.openxmlformats.org/presentationml/2006/main">
  <p:tag name="TABLE_ENDDRAG_ORIGIN_RECT" val="668*350"/>
  <p:tag name="TABLE_ENDDRAG_RECT" val="200*84*668*35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358EF683C32A4089D1B96E5D8D0171" ma:contentTypeVersion="16" ma:contentTypeDescription="Create a new document." ma:contentTypeScope="" ma:versionID="5f35a735eaa5d34a6aac2825ad6ae2c7">
  <xsd:schema xmlns:xsd="http://www.w3.org/2001/XMLSchema" xmlns:xs="http://www.w3.org/2001/XMLSchema" xmlns:p="http://schemas.microsoft.com/office/2006/metadata/properties" xmlns:ns2="10f245b2-c80d-4313-a522-98a43fe38a16" xmlns:ns3="2bf18665-2898-48a7-b669-9d229165e314" targetNamespace="http://schemas.microsoft.com/office/2006/metadata/properties" ma:root="true" ma:fieldsID="b8d2ca847c2d027db7f47230e64da0df" ns2:_="" ns3:_="">
    <xsd:import namespace="10f245b2-c80d-4313-a522-98a43fe38a16"/>
    <xsd:import namespace="2bf18665-2898-48a7-b669-9d229165e3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245b2-c80d-4313-a522-98a43fe38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84ae276-29c1-4d6b-9cee-06dc0ca9d1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18665-2898-48a7-b669-9d229165e31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799f1c-2798-41a0-bde5-feee2c2140cd}" ma:internalName="TaxCatchAll" ma:showField="CatchAllData" ma:web="2bf18665-2898-48a7-b669-9d229165e3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f18665-2898-48a7-b669-9d229165e314" xsi:nil="true"/>
    <lcf76f155ced4ddcb4097134ff3c332f xmlns="10f245b2-c80d-4313-a522-98a43fe38a16">
      <Terms xmlns="http://schemas.microsoft.com/office/infopath/2007/PartnerControls"/>
    </lcf76f155ced4ddcb4097134ff3c332f>
  </documentManagement>
</p:properties>
</file>

<file path=customXml/itemProps3.xml><?xml version="1.0" encoding="utf-8"?>
<ds:datastoreItem xmlns:ds="http://schemas.openxmlformats.org/officeDocument/2006/customXml" ds:itemID="{A1543D9B-1751-4967-A6A7-9FB593DB1934}">
  <ds:schemaRefs/>
</ds:datastoreItem>
</file>

<file path=customXml/itemProps4.xml><?xml version="1.0" encoding="utf-8"?>
<ds:datastoreItem xmlns:ds="http://schemas.openxmlformats.org/officeDocument/2006/customXml" ds:itemID="{2707428E-3C1A-4C36-A229-91EEC43C9CA2}">
  <ds:schemaRefs/>
</ds:datastoreItem>
</file>

<file path=customXml/itemProps5.xml><?xml version="1.0" encoding="utf-8"?>
<ds:datastoreItem xmlns:ds="http://schemas.openxmlformats.org/officeDocument/2006/customXml" ds:itemID="{B11CDE3D-FB06-4A1E-95E7-2E446F9FB93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1716</Words>
  <Application>WPS Presentation</Application>
  <PresentationFormat>Широкоэкранный</PresentationFormat>
  <Paragraphs>137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SimSun</vt:lpstr>
      <vt:lpstr>Wingdings</vt:lpstr>
      <vt:lpstr>Arial Black</vt:lpstr>
      <vt:lpstr>Calibri</vt:lpstr>
      <vt:lpstr>Times New Roman</vt:lpstr>
      <vt:lpstr>Calibri</vt:lpstr>
      <vt:lpstr>Arial</vt:lpstr>
      <vt:lpstr>Microsoft YaHei</vt:lpstr>
      <vt:lpstr>Arial Unicode MS</vt:lpstr>
      <vt:lpstr>Calibri Light</vt:lpstr>
      <vt:lpstr>Тема Office</vt:lpstr>
      <vt:lpstr>Office Theme</vt:lpstr>
      <vt:lpstr>1_Office Theme</vt:lpstr>
      <vt:lpstr>PowerPoint 演示文稿</vt:lpstr>
      <vt:lpstr>«Теория действия»: логическое обоснование нашей инновации</vt:lpstr>
      <vt:lpstr>Показатели эффективности наших проектов</vt:lpstr>
      <vt:lpstr>Документация</vt:lpstr>
      <vt:lpstr>Документация</vt:lpstr>
      <vt:lpstr>Документация</vt:lpstr>
      <vt:lpstr>Документация</vt:lpstr>
      <vt:lpstr>Документация</vt:lpstr>
      <vt:lpstr>Документация</vt:lpstr>
      <vt:lpstr>Документация</vt:lpstr>
      <vt:lpstr>Документация</vt:lpstr>
      <vt:lpstr>Документация</vt:lpstr>
      <vt:lpstr>Вопросы для обратной связи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Морозова</dc:creator>
  <cp:lastModifiedBy>Людмила Мороз</cp:lastModifiedBy>
  <cp:revision>13</cp:revision>
  <dcterms:created xsi:type="dcterms:W3CDTF">2023-07-03T15:58:00Z</dcterms:created>
  <dcterms:modified xsi:type="dcterms:W3CDTF">2024-12-09T05:06:37Z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0x010100F1358EF683C32A4089D1B96E5D8D0171</vt:lpwstr>
  </property>
  <property fmtid="{D5CDD505-2E9C-101B-9397-08002B2CF9AE}" pid="3" name="ICV">
    <vt:lpwstr>D117679600B1426DB3D3293C7867671C_13</vt:lpwstr>
  </property>
  <property fmtid="{D5CDD505-2E9C-101B-9397-08002B2CF9AE}" pid="4" name="KSOProductBuildVer">
    <vt:lpwstr>1049-12.2.0.19307</vt:lpwstr>
  </property>
</Properties>
</file>