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4"/>
    <p:sldId id="269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6" r:id="rId29"/>
    <p:sldId id="285" r:id="rId30"/>
    <p:sldId id="287" r:id="rId31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CC3399"/>
    <a:srgbClr val="00CC00"/>
    <a:srgbClr val="33CC33"/>
    <a:srgbClr val="DDDDDD"/>
    <a:srgbClr val="990000"/>
    <a:srgbClr val="A50021"/>
    <a:srgbClr val="C0C0C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69" d="100"/>
          <a:sy n="69" d="100"/>
        </p:scale>
        <p:origin x="-119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5.vml.rels><?xml version="1.0" encoding="UTF-8" standalone="yes"?>
<Relationships xmlns="http://schemas.openxmlformats.org/package/2006/relationships"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1.vml.rels><?xml version="1.0" encoding="UTF-8" standalone="yes"?>
<Relationships xmlns="http://schemas.openxmlformats.org/package/2006/relationships"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24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Образец текста</a:t>
            </a: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Второй уровень</a:t>
            </a: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Третий уровень</a:t>
            </a: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Четвертый уровень</a:t>
            </a: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Пятый уровень</a:t>
            </a: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ru-RU" altLang="ru-RU" dirty="0"/>
            </a:fld>
            <a:endParaRPr lang="ru-RU" altLang="ru-RU" dirty="0"/>
          </a:p>
        </p:txBody>
      </p:sp>
      <p:sp>
        <p:nvSpPr>
          <p:cNvPr id="31747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ru-RU" alt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ru-RU" altLang="ru-RU" dirty="0"/>
            </a:fld>
            <a:endParaRPr lang="ru-RU" altLang="ru-RU" dirty="0"/>
          </a:p>
        </p:txBody>
      </p:sp>
      <p:sp>
        <p:nvSpPr>
          <p:cNvPr id="32771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69696"/>
            </a:gs>
            <a:gs pos="100000">
              <a:srgbClr val="FFFFFF"/>
            </a:gs>
          </a:gsLst>
          <a:path path="rect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ru-RU" dirty="0"/>
              <a:t>Образец заголовка</a:t>
            </a:r>
            <a:endParaRPr lang="ru-RU" altLang="ru-RU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ru-RU" dirty="0"/>
              <a:t>Образец текста</a:t>
            </a:r>
            <a:endParaRPr lang="ru-RU" altLang="ru-RU" dirty="0"/>
          </a:p>
          <a:p>
            <a:pPr lvl="1"/>
            <a:r>
              <a:rPr lang="ru-RU" altLang="ru-RU" dirty="0"/>
              <a:t>Второй уровень</a:t>
            </a:r>
            <a:endParaRPr lang="ru-RU" altLang="ru-RU" dirty="0"/>
          </a:p>
          <a:p>
            <a:pPr lvl="2"/>
            <a:r>
              <a:rPr lang="ru-RU" altLang="ru-RU" dirty="0"/>
              <a:t>Третий уровень</a:t>
            </a:r>
            <a:endParaRPr lang="ru-RU" altLang="ru-RU" dirty="0"/>
          </a:p>
          <a:p>
            <a:pPr lvl="3"/>
            <a:r>
              <a:rPr lang="ru-RU" altLang="ru-RU" dirty="0"/>
              <a:t>Четвертый уровень</a:t>
            </a:r>
            <a:endParaRPr lang="ru-RU" altLang="ru-RU" dirty="0"/>
          </a:p>
          <a:p>
            <a:pPr lvl="4"/>
            <a:r>
              <a:rPr lang="ru-RU" altLang="ru-RU" dirty="0"/>
              <a:t>Пятый уровень</a:t>
            </a:r>
            <a:endParaRPr lang="ru-RU" altLang="ru-RU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9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8.wmf"/><Relationship Id="rId1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0.v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19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19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8.wmf"/><Relationship Id="rId1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2.v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20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22.bin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wmf"/><Relationship Id="rId1" Type="http://schemas.openxmlformats.org/officeDocument/2006/relationships/oleObject" Target="../embeddings/oleObject24.bin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wmf"/><Relationship Id="rId1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0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21.wmf"/><Relationship Id="rId14" Type="http://schemas.openxmlformats.org/officeDocument/2006/relationships/vmlDrawing" Target="../drawings/vmlDrawing15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31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2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6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27.wmf"/><Relationship Id="rId1" Type="http://schemas.openxmlformats.org/officeDocument/2006/relationships/oleObject" Target="../embeddings/oleObject32.bin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4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3.wmf"/><Relationship Id="rId1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7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1.wmf"/><Relationship Id="rId3" Type="http://schemas.openxmlformats.org/officeDocument/2006/relationships/oleObject" Target="../embeddings/oleObject36.bin"/><Relationship Id="rId2" Type="http://schemas.openxmlformats.org/officeDocument/2006/relationships/image" Target="../media/image30.wmf"/><Relationship Id="rId1" Type="http://schemas.openxmlformats.org/officeDocument/2006/relationships/oleObject" Target="../embeddings/oleObject35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8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2.wmf"/><Relationship Id="rId1" Type="http://schemas.openxmlformats.org/officeDocument/2006/relationships/oleObject" Target="../embeddings/oleObject37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9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32.wmf"/><Relationship Id="rId1" Type="http://schemas.openxmlformats.org/officeDocument/2006/relationships/oleObject" Target="../embeddings/oleObject38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0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32.wmf"/><Relationship Id="rId1" Type="http://schemas.openxmlformats.org/officeDocument/2006/relationships/oleObject" Target="../embeddings/oleObject39.bin"/></Relationships>
</file>

<file path=ppt/slides/_rels/slide2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36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35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33.wmf"/><Relationship Id="rId12" Type="http://schemas.openxmlformats.org/officeDocument/2006/relationships/vmlDrawing" Target="../drawings/vmlDrawing21.vml"/><Relationship Id="rId11" Type="http://schemas.openxmlformats.org/officeDocument/2006/relationships/slideLayout" Target="../slideLayouts/slideLayout13.xml"/><Relationship Id="rId10" Type="http://schemas.openxmlformats.org/officeDocument/2006/relationships/image" Target="../media/image37.wmf"/><Relationship Id="rId1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6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8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7.wmf"/><Relationship Id="rId1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10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12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1.wmf"/><Relationship Id="rId1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14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3.wmf"/><Relationship Id="rId1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8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WordArt 4"/>
          <p:cNvSpPr>
            <a:spLocks noTextEdit="1"/>
          </p:cNvSpPr>
          <p:nvPr/>
        </p:nvSpPr>
        <p:spPr>
          <a:xfrm>
            <a:off x="323850" y="1125538"/>
            <a:ext cx="8532813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chemeClr val="bg2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Функция                  и её график.</a:t>
            </a:r>
            <a:endParaRPr lang="ru-RU" altLang="en-US" sz="3600" b="1" i="1">
              <a:ln w="19050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2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grpSp>
        <p:nvGrpSpPr>
          <p:cNvPr id="2063" name="Group 15"/>
          <p:cNvGrpSpPr/>
          <p:nvPr/>
        </p:nvGrpSpPr>
        <p:grpSpPr>
          <a:xfrm>
            <a:off x="3059113" y="692150"/>
            <a:ext cx="2016125" cy="1604963"/>
            <a:chOff x="2971" y="3158"/>
            <a:chExt cx="1270" cy="1011"/>
          </a:xfrm>
        </p:grpSpPr>
        <p:sp>
          <p:nvSpPr>
            <p:cNvPr id="2057" name="WordArt 7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58" name="WordArt 8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59" name="WordArt 9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60" name="WordArt 12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61" name="WordArt 14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052" name="Rectangle 18"/>
          <p:cNvSpPr/>
          <p:nvPr/>
        </p:nvSpPr>
        <p:spPr>
          <a:xfrm>
            <a:off x="0" y="13096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539750" y="2420938"/>
          <a:ext cx="3024188" cy="417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3152775" imgH="4429125" progId="GraphCtrl.Document">
                  <p:embed/>
                </p:oleObj>
              </mc:Choice>
              <mc:Fallback>
                <p:oleObj name="" r:id="rId1" imgW="3152775" imgH="4429125" progId="GraphCtrl.Document">
                  <p:embed/>
                  <p:pic>
                    <p:nvPicPr>
                      <p:cNvPr id="0" name="Изображение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9750" y="2420938"/>
                        <a:ext cx="3024188" cy="4176712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20"/>
          <p:cNvSpPr/>
          <p:nvPr/>
        </p:nvSpPr>
        <p:spPr>
          <a:xfrm>
            <a:off x="0" y="13096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2067" name="Object 19"/>
          <p:cNvGraphicFramePr>
            <a:graphicFrameLocks noChangeAspect="1"/>
          </p:cNvGraphicFramePr>
          <p:nvPr/>
        </p:nvGraphicFramePr>
        <p:xfrm>
          <a:off x="5508625" y="2420938"/>
          <a:ext cx="3095625" cy="417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3" imgW="3152775" imgH="4429125" progId="GraphCtrl.Document">
                  <p:embed/>
                </p:oleObj>
              </mc:Choice>
              <mc:Fallback>
                <p:oleObj name="" r:id="rId3" imgW="3152775" imgH="4429125" progId="GraphCtrl.Document">
                  <p:embed/>
                  <p:pic>
                    <p:nvPicPr>
                      <p:cNvPr id="0" name="Изображение 308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08625" y="2420938"/>
                        <a:ext cx="3095625" cy="41767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6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1619250" y="260350"/>
            <a:ext cx="4906963" cy="1143000"/>
          </a:xfrm>
          <a:ln/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График функции   </a:t>
            </a:r>
            <a:endParaRPr lang="ru-RU" altLang="ru-RU" sz="3600" b="1" i="1" dirty="0">
              <a:solidFill>
                <a:srgbClr val="A5002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13667" name="Group 355"/>
          <p:cNvGraphicFramePr>
            <a:graphicFrameLocks noGrp="1"/>
          </p:cNvGraphicFramePr>
          <p:nvPr>
            <p:ph sz="half" idx="1"/>
          </p:nvPr>
        </p:nvGraphicFramePr>
        <p:xfrm>
          <a:off x="323850" y="3357563"/>
          <a:ext cx="8569325" cy="1541463"/>
        </p:xfrm>
        <a:graphic>
          <a:graphicData uri="http://schemas.openxmlformats.org/drawingml/2006/table">
            <a:tbl>
              <a:tblPr/>
              <a:tblGrid>
                <a:gridCol w="1069975"/>
                <a:gridCol w="1073150"/>
                <a:gridCol w="1069975"/>
                <a:gridCol w="1069975"/>
                <a:gridCol w="1071563"/>
                <a:gridCol w="1071562"/>
                <a:gridCol w="1069975"/>
                <a:gridCol w="1073150"/>
              </a:tblGrid>
              <a:tr h="7715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3316" name="Group 4"/>
          <p:cNvGrpSpPr/>
          <p:nvPr/>
        </p:nvGrpSpPr>
        <p:grpSpPr>
          <a:xfrm>
            <a:off x="6227763" y="188913"/>
            <a:ext cx="1296987" cy="1223962"/>
            <a:chOff x="2971" y="3158"/>
            <a:chExt cx="1270" cy="1011"/>
          </a:xfrm>
        </p:grpSpPr>
        <p:sp>
          <p:nvSpPr>
            <p:cNvPr id="11365" name="WordArt 5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366" name="WordArt 6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367" name="WordArt 7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368" name="WordArt 8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369" name="WordArt 9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3322" name="Rectangle 10"/>
          <p:cNvSpPr/>
          <p:nvPr/>
        </p:nvSpPr>
        <p:spPr>
          <a:xfrm>
            <a:off x="250825" y="1628775"/>
            <a:ext cx="7200900" cy="6477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Построим по точкам график функции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13690" name="Group 378"/>
          <p:cNvGrpSpPr/>
          <p:nvPr/>
        </p:nvGrpSpPr>
        <p:grpSpPr>
          <a:xfrm>
            <a:off x="7159625" y="1947863"/>
            <a:ext cx="1589088" cy="1246187"/>
            <a:chOff x="4510" y="1227"/>
            <a:chExt cx="1001" cy="785"/>
          </a:xfrm>
        </p:grpSpPr>
        <p:sp>
          <p:nvSpPr>
            <p:cNvPr id="11360" name="WordArt 11"/>
            <p:cNvSpPr>
              <a:spLocks noTextEdit="1"/>
            </p:cNvSpPr>
            <p:nvPr/>
          </p:nvSpPr>
          <p:spPr>
            <a:xfrm>
              <a:off x="5103" y="1227"/>
              <a:ext cx="408" cy="3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12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361" name="WordArt 12"/>
            <p:cNvSpPr>
              <a:spLocks noTextEdit="1"/>
            </p:cNvSpPr>
            <p:nvPr/>
          </p:nvSpPr>
          <p:spPr>
            <a:xfrm>
              <a:off x="5160" y="1713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362" name="WordArt 13"/>
            <p:cNvSpPr>
              <a:spLocks noTextEdit="1"/>
            </p:cNvSpPr>
            <p:nvPr/>
          </p:nvSpPr>
          <p:spPr>
            <a:xfrm>
              <a:off x="5103" y="1616"/>
              <a:ext cx="40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363" name="WordArt 14"/>
            <p:cNvSpPr>
              <a:spLocks noTextEdit="1"/>
            </p:cNvSpPr>
            <p:nvPr/>
          </p:nvSpPr>
          <p:spPr>
            <a:xfrm>
              <a:off x="4510" y="1500"/>
              <a:ext cx="245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364" name="WordArt 15"/>
            <p:cNvSpPr>
              <a:spLocks noTextEdit="1"/>
            </p:cNvSpPr>
            <p:nvPr/>
          </p:nvSpPr>
          <p:spPr>
            <a:xfrm>
              <a:off x="4719" y="1592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13668" name="Group 356"/>
          <p:cNvGraphicFramePr>
            <a:graphicFrameLocks noGrp="1"/>
          </p:cNvGraphicFramePr>
          <p:nvPr>
            <p:ph sz="half" idx="1"/>
          </p:nvPr>
        </p:nvGraphicFramePr>
        <p:xfrm>
          <a:off x="323850" y="5013325"/>
          <a:ext cx="8569325" cy="1584325"/>
        </p:xfrm>
        <a:graphic>
          <a:graphicData uri="http://schemas.openxmlformats.org/drawingml/2006/table">
            <a:tbl>
              <a:tblPr/>
              <a:tblGrid>
                <a:gridCol w="1069975"/>
                <a:gridCol w="1073150"/>
                <a:gridCol w="1071563"/>
                <a:gridCol w="1069975"/>
                <a:gridCol w="1073150"/>
                <a:gridCol w="1069975"/>
                <a:gridCol w="1071562"/>
                <a:gridCol w="1069975"/>
              </a:tblGrid>
              <a:tr h="793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0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28" name="WordArt 336"/>
          <p:cNvSpPr>
            <a:spLocks noTextEdit="1"/>
          </p:cNvSpPr>
          <p:nvPr/>
        </p:nvSpPr>
        <p:spPr>
          <a:xfrm>
            <a:off x="539750" y="3500438"/>
            <a:ext cx="407988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29" name="WordArt 337"/>
          <p:cNvSpPr>
            <a:spLocks noTextEdit="1"/>
          </p:cNvSpPr>
          <p:nvPr/>
        </p:nvSpPr>
        <p:spPr>
          <a:xfrm>
            <a:off x="539750" y="5157788"/>
            <a:ext cx="407988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30" name="WordArt 342"/>
          <p:cNvSpPr>
            <a:spLocks noTextEdit="1"/>
          </p:cNvSpPr>
          <p:nvPr/>
        </p:nvSpPr>
        <p:spPr>
          <a:xfrm>
            <a:off x="539750" y="5876925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31" name="WordArt 343"/>
          <p:cNvSpPr>
            <a:spLocks noTextEdit="1"/>
          </p:cNvSpPr>
          <p:nvPr/>
        </p:nvSpPr>
        <p:spPr>
          <a:xfrm>
            <a:off x="539750" y="4221163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32" name="WordArt 344"/>
          <p:cNvSpPr>
            <a:spLocks noTextEdit="1"/>
          </p:cNvSpPr>
          <p:nvPr/>
        </p:nvSpPr>
        <p:spPr>
          <a:xfrm>
            <a:off x="1763713" y="350043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33" name="WordArt 346"/>
          <p:cNvSpPr>
            <a:spLocks noTextEdit="1"/>
          </p:cNvSpPr>
          <p:nvPr/>
        </p:nvSpPr>
        <p:spPr>
          <a:xfrm>
            <a:off x="2843213" y="350043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34" name="WordArt 347"/>
          <p:cNvSpPr>
            <a:spLocks noTextEdit="1"/>
          </p:cNvSpPr>
          <p:nvPr/>
        </p:nvSpPr>
        <p:spPr>
          <a:xfrm>
            <a:off x="3995738" y="350043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35" name="WordArt 348"/>
          <p:cNvSpPr>
            <a:spLocks noTextEdit="1"/>
          </p:cNvSpPr>
          <p:nvPr/>
        </p:nvSpPr>
        <p:spPr>
          <a:xfrm>
            <a:off x="5003800" y="3500438"/>
            <a:ext cx="287338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36" name="WordArt 350"/>
          <p:cNvSpPr>
            <a:spLocks noTextEdit="1"/>
          </p:cNvSpPr>
          <p:nvPr/>
        </p:nvSpPr>
        <p:spPr>
          <a:xfrm>
            <a:off x="6011863" y="350043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37" name="WordArt 352"/>
          <p:cNvSpPr>
            <a:spLocks noTextEdit="1"/>
          </p:cNvSpPr>
          <p:nvPr/>
        </p:nvSpPr>
        <p:spPr>
          <a:xfrm>
            <a:off x="7164388" y="350043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38" name="WordArt 353"/>
          <p:cNvSpPr>
            <a:spLocks noTextEdit="1"/>
          </p:cNvSpPr>
          <p:nvPr/>
        </p:nvSpPr>
        <p:spPr>
          <a:xfrm>
            <a:off x="8027988" y="3500438"/>
            <a:ext cx="62388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39" name="WordArt 357"/>
          <p:cNvSpPr>
            <a:spLocks noTextEdit="1"/>
          </p:cNvSpPr>
          <p:nvPr/>
        </p:nvSpPr>
        <p:spPr>
          <a:xfrm>
            <a:off x="1619250" y="5157788"/>
            <a:ext cx="504825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40" name="WordArt 358"/>
          <p:cNvSpPr>
            <a:spLocks noTextEdit="1"/>
          </p:cNvSpPr>
          <p:nvPr/>
        </p:nvSpPr>
        <p:spPr>
          <a:xfrm>
            <a:off x="2700338" y="5157788"/>
            <a:ext cx="504825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41" name="WordArt 359"/>
          <p:cNvSpPr>
            <a:spLocks noTextEdit="1"/>
          </p:cNvSpPr>
          <p:nvPr/>
        </p:nvSpPr>
        <p:spPr>
          <a:xfrm>
            <a:off x="4932363" y="5157788"/>
            <a:ext cx="504825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42" name="WordArt 360"/>
          <p:cNvSpPr>
            <a:spLocks noTextEdit="1"/>
          </p:cNvSpPr>
          <p:nvPr/>
        </p:nvSpPr>
        <p:spPr>
          <a:xfrm>
            <a:off x="3779838" y="5157788"/>
            <a:ext cx="504825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43" name="WordArt 361"/>
          <p:cNvSpPr>
            <a:spLocks noTextEdit="1"/>
          </p:cNvSpPr>
          <p:nvPr/>
        </p:nvSpPr>
        <p:spPr>
          <a:xfrm>
            <a:off x="5940425" y="5157788"/>
            <a:ext cx="504825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44" name="WordArt 362"/>
          <p:cNvSpPr>
            <a:spLocks noTextEdit="1"/>
          </p:cNvSpPr>
          <p:nvPr/>
        </p:nvSpPr>
        <p:spPr>
          <a:xfrm>
            <a:off x="7019925" y="5157788"/>
            <a:ext cx="504825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-8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45" name="WordArt 363"/>
          <p:cNvSpPr>
            <a:spLocks noTextEdit="1"/>
          </p:cNvSpPr>
          <p:nvPr/>
        </p:nvSpPr>
        <p:spPr>
          <a:xfrm>
            <a:off x="7885113" y="5157788"/>
            <a:ext cx="9350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46" name="WordArt 364"/>
          <p:cNvSpPr>
            <a:spLocks noTextEdit="1"/>
          </p:cNvSpPr>
          <p:nvPr/>
        </p:nvSpPr>
        <p:spPr>
          <a:xfrm>
            <a:off x="1692275" y="4292600"/>
            <a:ext cx="576263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47" name="WordArt 365"/>
          <p:cNvSpPr>
            <a:spLocks noTextEdit="1"/>
          </p:cNvSpPr>
          <p:nvPr/>
        </p:nvSpPr>
        <p:spPr>
          <a:xfrm>
            <a:off x="2843213" y="4292600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48" name="WordArt 366"/>
          <p:cNvSpPr>
            <a:spLocks noTextEdit="1"/>
          </p:cNvSpPr>
          <p:nvPr/>
        </p:nvSpPr>
        <p:spPr>
          <a:xfrm>
            <a:off x="3924300" y="42926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49" name="WordArt 367"/>
          <p:cNvSpPr>
            <a:spLocks noTextEdit="1"/>
          </p:cNvSpPr>
          <p:nvPr/>
        </p:nvSpPr>
        <p:spPr>
          <a:xfrm>
            <a:off x="5003800" y="42926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50" name="WordArt 368"/>
          <p:cNvSpPr>
            <a:spLocks noTextEdit="1"/>
          </p:cNvSpPr>
          <p:nvPr/>
        </p:nvSpPr>
        <p:spPr>
          <a:xfrm>
            <a:off x="6011863" y="4292600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51" name="WordArt 369"/>
          <p:cNvSpPr>
            <a:spLocks noTextEdit="1"/>
          </p:cNvSpPr>
          <p:nvPr/>
        </p:nvSpPr>
        <p:spPr>
          <a:xfrm>
            <a:off x="6877050" y="4292600"/>
            <a:ext cx="7921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52" name="WordArt 370"/>
          <p:cNvSpPr>
            <a:spLocks noTextEdit="1"/>
          </p:cNvSpPr>
          <p:nvPr/>
        </p:nvSpPr>
        <p:spPr>
          <a:xfrm>
            <a:off x="8172450" y="42926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53" name="WordArt 371"/>
          <p:cNvSpPr>
            <a:spLocks noTextEdit="1"/>
          </p:cNvSpPr>
          <p:nvPr/>
        </p:nvSpPr>
        <p:spPr>
          <a:xfrm>
            <a:off x="1547813" y="5949950"/>
            <a:ext cx="72072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54" name="WordArt 372"/>
          <p:cNvSpPr>
            <a:spLocks noTextEdit="1"/>
          </p:cNvSpPr>
          <p:nvPr/>
        </p:nvSpPr>
        <p:spPr>
          <a:xfrm>
            <a:off x="2700338" y="594995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55" name="WordArt 373"/>
          <p:cNvSpPr>
            <a:spLocks noTextEdit="1"/>
          </p:cNvSpPr>
          <p:nvPr/>
        </p:nvSpPr>
        <p:spPr>
          <a:xfrm>
            <a:off x="3851275" y="5949950"/>
            <a:ext cx="576263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56" name="WordArt 374"/>
          <p:cNvSpPr>
            <a:spLocks noTextEdit="1"/>
          </p:cNvSpPr>
          <p:nvPr/>
        </p:nvSpPr>
        <p:spPr>
          <a:xfrm>
            <a:off x="4932363" y="594995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57" name="WordArt 375"/>
          <p:cNvSpPr>
            <a:spLocks noTextEdit="1"/>
          </p:cNvSpPr>
          <p:nvPr/>
        </p:nvSpPr>
        <p:spPr>
          <a:xfrm>
            <a:off x="5940425" y="5949950"/>
            <a:ext cx="576263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58" name="WordArt 376"/>
          <p:cNvSpPr>
            <a:spLocks noTextEdit="1"/>
          </p:cNvSpPr>
          <p:nvPr/>
        </p:nvSpPr>
        <p:spPr>
          <a:xfrm>
            <a:off x="6804025" y="5949950"/>
            <a:ext cx="10080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59" name="WordArt 377"/>
          <p:cNvSpPr>
            <a:spLocks noTextEdit="1"/>
          </p:cNvSpPr>
          <p:nvPr/>
        </p:nvSpPr>
        <p:spPr>
          <a:xfrm>
            <a:off x="8027988" y="594995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1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1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1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1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1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1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1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1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1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113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1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1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32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113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1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1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33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11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1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1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34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1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1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1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35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113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1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1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36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13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1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1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11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37"/>
                  </p:tgtEl>
                </p:cond>
              </p:nextCondLst>
            </p:seq>
            <p:seq concurrent="1" nextAc="seek">
              <p:cTn id="180" restart="whenNotActive" fill="hold" evtFilter="cancelBubble" nodeType="interactiveSeq">
                <p:stCondLst>
                  <p:cond evt="onClick" delay="0">
                    <p:tgtEl>
                      <p:spTgt spid="113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1" fill="hold">
                      <p:stCondLst>
                        <p:cond delay="0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1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1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38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113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1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1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1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1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1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1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1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1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1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1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1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1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11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11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30"/>
                  </p:tgtEl>
                </p:cond>
              </p:nextCondLst>
            </p:seq>
          </p:childTnLst>
        </p:cTn>
      </p:par>
    </p:tnLst>
    <p:bldLst>
      <p:bldP spid="13314" grpId="0"/>
      <p:bldP spid="133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1555" name="Group 51"/>
          <p:cNvGrpSpPr/>
          <p:nvPr/>
        </p:nvGrpSpPr>
        <p:grpSpPr>
          <a:xfrm>
            <a:off x="395288" y="188913"/>
            <a:ext cx="7993062" cy="1136650"/>
            <a:chOff x="204" y="119"/>
            <a:chExt cx="5398" cy="971"/>
          </a:xfrm>
        </p:grpSpPr>
        <p:sp>
          <p:nvSpPr>
            <p:cNvPr id="12313" name="Rectangle 5"/>
            <p:cNvSpPr/>
            <p:nvPr/>
          </p:nvSpPr>
          <p:spPr>
            <a:xfrm>
              <a:off x="4926" y="605"/>
              <a:ext cx="676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14" name="Rectangle 6"/>
            <p:cNvSpPr/>
            <p:nvPr/>
          </p:nvSpPr>
          <p:spPr>
            <a:xfrm>
              <a:off x="4252" y="605"/>
              <a:ext cx="674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15" name="Rectangle 7"/>
            <p:cNvSpPr/>
            <p:nvPr/>
          </p:nvSpPr>
          <p:spPr>
            <a:xfrm>
              <a:off x="3577" y="605"/>
              <a:ext cx="675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16" name="Rectangle 8"/>
            <p:cNvSpPr/>
            <p:nvPr/>
          </p:nvSpPr>
          <p:spPr>
            <a:xfrm>
              <a:off x="2902" y="605"/>
              <a:ext cx="675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17" name="Rectangle 9"/>
            <p:cNvSpPr/>
            <p:nvPr/>
          </p:nvSpPr>
          <p:spPr>
            <a:xfrm>
              <a:off x="2228" y="605"/>
              <a:ext cx="674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18" name="Rectangle 10"/>
            <p:cNvSpPr/>
            <p:nvPr/>
          </p:nvSpPr>
          <p:spPr>
            <a:xfrm>
              <a:off x="1554" y="605"/>
              <a:ext cx="674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19" name="Rectangle 11"/>
            <p:cNvSpPr/>
            <p:nvPr/>
          </p:nvSpPr>
          <p:spPr>
            <a:xfrm>
              <a:off x="878" y="605"/>
              <a:ext cx="676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20" name="Rectangle 12"/>
            <p:cNvSpPr/>
            <p:nvPr/>
          </p:nvSpPr>
          <p:spPr>
            <a:xfrm>
              <a:off x="204" y="605"/>
              <a:ext cx="674" cy="485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21" name="Rectangle 13"/>
            <p:cNvSpPr/>
            <p:nvPr/>
          </p:nvSpPr>
          <p:spPr>
            <a:xfrm>
              <a:off x="4926" y="119"/>
              <a:ext cx="676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22" name="Rectangle 14"/>
            <p:cNvSpPr/>
            <p:nvPr/>
          </p:nvSpPr>
          <p:spPr>
            <a:xfrm>
              <a:off x="4252" y="119"/>
              <a:ext cx="674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23" name="Rectangle 15"/>
            <p:cNvSpPr/>
            <p:nvPr/>
          </p:nvSpPr>
          <p:spPr>
            <a:xfrm>
              <a:off x="3577" y="119"/>
              <a:ext cx="675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24" name="Rectangle 16"/>
            <p:cNvSpPr/>
            <p:nvPr/>
          </p:nvSpPr>
          <p:spPr>
            <a:xfrm>
              <a:off x="2902" y="119"/>
              <a:ext cx="675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25" name="Rectangle 17"/>
            <p:cNvSpPr/>
            <p:nvPr/>
          </p:nvSpPr>
          <p:spPr>
            <a:xfrm>
              <a:off x="2228" y="119"/>
              <a:ext cx="674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26" name="Rectangle 18"/>
            <p:cNvSpPr/>
            <p:nvPr/>
          </p:nvSpPr>
          <p:spPr>
            <a:xfrm>
              <a:off x="1554" y="119"/>
              <a:ext cx="674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27" name="Rectangle 19"/>
            <p:cNvSpPr/>
            <p:nvPr/>
          </p:nvSpPr>
          <p:spPr>
            <a:xfrm>
              <a:off x="878" y="119"/>
              <a:ext cx="676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28" name="Rectangle 20"/>
            <p:cNvSpPr/>
            <p:nvPr/>
          </p:nvSpPr>
          <p:spPr>
            <a:xfrm>
              <a:off x="204" y="119"/>
              <a:ext cx="674" cy="486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2329" name="Line 21"/>
            <p:cNvSpPr/>
            <p:nvPr/>
          </p:nvSpPr>
          <p:spPr>
            <a:xfrm>
              <a:off x="204" y="119"/>
              <a:ext cx="5398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0" name="Line 22"/>
            <p:cNvSpPr/>
            <p:nvPr/>
          </p:nvSpPr>
          <p:spPr>
            <a:xfrm>
              <a:off x="204" y="1090"/>
              <a:ext cx="5398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1" name="Line 23"/>
            <p:cNvSpPr/>
            <p:nvPr/>
          </p:nvSpPr>
          <p:spPr>
            <a:xfrm>
              <a:off x="204" y="119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2" name="Line 24"/>
            <p:cNvSpPr/>
            <p:nvPr/>
          </p:nvSpPr>
          <p:spPr>
            <a:xfrm>
              <a:off x="5602" y="119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3" name="Line 25"/>
            <p:cNvSpPr/>
            <p:nvPr/>
          </p:nvSpPr>
          <p:spPr>
            <a:xfrm>
              <a:off x="204" y="605"/>
              <a:ext cx="5398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4" name="Line 26"/>
            <p:cNvSpPr/>
            <p:nvPr/>
          </p:nvSpPr>
          <p:spPr>
            <a:xfrm>
              <a:off x="878" y="119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5" name="Line 27"/>
            <p:cNvSpPr/>
            <p:nvPr/>
          </p:nvSpPr>
          <p:spPr>
            <a:xfrm>
              <a:off x="1554" y="119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6" name="Line 28"/>
            <p:cNvSpPr/>
            <p:nvPr/>
          </p:nvSpPr>
          <p:spPr>
            <a:xfrm>
              <a:off x="2228" y="119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7" name="Line 29"/>
            <p:cNvSpPr/>
            <p:nvPr/>
          </p:nvSpPr>
          <p:spPr>
            <a:xfrm>
              <a:off x="2902" y="119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8" name="Line 30"/>
            <p:cNvSpPr/>
            <p:nvPr/>
          </p:nvSpPr>
          <p:spPr>
            <a:xfrm>
              <a:off x="3577" y="119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9" name="Line 31"/>
            <p:cNvSpPr/>
            <p:nvPr/>
          </p:nvSpPr>
          <p:spPr>
            <a:xfrm>
              <a:off x="4252" y="119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40" name="Line 32"/>
            <p:cNvSpPr/>
            <p:nvPr/>
          </p:nvSpPr>
          <p:spPr>
            <a:xfrm>
              <a:off x="4926" y="119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41" name="WordArt 33"/>
            <p:cNvSpPr>
              <a:spLocks noTextEdit="1"/>
            </p:cNvSpPr>
            <p:nvPr/>
          </p:nvSpPr>
          <p:spPr>
            <a:xfrm>
              <a:off x="340" y="209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42" name="WordArt 34"/>
            <p:cNvSpPr>
              <a:spLocks noTextEdit="1"/>
            </p:cNvSpPr>
            <p:nvPr/>
          </p:nvSpPr>
          <p:spPr>
            <a:xfrm>
              <a:off x="340" y="663"/>
              <a:ext cx="272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43" name="WordArt 35"/>
            <p:cNvSpPr>
              <a:spLocks noTextEdit="1"/>
            </p:cNvSpPr>
            <p:nvPr/>
          </p:nvSpPr>
          <p:spPr>
            <a:xfrm>
              <a:off x="1111" y="20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44" name="WordArt 36"/>
            <p:cNvSpPr>
              <a:spLocks noTextEdit="1"/>
            </p:cNvSpPr>
            <p:nvPr/>
          </p:nvSpPr>
          <p:spPr>
            <a:xfrm>
              <a:off x="1791" y="20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45" name="WordArt 37"/>
            <p:cNvSpPr>
              <a:spLocks noTextEdit="1"/>
            </p:cNvSpPr>
            <p:nvPr/>
          </p:nvSpPr>
          <p:spPr>
            <a:xfrm>
              <a:off x="2517" y="20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46" name="WordArt 38"/>
            <p:cNvSpPr>
              <a:spLocks noTextEdit="1"/>
            </p:cNvSpPr>
            <p:nvPr/>
          </p:nvSpPr>
          <p:spPr>
            <a:xfrm>
              <a:off x="3152" y="20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47" name="WordArt 39"/>
            <p:cNvSpPr>
              <a:spLocks noTextEdit="1"/>
            </p:cNvSpPr>
            <p:nvPr/>
          </p:nvSpPr>
          <p:spPr>
            <a:xfrm>
              <a:off x="3787" y="20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48" name="WordArt 40"/>
            <p:cNvSpPr>
              <a:spLocks noTextEdit="1"/>
            </p:cNvSpPr>
            <p:nvPr/>
          </p:nvSpPr>
          <p:spPr>
            <a:xfrm>
              <a:off x="4513" y="20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8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49" name="WordArt 41"/>
            <p:cNvSpPr>
              <a:spLocks noTextEdit="1"/>
            </p:cNvSpPr>
            <p:nvPr/>
          </p:nvSpPr>
          <p:spPr>
            <a:xfrm>
              <a:off x="5057" y="209"/>
              <a:ext cx="393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50" name="WordArt 42"/>
            <p:cNvSpPr>
              <a:spLocks noTextEdit="1"/>
            </p:cNvSpPr>
            <p:nvPr/>
          </p:nvSpPr>
          <p:spPr>
            <a:xfrm>
              <a:off x="1066" y="708"/>
              <a:ext cx="363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51" name="WordArt 43"/>
            <p:cNvSpPr>
              <a:spLocks noTextEdit="1"/>
            </p:cNvSpPr>
            <p:nvPr/>
          </p:nvSpPr>
          <p:spPr>
            <a:xfrm>
              <a:off x="1791" y="708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52" name="WordArt 44"/>
            <p:cNvSpPr>
              <a:spLocks noTextEdit="1"/>
            </p:cNvSpPr>
            <p:nvPr/>
          </p:nvSpPr>
          <p:spPr>
            <a:xfrm>
              <a:off x="2472" y="708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53" name="WordArt 45"/>
            <p:cNvSpPr>
              <a:spLocks noTextEdit="1"/>
            </p:cNvSpPr>
            <p:nvPr/>
          </p:nvSpPr>
          <p:spPr>
            <a:xfrm>
              <a:off x="3152" y="708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54" name="WordArt 46"/>
            <p:cNvSpPr>
              <a:spLocks noTextEdit="1"/>
            </p:cNvSpPr>
            <p:nvPr/>
          </p:nvSpPr>
          <p:spPr>
            <a:xfrm>
              <a:off x="3787" y="708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55" name="WordArt 47"/>
            <p:cNvSpPr>
              <a:spLocks noTextEdit="1"/>
            </p:cNvSpPr>
            <p:nvPr/>
          </p:nvSpPr>
          <p:spPr>
            <a:xfrm>
              <a:off x="4332" y="708"/>
              <a:ext cx="499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1,5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56" name="WordArt 48"/>
            <p:cNvSpPr>
              <a:spLocks noTextEdit="1"/>
            </p:cNvSpPr>
            <p:nvPr/>
          </p:nvSpPr>
          <p:spPr>
            <a:xfrm>
              <a:off x="5148" y="708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12291" name="Object 49"/>
          <p:cNvGraphicFramePr>
            <a:graphicFrameLocks noChangeAspect="1"/>
          </p:cNvGraphicFramePr>
          <p:nvPr/>
        </p:nvGraphicFramePr>
        <p:xfrm>
          <a:off x="1763713" y="1425575"/>
          <a:ext cx="5761037" cy="543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5181600" imgH="4886325" progId="GraphCtrl.Document">
                  <p:embed/>
                </p:oleObj>
              </mc:Choice>
              <mc:Fallback>
                <p:oleObj name="" r:id="rId1" imgW="5181600" imgH="4886325" progId="GraphCtrl.Document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63713" y="1425575"/>
                        <a:ext cx="5761037" cy="5432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56" name="Freeform 52"/>
          <p:cNvSpPr/>
          <p:nvPr/>
        </p:nvSpPr>
        <p:spPr>
          <a:xfrm>
            <a:off x="7104063" y="4065588"/>
            <a:ext cx="1587" cy="196850"/>
          </a:xfrm>
          <a:custGeom>
            <a:avLst/>
            <a:gdLst/>
            <a:ahLst/>
            <a:cxnLst>
              <a:cxn ang="0">
                <a:pos x="0" y="312499375"/>
              </a:cxn>
              <a:cxn ang="0">
                <a:pos x="0" y="0"/>
              </a:cxn>
            </a:cxnLst>
            <a:pathLst>
              <a:path w="1" h="124">
                <a:moveTo>
                  <a:pt x="0" y="124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1557" name="Line 53"/>
          <p:cNvSpPr/>
          <p:nvPr/>
        </p:nvSpPr>
        <p:spPr>
          <a:xfrm>
            <a:off x="4787900" y="1557338"/>
            <a:ext cx="0" cy="2662237"/>
          </a:xfrm>
          <a:prstGeom prst="line">
            <a:avLst/>
          </a:prstGeom>
          <a:ln w="95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sp>
        <p:nvSpPr>
          <p:cNvPr id="21558" name="Line 54"/>
          <p:cNvSpPr/>
          <p:nvPr/>
        </p:nvSpPr>
        <p:spPr>
          <a:xfrm>
            <a:off x="5003800" y="2924175"/>
            <a:ext cx="0" cy="1438275"/>
          </a:xfrm>
          <a:prstGeom prst="line">
            <a:avLst/>
          </a:prstGeom>
          <a:ln w="95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sp>
        <p:nvSpPr>
          <p:cNvPr id="21559" name="Line 55"/>
          <p:cNvSpPr/>
          <p:nvPr/>
        </p:nvSpPr>
        <p:spPr>
          <a:xfrm>
            <a:off x="5219700" y="3429000"/>
            <a:ext cx="0" cy="935038"/>
          </a:xfrm>
          <a:prstGeom prst="line">
            <a:avLst/>
          </a:prstGeom>
          <a:ln w="95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sp>
        <p:nvSpPr>
          <p:cNvPr id="21560" name="Line 56"/>
          <p:cNvSpPr/>
          <p:nvPr/>
        </p:nvSpPr>
        <p:spPr>
          <a:xfrm>
            <a:off x="5435600" y="3644900"/>
            <a:ext cx="0" cy="719138"/>
          </a:xfrm>
          <a:prstGeom prst="line">
            <a:avLst/>
          </a:prstGeom>
          <a:ln w="95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sp>
        <p:nvSpPr>
          <p:cNvPr id="21561" name="Freeform 57"/>
          <p:cNvSpPr/>
          <p:nvPr/>
        </p:nvSpPr>
        <p:spPr>
          <a:xfrm>
            <a:off x="5851525" y="3825875"/>
            <a:ext cx="1588" cy="4508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15724375"/>
              </a:cxn>
            </a:cxnLst>
            <a:pathLst>
              <a:path w="1" h="284">
                <a:moveTo>
                  <a:pt x="0" y="0"/>
                </a:moveTo>
                <a:lnTo>
                  <a:pt x="0" y="284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1562" name="Freeform 58"/>
          <p:cNvSpPr/>
          <p:nvPr/>
        </p:nvSpPr>
        <p:spPr>
          <a:xfrm>
            <a:off x="6259513" y="3995738"/>
            <a:ext cx="14287" cy="295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679819" y="468749063"/>
              </a:cxn>
            </a:cxnLst>
            <a:pathLst>
              <a:path w="9" h="186">
                <a:moveTo>
                  <a:pt x="0" y="0"/>
                </a:moveTo>
                <a:lnTo>
                  <a:pt x="9" y="186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1563" name="Freeform 59"/>
          <p:cNvSpPr/>
          <p:nvPr/>
        </p:nvSpPr>
        <p:spPr>
          <a:xfrm>
            <a:off x="4572000" y="1730375"/>
            <a:ext cx="225425" cy="14288"/>
          </a:xfrm>
          <a:custGeom>
            <a:avLst/>
            <a:gdLst/>
            <a:ahLst/>
            <a:cxnLst>
              <a:cxn ang="0">
                <a:pos x="357862188" y="22682994"/>
              </a:cxn>
              <a:cxn ang="0">
                <a:pos x="0" y="0"/>
              </a:cxn>
            </a:cxnLst>
            <a:pathLst>
              <a:path w="142" h="9">
                <a:moveTo>
                  <a:pt x="142" y="9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1564" name="Freeform 60"/>
          <p:cNvSpPr/>
          <p:nvPr/>
        </p:nvSpPr>
        <p:spPr>
          <a:xfrm>
            <a:off x="4572000" y="3629025"/>
            <a:ext cx="844550" cy="1588"/>
          </a:xfrm>
          <a:custGeom>
            <a:avLst/>
            <a:gdLst/>
            <a:ahLst/>
            <a:cxnLst>
              <a:cxn ang="0">
                <a:pos x="1340723125" y="0"/>
              </a:cxn>
              <a:cxn ang="0">
                <a:pos x="0" y="0"/>
              </a:cxn>
            </a:cxnLst>
            <a:pathLst>
              <a:path w="532" h="1">
                <a:moveTo>
                  <a:pt x="532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1565" name="Freeform 61"/>
          <p:cNvSpPr/>
          <p:nvPr/>
        </p:nvSpPr>
        <p:spPr>
          <a:xfrm>
            <a:off x="4543425" y="3840163"/>
            <a:ext cx="1281113" cy="28575"/>
          </a:xfrm>
          <a:custGeom>
            <a:avLst/>
            <a:gdLst/>
            <a:ahLst/>
            <a:cxnLst>
              <a:cxn ang="0">
                <a:pos x="2033767681" y="0"/>
              </a:cxn>
              <a:cxn ang="0">
                <a:pos x="0" y="45362813"/>
              </a:cxn>
            </a:cxnLst>
            <a:pathLst>
              <a:path w="807" h="18">
                <a:moveTo>
                  <a:pt x="807" y="0"/>
                </a:moveTo>
                <a:lnTo>
                  <a:pt x="0" y="18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1566" name="Freeform 62"/>
          <p:cNvSpPr/>
          <p:nvPr/>
        </p:nvSpPr>
        <p:spPr>
          <a:xfrm>
            <a:off x="4543425" y="3967163"/>
            <a:ext cx="1703388" cy="1587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0" y="0"/>
              </a:cxn>
            </a:cxnLst>
            <a:pathLst>
              <a:path w="1073" h="1">
                <a:moveTo>
                  <a:pt x="1073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1567" name="Freeform 63"/>
          <p:cNvSpPr/>
          <p:nvPr/>
        </p:nvSpPr>
        <p:spPr>
          <a:xfrm>
            <a:off x="4586288" y="4065588"/>
            <a:ext cx="2489200" cy="1587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0" y="0"/>
              </a:cxn>
            </a:cxnLst>
            <a:pathLst>
              <a:path w="1568" h="1">
                <a:moveTo>
                  <a:pt x="1568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1568" name="Freeform 64"/>
          <p:cNvSpPr/>
          <p:nvPr/>
        </p:nvSpPr>
        <p:spPr>
          <a:xfrm>
            <a:off x="4557713" y="3432175"/>
            <a:ext cx="647700" cy="1588"/>
          </a:xfrm>
          <a:custGeom>
            <a:avLst/>
            <a:gdLst/>
            <a:ahLst/>
            <a:cxnLst>
              <a:cxn ang="0">
                <a:pos x="1028223750" y="0"/>
              </a:cxn>
              <a:cxn ang="0">
                <a:pos x="0" y="0"/>
              </a:cxn>
            </a:cxnLst>
            <a:pathLst>
              <a:path w="408" h="1">
                <a:moveTo>
                  <a:pt x="408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1569" name="Freeform 65"/>
          <p:cNvSpPr/>
          <p:nvPr/>
        </p:nvSpPr>
        <p:spPr>
          <a:xfrm>
            <a:off x="4572000" y="2997200"/>
            <a:ext cx="407988" cy="12700"/>
          </a:xfrm>
          <a:custGeom>
            <a:avLst/>
            <a:gdLst/>
            <a:ahLst/>
            <a:cxnLst>
              <a:cxn ang="0">
                <a:pos x="647681744" y="0"/>
              </a:cxn>
              <a:cxn ang="0">
                <a:pos x="0" y="20161250"/>
              </a:cxn>
            </a:cxnLst>
            <a:pathLst>
              <a:path w="257" h="8">
                <a:moveTo>
                  <a:pt x="257" y="0"/>
                </a:moveTo>
                <a:lnTo>
                  <a:pt x="0" y="8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1570" name="Oval 66"/>
          <p:cNvSpPr/>
          <p:nvPr/>
        </p:nvSpPr>
        <p:spPr>
          <a:xfrm>
            <a:off x="4787900" y="170021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1571" name="Oval 67"/>
          <p:cNvSpPr/>
          <p:nvPr/>
        </p:nvSpPr>
        <p:spPr>
          <a:xfrm>
            <a:off x="5003800" y="2924175"/>
            <a:ext cx="71438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1572" name="Oval 68"/>
          <p:cNvSpPr/>
          <p:nvPr/>
        </p:nvSpPr>
        <p:spPr>
          <a:xfrm>
            <a:off x="5795963" y="3789363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1573" name="Oval 69"/>
          <p:cNvSpPr/>
          <p:nvPr/>
        </p:nvSpPr>
        <p:spPr>
          <a:xfrm>
            <a:off x="5219700" y="33575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1574" name="Oval 70"/>
          <p:cNvSpPr/>
          <p:nvPr/>
        </p:nvSpPr>
        <p:spPr>
          <a:xfrm>
            <a:off x="6227763" y="3933825"/>
            <a:ext cx="71437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1575" name="Oval 71"/>
          <p:cNvSpPr/>
          <p:nvPr/>
        </p:nvSpPr>
        <p:spPr>
          <a:xfrm>
            <a:off x="5435600" y="35734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1576" name="Oval 72"/>
          <p:cNvSpPr/>
          <p:nvPr/>
        </p:nvSpPr>
        <p:spPr>
          <a:xfrm>
            <a:off x="7092950" y="40052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2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2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2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1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1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1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70" grpId="0" animBg="1"/>
      <p:bldP spid="21571" grpId="0" animBg="1"/>
      <p:bldP spid="21572" grpId="0" animBg="1"/>
      <p:bldP spid="21573" grpId="0" animBg="1"/>
      <p:bldP spid="21574" grpId="0" animBg="1"/>
      <p:bldP spid="21575" grpId="0" animBg="1"/>
      <p:bldP spid="2157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3314" name="Object 47"/>
          <p:cNvGraphicFramePr>
            <a:graphicFrameLocks noChangeAspect="1"/>
          </p:cNvGraphicFramePr>
          <p:nvPr/>
        </p:nvGraphicFramePr>
        <p:xfrm>
          <a:off x="1763713" y="1425575"/>
          <a:ext cx="5761037" cy="543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5181600" imgH="4886325" progId="GraphCtrl.Document">
                  <p:embed/>
                </p:oleObj>
              </mc:Choice>
              <mc:Fallback>
                <p:oleObj name="" r:id="rId1" imgW="5181600" imgH="4886325" progId="GraphCtrl.Document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63713" y="1425575"/>
                        <a:ext cx="5761037" cy="5432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5" name="Freeform 48"/>
          <p:cNvSpPr/>
          <p:nvPr/>
        </p:nvSpPr>
        <p:spPr>
          <a:xfrm>
            <a:off x="7104063" y="4065588"/>
            <a:ext cx="1587" cy="196850"/>
          </a:xfrm>
          <a:custGeom>
            <a:avLst/>
            <a:gdLst/>
            <a:ahLst/>
            <a:cxnLst>
              <a:cxn ang="0">
                <a:pos x="0" y="312499375"/>
              </a:cxn>
              <a:cxn ang="0">
                <a:pos x="0" y="0"/>
              </a:cxn>
            </a:cxnLst>
            <a:pathLst>
              <a:path w="1" h="124">
                <a:moveTo>
                  <a:pt x="0" y="124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16" name="Line 49"/>
          <p:cNvSpPr/>
          <p:nvPr/>
        </p:nvSpPr>
        <p:spPr>
          <a:xfrm>
            <a:off x="4787900" y="1557338"/>
            <a:ext cx="0" cy="2662237"/>
          </a:xfrm>
          <a:prstGeom prst="line">
            <a:avLst/>
          </a:prstGeom>
          <a:ln w="95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sp>
        <p:nvSpPr>
          <p:cNvPr id="13317" name="Line 50"/>
          <p:cNvSpPr/>
          <p:nvPr/>
        </p:nvSpPr>
        <p:spPr>
          <a:xfrm>
            <a:off x="5003800" y="2924175"/>
            <a:ext cx="0" cy="1438275"/>
          </a:xfrm>
          <a:prstGeom prst="line">
            <a:avLst/>
          </a:prstGeom>
          <a:ln w="95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sp>
        <p:nvSpPr>
          <p:cNvPr id="13318" name="Line 51"/>
          <p:cNvSpPr/>
          <p:nvPr/>
        </p:nvSpPr>
        <p:spPr>
          <a:xfrm>
            <a:off x="5219700" y="3429000"/>
            <a:ext cx="0" cy="935038"/>
          </a:xfrm>
          <a:prstGeom prst="line">
            <a:avLst/>
          </a:prstGeom>
          <a:ln w="95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sp>
        <p:nvSpPr>
          <p:cNvPr id="13319" name="Line 52"/>
          <p:cNvSpPr/>
          <p:nvPr/>
        </p:nvSpPr>
        <p:spPr>
          <a:xfrm>
            <a:off x="5435600" y="3644900"/>
            <a:ext cx="0" cy="719138"/>
          </a:xfrm>
          <a:prstGeom prst="line">
            <a:avLst/>
          </a:prstGeom>
          <a:ln w="95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sp>
        <p:nvSpPr>
          <p:cNvPr id="13320" name="Freeform 53"/>
          <p:cNvSpPr/>
          <p:nvPr/>
        </p:nvSpPr>
        <p:spPr>
          <a:xfrm>
            <a:off x="5851525" y="3825875"/>
            <a:ext cx="1588" cy="4508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15724375"/>
              </a:cxn>
            </a:cxnLst>
            <a:pathLst>
              <a:path w="1" h="284">
                <a:moveTo>
                  <a:pt x="0" y="0"/>
                </a:moveTo>
                <a:lnTo>
                  <a:pt x="0" y="284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1" name="Freeform 54"/>
          <p:cNvSpPr/>
          <p:nvPr/>
        </p:nvSpPr>
        <p:spPr>
          <a:xfrm>
            <a:off x="6259513" y="3995738"/>
            <a:ext cx="14287" cy="295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679819" y="468749063"/>
              </a:cxn>
            </a:cxnLst>
            <a:pathLst>
              <a:path w="9" h="186">
                <a:moveTo>
                  <a:pt x="0" y="0"/>
                </a:moveTo>
                <a:lnTo>
                  <a:pt x="9" y="186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2" name="Freeform 56"/>
          <p:cNvSpPr/>
          <p:nvPr/>
        </p:nvSpPr>
        <p:spPr>
          <a:xfrm>
            <a:off x="4572000" y="3629025"/>
            <a:ext cx="844550" cy="1588"/>
          </a:xfrm>
          <a:custGeom>
            <a:avLst/>
            <a:gdLst/>
            <a:ahLst/>
            <a:cxnLst>
              <a:cxn ang="0">
                <a:pos x="1340723125" y="0"/>
              </a:cxn>
              <a:cxn ang="0">
                <a:pos x="0" y="0"/>
              </a:cxn>
            </a:cxnLst>
            <a:pathLst>
              <a:path w="532" h="1">
                <a:moveTo>
                  <a:pt x="532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3" name="Freeform 57"/>
          <p:cNvSpPr/>
          <p:nvPr/>
        </p:nvSpPr>
        <p:spPr>
          <a:xfrm>
            <a:off x="4543425" y="3840163"/>
            <a:ext cx="1281113" cy="28575"/>
          </a:xfrm>
          <a:custGeom>
            <a:avLst/>
            <a:gdLst/>
            <a:ahLst/>
            <a:cxnLst>
              <a:cxn ang="0">
                <a:pos x="2033767681" y="0"/>
              </a:cxn>
              <a:cxn ang="0">
                <a:pos x="0" y="45362813"/>
              </a:cxn>
            </a:cxnLst>
            <a:pathLst>
              <a:path w="807" h="18">
                <a:moveTo>
                  <a:pt x="807" y="0"/>
                </a:moveTo>
                <a:lnTo>
                  <a:pt x="0" y="18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4" name="Freeform 58"/>
          <p:cNvSpPr/>
          <p:nvPr/>
        </p:nvSpPr>
        <p:spPr>
          <a:xfrm>
            <a:off x="4543425" y="3967163"/>
            <a:ext cx="1703388" cy="1587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0" y="0"/>
              </a:cxn>
            </a:cxnLst>
            <a:pathLst>
              <a:path w="1073" h="1">
                <a:moveTo>
                  <a:pt x="1073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5" name="Freeform 59"/>
          <p:cNvSpPr/>
          <p:nvPr/>
        </p:nvSpPr>
        <p:spPr>
          <a:xfrm>
            <a:off x="4586288" y="4065588"/>
            <a:ext cx="2489200" cy="1587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0" y="0"/>
              </a:cxn>
            </a:cxnLst>
            <a:pathLst>
              <a:path w="1568" h="1">
                <a:moveTo>
                  <a:pt x="1568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6" name="Freeform 60"/>
          <p:cNvSpPr/>
          <p:nvPr/>
        </p:nvSpPr>
        <p:spPr>
          <a:xfrm>
            <a:off x="4557713" y="3432175"/>
            <a:ext cx="647700" cy="1588"/>
          </a:xfrm>
          <a:custGeom>
            <a:avLst/>
            <a:gdLst/>
            <a:ahLst/>
            <a:cxnLst>
              <a:cxn ang="0">
                <a:pos x="1028223750" y="0"/>
              </a:cxn>
              <a:cxn ang="0">
                <a:pos x="0" y="0"/>
              </a:cxn>
            </a:cxnLst>
            <a:pathLst>
              <a:path w="408" h="1">
                <a:moveTo>
                  <a:pt x="408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7" name="Freeform 61"/>
          <p:cNvSpPr/>
          <p:nvPr/>
        </p:nvSpPr>
        <p:spPr>
          <a:xfrm>
            <a:off x="4572000" y="2997200"/>
            <a:ext cx="407988" cy="12700"/>
          </a:xfrm>
          <a:custGeom>
            <a:avLst/>
            <a:gdLst/>
            <a:ahLst/>
            <a:cxnLst>
              <a:cxn ang="0">
                <a:pos x="647681744" y="0"/>
              </a:cxn>
              <a:cxn ang="0">
                <a:pos x="0" y="20161250"/>
              </a:cxn>
            </a:cxnLst>
            <a:pathLst>
              <a:path w="257" h="8">
                <a:moveTo>
                  <a:pt x="257" y="0"/>
                </a:moveTo>
                <a:lnTo>
                  <a:pt x="0" y="8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8" name="Oval 63"/>
          <p:cNvSpPr/>
          <p:nvPr/>
        </p:nvSpPr>
        <p:spPr>
          <a:xfrm>
            <a:off x="5003800" y="2924175"/>
            <a:ext cx="71438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29" name="Oval 64"/>
          <p:cNvSpPr/>
          <p:nvPr/>
        </p:nvSpPr>
        <p:spPr>
          <a:xfrm>
            <a:off x="5795963" y="3789363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30" name="Oval 65"/>
          <p:cNvSpPr/>
          <p:nvPr/>
        </p:nvSpPr>
        <p:spPr>
          <a:xfrm>
            <a:off x="5219700" y="33575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31" name="Oval 66"/>
          <p:cNvSpPr/>
          <p:nvPr/>
        </p:nvSpPr>
        <p:spPr>
          <a:xfrm>
            <a:off x="6227763" y="3933825"/>
            <a:ext cx="71437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32" name="Oval 67"/>
          <p:cNvSpPr/>
          <p:nvPr/>
        </p:nvSpPr>
        <p:spPr>
          <a:xfrm>
            <a:off x="5435600" y="35734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33" name="Oval 68"/>
          <p:cNvSpPr/>
          <p:nvPr/>
        </p:nvSpPr>
        <p:spPr>
          <a:xfrm>
            <a:off x="7092950" y="40052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34" name="Freeform 55"/>
          <p:cNvSpPr/>
          <p:nvPr/>
        </p:nvSpPr>
        <p:spPr>
          <a:xfrm>
            <a:off x="4543425" y="1730375"/>
            <a:ext cx="239713" cy="14288"/>
          </a:xfrm>
          <a:custGeom>
            <a:avLst/>
            <a:gdLst/>
            <a:ahLst/>
            <a:cxnLst>
              <a:cxn ang="0">
                <a:pos x="380545181" y="22682994"/>
              </a:cxn>
              <a:cxn ang="0">
                <a:pos x="0" y="0"/>
              </a:cxn>
            </a:cxnLst>
            <a:pathLst>
              <a:path w="151" h="9">
                <a:moveTo>
                  <a:pt x="151" y="9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35" name="Oval 62"/>
          <p:cNvSpPr/>
          <p:nvPr/>
        </p:nvSpPr>
        <p:spPr>
          <a:xfrm>
            <a:off x="4787900" y="1700213"/>
            <a:ext cx="71438" cy="7302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pSp>
        <p:nvGrpSpPr>
          <p:cNvPr id="22657" name="Group 129"/>
          <p:cNvGrpSpPr/>
          <p:nvPr/>
        </p:nvGrpSpPr>
        <p:grpSpPr>
          <a:xfrm>
            <a:off x="611188" y="115888"/>
            <a:ext cx="8135937" cy="1223962"/>
            <a:chOff x="385" y="73"/>
            <a:chExt cx="5125" cy="771"/>
          </a:xfrm>
        </p:grpSpPr>
        <p:sp>
          <p:nvSpPr>
            <p:cNvPr id="13350" name="Rectangle 70"/>
            <p:cNvSpPr/>
            <p:nvPr/>
          </p:nvSpPr>
          <p:spPr>
            <a:xfrm>
              <a:off x="4870" y="437"/>
              <a:ext cx="640" cy="36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51" name="Rectangle 71"/>
            <p:cNvSpPr/>
            <p:nvPr/>
          </p:nvSpPr>
          <p:spPr>
            <a:xfrm>
              <a:off x="4229" y="437"/>
              <a:ext cx="641" cy="36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52" name="Rectangle 72"/>
            <p:cNvSpPr/>
            <p:nvPr/>
          </p:nvSpPr>
          <p:spPr>
            <a:xfrm>
              <a:off x="3969" y="436"/>
              <a:ext cx="640" cy="36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53" name="Rectangle 73"/>
            <p:cNvSpPr/>
            <p:nvPr/>
          </p:nvSpPr>
          <p:spPr>
            <a:xfrm>
              <a:off x="3288" y="482"/>
              <a:ext cx="641" cy="36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54" name="Rectangle 74"/>
            <p:cNvSpPr/>
            <p:nvPr/>
          </p:nvSpPr>
          <p:spPr>
            <a:xfrm>
              <a:off x="2308" y="437"/>
              <a:ext cx="640" cy="36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55" name="Rectangle 75"/>
            <p:cNvSpPr/>
            <p:nvPr/>
          </p:nvSpPr>
          <p:spPr>
            <a:xfrm>
              <a:off x="1667" y="437"/>
              <a:ext cx="641" cy="36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56" name="Rectangle 76"/>
            <p:cNvSpPr/>
            <p:nvPr/>
          </p:nvSpPr>
          <p:spPr>
            <a:xfrm>
              <a:off x="1025" y="437"/>
              <a:ext cx="642" cy="36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57" name="Rectangle 77"/>
            <p:cNvSpPr/>
            <p:nvPr/>
          </p:nvSpPr>
          <p:spPr>
            <a:xfrm>
              <a:off x="385" y="437"/>
              <a:ext cx="640" cy="362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58" name="Rectangle 78"/>
            <p:cNvSpPr/>
            <p:nvPr/>
          </p:nvSpPr>
          <p:spPr>
            <a:xfrm>
              <a:off x="4870" y="73"/>
              <a:ext cx="640" cy="36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59" name="Rectangle 79"/>
            <p:cNvSpPr/>
            <p:nvPr/>
          </p:nvSpPr>
          <p:spPr>
            <a:xfrm>
              <a:off x="4229" y="73"/>
              <a:ext cx="641" cy="36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60" name="Rectangle 80"/>
            <p:cNvSpPr/>
            <p:nvPr/>
          </p:nvSpPr>
          <p:spPr>
            <a:xfrm>
              <a:off x="3589" y="73"/>
              <a:ext cx="640" cy="36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61" name="Rectangle 81"/>
            <p:cNvSpPr/>
            <p:nvPr/>
          </p:nvSpPr>
          <p:spPr>
            <a:xfrm>
              <a:off x="2948" y="73"/>
              <a:ext cx="641" cy="36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62" name="Rectangle 82"/>
            <p:cNvSpPr/>
            <p:nvPr/>
          </p:nvSpPr>
          <p:spPr>
            <a:xfrm>
              <a:off x="2308" y="73"/>
              <a:ext cx="640" cy="36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63" name="Rectangle 83"/>
            <p:cNvSpPr/>
            <p:nvPr/>
          </p:nvSpPr>
          <p:spPr>
            <a:xfrm>
              <a:off x="1667" y="73"/>
              <a:ext cx="641" cy="36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64" name="Rectangle 84"/>
            <p:cNvSpPr/>
            <p:nvPr/>
          </p:nvSpPr>
          <p:spPr>
            <a:xfrm>
              <a:off x="1025" y="73"/>
              <a:ext cx="642" cy="36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65" name="Rectangle 85"/>
            <p:cNvSpPr/>
            <p:nvPr/>
          </p:nvSpPr>
          <p:spPr>
            <a:xfrm>
              <a:off x="385" y="73"/>
              <a:ext cx="640" cy="364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3366" name="Line 86"/>
            <p:cNvSpPr/>
            <p:nvPr/>
          </p:nvSpPr>
          <p:spPr>
            <a:xfrm>
              <a:off x="385" y="73"/>
              <a:ext cx="5125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67" name="Line 87"/>
            <p:cNvSpPr/>
            <p:nvPr/>
          </p:nvSpPr>
          <p:spPr>
            <a:xfrm>
              <a:off x="385" y="799"/>
              <a:ext cx="5125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68" name="Line 88"/>
            <p:cNvSpPr/>
            <p:nvPr/>
          </p:nvSpPr>
          <p:spPr>
            <a:xfrm>
              <a:off x="385" y="73"/>
              <a:ext cx="0" cy="726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69" name="Line 89"/>
            <p:cNvSpPr/>
            <p:nvPr/>
          </p:nvSpPr>
          <p:spPr>
            <a:xfrm>
              <a:off x="5510" y="73"/>
              <a:ext cx="0" cy="726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70" name="Line 90"/>
            <p:cNvSpPr/>
            <p:nvPr/>
          </p:nvSpPr>
          <p:spPr>
            <a:xfrm>
              <a:off x="385" y="437"/>
              <a:ext cx="5125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71" name="Line 91"/>
            <p:cNvSpPr/>
            <p:nvPr/>
          </p:nvSpPr>
          <p:spPr>
            <a:xfrm>
              <a:off x="1025" y="73"/>
              <a:ext cx="0" cy="726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72" name="Line 92"/>
            <p:cNvSpPr/>
            <p:nvPr/>
          </p:nvSpPr>
          <p:spPr>
            <a:xfrm>
              <a:off x="1667" y="73"/>
              <a:ext cx="0" cy="726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73" name="Line 93"/>
            <p:cNvSpPr/>
            <p:nvPr/>
          </p:nvSpPr>
          <p:spPr>
            <a:xfrm>
              <a:off x="2308" y="73"/>
              <a:ext cx="0" cy="726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74" name="Line 94"/>
            <p:cNvSpPr/>
            <p:nvPr/>
          </p:nvSpPr>
          <p:spPr>
            <a:xfrm>
              <a:off x="2948" y="73"/>
              <a:ext cx="0" cy="726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75" name="Line 95"/>
            <p:cNvSpPr/>
            <p:nvPr/>
          </p:nvSpPr>
          <p:spPr>
            <a:xfrm>
              <a:off x="3589" y="73"/>
              <a:ext cx="0" cy="726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76" name="Line 96"/>
            <p:cNvSpPr/>
            <p:nvPr/>
          </p:nvSpPr>
          <p:spPr>
            <a:xfrm>
              <a:off x="4229" y="73"/>
              <a:ext cx="0" cy="726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77" name="Line 97"/>
            <p:cNvSpPr/>
            <p:nvPr/>
          </p:nvSpPr>
          <p:spPr>
            <a:xfrm>
              <a:off x="4870" y="73"/>
              <a:ext cx="0" cy="726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78" name="WordArt 98"/>
            <p:cNvSpPr>
              <a:spLocks noTextEdit="1"/>
            </p:cNvSpPr>
            <p:nvPr/>
          </p:nvSpPr>
          <p:spPr>
            <a:xfrm>
              <a:off x="514" y="139"/>
              <a:ext cx="244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79" name="WordArt 99"/>
            <p:cNvSpPr>
              <a:spLocks noTextEdit="1"/>
            </p:cNvSpPr>
            <p:nvPr/>
          </p:nvSpPr>
          <p:spPr>
            <a:xfrm>
              <a:off x="514" y="436"/>
              <a:ext cx="258" cy="2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0" name="WordArt 100"/>
            <p:cNvSpPr>
              <a:spLocks noTextEdit="1"/>
            </p:cNvSpPr>
            <p:nvPr/>
          </p:nvSpPr>
          <p:spPr>
            <a:xfrm>
              <a:off x="1160" y="139"/>
              <a:ext cx="302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1" name="WordArt 101"/>
            <p:cNvSpPr>
              <a:spLocks noTextEdit="1"/>
            </p:cNvSpPr>
            <p:nvPr/>
          </p:nvSpPr>
          <p:spPr>
            <a:xfrm>
              <a:off x="1806" y="139"/>
              <a:ext cx="302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2" name="WordArt 102"/>
            <p:cNvSpPr>
              <a:spLocks noTextEdit="1"/>
            </p:cNvSpPr>
            <p:nvPr/>
          </p:nvSpPr>
          <p:spPr>
            <a:xfrm>
              <a:off x="3141" y="139"/>
              <a:ext cx="302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3" name="WordArt 103"/>
            <p:cNvSpPr>
              <a:spLocks noTextEdit="1"/>
            </p:cNvSpPr>
            <p:nvPr/>
          </p:nvSpPr>
          <p:spPr>
            <a:xfrm>
              <a:off x="2452" y="139"/>
              <a:ext cx="302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4" name="WordArt 104"/>
            <p:cNvSpPr>
              <a:spLocks noTextEdit="1"/>
            </p:cNvSpPr>
            <p:nvPr/>
          </p:nvSpPr>
          <p:spPr>
            <a:xfrm>
              <a:off x="3744" y="139"/>
              <a:ext cx="302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5" name="WordArt 105"/>
            <p:cNvSpPr>
              <a:spLocks noTextEdit="1"/>
            </p:cNvSpPr>
            <p:nvPr/>
          </p:nvSpPr>
          <p:spPr>
            <a:xfrm>
              <a:off x="4390" y="139"/>
              <a:ext cx="302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-8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6" name="WordArt 106"/>
            <p:cNvSpPr>
              <a:spLocks noTextEdit="1"/>
            </p:cNvSpPr>
            <p:nvPr/>
          </p:nvSpPr>
          <p:spPr>
            <a:xfrm>
              <a:off x="4907" y="139"/>
              <a:ext cx="559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7" name="WordArt 107"/>
            <p:cNvSpPr>
              <a:spLocks noTextEdit="1"/>
            </p:cNvSpPr>
            <p:nvPr/>
          </p:nvSpPr>
          <p:spPr>
            <a:xfrm>
              <a:off x="1117" y="502"/>
              <a:ext cx="431" cy="23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8" name="WordArt 108"/>
            <p:cNvSpPr>
              <a:spLocks noTextEdit="1"/>
            </p:cNvSpPr>
            <p:nvPr/>
          </p:nvSpPr>
          <p:spPr>
            <a:xfrm>
              <a:off x="1806" y="502"/>
              <a:ext cx="345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9" name="WordArt 109"/>
            <p:cNvSpPr>
              <a:spLocks noTextEdit="1"/>
            </p:cNvSpPr>
            <p:nvPr/>
          </p:nvSpPr>
          <p:spPr>
            <a:xfrm>
              <a:off x="2495" y="502"/>
              <a:ext cx="344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0" name="WordArt 110"/>
            <p:cNvSpPr>
              <a:spLocks noTextEdit="1"/>
            </p:cNvSpPr>
            <p:nvPr/>
          </p:nvSpPr>
          <p:spPr>
            <a:xfrm>
              <a:off x="3141" y="502"/>
              <a:ext cx="345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1" name="WordArt 111"/>
            <p:cNvSpPr>
              <a:spLocks noTextEdit="1"/>
            </p:cNvSpPr>
            <p:nvPr/>
          </p:nvSpPr>
          <p:spPr>
            <a:xfrm>
              <a:off x="3744" y="502"/>
              <a:ext cx="345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2" name="WordArt 112"/>
            <p:cNvSpPr>
              <a:spLocks noTextEdit="1"/>
            </p:cNvSpPr>
            <p:nvPr/>
          </p:nvSpPr>
          <p:spPr>
            <a:xfrm>
              <a:off x="4261" y="502"/>
              <a:ext cx="602" cy="2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-1,5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3" name="WordArt 113"/>
            <p:cNvSpPr>
              <a:spLocks noTextEdit="1"/>
            </p:cNvSpPr>
            <p:nvPr/>
          </p:nvSpPr>
          <p:spPr>
            <a:xfrm>
              <a:off x="4993" y="502"/>
              <a:ext cx="344" cy="2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2643" name="Oval 115"/>
          <p:cNvSpPr/>
          <p:nvPr/>
        </p:nvSpPr>
        <p:spPr>
          <a:xfrm>
            <a:off x="3635375" y="48688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2644" name="Oval 116"/>
          <p:cNvSpPr/>
          <p:nvPr/>
        </p:nvSpPr>
        <p:spPr>
          <a:xfrm>
            <a:off x="4284663" y="6813550"/>
            <a:ext cx="71437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2645" name="Oval 117"/>
          <p:cNvSpPr/>
          <p:nvPr/>
        </p:nvSpPr>
        <p:spPr>
          <a:xfrm>
            <a:off x="3276600" y="46529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2646" name="Oval 118"/>
          <p:cNvSpPr/>
          <p:nvPr/>
        </p:nvSpPr>
        <p:spPr>
          <a:xfrm>
            <a:off x="2843213" y="4508500"/>
            <a:ext cx="71437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2647" name="Oval 119"/>
          <p:cNvSpPr/>
          <p:nvPr/>
        </p:nvSpPr>
        <p:spPr>
          <a:xfrm>
            <a:off x="3851275" y="50847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2648" name="Oval 120"/>
          <p:cNvSpPr/>
          <p:nvPr/>
        </p:nvSpPr>
        <p:spPr>
          <a:xfrm>
            <a:off x="4067175" y="55165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22649" name="Oval 121"/>
          <p:cNvSpPr/>
          <p:nvPr/>
        </p:nvSpPr>
        <p:spPr>
          <a:xfrm>
            <a:off x="1763713" y="4437063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22658" name="Object 130"/>
          <p:cNvGraphicFramePr>
            <a:graphicFrameLocks noChangeAspect="1"/>
          </p:cNvGraphicFramePr>
          <p:nvPr>
            <p:ph/>
          </p:nvPr>
        </p:nvGraphicFramePr>
        <p:xfrm>
          <a:off x="1763713" y="1412875"/>
          <a:ext cx="5832475" cy="544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3" imgW="5181600" imgH="5076825" progId="GraphCtrl.Document">
                  <p:embed/>
                </p:oleObj>
              </mc:Choice>
              <mc:Fallback>
                <p:oleObj name="" r:id="rId3" imgW="5181600" imgH="5076825" progId="GraphCtrl.Document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4"/>
                      <a:srcRect b="3380"/>
                      <a:stretch>
                        <a:fillRect/>
                      </a:stretch>
                    </p:blipFill>
                    <p:spPr>
                      <a:xfrm>
                        <a:off x="1763713" y="1412875"/>
                        <a:ext cx="5832475" cy="54451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59" name="Rectangle 131"/>
          <p:cNvSpPr>
            <a:spLocks noChangeArrowheads="1"/>
          </p:cNvSpPr>
          <p:nvPr/>
        </p:nvSpPr>
        <p:spPr bwMode="auto">
          <a:xfrm>
            <a:off x="6011863" y="5516563"/>
            <a:ext cx="2952750" cy="914400"/>
          </a:xfrm>
          <a:prstGeom prst="rect">
            <a:avLst/>
          </a:prstGeom>
          <a:gradFill rotWithShape="1">
            <a:gsLst>
              <a:gs pos="0">
                <a:srgbClr val="C0C0C0">
                  <a:alpha val="99001"/>
                </a:srgbClr>
              </a:gs>
              <a:gs pos="50000">
                <a:srgbClr val="C0C0C0">
                  <a:gamma/>
                  <a:tint val="0"/>
                  <a:invGamma/>
                </a:srgbClr>
              </a:gs>
              <a:gs pos="100000">
                <a:srgbClr val="C0C0C0">
                  <a:alpha val="99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гипербола</a:t>
            </a:r>
            <a:endParaRPr kumimoji="0" lang="ru-RU" altLang="ru-RU" sz="2800" b="1" i="1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22660" name="Freeform 132"/>
          <p:cNvSpPr/>
          <p:nvPr/>
        </p:nvSpPr>
        <p:spPr>
          <a:xfrm>
            <a:off x="4037013" y="5219700"/>
            <a:ext cx="2181225" cy="477838"/>
          </a:xfrm>
          <a:custGeom>
            <a:avLst/>
            <a:gdLst/>
            <a:ahLst/>
            <a:cxnLst>
              <a:cxn ang="0">
                <a:pos x="2147483647" y="758568619"/>
              </a:cxn>
              <a:cxn ang="0">
                <a:pos x="0" y="0"/>
              </a:cxn>
            </a:cxnLst>
            <a:pathLst>
              <a:path w="1374" h="301">
                <a:moveTo>
                  <a:pt x="1374" y="301"/>
                </a:moveTo>
                <a:lnTo>
                  <a:pt x="0" y="0"/>
                </a:lnTo>
              </a:path>
            </a:pathLst>
          </a:custGeom>
          <a:noFill/>
          <a:ln w="41275" cap="flat" cmpd="sng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2661" name="Freeform 133"/>
          <p:cNvSpPr/>
          <p:nvPr/>
        </p:nvSpPr>
        <p:spPr>
          <a:xfrm>
            <a:off x="5781675" y="3840163"/>
            <a:ext cx="1069975" cy="1758950"/>
          </a:xfrm>
          <a:custGeom>
            <a:avLst/>
            <a:gdLst/>
            <a:ahLst/>
            <a:cxnLst>
              <a:cxn ang="0">
                <a:pos x="1698585313" y="2147483647"/>
              </a:cxn>
              <a:cxn ang="0">
                <a:pos x="0" y="0"/>
              </a:cxn>
            </a:cxnLst>
            <a:pathLst>
              <a:path w="674" h="1108">
                <a:moveTo>
                  <a:pt x="674" y="1108"/>
                </a:moveTo>
                <a:lnTo>
                  <a:pt x="0" y="0"/>
                </a:lnTo>
              </a:path>
            </a:pathLst>
          </a:custGeom>
          <a:noFill/>
          <a:ln w="41275" cap="flat" cmpd="sng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22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2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2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22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1000"/>
                                        <p:tgtEl>
                                          <p:spTgt spid="22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43" grpId="0" animBg="1"/>
      <p:bldP spid="22644" grpId="0" animBg="1"/>
      <p:bldP spid="22645" grpId="0" animBg="1"/>
      <p:bldP spid="22646" grpId="0" animBg="1"/>
      <p:bldP spid="22647" grpId="0" animBg="1"/>
      <p:bldP spid="22648" grpId="0" animBg="1"/>
      <p:bldP spid="226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xfrm>
            <a:off x="1619250" y="260350"/>
            <a:ext cx="4906963" cy="1143000"/>
          </a:xfrm>
          <a:ln/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График функции   </a:t>
            </a:r>
            <a:endParaRPr lang="ru-RU" altLang="ru-RU" sz="3600" b="1" i="1" dirty="0">
              <a:solidFill>
                <a:srgbClr val="A5002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28781" name="Group 109"/>
          <p:cNvGraphicFramePr>
            <a:graphicFrameLocks noGrp="1"/>
          </p:cNvGraphicFramePr>
          <p:nvPr>
            <p:ph sz="half" idx="1"/>
          </p:nvPr>
        </p:nvGraphicFramePr>
        <p:xfrm>
          <a:off x="323850" y="3357563"/>
          <a:ext cx="8569325" cy="1541463"/>
        </p:xfrm>
        <a:graphic>
          <a:graphicData uri="http://schemas.openxmlformats.org/drawingml/2006/table">
            <a:tbl>
              <a:tblPr/>
              <a:tblGrid>
                <a:gridCol w="1427163"/>
                <a:gridCol w="1431925"/>
                <a:gridCol w="1427162"/>
                <a:gridCol w="1427163"/>
                <a:gridCol w="1428750"/>
                <a:gridCol w="1427162"/>
              </a:tblGrid>
              <a:tr h="7715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8704" name="Group 32"/>
          <p:cNvGrpSpPr/>
          <p:nvPr/>
        </p:nvGrpSpPr>
        <p:grpSpPr>
          <a:xfrm>
            <a:off x="6227763" y="188913"/>
            <a:ext cx="1296987" cy="1223962"/>
            <a:chOff x="2971" y="3158"/>
            <a:chExt cx="1270" cy="1011"/>
          </a:xfrm>
        </p:grpSpPr>
        <p:sp>
          <p:nvSpPr>
            <p:cNvPr id="14418" name="WordArt 33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419" name="WordArt 34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420" name="WordArt 35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421" name="WordArt 36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422" name="WordArt 37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8710" name="Rectangle 38"/>
          <p:cNvSpPr/>
          <p:nvPr/>
        </p:nvSpPr>
        <p:spPr>
          <a:xfrm>
            <a:off x="250825" y="1628775"/>
            <a:ext cx="7200900" cy="6477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Построим по точкам график функции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aphicFrame>
        <p:nvGraphicFramePr>
          <p:cNvPr id="28785" name="Group 113"/>
          <p:cNvGraphicFramePr>
            <a:graphicFrameLocks noGrp="1"/>
          </p:cNvGraphicFramePr>
          <p:nvPr>
            <p:ph sz="half" idx="1"/>
          </p:nvPr>
        </p:nvGraphicFramePr>
        <p:xfrm>
          <a:off x="323850" y="5013325"/>
          <a:ext cx="8569325" cy="1584325"/>
        </p:xfrm>
        <a:graphic>
          <a:graphicData uri="http://schemas.openxmlformats.org/drawingml/2006/table">
            <a:tbl>
              <a:tblPr/>
              <a:tblGrid>
                <a:gridCol w="1427163"/>
                <a:gridCol w="1430337"/>
                <a:gridCol w="1428750"/>
                <a:gridCol w="1427163"/>
                <a:gridCol w="1427162"/>
                <a:gridCol w="1428750"/>
              </a:tblGrid>
              <a:tr h="793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0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87" name="WordArt 74"/>
          <p:cNvSpPr>
            <a:spLocks noTextEdit="1"/>
          </p:cNvSpPr>
          <p:nvPr/>
        </p:nvSpPr>
        <p:spPr>
          <a:xfrm>
            <a:off x="900113" y="3500438"/>
            <a:ext cx="40798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88" name="WordArt 75"/>
          <p:cNvSpPr>
            <a:spLocks noTextEdit="1"/>
          </p:cNvSpPr>
          <p:nvPr/>
        </p:nvSpPr>
        <p:spPr>
          <a:xfrm>
            <a:off x="827088" y="5157788"/>
            <a:ext cx="40798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89" name="WordArt 76"/>
          <p:cNvSpPr>
            <a:spLocks noTextEdit="1"/>
          </p:cNvSpPr>
          <p:nvPr/>
        </p:nvSpPr>
        <p:spPr>
          <a:xfrm>
            <a:off x="755650" y="4221163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90" name="WordArt 77"/>
          <p:cNvSpPr>
            <a:spLocks noTextEdit="1"/>
          </p:cNvSpPr>
          <p:nvPr/>
        </p:nvSpPr>
        <p:spPr>
          <a:xfrm>
            <a:off x="755650" y="5876925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91" name="WordArt 78"/>
          <p:cNvSpPr>
            <a:spLocks noTextEdit="1"/>
          </p:cNvSpPr>
          <p:nvPr/>
        </p:nvSpPr>
        <p:spPr>
          <a:xfrm>
            <a:off x="2268538" y="350043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92" name="WordArt 79"/>
          <p:cNvSpPr>
            <a:spLocks noTextEdit="1"/>
          </p:cNvSpPr>
          <p:nvPr/>
        </p:nvSpPr>
        <p:spPr>
          <a:xfrm>
            <a:off x="3779838" y="350043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93" name="WordArt 80"/>
          <p:cNvSpPr>
            <a:spLocks noTextEdit="1"/>
          </p:cNvSpPr>
          <p:nvPr/>
        </p:nvSpPr>
        <p:spPr>
          <a:xfrm>
            <a:off x="5219700" y="3500438"/>
            <a:ext cx="287338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94" name="WordArt 82"/>
          <p:cNvSpPr>
            <a:spLocks noTextEdit="1"/>
          </p:cNvSpPr>
          <p:nvPr/>
        </p:nvSpPr>
        <p:spPr>
          <a:xfrm>
            <a:off x="6659563" y="350043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95" name="WordArt 84"/>
          <p:cNvSpPr>
            <a:spLocks noTextEdit="1"/>
          </p:cNvSpPr>
          <p:nvPr/>
        </p:nvSpPr>
        <p:spPr>
          <a:xfrm>
            <a:off x="7885113" y="3500438"/>
            <a:ext cx="62388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96" name="WordArt 85"/>
          <p:cNvSpPr>
            <a:spLocks noTextEdit="1"/>
          </p:cNvSpPr>
          <p:nvPr/>
        </p:nvSpPr>
        <p:spPr>
          <a:xfrm>
            <a:off x="2268538" y="5157788"/>
            <a:ext cx="504825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97" name="WordArt 86"/>
          <p:cNvSpPr>
            <a:spLocks noTextEdit="1"/>
          </p:cNvSpPr>
          <p:nvPr/>
        </p:nvSpPr>
        <p:spPr>
          <a:xfrm>
            <a:off x="3708400" y="5157788"/>
            <a:ext cx="504825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98" name="WordArt 88"/>
          <p:cNvSpPr>
            <a:spLocks noTextEdit="1"/>
          </p:cNvSpPr>
          <p:nvPr/>
        </p:nvSpPr>
        <p:spPr>
          <a:xfrm>
            <a:off x="5076825" y="5157788"/>
            <a:ext cx="504825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99" name="WordArt 89"/>
          <p:cNvSpPr>
            <a:spLocks noTextEdit="1"/>
          </p:cNvSpPr>
          <p:nvPr/>
        </p:nvSpPr>
        <p:spPr>
          <a:xfrm>
            <a:off x="6516688" y="5157788"/>
            <a:ext cx="504825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400" name="WordArt 91"/>
          <p:cNvSpPr>
            <a:spLocks noTextEdit="1"/>
          </p:cNvSpPr>
          <p:nvPr/>
        </p:nvSpPr>
        <p:spPr>
          <a:xfrm>
            <a:off x="7667625" y="5157788"/>
            <a:ext cx="935038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401" name="WordArt 93"/>
          <p:cNvSpPr>
            <a:spLocks noTextEdit="1"/>
          </p:cNvSpPr>
          <p:nvPr/>
        </p:nvSpPr>
        <p:spPr>
          <a:xfrm>
            <a:off x="2411413" y="5949950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402" name="WordArt 94"/>
          <p:cNvSpPr>
            <a:spLocks noTextEdit="1"/>
          </p:cNvSpPr>
          <p:nvPr/>
        </p:nvSpPr>
        <p:spPr>
          <a:xfrm>
            <a:off x="5219700" y="594995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403" name="WordArt 95"/>
          <p:cNvSpPr>
            <a:spLocks noTextEdit="1"/>
          </p:cNvSpPr>
          <p:nvPr/>
        </p:nvSpPr>
        <p:spPr>
          <a:xfrm>
            <a:off x="3779838" y="5949950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404" name="WordArt 96"/>
          <p:cNvSpPr>
            <a:spLocks noTextEdit="1"/>
          </p:cNvSpPr>
          <p:nvPr/>
        </p:nvSpPr>
        <p:spPr>
          <a:xfrm>
            <a:off x="6588125" y="594995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405" name="WordArt 97"/>
          <p:cNvSpPr>
            <a:spLocks noTextEdit="1"/>
          </p:cNvSpPr>
          <p:nvPr/>
        </p:nvSpPr>
        <p:spPr>
          <a:xfrm>
            <a:off x="7812088" y="5949950"/>
            <a:ext cx="7921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406" name="WordArt 102"/>
          <p:cNvSpPr>
            <a:spLocks noTextEdit="1"/>
          </p:cNvSpPr>
          <p:nvPr/>
        </p:nvSpPr>
        <p:spPr>
          <a:xfrm>
            <a:off x="3563938" y="429260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407" name="WordArt 103"/>
          <p:cNvSpPr>
            <a:spLocks noTextEdit="1"/>
          </p:cNvSpPr>
          <p:nvPr/>
        </p:nvSpPr>
        <p:spPr>
          <a:xfrm>
            <a:off x="4932363" y="429260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408" name="WordArt 104"/>
          <p:cNvSpPr>
            <a:spLocks noTextEdit="1"/>
          </p:cNvSpPr>
          <p:nvPr/>
        </p:nvSpPr>
        <p:spPr>
          <a:xfrm>
            <a:off x="7667625" y="4292600"/>
            <a:ext cx="10080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-0,5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409" name="WordArt 105"/>
          <p:cNvSpPr>
            <a:spLocks noTextEdit="1"/>
          </p:cNvSpPr>
          <p:nvPr/>
        </p:nvSpPr>
        <p:spPr>
          <a:xfrm>
            <a:off x="6443663" y="429260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8779" name="Group 107"/>
          <p:cNvGrpSpPr/>
          <p:nvPr/>
        </p:nvGrpSpPr>
        <p:grpSpPr>
          <a:xfrm>
            <a:off x="6732588" y="1947863"/>
            <a:ext cx="2016125" cy="1246187"/>
            <a:chOff x="4241" y="1227"/>
            <a:chExt cx="1270" cy="785"/>
          </a:xfrm>
        </p:grpSpPr>
        <p:sp>
          <p:nvSpPr>
            <p:cNvPr id="14412" name="WordArt 40"/>
            <p:cNvSpPr>
              <a:spLocks noTextEdit="1"/>
            </p:cNvSpPr>
            <p:nvPr/>
          </p:nvSpPr>
          <p:spPr>
            <a:xfrm>
              <a:off x="5193" y="1227"/>
              <a:ext cx="227" cy="3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413" name="WordArt 41"/>
            <p:cNvSpPr>
              <a:spLocks noTextEdit="1"/>
            </p:cNvSpPr>
            <p:nvPr/>
          </p:nvSpPr>
          <p:spPr>
            <a:xfrm>
              <a:off x="5160" y="1713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414" name="WordArt 42"/>
            <p:cNvSpPr>
              <a:spLocks noTextEdit="1"/>
            </p:cNvSpPr>
            <p:nvPr/>
          </p:nvSpPr>
          <p:spPr>
            <a:xfrm>
              <a:off x="5103" y="1616"/>
              <a:ext cx="40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415" name="WordArt 43"/>
            <p:cNvSpPr>
              <a:spLocks noTextEdit="1"/>
            </p:cNvSpPr>
            <p:nvPr/>
          </p:nvSpPr>
          <p:spPr>
            <a:xfrm>
              <a:off x="4241" y="1480"/>
              <a:ext cx="245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416" name="WordArt 44"/>
            <p:cNvSpPr>
              <a:spLocks noTextEdit="1"/>
            </p:cNvSpPr>
            <p:nvPr/>
          </p:nvSpPr>
          <p:spPr>
            <a:xfrm>
              <a:off x="4450" y="1572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417" name="WordArt 106"/>
            <p:cNvSpPr>
              <a:spLocks noTextEdit="1"/>
            </p:cNvSpPr>
            <p:nvPr/>
          </p:nvSpPr>
          <p:spPr>
            <a:xfrm>
              <a:off x="4830" y="1616"/>
              <a:ext cx="204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4411" name="WordArt 111"/>
          <p:cNvSpPr>
            <a:spLocks noTextEdit="1"/>
          </p:cNvSpPr>
          <p:nvPr/>
        </p:nvSpPr>
        <p:spPr>
          <a:xfrm>
            <a:off x="2195513" y="429260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4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4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4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4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4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143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4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4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4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4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4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4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4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4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89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143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4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4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4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4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4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4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4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4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4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90"/>
                  </p:tgtEl>
                </p:cond>
              </p:nextCondLst>
            </p:seq>
          </p:childTnLst>
        </p:cTn>
      </p:par>
    </p:tnLst>
    <p:bldLst>
      <p:bldP spid="28674" grpId="0"/>
      <p:bldP spid="287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5362" name="Object 47"/>
          <p:cNvGraphicFramePr>
            <a:graphicFrameLocks noChangeAspect="1"/>
          </p:cNvGraphicFramePr>
          <p:nvPr/>
        </p:nvGraphicFramePr>
        <p:xfrm>
          <a:off x="1763713" y="1425575"/>
          <a:ext cx="5761037" cy="543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5181600" imgH="4886325" progId="GraphCtrl.Document">
                  <p:embed/>
                </p:oleObj>
              </mc:Choice>
              <mc:Fallback>
                <p:oleObj name="" r:id="rId1" imgW="5181600" imgH="4886325" progId="GraphCtrl.Document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63713" y="1425575"/>
                        <a:ext cx="5761037" cy="5432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8" name="Freeform 48"/>
          <p:cNvSpPr/>
          <p:nvPr/>
        </p:nvSpPr>
        <p:spPr>
          <a:xfrm>
            <a:off x="7092950" y="4221163"/>
            <a:ext cx="1588" cy="196850"/>
          </a:xfrm>
          <a:custGeom>
            <a:avLst/>
            <a:gdLst/>
            <a:ahLst/>
            <a:cxnLst>
              <a:cxn ang="0">
                <a:pos x="0" y="312499375"/>
              </a:cxn>
              <a:cxn ang="0">
                <a:pos x="0" y="0"/>
              </a:cxn>
            </a:cxnLst>
            <a:pathLst>
              <a:path w="1" h="124">
                <a:moveTo>
                  <a:pt x="0" y="124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69" name="Freeform 49"/>
          <p:cNvSpPr/>
          <p:nvPr/>
        </p:nvSpPr>
        <p:spPr>
          <a:xfrm>
            <a:off x="4787900" y="4292600"/>
            <a:ext cx="4763" cy="1374775"/>
          </a:xfrm>
          <a:custGeom>
            <a:avLst/>
            <a:gdLst/>
            <a:ahLst/>
            <a:cxnLst>
              <a:cxn ang="0">
                <a:pos x="7562056" y="0"/>
              </a:cxn>
              <a:cxn ang="0">
                <a:pos x="0" y="2147483647"/>
              </a:cxn>
            </a:cxnLst>
            <a:pathLst>
              <a:path w="3" h="866">
                <a:moveTo>
                  <a:pt x="3" y="0"/>
                </a:moveTo>
                <a:lnTo>
                  <a:pt x="0" y="866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0" name="Freeform 50"/>
          <p:cNvSpPr/>
          <p:nvPr/>
        </p:nvSpPr>
        <p:spPr>
          <a:xfrm>
            <a:off x="4994275" y="4292600"/>
            <a:ext cx="9525" cy="617538"/>
          </a:xfrm>
          <a:custGeom>
            <a:avLst/>
            <a:gdLst/>
            <a:ahLst/>
            <a:cxnLst>
              <a:cxn ang="0">
                <a:pos x="15120938" y="0"/>
              </a:cxn>
              <a:cxn ang="0">
                <a:pos x="0" y="980342369"/>
              </a:cxn>
            </a:cxnLst>
            <a:pathLst>
              <a:path w="6" h="389">
                <a:moveTo>
                  <a:pt x="6" y="0"/>
                </a:moveTo>
                <a:lnTo>
                  <a:pt x="0" y="389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1" name="Freeform 51"/>
          <p:cNvSpPr/>
          <p:nvPr/>
        </p:nvSpPr>
        <p:spPr>
          <a:xfrm>
            <a:off x="5219700" y="4292600"/>
            <a:ext cx="1588" cy="40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45160000"/>
              </a:cxn>
            </a:cxnLst>
            <a:pathLst>
              <a:path w="1" h="256">
                <a:moveTo>
                  <a:pt x="0" y="0"/>
                </a:moveTo>
                <a:lnTo>
                  <a:pt x="0" y="256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3" name="Freeform 53"/>
          <p:cNvSpPr/>
          <p:nvPr/>
        </p:nvSpPr>
        <p:spPr>
          <a:xfrm>
            <a:off x="5851525" y="4262438"/>
            <a:ext cx="1588" cy="266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3386250"/>
              </a:cxn>
            </a:cxnLst>
            <a:pathLst>
              <a:path w="1" h="168">
                <a:moveTo>
                  <a:pt x="0" y="0"/>
                </a:moveTo>
                <a:lnTo>
                  <a:pt x="0" y="168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5" name="Freeform 55"/>
          <p:cNvSpPr/>
          <p:nvPr/>
        </p:nvSpPr>
        <p:spPr>
          <a:xfrm>
            <a:off x="4557713" y="5556250"/>
            <a:ext cx="254000" cy="1588"/>
          </a:xfrm>
          <a:custGeom>
            <a:avLst/>
            <a:gdLst/>
            <a:ahLst/>
            <a:cxnLst>
              <a:cxn ang="0">
                <a:pos x="403225000" y="0"/>
              </a:cxn>
              <a:cxn ang="0">
                <a:pos x="0" y="0"/>
              </a:cxn>
            </a:cxnLst>
            <a:pathLst>
              <a:path w="160" h="1">
                <a:moveTo>
                  <a:pt x="160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7" name="Freeform 57"/>
          <p:cNvSpPr/>
          <p:nvPr/>
        </p:nvSpPr>
        <p:spPr>
          <a:xfrm>
            <a:off x="4572000" y="4445000"/>
            <a:ext cx="1266825" cy="20638"/>
          </a:xfrm>
          <a:custGeom>
            <a:avLst/>
            <a:gdLst/>
            <a:ahLst/>
            <a:cxnLst>
              <a:cxn ang="0">
                <a:pos x="2011084688" y="0"/>
              </a:cxn>
              <a:cxn ang="0">
                <a:pos x="0" y="32763619"/>
              </a:cxn>
            </a:cxnLst>
            <a:pathLst>
              <a:path w="798" h="13">
                <a:moveTo>
                  <a:pt x="798" y="0"/>
                </a:moveTo>
                <a:lnTo>
                  <a:pt x="0" y="13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9" name="Freeform 59"/>
          <p:cNvSpPr/>
          <p:nvPr/>
        </p:nvSpPr>
        <p:spPr>
          <a:xfrm>
            <a:off x="4572000" y="4365625"/>
            <a:ext cx="2489200" cy="1588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0" y="0"/>
              </a:cxn>
            </a:cxnLst>
            <a:pathLst>
              <a:path w="1568" h="1">
                <a:moveTo>
                  <a:pt x="1568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80" name="Freeform 60"/>
          <p:cNvSpPr/>
          <p:nvPr/>
        </p:nvSpPr>
        <p:spPr>
          <a:xfrm>
            <a:off x="4572000" y="4724400"/>
            <a:ext cx="647700" cy="1588"/>
          </a:xfrm>
          <a:custGeom>
            <a:avLst/>
            <a:gdLst/>
            <a:ahLst/>
            <a:cxnLst>
              <a:cxn ang="0">
                <a:pos x="1028223750" y="0"/>
              </a:cxn>
              <a:cxn ang="0">
                <a:pos x="0" y="0"/>
              </a:cxn>
            </a:cxnLst>
            <a:pathLst>
              <a:path w="408" h="1">
                <a:moveTo>
                  <a:pt x="408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81" name="Freeform 61"/>
          <p:cNvSpPr/>
          <p:nvPr/>
        </p:nvSpPr>
        <p:spPr>
          <a:xfrm>
            <a:off x="4572000" y="4895850"/>
            <a:ext cx="436563" cy="14288"/>
          </a:xfrm>
          <a:custGeom>
            <a:avLst/>
            <a:gdLst/>
            <a:ahLst/>
            <a:cxnLst>
              <a:cxn ang="0">
                <a:pos x="693044556" y="22682994"/>
              </a:cxn>
              <a:cxn ang="0">
                <a:pos x="0" y="0"/>
              </a:cxn>
            </a:cxnLst>
            <a:pathLst>
              <a:path w="275" h="9">
                <a:moveTo>
                  <a:pt x="275" y="9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82" name="Oval 62"/>
          <p:cNvSpPr/>
          <p:nvPr/>
        </p:nvSpPr>
        <p:spPr>
          <a:xfrm>
            <a:off x="4787900" y="55165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0783" name="Oval 63"/>
          <p:cNvSpPr/>
          <p:nvPr/>
        </p:nvSpPr>
        <p:spPr>
          <a:xfrm>
            <a:off x="5003800" y="48688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0784" name="Oval 64"/>
          <p:cNvSpPr/>
          <p:nvPr/>
        </p:nvSpPr>
        <p:spPr>
          <a:xfrm>
            <a:off x="5795963" y="4437063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0785" name="Oval 65"/>
          <p:cNvSpPr/>
          <p:nvPr/>
        </p:nvSpPr>
        <p:spPr>
          <a:xfrm>
            <a:off x="5219700" y="46529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0788" name="Oval 68"/>
          <p:cNvSpPr/>
          <p:nvPr/>
        </p:nvSpPr>
        <p:spPr>
          <a:xfrm>
            <a:off x="7092950" y="4365625"/>
            <a:ext cx="71438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pSp>
        <p:nvGrpSpPr>
          <p:cNvPr id="30825" name="Group 105"/>
          <p:cNvGrpSpPr/>
          <p:nvPr/>
        </p:nvGrpSpPr>
        <p:grpSpPr>
          <a:xfrm>
            <a:off x="539750" y="188913"/>
            <a:ext cx="7920038" cy="1008062"/>
            <a:chOff x="340" y="2251"/>
            <a:chExt cx="5398" cy="971"/>
          </a:xfrm>
        </p:grpSpPr>
        <p:sp>
          <p:nvSpPr>
            <p:cNvPr id="15379" name="Rectangle 106"/>
            <p:cNvSpPr/>
            <p:nvPr/>
          </p:nvSpPr>
          <p:spPr>
            <a:xfrm>
              <a:off x="4839" y="2737"/>
              <a:ext cx="899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80" name="Rectangle 107"/>
            <p:cNvSpPr/>
            <p:nvPr/>
          </p:nvSpPr>
          <p:spPr>
            <a:xfrm>
              <a:off x="3939" y="2737"/>
              <a:ext cx="900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81" name="Rectangle 108"/>
            <p:cNvSpPr/>
            <p:nvPr/>
          </p:nvSpPr>
          <p:spPr>
            <a:xfrm>
              <a:off x="3040" y="2737"/>
              <a:ext cx="899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82" name="Rectangle 109"/>
            <p:cNvSpPr/>
            <p:nvPr/>
          </p:nvSpPr>
          <p:spPr>
            <a:xfrm>
              <a:off x="2141" y="2737"/>
              <a:ext cx="899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83" name="Rectangle 110"/>
            <p:cNvSpPr/>
            <p:nvPr/>
          </p:nvSpPr>
          <p:spPr>
            <a:xfrm>
              <a:off x="1239" y="2737"/>
              <a:ext cx="902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84" name="Rectangle 111"/>
            <p:cNvSpPr/>
            <p:nvPr/>
          </p:nvSpPr>
          <p:spPr>
            <a:xfrm>
              <a:off x="340" y="2737"/>
              <a:ext cx="899" cy="485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85" name="Rectangle 112"/>
            <p:cNvSpPr/>
            <p:nvPr/>
          </p:nvSpPr>
          <p:spPr>
            <a:xfrm>
              <a:off x="4839" y="2251"/>
              <a:ext cx="899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86" name="Rectangle 113"/>
            <p:cNvSpPr/>
            <p:nvPr/>
          </p:nvSpPr>
          <p:spPr>
            <a:xfrm>
              <a:off x="3939" y="2251"/>
              <a:ext cx="900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87" name="Rectangle 114"/>
            <p:cNvSpPr/>
            <p:nvPr/>
          </p:nvSpPr>
          <p:spPr>
            <a:xfrm>
              <a:off x="3040" y="2251"/>
              <a:ext cx="899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88" name="Rectangle 115"/>
            <p:cNvSpPr/>
            <p:nvPr/>
          </p:nvSpPr>
          <p:spPr>
            <a:xfrm>
              <a:off x="2141" y="2251"/>
              <a:ext cx="899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89" name="Rectangle 116"/>
            <p:cNvSpPr/>
            <p:nvPr/>
          </p:nvSpPr>
          <p:spPr>
            <a:xfrm>
              <a:off x="1239" y="2251"/>
              <a:ext cx="902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90" name="Rectangle 117"/>
            <p:cNvSpPr/>
            <p:nvPr/>
          </p:nvSpPr>
          <p:spPr>
            <a:xfrm>
              <a:off x="340" y="2251"/>
              <a:ext cx="899" cy="486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5391" name="Line 118"/>
            <p:cNvSpPr/>
            <p:nvPr/>
          </p:nvSpPr>
          <p:spPr>
            <a:xfrm>
              <a:off x="340" y="2251"/>
              <a:ext cx="5398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92" name="Line 119"/>
            <p:cNvSpPr/>
            <p:nvPr/>
          </p:nvSpPr>
          <p:spPr>
            <a:xfrm>
              <a:off x="340" y="3222"/>
              <a:ext cx="5398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93" name="Line 120"/>
            <p:cNvSpPr/>
            <p:nvPr/>
          </p:nvSpPr>
          <p:spPr>
            <a:xfrm>
              <a:off x="340" y="2251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94" name="Line 121"/>
            <p:cNvSpPr/>
            <p:nvPr/>
          </p:nvSpPr>
          <p:spPr>
            <a:xfrm>
              <a:off x="5738" y="2251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95" name="Line 122"/>
            <p:cNvSpPr/>
            <p:nvPr/>
          </p:nvSpPr>
          <p:spPr>
            <a:xfrm>
              <a:off x="340" y="2737"/>
              <a:ext cx="5398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96" name="Line 123"/>
            <p:cNvSpPr/>
            <p:nvPr/>
          </p:nvSpPr>
          <p:spPr>
            <a:xfrm>
              <a:off x="1239" y="2251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97" name="Line 124"/>
            <p:cNvSpPr/>
            <p:nvPr/>
          </p:nvSpPr>
          <p:spPr>
            <a:xfrm>
              <a:off x="2141" y="2251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98" name="Line 125"/>
            <p:cNvSpPr/>
            <p:nvPr/>
          </p:nvSpPr>
          <p:spPr>
            <a:xfrm>
              <a:off x="3040" y="2251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99" name="Line 126"/>
            <p:cNvSpPr/>
            <p:nvPr/>
          </p:nvSpPr>
          <p:spPr>
            <a:xfrm>
              <a:off x="3939" y="2251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400" name="Line 127"/>
            <p:cNvSpPr/>
            <p:nvPr/>
          </p:nvSpPr>
          <p:spPr>
            <a:xfrm>
              <a:off x="4839" y="2251"/>
              <a:ext cx="0" cy="971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401" name="WordArt 128"/>
            <p:cNvSpPr>
              <a:spLocks noTextEdit="1"/>
            </p:cNvSpPr>
            <p:nvPr/>
          </p:nvSpPr>
          <p:spPr>
            <a:xfrm>
              <a:off x="703" y="2341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02" name="WordArt 129"/>
            <p:cNvSpPr>
              <a:spLocks noTextEdit="1"/>
            </p:cNvSpPr>
            <p:nvPr/>
          </p:nvSpPr>
          <p:spPr>
            <a:xfrm>
              <a:off x="612" y="2795"/>
              <a:ext cx="272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03" name="WordArt 130"/>
            <p:cNvSpPr>
              <a:spLocks noTextEdit="1"/>
            </p:cNvSpPr>
            <p:nvPr/>
          </p:nvSpPr>
          <p:spPr>
            <a:xfrm>
              <a:off x="1565" y="2341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04" name="WordArt 131"/>
            <p:cNvSpPr>
              <a:spLocks noTextEdit="1"/>
            </p:cNvSpPr>
            <p:nvPr/>
          </p:nvSpPr>
          <p:spPr>
            <a:xfrm>
              <a:off x="2517" y="2341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05" name="WordArt 132"/>
            <p:cNvSpPr>
              <a:spLocks noTextEdit="1"/>
            </p:cNvSpPr>
            <p:nvPr/>
          </p:nvSpPr>
          <p:spPr>
            <a:xfrm>
              <a:off x="3424" y="2341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06" name="WordArt 133"/>
            <p:cNvSpPr>
              <a:spLocks noTextEdit="1"/>
            </p:cNvSpPr>
            <p:nvPr/>
          </p:nvSpPr>
          <p:spPr>
            <a:xfrm>
              <a:off x="4331" y="2341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07" name="WordArt 134"/>
            <p:cNvSpPr>
              <a:spLocks noTextEdit="1"/>
            </p:cNvSpPr>
            <p:nvPr/>
          </p:nvSpPr>
          <p:spPr>
            <a:xfrm>
              <a:off x="5103" y="2341"/>
              <a:ext cx="393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08" name="WordArt 135"/>
            <p:cNvSpPr>
              <a:spLocks noTextEdit="1"/>
            </p:cNvSpPr>
            <p:nvPr/>
          </p:nvSpPr>
          <p:spPr>
            <a:xfrm>
              <a:off x="2381" y="2840"/>
              <a:ext cx="363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09" name="WordArt 136"/>
            <p:cNvSpPr>
              <a:spLocks noTextEdit="1"/>
            </p:cNvSpPr>
            <p:nvPr/>
          </p:nvSpPr>
          <p:spPr>
            <a:xfrm>
              <a:off x="3243" y="2840"/>
              <a:ext cx="363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10" name="WordArt 137"/>
            <p:cNvSpPr>
              <a:spLocks noTextEdit="1"/>
            </p:cNvSpPr>
            <p:nvPr/>
          </p:nvSpPr>
          <p:spPr>
            <a:xfrm>
              <a:off x="4966" y="2840"/>
              <a:ext cx="635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-0,5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11" name="WordArt 138"/>
            <p:cNvSpPr>
              <a:spLocks noTextEdit="1"/>
            </p:cNvSpPr>
            <p:nvPr/>
          </p:nvSpPr>
          <p:spPr>
            <a:xfrm>
              <a:off x="4195" y="2840"/>
              <a:ext cx="363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12" name="WordArt 139"/>
            <p:cNvSpPr>
              <a:spLocks noTextEdit="1"/>
            </p:cNvSpPr>
            <p:nvPr/>
          </p:nvSpPr>
          <p:spPr>
            <a:xfrm>
              <a:off x="1519" y="2840"/>
              <a:ext cx="363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3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3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0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3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0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0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308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2" grpId="0" animBg="1"/>
      <p:bldP spid="30783" grpId="0" animBg="1"/>
      <p:bldP spid="30784" grpId="0" animBg="1"/>
      <p:bldP spid="30785" grpId="0" animBg="1"/>
      <p:bldP spid="3078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2807" name="Group 39"/>
          <p:cNvGrpSpPr/>
          <p:nvPr/>
        </p:nvGrpSpPr>
        <p:grpSpPr>
          <a:xfrm>
            <a:off x="468313" y="188913"/>
            <a:ext cx="8135937" cy="1008062"/>
            <a:chOff x="340" y="3294"/>
            <a:chExt cx="5398" cy="998"/>
          </a:xfrm>
        </p:grpSpPr>
        <p:sp>
          <p:nvSpPr>
            <p:cNvPr id="16414" name="Rectangle 5"/>
            <p:cNvSpPr/>
            <p:nvPr/>
          </p:nvSpPr>
          <p:spPr>
            <a:xfrm>
              <a:off x="4838" y="3794"/>
              <a:ext cx="900" cy="49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15" name="Rectangle 6"/>
            <p:cNvSpPr/>
            <p:nvPr/>
          </p:nvSpPr>
          <p:spPr>
            <a:xfrm>
              <a:off x="3939" y="3794"/>
              <a:ext cx="899" cy="49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16" name="Rectangle 7"/>
            <p:cNvSpPr/>
            <p:nvPr/>
          </p:nvSpPr>
          <p:spPr>
            <a:xfrm>
              <a:off x="3040" y="3794"/>
              <a:ext cx="899" cy="49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17" name="Rectangle 8"/>
            <p:cNvSpPr/>
            <p:nvPr/>
          </p:nvSpPr>
          <p:spPr>
            <a:xfrm>
              <a:off x="2140" y="3794"/>
              <a:ext cx="900" cy="49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18" name="Rectangle 9"/>
            <p:cNvSpPr/>
            <p:nvPr/>
          </p:nvSpPr>
          <p:spPr>
            <a:xfrm>
              <a:off x="1239" y="3794"/>
              <a:ext cx="901" cy="49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19" name="Rectangle 10"/>
            <p:cNvSpPr/>
            <p:nvPr/>
          </p:nvSpPr>
          <p:spPr>
            <a:xfrm>
              <a:off x="340" y="3794"/>
              <a:ext cx="899" cy="498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20" name="Rectangle 11"/>
            <p:cNvSpPr/>
            <p:nvPr/>
          </p:nvSpPr>
          <p:spPr>
            <a:xfrm>
              <a:off x="4838" y="3294"/>
              <a:ext cx="900" cy="50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21" name="Rectangle 12"/>
            <p:cNvSpPr/>
            <p:nvPr/>
          </p:nvSpPr>
          <p:spPr>
            <a:xfrm>
              <a:off x="3939" y="3294"/>
              <a:ext cx="899" cy="50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22" name="Rectangle 13"/>
            <p:cNvSpPr/>
            <p:nvPr/>
          </p:nvSpPr>
          <p:spPr>
            <a:xfrm>
              <a:off x="3040" y="3294"/>
              <a:ext cx="899" cy="50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23" name="Rectangle 14"/>
            <p:cNvSpPr/>
            <p:nvPr/>
          </p:nvSpPr>
          <p:spPr>
            <a:xfrm>
              <a:off x="2140" y="3294"/>
              <a:ext cx="900" cy="50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24" name="Rectangle 15"/>
            <p:cNvSpPr/>
            <p:nvPr/>
          </p:nvSpPr>
          <p:spPr>
            <a:xfrm>
              <a:off x="1239" y="3294"/>
              <a:ext cx="901" cy="50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25" name="Rectangle 16"/>
            <p:cNvSpPr/>
            <p:nvPr/>
          </p:nvSpPr>
          <p:spPr>
            <a:xfrm>
              <a:off x="340" y="3294"/>
              <a:ext cx="899" cy="50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buNone/>
              </a:pPr>
              <a:endParaRPr lang="ru-RU" altLang="ru-RU" sz="2800" dirty="0"/>
            </a:p>
          </p:txBody>
        </p:sp>
        <p:sp>
          <p:nvSpPr>
            <p:cNvPr id="16426" name="Line 17"/>
            <p:cNvSpPr/>
            <p:nvPr/>
          </p:nvSpPr>
          <p:spPr>
            <a:xfrm>
              <a:off x="340" y="3294"/>
              <a:ext cx="5398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27" name="Line 18"/>
            <p:cNvSpPr/>
            <p:nvPr/>
          </p:nvSpPr>
          <p:spPr>
            <a:xfrm>
              <a:off x="340" y="4292"/>
              <a:ext cx="5398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28" name="Line 19"/>
            <p:cNvSpPr/>
            <p:nvPr/>
          </p:nvSpPr>
          <p:spPr>
            <a:xfrm>
              <a:off x="340" y="3294"/>
              <a:ext cx="0" cy="998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29" name="Line 20"/>
            <p:cNvSpPr/>
            <p:nvPr/>
          </p:nvSpPr>
          <p:spPr>
            <a:xfrm>
              <a:off x="5738" y="3294"/>
              <a:ext cx="0" cy="998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30" name="Line 21"/>
            <p:cNvSpPr/>
            <p:nvPr/>
          </p:nvSpPr>
          <p:spPr>
            <a:xfrm>
              <a:off x="340" y="3794"/>
              <a:ext cx="5398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31" name="Line 22"/>
            <p:cNvSpPr/>
            <p:nvPr/>
          </p:nvSpPr>
          <p:spPr>
            <a:xfrm>
              <a:off x="1239" y="3294"/>
              <a:ext cx="0" cy="998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32" name="Line 23"/>
            <p:cNvSpPr/>
            <p:nvPr/>
          </p:nvSpPr>
          <p:spPr>
            <a:xfrm>
              <a:off x="2140" y="3294"/>
              <a:ext cx="0" cy="998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33" name="Line 24"/>
            <p:cNvSpPr/>
            <p:nvPr/>
          </p:nvSpPr>
          <p:spPr>
            <a:xfrm>
              <a:off x="3040" y="3294"/>
              <a:ext cx="0" cy="998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34" name="Line 25"/>
            <p:cNvSpPr/>
            <p:nvPr/>
          </p:nvSpPr>
          <p:spPr>
            <a:xfrm>
              <a:off x="3939" y="3294"/>
              <a:ext cx="0" cy="998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35" name="Line 26"/>
            <p:cNvSpPr/>
            <p:nvPr/>
          </p:nvSpPr>
          <p:spPr>
            <a:xfrm>
              <a:off x="4838" y="3294"/>
              <a:ext cx="0" cy="998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36" name="WordArt 27"/>
            <p:cNvSpPr>
              <a:spLocks noTextEdit="1"/>
            </p:cNvSpPr>
            <p:nvPr/>
          </p:nvSpPr>
          <p:spPr>
            <a:xfrm>
              <a:off x="657" y="3385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37" name="WordArt 28"/>
            <p:cNvSpPr>
              <a:spLocks noTextEdit="1"/>
            </p:cNvSpPr>
            <p:nvPr/>
          </p:nvSpPr>
          <p:spPr>
            <a:xfrm>
              <a:off x="612" y="3838"/>
              <a:ext cx="272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38" name="WordArt 29"/>
            <p:cNvSpPr>
              <a:spLocks noTextEdit="1"/>
            </p:cNvSpPr>
            <p:nvPr/>
          </p:nvSpPr>
          <p:spPr>
            <a:xfrm>
              <a:off x="1565" y="3385"/>
              <a:ext cx="318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39" name="WordArt 30"/>
            <p:cNvSpPr>
              <a:spLocks noTextEdit="1"/>
            </p:cNvSpPr>
            <p:nvPr/>
          </p:nvSpPr>
          <p:spPr>
            <a:xfrm>
              <a:off x="2472" y="3385"/>
              <a:ext cx="318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40" name="WordArt 31"/>
            <p:cNvSpPr>
              <a:spLocks noTextEdit="1"/>
            </p:cNvSpPr>
            <p:nvPr/>
          </p:nvSpPr>
          <p:spPr>
            <a:xfrm>
              <a:off x="3334" y="3385"/>
              <a:ext cx="318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41" name="WordArt 32"/>
            <p:cNvSpPr>
              <a:spLocks noTextEdit="1"/>
            </p:cNvSpPr>
            <p:nvPr/>
          </p:nvSpPr>
          <p:spPr>
            <a:xfrm>
              <a:off x="4241" y="3385"/>
              <a:ext cx="318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42" name="WordArt 33"/>
            <p:cNvSpPr>
              <a:spLocks noTextEdit="1"/>
            </p:cNvSpPr>
            <p:nvPr/>
          </p:nvSpPr>
          <p:spPr>
            <a:xfrm>
              <a:off x="4966" y="3385"/>
              <a:ext cx="589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43" name="WordArt 34"/>
            <p:cNvSpPr>
              <a:spLocks noTextEdit="1"/>
            </p:cNvSpPr>
            <p:nvPr/>
          </p:nvSpPr>
          <p:spPr>
            <a:xfrm>
              <a:off x="1655" y="3884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44" name="WordArt 35"/>
            <p:cNvSpPr>
              <a:spLocks noTextEdit="1"/>
            </p:cNvSpPr>
            <p:nvPr/>
          </p:nvSpPr>
          <p:spPr>
            <a:xfrm>
              <a:off x="3424" y="3884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45" name="WordArt 36"/>
            <p:cNvSpPr>
              <a:spLocks noTextEdit="1"/>
            </p:cNvSpPr>
            <p:nvPr/>
          </p:nvSpPr>
          <p:spPr>
            <a:xfrm>
              <a:off x="2517" y="3884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46" name="WordArt 37"/>
            <p:cNvSpPr>
              <a:spLocks noTextEdit="1"/>
            </p:cNvSpPr>
            <p:nvPr/>
          </p:nvSpPr>
          <p:spPr>
            <a:xfrm>
              <a:off x="4286" y="3884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47" name="WordArt 38"/>
            <p:cNvSpPr>
              <a:spLocks noTextEdit="1"/>
            </p:cNvSpPr>
            <p:nvPr/>
          </p:nvSpPr>
          <p:spPr>
            <a:xfrm>
              <a:off x="5057" y="3884"/>
              <a:ext cx="499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0,5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16387" name="Object 40"/>
          <p:cNvGraphicFramePr>
            <a:graphicFrameLocks noChangeAspect="1"/>
          </p:cNvGraphicFramePr>
          <p:nvPr/>
        </p:nvGraphicFramePr>
        <p:xfrm>
          <a:off x="1763713" y="1425575"/>
          <a:ext cx="5761037" cy="543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5181600" imgH="4886325" progId="GraphCtrl.Document">
                  <p:embed/>
                </p:oleObj>
              </mc:Choice>
              <mc:Fallback>
                <p:oleObj name="" r:id="rId1" imgW="5181600" imgH="4886325" progId="GraphCtrl.Document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63713" y="1425575"/>
                        <a:ext cx="5761037" cy="5432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Freeform 41"/>
          <p:cNvSpPr/>
          <p:nvPr/>
        </p:nvSpPr>
        <p:spPr>
          <a:xfrm>
            <a:off x="7092950" y="4221163"/>
            <a:ext cx="1588" cy="196850"/>
          </a:xfrm>
          <a:custGeom>
            <a:avLst/>
            <a:gdLst/>
            <a:ahLst/>
            <a:cxnLst>
              <a:cxn ang="0">
                <a:pos x="0" y="312499375"/>
              </a:cxn>
              <a:cxn ang="0">
                <a:pos x="0" y="0"/>
              </a:cxn>
            </a:cxnLst>
            <a:pathLst>
              <a:path w="1" h="124">
                <a:moveTo>
                  <a:pt x="0" y="124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89" name="Freeform 42"/>
          <p:cNvSpPr/>
          <p:nvPr/>
        </p:nvSpPr>
        <p:spPr>
          <a:xfrm>
            <a:off x="4787900" y="4292600"/>
            <a:ext cx="4763" cy="1374775"/>
          </a:xfrm>
          <a:custGeom>
            <a:avLst/>
            <a:gdLst/>
            <a:ahLst/>
            <a:cxnLst>
              <a:cxn ang="0">
                <a:pos x="7562056" y="0"/>
              </a:cxn>
              <a:cxn ang="0">
                <a:pos x="0" y="2147483647"/>
              </a:cxn>
            </a:cxnLst>
            <a:pathLst>
              <a:path w="3" h="866">
                <a:moveTo>
                  <a:pt x="3" y="0"/>
                </a:moveTo>
                <a:lnTo>
                  <a:pt x="0" y="866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90" name="Freeform 43"/>
          <p:cNvSpPr/>
          <p:nvPr/>
        </p:nvSpPr>
        <p:spPr>
          <a:xfrm>
            <a:off x="4994275" y="4292600"/>
            <a:ext cx="9525" cy="617538"/>
          </a:xfrm>
          <a:custGeom>
            <a:avLst/>
            <a:gdLst/>
            <a:ahLst/>
            <a:cxnLst>
              <a:cxn ang="0">
                <a:pos x="15120938" y="0"/>
              </a:cxn>
              <a:cxn ang="0">
                <a:pos x="0" y="980342369"/>
              </a:cxn>
            </a:cxnLst>
            <a:pathLst>
              <a:path w="6" h="389">
                <a:moveTo>
                  <a:pt x="6" y="0"/>
                </a:moveTo>
                <a:lnTo>
                  <a:pt x="0" y="389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91" name="Freeform 44"/>
          <p:cNvSpPr/>
          <p:nvPr/>
        </p:nvSpPr>
        <p:spPr>
          <a:xfrm>
            <a:off x="5219700" y="4292600"/>
            <a:ext cx="1588" cy="40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45160000"/>
              </a:cxn>
            </a:cxnLst>
            <a:pathLst>
              <a:path w="1" h="256">
                <a:moveTo>
                  <a:pt x="0" y="0"/>
                </a:moveTo>
                <a:lnTo>
                  <a:pt x="0" y="256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92" name="Freeform 45"/>
          <p:cNvSpPr/>
          <p:nvPr/>
        </p:nvSpPr>
        <p:spPr>
          <a:xfrm>
            <a:off x="5851525" y="4262438"/>
            <a:ext cx="1588" cy="266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3386250"/>
              </a:cxn>
            </a:cxnLst>
            <a:pathLst>
              <a:path w="1" h="168">
                <a:moveTo>
                  <a:pt x="0" y="0"/>
                </a:moveTo>
                <a:lnTo>
                  <a:pt x="0" y="168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93" name="Freeform 46"/>
          <p:cNvSpPr/>
          <p:nvPr/>
        </p:nvSpPr>
        <p:spPr>
          <a:xfrm>
            <a:off x="4557713" y="5556250"/>
            <a:ext cx="254000" cy="1588"/>
          </a:xfrm>
          <a:custGeom>
            <a:avLst/>
            <a:gdLst/>
            <a:ahLst/>
            <a:cxnLst>
              <a:cxn ang="0">
                <a:pos x="403225000" y="0"/>
              </a:cxn>
              <a:cxn ang="0">
                <a:pos x="0" y="0"/>
              </a:cxn>
            </a:cxnLst>
            <a:pathLst>
              <a:path w="160" h="1">
                <a:moveTo>
                  <a:pt x="160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94" name="Freeform 47"/>
          <p:cNvSpPr/>
          <p:nvPr/>
        </p:nvSpPr>
        <p:spPr>
          <a:xfrm>
            <a:off x="4572000" y="4445000"/>
            <a:ext cx="1266825" cy="20638"/>
          </a:xfrm>
          <a:custGeom>
            <a:avLst/>
            <a:gdLst/>
            <a:ahLst/>
            <a:cxnLst>
              <a:cxn ang="0">
                <a:pos x="2011084688" y="0"/>
              </a:cxn>
              <a:cxn ang="0">
                <a:pos x="0" y="32763619"/>
              </a:cxn>
            </a:cxnLst>
            <a:pathLst>
              <a:path w="798" h="13">
                <a:moveTo>
                  <a:pt x="798" y="0"/>
                </a:moveTo>
                <a:lnTo>
                  <a:pt x="0" y="13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95" name="Freeform 48"/>
          <p:cNvSpPr/>
          <p:nvPr/>
        </p:nvSpPr>
        <p:spPr>
          <a:xfrm>
            <a:off x="4572000" y="4365625"/>
            <a:ext cx="2489200" cy="1588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0" y="0"/>
              </a:cxn>
            </a:cxnLst>
            <a:pathLst>
              <a:path w="1568" h="1">
                <a:moveTo>
                  <a:pt x="1568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96" name="Freeform 49"/>
          <p:cNvSpPr/>
          <p:nvPr/>
        </p:nvSpPr>
        <p:spPr>
          <a:xfrm>
            <a:off x="4572000" y="4724400"/>
            <a:ext cx="647700" cy="1588"/>
          </a:xfrm>
          <a:custGeom>
            <a:avLst/>
            <a:gdLst/>
            <a:ahLst/>
            <a:cxnLst>
              <a:cxn ang="0">
                <a:pos x="1028223750" y="0"/>
              </a:cxn>
              <a:cxn ang="0">
                <a:pos x="0" y="0"/>
              </a:cxn>
            </a:cxnLst>
            <a:pathLst>
              <a:path w="408" h="1">
                <a:moveTo>
                  <a:pt x="408" y="0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97" name="Freeform 50"/>
          <p:cNvSpPr/>
          <p:nvPr/>
        </p:nvSpPr>
        <p:spPr>
          <a:xfrm>
            <a:off x="4572000" y="4895850"/>
            <a:ext cx="436563" cy="14288"/>
          </a:xfrm>
          <a:custGeom>
            <a:avLst/>
            <a:gdLst/>
            <a:ahLst/>
            <a:cxnLst>
              <a:cxn ang="0">
                <a:pos x="693044556" y="22682994"/>
              </a:cxn>
              <a:cxn ang="0">
                <a:pos x="0" y="0"/>
              </a:cxn>
            </a:cxnLst>
            <a:pathLst>
              <a:path w="275" h="9">
                <a:moveTo>
                  <a:pt x="275" y="9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98" name="Oval 51"/>
          <p:cNvSpPr/>
          <p:nvPr/>
        </p:nvSpPr>
        <p:spPr>
          <a:xfrm>
            <a:off x="4787900" y="55165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6399" name="Oval 52"/>
          <p:cNvSpPr/>
          <p:nvPr/>
        </p:nvSpPr>
        <p:spPr>
          <a:xfrm>
            <a:off x="5003800" y="48688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6400" name="Oval 53"/>
          <p:cNvSpPr/>
          <p:nvPr/>
        </p:nvSpPr>
        <p:spPr>
          <a:xfrm>
            <a:off x="5795963" y="4437063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6401" name="Oval 54"/>
          <p:cNvSpPr/>
          <p:nvPr/>
        </p:nvSpPr>
        <p:spPr>
          <a:xfrm>
            <a:off x="5219700" y="46529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6402" name="Oval 55"/>
          <p:cNvSpPr/>
          <p:nvPr/>
        </p:nvSpPr>
        <p:spPr>
          <a:xfrm>
            <a:off x="7092950" y="4365625"/>
            <a:ext cx="71438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2824" name="Oval 56"/>
          <p:cNvSpPr/>
          <p:nvPr/>
        </p:nvSpPr>
        <p:spPr>
          <a:xfrm>
            <a:off x="3276600" y="40052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2825" name="Oval 57"/>
          <p:cNvSpPr/>
          <p:nvPr/>
        </p:nvSpPr>
        <p:spPr>
          <a:xfrm>
            <a:off x="4284663" y="2997200"/>
            <a:ext cx="71437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2826" name="Oval 58"/>
          <p:cNvSpPr/>
          <p:nvPr/>
        </p:nvSpPr>
        <p:spPr>
          <a:xfrm>
            <a:off x="1979613" y="4149725"/>
            <a:ext cx="71437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2828" name="Oval 60"/>
          <p:cNvSpPr/>
          <p:nvPr/>
        </p:nvSpPr>
        <p:spPr>
          <a:xfrm>
            <a:off x="3851275" y="37893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2829" name="Oval 61"/>
          <p:cNvSpPr/>
          <p:nvPr/>
        </p:nvSpPr>
        <p:spPr>
          <a:xfrm>
            <a:off x="4067175" y="35734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32831" name="Object 63"/>
          <p:cNvGraphicFramePr>
            <a:graphicFrameLocks noChangeAspect="1"/>
          </p:cNvGraphicFramePr>
          <p:nvPr>
            <p:ph/>
          </p:nvPr>
        </p:nvGraphicFramePr>
        <p:xfrm>
          <a:off x="1763713" y="1412875"/>
          <a:ext cx="5761037" cy="544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5181600" imgH="5267325" progId="GraphCtrl.Document">
                  <p:embed/>
                </p:oleObj>
              </mc:Choice>
              <mc:Fallback>
                <p:oleObj name="" r:id="rId3" imgW="5181600" imgH="5267325" progId="GraphCtrl.Document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4"/>
                      <a:srcRect b="5640"/>
                      <a:stretch>
                        <a:fillRect/>
                      </a:stretch>
                    </p:blipFill>
                    <p:spPr>
                      <a:xfrm>
                        <a:off x="1763713" y="1412875"/>
                        <a:ext cx="5761037" cy="54451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33" name="Rectangle 65"/>
          <p:cNvSpPr>
            <a:spLocks noChangeArrowheads="1"/>
          </p:cNvSpPr>
          <p:nvPr/>
        </p:nvSpPr>
        <p:spPr bwMode="auto">
          <a:xfrm>
            <a:off x="6011863" y="5516563"/>
            <a:ext cx="2952750" cy="914400"/>
          </a:xfrm>
          <a:prstGeom prst="rect">
            <a:avLst/>
          </a:prstGeom>
          <a:gradFill rotWithShape="1">
            <a:gsLst>
              <a:gs pos="0">
                <a:srgbClr val="C0C0C0">
                  <a:alpha val="99001"/>
                </a:srgbClr>
              </a:gs>
              <a:gs pos="50000">
                <a:srgbClr val="C0C0C0">
                  <a:gamma/>
                  <a:tint val="0"/>
                  <a:invGamma/>
                </a:srgbClr>
              </a:gs>
              <a:gs pos="100000">
                <a:srgbClr val="C0C0C0">
                  <a:alpha val="99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гипербола</a:t>
            </a:r>
            <a:endParaRPr kumimoji="0" lang="ru-RU" altLang="ru-RU" sz="2800" b="1" i="1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32834" name="Freeform 66"/>
          <p:cNvSpPr/>
          <p:nvPr/>
        </p:nvSpPr>
        <p:spPr>
          <a:xfrm>
            <a:off x="4318000" y="3305175"/>
            <a:ext cx="2533650" cy="2293938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0" y="0"/>
              </a:cxn>
            </a:cxnLst>
            <a:pathLst>
              <a:path w="1596" h="1445">
                <a:moveTo>
                  <a:pt x="1596" y="1445"/>
                </a:moveTo>
                <a:lnTo>
                  <a:pt x="0" y="0"/>
                </a:lnTo>
              </a:path>
            </a:pathLst>
          </a:custGeom>
          <a:noFill/>
          <a:ln w="41275" cap="flat" cmpd="sng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835" name="Freeform 67"/>
          <p:cNvSpPr/>
          <p:nvPr/>
        </p:nvSpPr>
        <p:spPr>
          <a:xfrm>
            <a:off x="4811713" y="5402263"/>
            <a:ext cx="1406525" cy="295275"/>
          </a:xfrm>
          <a:custGeom>
            <a:avLst/>
            <a:gdLst/>
            <a:ahLst/>
            <a:cxnLst>
              <a:cxn ang="0">
                <a:pos x="2147483647" y="468749063"/>
              </a:cxn>
              <a:cxn ang="0">
                <a:pos x="0" y="0"/>
              </a:cxn>
            </a:cxnLst>
            <a:pathLst>
              <a:path w="886" h="186">
                <a:moveTo>
                  <a:pt x="886" y="186"/>
                </a:moveTo>
                <a:lnTo>
                  <a:pt x="0" y="0"/>
                </a:lnTo>
              </a:path>
            </a:pathLst>
          </a:custGeom>
          <a:noFill/>
          <a:ln w="41275" cap="flat" cmpd="sng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32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2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2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3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1000"/>
                                        <p:tgtEl>
                                          <p:spTgt spid="32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24" grpId="0" animBg="1"/>
      <p:bldP spid="32825" grpId="0" animBg="1"/>
      <p:bldP spid="32826" grpId="0" animBg="1"/>
      <p:bldP spid="32828" grpId="0" animBg="1"/>
      <p:bldP spid="328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Особенности графиков.</a:t>
            </a:r>
            <a:endParaRPr lang="ru-RU" altLang="ru-RU" sz="3600" b="1" i="1" dirty="0">
              <a:solidFill>
                <a:srgbClr val="A5002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>
            <p:ph idx="1"/>
          </p:nvPr>
        </p:nvGraphicFramePr>
        <p:xfrm>
          <a:off x="2124075" y="1341438"/>
          <a:ext cx="5334000" cy="522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5181600" imgH="5076825" progId="GraphCtrl.Document">
                  <p:embed/>
                </p:oleObj>
              </mc:Choice>
              <mc:Fallback>
                <p:oleObj name="" r:id="rId1" imgW="5181600" imgH="5076825" progId="GraphCtrl.Document">
                  <p:embed/>
                  <p:pic>
                    <p:nvPicPr>
                      <p:cNvPr id="0" name="Изображение 3080"/>
                      <p:cNvPicPr/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>
                      <a:xfrm>
                        <a:off x="2124075" y="1341438"/>
                        <a:ext cx="5334000" cy="522605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6" name="Oval 6"/>
          <p:cNvSpPr/>
          <p:nvPr/>
        </p:nvSpPr>
        <p:spPr>
          <a:xfrm>
            <a:off x="5076825" y="2781300"/>
            <a:ext cx="71438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5847" name="Oval 7"/>
          <p:cNvSpPr/>
          <p:nvPr/>
        </p:nvSpPr>
        <p:spPr>
          <a:xfrm>
            <a:off x="4284663" y="5157788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5848" name="Oval 8"/>
          <p:cNvSpPr/>
          <p:nvPr/>
        </p:nvSpPr>
        <p:spPr>
          <a:xfrm>
            <a:off x="5867400" y="35734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5849" name="Oval 9"/>
          <p:cNvSpPr/>
          <p:nvPr/>
        </p:nvSpPr>
        <p:spPr>
          <a:xfrm>
            <a:off x="3492500" y="4365625"/>
            <a:ext cx="71438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5850" name="Oval 10"/>
          <p:cNvSpPr/>
          <p:nvPr/>
        </p:nvSpPr>
        <p:spPr>
          <a:xfrm>
            <a:off x="7019925" y="37893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5851" name="Oval 11"/>
          <p:cNvSpPr/>
          <p:nvPr/>
        </p:nvSpPr>
        <p:spPr>
          <a:xfrm>
            <a:off x="2339975" y="4149725"/>
            <a:ext cx="71438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5852" name="Freeform 12"/>
          <p:cNvSpPr/>
          <p:nvPr/>
        </p:nvSpPr>
        <p:spPr>
          <a:xfrm>
            <a:off x="2378075" y="3798888"/>
            <a:ext cx="4683125" cy="365125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0" y="579635938"/>
              </a:cxn>
            </a:cxnLst>
            <a:pathLst>
              <a:path w="2950" h="230">
                <a:moveTo>
                  <a:pt x="2950" y="0"/>
                </a:moveTo>
                <a:lnTo>
                  <a:pt x="0" y="230"/>
                </a:lnTo>
              </a:path>
            </a:pathLst>
          </a:custGeom>
          <a:noFill/>
          <a:ln w="25400" cap="flat" cmpd="sng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5853" name="Freeform 13"/>
          <p:cNvSpPr/>
          <p:nvPr/>
        </p:nvSpPr>
        <p:spPr>
          <a:xfrm>
            <a:off x="4332288" y="2798763"/>
            <a:ext cx="760412" cy="2378075"/>
          </a:xfrm>
          <a:custGeom>
            <a:avLst/>
            <a:gdLst/>
            <a:ahLst/>
            <a:cxnLst>
              <a:cxn ang="0">
                <a:pos x="1207153256" y="0"/>
              </a:cxn>
              <a:cxn ang="0">
                <a:pos x="0" y="2147483647"/>
              </a:cxn>
            </a:cxnLst>
            <a:pathLst>
              <a:path w="479" h="1498">
                <a:moveTo>
                  <a:pt x="479" y="0"/>
                </a:moveTo>
                <a:lnTo>
                  <a:pt x="0" y="1498"/>
                </a:lnTo>
              </a:path>
            </a:pathLst>
          </a:custGeom>
          <a:noFill/>
          <a:ln w="25400" cap="flat" cmpd="sng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5854" name="Freeform 14"/>
          <p:cNvSpPr/>
          <p:nvPr/>
        </p:nvSpPr>
        <p:spPr>
          <a:xfrm>
            <a:off x="3530600" y="3587750"/>
            <a:ext cx="2392363" cy="801688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0" y="1272680494"/>
              </a:cxn>
            </a:cxnLst>
            <a:pathLst>
              <a:path w="1507" h="505">
                <a:moveTo>
                  <a:pt x="1507" y="0"/>
                </a:moveTo>
                <a:lnTo>
                  <a:pt x="0" y="505"/>
                </a:lnTo>
              </a:path>
            </a:pathLst>
          </a:custGeom>
          <a:noFill/>
          <a:ln w="25400" cap="flat" cmpd="sng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5856" name="Oval 16"/>
          <p:cNvSpPr/>
          <p:nvPr/>
        </p:nvSpPr>
        <p:spPr>
          <a:xfrm>
            <a:off x="4643438" y="3933825"/>
            <a:ext cx="144462" cy="14287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pSp>
        <p:nvGrpSpPr>
          <p:cNvPr id="35857" name="Group 17"/>
          <p:cNvGrpSpPr/>
          <p:nvPr/>
        </p:nvGrpSpPr>
        <p:grpSpPr>
          <a:xfrm>
            <a:off x="7159625" y="1947863"/>
            <a:ext cx="1589088" cy="1246187"/>
            <a:chOff x="4510" y="1227"/>
            <a:chExt cx="1001" cy="785"/>
          </a:xfrm>
        </p:grpSpPr>
        <p:sp>
          <p:nvSpPr>
            <p:cNvPr id="17429" name="WordArt 18"/>
            <p:cNvSpPr>
              <a:spLocks noTextEdit="1"/>
            </p:cNvSpPr>
            <p:nvPr/>
          </p:nvSpPr>
          <p:spPr>
            <a:xfrm>
              <a:off x="5103" y="1227"/>
              <a:ext cx="408" cy="3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12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430" name="WordArt 19"/>
            <p:cNvSpPr>
              <a:spLocks noTextEdit="1"/>
            </p:cNvSpPr>
            <p:nvPr/>
          </p:nvSpPr>
          <p:spPr>
            <a:xfrm>
              <a:off x="5160" y="1713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431" name="WordArt 20"/>
            <p:cNvSpPr>
              <a:spLocks noTextEdit="1"/>
            </p:cNvSpPr>
            <p:nvPr/>
          </p:nvSpPr>
          <p:spPr>
            <a:xfrm>
              <a:off x="5103" y="1616"/>
              <a:ext cx="40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432" name="WordArt 21"/>
            <p:cNvSpPr>
              <a:spLocks noTextEdit="1"/>
            </p:cNvSpPr>
            <p:nvPr/>
          </p:nvSpPr>
          <p:spPr>
            <a:xfrm>
              <a:off x="4510" y="1500"/>
              <a:ext cx="245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433" name="WordArt 22"/>
            <p:cNvSpPr>
              <a:spLocks noTextEdit="1"/>
            </p:cNvSpPr>
            <p:nvPr/>
          </p:nvSpPr>
          <p:spPr>
            <a:xfrm>
              <a:off x="4719" y="1592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179388" y="4868863"/>
            <a:ext cx="3671887" cy="1512887"/>
          </a:xfrm>
          <a:prstGeom prst="rect">
            <a:avLst/>
          </a:prstGeom>
          <a:gradFill rotWithShape="1">
            <a:gsLst>
              <a:gs pos="0">
                <a:srgbClr val="C0C0C0">
                  <a:alpha val="99001"/>
                </a:srgbClr>
              </a:gs>
              <a:gs pos="50000">
                <a:srgbClr val="C0C0C0">
                  <a:gamma/>
                  <a:tint val="4706"/>
                  <a:invGamma/>
                </a:srgbClr>
              </a:gs>
              <a:gs pos="100000">
                <a:srgbClr val="C0C0C0">
                  <a:alpha val="99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Симметричность </a:t>
            </a:r>
            <a:endParaRPr kumimoji="0" lang="ru-RU" altLang="ru-RU" sz="2400" b="1" i="1" u="none" strike="noStrike" kern="1200" cap="none" spc="0" normalizeH="0" baseline="0" noProof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ветвей графика</a:t>
            </a:r>
            <a:endParaRPr kumimoji="0" lang="ru-RU" altLang="ru-RU" sz="2400" b="1" i="1" u="none" strike="noStrike" kern="1200" cap="none" spc="0" normalizeH="0" baseline="0" noProof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относительно (0; 0)</a:t>
            </a:r>
            <a:endParaRPr kumimoji="0" lang="ru-RU" altLang="ru-RU" sz="2400" b="1" i="1" u="none" strike="noStrike" kern="1200" cap="none" spc="0" normalizeH="0" baseline="0" noProof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5292725" y="4868863"/>
            <a:ext cx="3671888" cy="1512887"/>
          </a:xfrm>
          <a:prstGeom prst="rect">
            <a:avLst/>
          </a:prstGeom>
          <a:gradFill rotWithShape="1">
            <a:gsLst>
              <a:gs pos="0">
                <a:srgbClr val="C0C0C0">
                  <a:alpha val="99001"/>
                </a:srgbClr>
              </a:gs>
              <a:gs pos="50000">
                <a:srgbClr val="C0C0C0">
                  <a:gamma/>
                  <a:tint val="4706"/>
                  <a:invGamma/>
                </a:srgbClr>
              </a:gs>
              <a:gs pos="100000">
                <a:srgbClr val="C0C0C0">
                  <a:alpha val="99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k &gt; 0</a:t>
            </a:r>
            <a:endParaRPr kumimoji="0" lang="en-US" altLang="ru-RU" sz="2400" b="1" i="1" u="none" strike="noStrike" kern="1200" cap="none" spc="0" normalizeH="0" baseline="0" noProof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I,  III  </a:t>
            </a:r>
            <a:r>
              <a:rPr kumimoji="0" lang="ru-RU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четверти</a:t>
            </a:r>
            <a:endParaRPr kumimoji="0" lang="ru-RU" altLang="ru-RU" sz="2400" b="1" i="1" u="none" strike="noStrike" kern="1200" cap="none" spc="0" normalizeH="0" baseline="0" noProof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6" grpId="0" animBg="1"/>
      <p:bldP spid="35847" grpId="0" animBg="1"/>
      <p:bldP spid="35848" grpId="0" animBg="1"/>
      <p:bldP spid="35849" grpId="0" animBg="1"/>
      <p:bldP spid="35850" grpId="0" animBg="1"/>
      <p:bldP spid="35851" grpId="0" animBg="1"/>
      <p:bldP spid="35856" grpId="0" animBg="1"/>
      <p:bldP spid="35856" grpId="1" animBg="1"/>
      <p:bldP spid="35856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4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Особенности графиков.</a:t>
            </a:r>
            <a:endParaRPr lang="ru-RU" altLang="ru-RU" sz="3600" b="1" i="1" dirty="0">
              <a:solidFill>
                <a:srgbClr val="A5002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37893" name="Object 5"/>
          <p:cNvGraphicFramePr>
            <a:graphicFrameLocks noChangeAspect="1"/>
          </p:cNvGraphicFramePr>
          <p:nvPr>
            <p:ph idx="1"/>
          </p:nvPr>
        </p:nvGraphicFramePr>
        <p:xfrm>
          <a:off x="2124075" y="1341438"/>
          <a:ext cx="5172075" cy="5256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5181600" imgH="5267325" progId="GraphCtrl.Document">
                  <p:embed/>
                </p:oleObj>
              </mc:Choice>
              <mc:Fallback>
                <p:oleObj name="" r:id="rId1" imgW="5181600" imgH="5267325" progId="GraphCtrl.Document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 r:embed="rId2"/>
                      <a:srcRect b="5640"/>
                      <a:stretch>
                        <a:fillRect/>
                      </a:stretch>
                    </p:blipFill>
                    <p:spPr>
                      <a:xfrm>
                        <a:off x="2124075" y="1341438"/>
                        <a:ext cx="5172075" cy="525621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Oval 7"/>
          <p:cNvSpPr/>
          <p:nvPr/>
        </p:nvSpPr>
        <p:spPr>
          <a:xfrm>
            <a:off x="4427538" y="2852738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7896" name="Oval 8"/>
          <p:cNvSpPr/>
          <p:nvPr/>
        </p:nvSpPr>
        <p:spPr>
          <a:xfrm>
            <a:off x="4787900" y="5229225"/>
            <a:ext cx="71438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7897" name="Oval 9"/>
          <p:cNvSpPr/>
          <p:nvPr/>
        </p:nvSpPr>
        <p:spPr>
          <a:xfrm>
            <a:off x="4067175" y="35734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7898" name="Oval 10"/>
          <p:cNvSpPr/>
          <p:nvPr/>
        </p:nvSpPr>
        <p:spPr>
          <a:xfrm>
            <a:off x="5219700" y="44370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7899" name="Oval 11"/>
          <p:cNvSpPr/>
          <p:nvPr/>
        </p:nvSpPr>
        <p:spPr>
          <a:xfrm>
            <a:off x="3492500" y="37893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7900" name="Oval 12"/>
          <p:cNvSpPr/>
          <p:nvPr/>
        </p:nvSpPr>
        <p:spPr>
          <a:xfrm>
            <a:off x="5724525" y="42211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7901" name="Freeform 13"/>
          <p:cNvSpPr/>
          <p:nvPr/>
        </p:nvSpPr>
        <p:spPr>
          <a:xfrm>
            <a:off x="3503613" y="3825875"/>
            <a:ext cx="2278062" cy="450850"/>
          </a:xfrm>
          <a:custGeom>
            <a:avLst/>
            <a:gdLst/>
            <a:ahLst/>
            <a:cxnLst>
              <a:cxn ang="0">
                <a:pos x="2147483647" y="715724375"/>
              </a:cxn>
              <a:cxn ang="0">
                <a:pos x="0" y="0"/>
              </a:cxn>
            </a:cxnLst>
            <a:pathLst>
              <a:path w="1435" h="284">
                <a:moveTo>
                  <a:pt x="1435" y="284"/>
                </a:move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7902" name="Freeform 14"/>
          <p:cNvSpPr/>
          <p:nvPr/>
        </p:nvSpPr>
        <p:spPr>
          <a:xfrm>
            <a:off x="4459288" y="2884488"/>
            <a:ext cx="379412" cy="2390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02315756" y="2147483647"/>
              </a:cxn>
            </a:cxnLst>
            <a:pathLst>
              <a:path w="239" h="1506">
                <a:moveTo>
                  <a:pt x="0" y="0"/>
                </a:moveTo>
                <a:lnTo>
                  <a:pt x="239" y="1506"/>
                </a:lnTo>
              </a:path>
            </a:pathLst>
          </a:custGeom>
          <a:noFill/>
          <a:ln w="25400" cap="flat" cmpd="sng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7903" name="Freeform 15"/>
          <p:cNvSpPr/>
          <p:nvPr/>
        </p:nvSpPr>
        <p:spPr>
          <a:xfrm>
            <a:off x="4094163" y="3629025"/>
            <a:ext cx="1138237" cy="844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06950444" y="1340723125"/>
              </a:cxn>
            </a:cxnLst>
            <a:pathLst>
              <a:path w="717" h="532">
                <a:moveTo>
                  <a:pt x="0" y="0"/>
                </a:moveTo>
                <a:lnTo>
                  <a:pt x="717" y="532"/>
                </a:lnTo>
              </a:path>
            </a:pathLst>
          </a:custGeom>
          <a:noFill/>
          <a:ln w="25400" cap="flat" cmpd="sng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7904" name="Oval 16"/>
          <p:cNvSpPr/>
          <p:nvPr/>
        </p:nvSpPr>
        <p:spPr>
          <a:xfrm>
            <a:off x="4572000" y="3933825"/>
            <a:ext cx="144463" cy="14287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pSp>
        <p:nvGrpSpPr>
          <p:cNvPr id="37905" name="Group 17"/>
          <p:cNvGrpSpPr/>
          <p:nvPr/>
        </p:nvGrpSpPr>
        <p:grpSpPr>
          <a:xfrm>
            <a:off x="6732588" y="1947863"/>
            <a:ext cx="2016125" cy="1246187"/>
            <a:chOff x="4241" y="1227"/>
            <a:chExt cx="1270" cy="785"/>
          </a:xfrm>
        </p:grpSpPr>
        <p:sp>
          <p:nvSpPr>
            <p:cNvPr id="18453" name="WordArt 18"/>
            <p:cNvSpPr>
              <a:spLocks noTextEdit="1"/>
            </p:cNvSpPr>
            <p:nvPr/>
          </p:nvSpPr>
          <p:spPr>
            <a:xfrm>
              <a:off x="5193" y="1227"/>
              <a:ext cx="227" cy="3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454" name="WordArt 19"/>
            <p:cNvSpPr>
              <a:spLocks noTextEdit="1"/>
            </p:cNvSpPr>
            <p:nvPr/>
          </p:nvSpPr>
          <p:spPr>
            <a:xfrm>
              <a:off x="5160" y="1713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455" name="WordArt 20"/>
            <p:cNvSpPr>
              <a:spLocks noTextEdit="1"/>
            </p:cNvSpPr>
            <p:nvPr/>
          </p:nvSpPr>
          <p:spPr>
            <a:xfrm>
              <a:off x="5103" y="1616"/>
              <a:ext cx="40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456" name="WordArt 21"/>
            <p:cNvSpPr>
              <a:spLocks noTextEdit="1"/>
            </p:cNvSpPr>
            <p:nvPr/>
          </p:nvSpPr>
          <p:spPr>
            <a:xfrm>
              <a:off x="4241" y="1480"/>
              <a:ext cx="245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457" name="WordArt 22"/>
            <p:cNvSpPr>
              <a:spLocks noTextEdit="1"/>
            </p:cNvSpPr>
            <p:nvPr/>
          </p:nvSpPr>
          <p:spPr>
            <a:xfrm>
              <a:off x="4450" y="1572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458" name="WordArt 23"/>
            <p:cNvSpPr>
              <a:spLocks noTextEdit="1"/>
            </p:cNvSpPr>
            <p:nvPr/>
          </p:nvSpPr>
          <p:spPr>
            <a:xfrm>
              <a:off x="4830" y="1616"/>
              <a:ext cx="204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179388" y="4868863"/>
            <a:ext cx="3671887" cy="1512887"/>
          </a:xfrm>
          <a:prstGeom prst="rect">
            <a:avLst/>
          </a:prstGeom>
          <a:gradFill rotWithShape="1">
            <a:gsLst>
              <a:gs pos="0">
                <a:srgbClr val="C0C0C0">
                  <a:alpha val="99001"/>
                </a:srgbClr>
              </a:gs>
              <a:gs pos="50000">
                <a:srgbClr val="C0C0C0">
                  <a:gamma/>
                  <a:tint val="4706"/>
                  <a:invGamma/>
                </a:srgbClr>
              </a:gs>
              <a:gs pos="100000">
                <a:srgbClr val="C0C0C0">
                  <a:alpha val="99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Симметричность </a:t>
            </a:r>
            <a:endParaRPr kumimoji="0" lang="ru-RU" altLang="ru-RU" sz="2400" b="1" i="1" u="none" strike="noStrike" kern="1200" cap="none" spc="0" normalizeH="0" baseline="0" noProof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ветвей графика</a:t>
            </a:r>
            <a:endParaRPr kumimoji="0" lang="ru-RU" altLang="ru-RU" sz="2400" b="1" i="1" u="none" strike="noStrike" kern="1200" cap="none" spc="0" normalizeH="0" baseline="0" noProof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относительно (0; 0)</a:t>
            </a:r>
            <a:endParaRPr kumimoji="0" lang="ru-RU" altLang="ru-RU" sz="2400" b="1" i="1" u="none" strike="noStrike" kern="1200" cap="none" spc="0" normalizeH="0" baseline="0" noProof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5292725" y="4868863"/>
            <a:ext cx="3671888" cy="1512887"/>
          </a:xfrm>
          <a:prstGeom prst="rect">
            <a:avLst/>
          </a:prstGeom>
          <a:gradFill rotWithShape="1">
            <a:gsLst>
              <a:gs pos="0">
                <a:srgbClr val="C0C0C0">
                  <a:alpha val="99001"/>
                </a:srgbClr>
              </a:gs>
              <a:gs pos="50000">
                <a:srgbClr val="C0C0C0">
                  <a:gamma/>
                  <a:tint val="4706"/>
                  <a:invGamma/>
                </a:srgbClr>
              </a:gs>
              <a:gs pos="100000">
                <a:srgbClr val="C0C0C0">
                  <a:alpha val="99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k &lt; 0</a:t>
            </a:r>
            <a:endParaRPr kumimoji="0" lang="en-US" altLang="ru-RU" sz="2400" b="1" i="1" u="none" strike="noStrike" kern="1200" cap="none" spc="0" normalizeH="0" baseline="0" noProof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II,  IV  </a:t>
            </a:r>
            <a:r>
              <a:rPr kumimoji="0" lang="ru-RU" altLang="ru-RU" sz="2400" b="1" i="1" u="none" strike="noStrike" kern="1200" cap="none" spc="0" normalizeH="0" baseline="0" noProof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четверти</a:t>
            </a:r>
            <a:endParaRPr kumimoji="0" lang="ru-RU" altLang="ru-RU" sz="2400" b="1" i="1" u="none" strike="noStrike" kern="1200" cap="none" spc="0" normalizeH="0" baseline="0" noProof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1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 animBg="1"/>
      <p:bldP spid="37896" grpId="0" animBg="1"/>
      <p:bldP spid="37897" grpId="0" animBg="1"/>
      <p:bldP spid="37898" grpId="0" animBg="1"/>
      <p:bldP spid="37899" grpId="0" animBg="1"/>
      <p:bldP spid="37900" grpId="0" animBg="1"/>
      <p:bldP spid="37904" grpId="0" animBg="1"/>
      <p:bldP spid="37904" grpId="1" animBg="1"/>
      <p:bldP spid="37904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40" name="Rectangle 4"/>
          <p:cNvSpPr/>
          <p:nvPr/>
        </p:nvSpPr>
        <p:spPr>
          <a:xfrm>
            <a:off x="323850" y="260350"/>
            <a:ext cx="3384550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i="1" dirty="0">
                <a:latin typeface="Georgia" panose="02040502050405020303" pitchFamily="18" charset="0"/>
              </a:rPr>
              <a:t>Задание №1</a:t>
            </a:r>
            <a:endParaRPr lang="ru-RU" altLang="ru-RU" sz="2800" b="1" i="1" dirty="0">
              <a:latin typeface="Georgia" panose="02040502050405020303" pitchFamily="18" charset="0"/>
            </a:endParaRPr>
          </a:p>
        </p:txBody>
      </p:sp>
      <p:sp>
        <p:nvSpPr>
          <p:cNvPr id="39941" name="Rectangle 5"/>
          <p:cNvSpPr/>
          <p:nvPr/>
        </p:nvSpPr>
        <p:spPr>
          <a:xfrm>
            <a:off x="1042988" y="1196975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Укажите, какую из функций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можно назвать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обратной пропорциональностью: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39950" name="Group 14"/>
          <p:cNvGrpSpPr/>
          <p:nvPr/>
        </p:nvGrpSpPr>
        <p:grpSpPr>
          <a:xfrm>
            <a:off x="1331913" y="3068638"/>
            <a:ext cx="1873250" cy="1304925"/>
            <a:chOff x="793" y="2069"/>
            <a:chExt cx="1180" cy="822"/>
          </a:xfrm>
        </p:grpSpPr>
        <p:sp>
          <p:nvSpPr>
            <p:cNvPr id="19476" name="Rectangle 6"/>
            <p:cNvSpPr/>
            <p:nvPr/>
          </p:nvSpPr>
          <p:spPr>
            <a:xfrm>
              <a:off x="793" y="2115"/>
              <a:ext cx="1180" cy="772"/>
            </a:xfrm>
            <a:prstGeom prst="rect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DDDDDD"/>
                </a:gs>
              </a:gsLst>
              <a:path path="rect">
                <a:fillToRect l="100000" t="100000"/>
              </a:path>
              <a:tileRect/>
            </a:gra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ru-RU" altLang="ru-RU" sz="1800" dirty="0"/>
            </a:p>
          </p:txBody>
        </p:sp>
        <p:graphicFrame>
          <p:nvGraphicFramePr>
            <p:cNvPr id="19477" name="Object 12"/>
            <p:cNvGraphicFramePr>
              <a:graphicFrameLocks noChangeAspect="1"/>
            </p:cNvGraphicFramePr>
            <p:nvPr/>
          </p:nvGraphicFramePr>
          <p:xfrm>
            <a:off x="943" y="2069"/>
            <a:ext cx="835" cy="8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1" imgW="393700" imgH="393700" progId="Equation.DSMT4">
                    <p:embed/>
                  </p:oleObj>
                </mc:Choice>
                <mc:Fallback>
                  <p:oleObj name="" r:id="rId1" imgW="393700" imgH="393700" progId="Equation.DSMT4">
                    <p:embed/>
                    <p:pic>
                      <p:nvPicPr>
                        <p:cNvPr id="0" name="Изображение 308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943" y="2069"/>
                          <a:ext cx="835" cy="82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953" name="Group 17"/>
          <p:cNvGrpSpPr/>
          <p:nvPr/>
        </p:nvGrpSpPr>
        <p:grpSpPr>
          <a:xfrm>
            <a:off x="611188" y="4941888"/>
            <a:ext cx="1873250" cy="1303337"/>
            <a:chOff x="295" y="3294"/>
            <a:chExt cx="1180" cy="821"/>
          </a:xfrm>
        </p:grpSpPr>
        <p:sp>
          <p:nvSpPr>
            <p:cNvPr id="19474" name="Rectangle 11"/>
            <p:cNvSpPr/>
            <p:nvPr/>
          </p:nvSpPr>
          <p:spPr>
            <a:xfrm>
              <a:off x="295" y="3339"/>
              <a:ext cx="1180" cy="772"/>
            </a:xfrm>
            <a:prstGeom prst="rect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DDDDDD"/>
                </a:gs>
              </a:gsLst>
              <a:path path="rect">
                <a:fillToRect l="100000" t="100000"/>
              </a:path>
              <a:tileRect/>
            </a:gra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ru-RU" altLang="ru-RU" sz="1800" dirty="0"/>
            </a:p>
          </p:txBody>
        </p:sp>
        <p:graphicFrame>
          <p:nvGraphicFramePr>
            <p:cNvPr id="19475" name="Object 15"/>
            <p:cNvGraphicFramePr>
              <a:graphicFrameLocks noChangeAspect="1"/>
            </p:cNvGraphicFramePr>
            <p:nvPr/>
          </p:nvGraphicFramePr>
          <p:xfrm>
            <a:off x="444" y="3294"/>
            <a:ext cx="834" cy="8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3" imgW="393700" imgH="393700" progId="Equation.DSMT4">
                    <p:embed/>
                  </p:oleObj>
                </mc:Choice>
                <mc:Fallback>
                  <p:oleObj name="" r:id="rId3" imgW="393700" imgH="393700" progId="Equation.DSMT4">
                    <p:embed/>
                    <p:pic>
                      <p:nvPicPr>
                        <p:cNvPr id="0" name="Изображение 308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44" y="3294"/>
                          <a:ext cx="834" cy="82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956" name="Group 20"/>
          <p:cNvGrpSpPr/>
          <p:nvPr/>
        </p:nvGrpSpPr>
        <p:grpSpPr>
          <a:xfrm>
            <a:off x="3635375" y="4941888"/>
            <a:ext cx="1873250" cy="1225550"/>
            <a:chOff x="1746" y="3339"/>
            <a:chExt cx="1180" cy="772"/>
          </a:xfrm>
        </p:grpSpPr>
        <p:sp>
          <p:nvSpPr>
            <p:cNvPr id="19472" name="Rectangle 9"/>
            <p:cNvSpPr/>
            <p:nvPr/>
          </p:nvSpPr>
          <p:spPr>
            <a:xfrm>
              <a:off x="1746" y="3339"/>
              <a:ext cx="1180" cy="772"/>
            </a:xfrm>
            <a:prstGeom prst="rect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DDDDDD"/>
                </a:gs>
              </a:gsLst>
              <a:path path="rect">
                <a:fillToRect l="100000" t="100000"/>
              </a:path>
              <a:tileRect/>
            </a:gra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ru-RU" altLang="ru-RU" sz="1800" dirty="0"/>
            </a:p>
          </p:txBody>
        </p:sp>
        <p:graphicFrame>
          <p:nvGraphicFramePr>
            <p:cNvPr id="19473" name="Object 18"/>
            <p:cNvGraphicFramePr>
              <a:graphicFrameLocks noChangeAspect="1"/>
            </p:cNvGraphicFramePr>
            <p:nvPr/>
          </p:nvGraphicFramePr>
          <p:xfrm>
            <a:off x="1758" y="3521"/>
            <a:ext cx="1154" cy="4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5" imgW="570865" imgH="203200" progId="Equation.DSMT4">
                    <p:embed/>
                  </p:oleObj>
                </mc:Choice>
                <mc:Fallback>
                  <p:oleObj name="" r:id="rId5" imgW="570865" imgH="203200" progId="Equation.DSMT4">
                    <p:embed/>
                    <p:pic>
                      <p:nvPicPr>
                        <p:cNvPr id="0" name="Изображение 308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58" y="3521"/>
                          <a:ext cx="1154" cy="4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959" name="Group 23"/>
          <p:cNvGrpSpPr/>
          <p:nvPr/>
        </p:nvGrpSpPr>
        <p:grpSpPr>
          <a:xfrm>
            <a:off x="3635375" y="3284538"/>
            <a:ext cx="1873250" cy="1225550"/>
            <a:chOff x="2517" y="2251"/>
            <a:chExt cx="1180" cy="772"/>
          </a:xfrm>
        </p:grpSpPr>
        <p:sp>
          <p:nvSpPr>
            <p:cNvPr id="19470" name="Rectangle 7"/>
            <p:cNvSpPr/>
            <p:nvPr/>
          </p:nvSpPr>
          <p:spPr>
            <a:xfrm>
              <a:off x="2517" y="2251"/>
              <a:ext cx="1180" cy="772"/>
            </a:xfrm>
            <a:prstGeom prst="rect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DDDDDD"/>
                </a:gs>
              </a:gsLst>
              <a:path path="rect">
                <a:fillToRect l="100000" t="100000"/>
              </a:path>
              <a:tileRect/>
            </a:gra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ru-RU" altLang="ru-RU" sz="1800" dirty="0"/>
            </a:p>
          </p:txBody>
        </p:sp>
        <p:graphicFrame>
          <p:nvGraphicFramePr>
            <p:cNvPr id="19471" name="Object 21"/>
            <p:cNvGraphicFramePr>
              <a:graphicFrameLocks noChangeAspect="1"/>
            </p:cNvGraphicFramePr>
            <p:nvPr/>
          </p:nvGraphicFramePr>
          <p:xfrm>
            <a:off x="2666" y="2478"/>
            <a:ext cx="881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7" imgW="431165" imgH="203200" progId="Equation.DSMT4">
                    <p:embed/>
                  </p:oleObj>
                </mc:Choice>
                <mc:Fallback>
                  <p:oleObj name="" r:id="rId7" imgW="431165" imgH="203200" progId="Equation.DSMT4">
                    <p:embed/>
                    <p:pic>
                      <p:nvPicPr>
                        <p:cNvPr id="0" name="Изображение 308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666" y="2478"/>
                          <a:ext cx="881" cy="4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962" name="Group 26"/>
          <p:cNvGrpSpPr/>
          <p:nvPr/>
        </p:nvGrpSpPr>
        <p:grpSpPr>
          <a:xfrm>
            <a:off x="6011863" y="3141663"/>
            <a:ext cx="1873250" cy="1225550"/>
            <a:chOff x="4105" y="1842"/>
            <a:chExt cx="1180" cy="772"/>
          </a:xfrm>
        </p:grpSpPr>
        <p:sp>
          <p:nvSpPr>
            <p:cNvPr id="19468" name="Rectangle 10"/>
            <p:cNvSpPr/>
            <p:nvPr/>
          </p:nvSpPr>
          <p:spPr>
            <a:xfrm>
              <a:off x="4105" y="1842"/>
              <a:ext cx="1180" cy="772"/>
            </a:xfrm>
            <a:prstGeom prst="rect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DDDDDD"/>
                </a:gs>
              </a:gsLst>
              <a:path path="rect">
                <a:fillToRect l="100000" t="100000"/>
              </a:path>
              <a:tileRect/>
            </a:gra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ru-RU" altLang="ru-RU" sz="1800" dirty="0"/>
            </a:p>
          </p:txBody>
        </p:sp>
        <p:graphicFrame>
          <p:nvGraphicFramePr>
            <p:cNvPr id="19469" name="Object 24"/>
            <p:cNvGraphicFramePr>
              <a:graphicFrameLocks noChangeAspect="1"/>
            </p:cNvGraphicFramePr>
            <p:nvPr/>
          </p:nvGraphicFramePr>
          <p:xfrm>
            <a:off x="4314" y="2024"/>
            <a:ext cx="897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9" imgW="405765" imgH="228600" progId="Equation.DSMT4">
                    <p:embed/>
                  </p:oleObj>
                </mc:Choice>
                <mc:Fallback>
                  <p:oleObj name="" r:id="rId9" imgW="405765" imgH="228600" progId="Equation.DSMT4">
                    <p:embed/>
                    <p:pic>
                      <p:nvPicPr>
                        <p:cNvPr id="0" name="Изображение 3083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314" y="2024"/>
                          <a:ext cx="897" cy="50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965" name="Group 29"/>
          <p:cNvGrpSpPr/>
          <p:nvPr/>
        </p:nvGrpSpPr>
        <p:grpSpPr>
          <a:xfrm>
            <a:off x="6659563" y="4941888"/>
            <a:ext cx="1873250" cy="1325562"/>
            <a:chOff x="3696" y="3294"/>
            <a:chExt cx="1180" cy="835"/>
          </a:xfrm>
        </p:grpSpPr>
        <p:sp>
          <p:nvSpPr>
            <p:cNvPr id="19466" name="Rectangle 8"/>
            <p:cNvSpPr/>
            <p:nvPr/>
          </p:nvSpPr>
          <p:spPr>
            <a:xfrm>
              <a:off x="3696" y="3339"/>
              <a:ext cx="1180" cy="772"/>
            </a:xfrm>
            <a:prstGeom prst="rect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DDDDDD"/>
                </a:gs>
              </a:gsLst>
              <a:path path="rect">
                <a:fillToRect l="100000" t="100000"/>
              </a:path>
              <a:tileRect/>
            </a:gra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ru-RU" altLang="ru-RU" sz="1800" dirty="0"/>
            </a:p>
          </p:txBody>
        </p:sp>
        <p:graphicFrame>
          <p:nvGraphicFramePr>
            <p:cNvPr id="19467" name="Object 27"/>
            <p:cNvGraphicFramePr>
              <a:graphicFrameLocks noChangeAspect="1"/>
            </p:cNvGraphicFramePr>
            <p:nvPr/>
          </p:nvGraphicFramePr>
          <p:xfrm>
            <a:off x="3755" y="3294"/>
            <a:ext cx="971" cy="8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11" imgW="457200" imgH="393700" progId="Equation.DSMT4">
                    <p:embed/>
                  </p:oleObj>
                </mc:Choice>
                <mc:Fallback>
                  <p:oleObj name="" r:id="rId11" imgW="457200" imgH="393700" progId="Equation.DSMT4">
                    <p:embed/>
                    <p:pic>
                      <p:nvPicPr>
                        <p:cNvPr id="0" name="Изображение 3087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755" y="3294"/>
                          <a:ext cx="971" cy="8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99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59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99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1000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62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399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10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5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99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100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50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99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1000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5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99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10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65"/>
                  </p:tgtEl>
                </p:cond>
              </p:nextCondLst>
            </p:seq>
          </p:childTnLst>
        </p:cTn>
      </p:par>
    </p:tnLst>
    <p:bldLst>
      <p:bldP spid="39940" grpId="0" animBg="1"/>
      <p:bldP spid="3994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4" name="Rectangle 4"/>
          <p:cNvSpPr/>
          <p:nvPr/>
        </p:nvSpPr>
        <p:spPr>
          <a:xfrm>
            <a:off x="323850" y="260350"/>
            <a:ext cx="3384550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i="1" dirty="0">
                <a:latin typeface="Georgia" panose="02040502050405020303" pitchFamily="18" charset="0"/>
              </a:rPr>
              <a:t>Задание №2</a:t>
            </a:r>
            <a:endParaRPr lang="ru-RU" altLang="ru-RU" sz="2800" b="1" i="1" dirty="0">
              <a:latin typeface="Georgia" panose="02040502050405020303" pitchFamily="18" charset="0"/>
            </a:endParaRPr>
          </a:p>
        </p:txBody>
      </p:sp>
      <p:sp>
        <p:nvSpPr>
          <p:cNvPr id="40965" name="Rectangle 5"/>
          <p:cNvSpPr/>
          <p:nvPr/>
        </p:nvSpPr>
        <p:spPr>
          <a:xfrm>
            <a:off x="1042988" y="1196975"/>
            <a:ext cx="7343775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Укажите среди графиков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гиперболу</a:t>
            </a:r>
            <a:endParaRPr lang="ru-RU" alt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  <p:sp>
        <p:nvSpPr>
          <p:cNvPr id="20484" name="Rectangle 7"/>
          <p:cNvSpPr/>
          <p:nvPr/>
        </p:nvSpPr>
        <p:spPr>
          <a:xfrm>
            <a:off x="0" y="145732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95288" y="2565400"/>
          <a:ext cx="2727325" cy="352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" imgW="3048000" imgH="3943350" progId="GraphCtrl.Document">
                  <p:embed/>
                </p:oleObj>
              </mc:Choice>
              <mc:Fallback>
                <p:oleObj name="" r:id="rId1" imgW="3048000" imgH="3943350" progId="GraphCtrl.Document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288" y="2565400"/>
                        <a:ext cx="2727325" cy="3529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9"/>
          <p:cNvSpPr/>
          <p:nvPr/>
        </p:nvSpPr>
        <p:spPr>
          <a:xfrm>
            <a:off x="0" y="145732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6084888" y="2565400"/>
          <a:ext cx="2725737" cy="352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3" imgW="3048000" imgH="3943350" progId="GraphCtrl.Document">
                  <p:embed/>
                </p:oleObj>
              </mc:Choice>
              <mc:Fallback>
                <p:oleObj name="" r:id="rId3" imgW="3048000" imgH="3943350" progId="GraphCtrl.Document">
                  <p:embed/>
                  <p:pic>
                    <p:nvPicPr>
                      <p:cNvPr id="0" name="Изображение 30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84888" y="2565400"/>
                        <a:ext cx="2725737" cy="3527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Rectangle 11"/>
          <p:cNvSpPr/>
          <p:nvPr/>
        </p:nvSpPr>
        <p:spPr>
          <a:xfrm>
            <a:off x="0" y="145732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40970" name="Object 10"/>
          <p:cNvGraphicFramePr>
            <a:graphicFrameLocks noChangeAspect="1"/>
          </p:cNvGraphicFramePr>
          <p:nvPr/>
        </p:nvGraphicFramePr>
        <p:xfrm>
          <a:off x="3221038" y="2565400"/>
          <a:ext cx="2727325" cy="352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5" imgW="3048000" imgH="3943350" progId="GraphCtrl.Document">
                  <p:embed/>
                </p:oleObj>
              </mc:Choice>
              <mc:Fallback>
                <p:oleObj name="" r:id="rId5" imgW="3048000" imgH="3943350" progId="GraphCtrl.Document">
                  <p:embed/>
                  <p:pic>
                    <p:nvPicPr>
                      <p:cNvPr id="0" name="Изображение 309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21038" y="2565400"/>
                        <a:ext cx="2727325" cy="3527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2" name="Oval 12"/>
          <p:cNvSpPr/>
          <p:nvPr/>
        </p:nvSpPr>
        <p:spPr>
          <a:xfrm>
            <a:off x="1331913" y="6159500"/>
            <a:ext cx="720725" cy="6985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dirty="0">
                <a:latin typeface="Times New Roman" panose="02020603050405020304" pitchFamily="18" charset="0"/>
              </a:rPr>
              <a:t>1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40973" name="Oval 13"/>
          <p:cNvSpPr/>
          <p:nvPr/>
        </p:nvSpPr>
        <p:spPr>
          <a:xfrm>
            <a:off x="4284663" y="6159500"/>
            <a:ext cx="720725" cy="6985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dirty="0">
                <a:latin typeface="Times New Roman" panose="02020603050405020304" pitchFamily="18" charset="0"/>
              </a:rPr>
              <a:t>2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40974" name="Oval 14"/>
          <p:cNvSpPr/>
          <p:nvPr/>
        </p:nvSpPr>
        <p:spPr>
          <a:xfrm>
            <a:off x="7092950" y="6159500"/>
            <a:ext cx="720725" cy="6985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dirty="0">
                <a:latin typeface="Times New Roman" panose="02020603050405020304" pitchFamily="18" charset="0"/>
              </a:rPr>
              <a:t>3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40975" name="Rectangle 15"/>
          <p:cNvSpPr/>
          <p:nvPr/>
        </p:nvSpPr>
        <p:spPr>
          <a:xfrm>
            <a:off x="179388" y="5661025"/>
            <a:ext cx="1800225" cy="576263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50000">
                <a:srgbClr val="FFFFFF"/>
              </a:gs>
              <a:gs pos="100000">
                <a:srgbClr val="FF00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Не верно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40976" name="Rectangle 16"/>
          <p:cNvSpPr/>
          <p:nvPr/>
        </p:nvSpPr>
        <p:spPr>
          <a:xfrm>
            <a:off x="2700338" y="5661025"/>
            <a:ext cx="1800225" cy="576263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50000">
                <a:srgbClr val="FFFFFF"/>
              </a:gs>
              <a:gs pos="100000">
                <a:srgbClr val="FF00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Подумай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40977" name="Rectangle 17"/>
          <p:cNvSpPr/>
          <p:nvPr/>
        </p:nvSpPr>
        <p:spPr>
          <a:xfrm>
            <a:off x="5508625" y="5661025"/>
            <a:ext cx="1800225" cy="576263"/>
          </a:xfrm>
          <a:prstGeom prst="rect">
            <a:avLst/>
          </a:prstGeom>
          <a:gradFill rotWithShape="1">
            <a:gsLst>
              <a:gs pos="0">
                <a:srgbClr val="339966"/>
              </a:gs>
              <a:gs pos="50000">
                <a:srgbClr val="FFFFFF"/>
              </a:gs>
              <a:gs pos="100000">
                <a:srgbClr val="339966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Молодец!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09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55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2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40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5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09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4"/>
                  </p:tgtEl>
                </p:cond>
              </p:nextCondLst>
            </p:seq>
          </p:childTnLst>
        </p:cTn>
      </p:par>
    </p:tnLst>
    <p:bldLst>
      <p:bldP spid="40964" grpId="0" animBg="1"/>
      <p:bldP spid="40965" grpId="0" animBg="1"/>
      <p:bldP spid="40972" grpId="0" animBg="1"/>
      <p:bldP spid="40973" grpId="0" animBg="1"/>
      <p:bldP spid="40974" grpId="0" animBg="1"/>
      <p:bldP spid="40975" grpId="0" animBg="1"/>
      <p:bldP spid="40975" grpId="1" animBg="1"/>
      <p:bldP spid="40976" grpId="0" animBg="1"/>
      <p:bldP spid="40976" grpId="1" animBg="1"/>
      <p:bldP spid="409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200" b="1" i="1" dirty="0">
                <a:latin typeface="Georgia" panose="02040502050405020303" pitchFamily="18" charset="0"/>
              </a:rPr>
              <a:t>Задачи, приводящие к понятию</a:t>
            </a:r>
            <a:br>
              <a:rPr lang="ru-RU" altLang="ru-RU" sz="3200" b="1" i="1" dirty="0">
                <a:latin typeface="Georgia" panose="02040502050405020303" pitchFamily="18" charset="0"/>
              </a:rPr>
            </a:br>
            <a:r>
              <a:rPr lang="ru-RU" altLang="ru-RU" sz="32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обратной пропорциональности.</a:t>
            </a:r>
            <a:endParaRPr lang="ru-RU" altLang="ru-RU" sz="3200" b="1" i="1" dirty="0">
              <a:latin typeface="Georgia" panose="02040502050405020303" pitchFamily="18" charset="0"/>
            </a:endParaRPr>
          </a:p>
        </p:txBody>
      </p:sp>
      <p:sp>
        <p:nvSpPr>
          <p:cNvPr id="3076" name="Oval 4"/>
          <p:cNvSpPr/>
          <p:nvPr/>
        </p:nvSpPr>
        <p:spPr>
          <a:xfrm>
            <a:off x="8027988" y="1268413"/>
            <a:ext cx="914400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3600" b="1" dirty="0">
                <a:latin typeface="Times New Roman" panose="02020603050405020304" pitchFamily="18" charset="0"/>
              </a:rPr>
              <a:t>1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3077" name="Rectangle 5"/>
          <p:cNvSpPr/>
          <p:nvPr/>
        </p:nvSpPr>
        <p:spPr>
          <a:xfrm>
            <a:off x="323850" y="1557338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Пешеход путь </a:t>
            </a:r>
            <a:r>
              <a:rPr lang="en-US" altLang="ru-RU" sz="2400" b="1" i="1" dirty="0">
                <a:latin typeface="Georgia" panose="02040502050405020303" pitchFamily="18" charset="0"/>
              </a:rPr>
              <a:t>S</a:t>
            </a:r>
            <a:r>
              <a:rPr lang="ru-RU" altLang="ru-RU" sz="2400" b="1" i="1" dirty="0">
                <a:latin typeface="Georgia" panose="02040502050405020303" pitchFamily="18" charset="0"/>
              </a:rPr>
              <a:t> проходит со скоростью </a:t>
            </a:r>
            <a:r>
              <a:rPr lang="en-US" altLang="ru-RU" sz="2400" b="1" i="1" dirty="0">
                <a:latin typeface="Georgia" panose="02040502050405020303" pitchFamily="18" charset="0"/>
              </a:rPr>
              <a:t>v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за </a:t>
            </a:r>
            <a:r>
              <a:rPr lang="en-US" altLang="ru-RU" sz="2400" b="1" i="1" dirty="0">
                <a:latin typeface="Georgia" panose="02040502050405020303" pitchFamily="18" charset="0"/>
              </a:rPr>
              <a:t>t</a:t>
            </a:r>
            <a:r>
              <a:rPr lang="ru-RU" altLang="ru-RU" sz="2400" b="1" i="1" dirty="0">
                <a:latin typeface="Georgia" panose="02040502050405020303" pitchFamily="18" charset="0"/>
              </a:rPr>
              <a:t> часов. Выразите время пешехода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через путь и скорость.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3201" name="Group 129"/>
          <p:cNvGrpSpPr/>
          <p:nvPr/>
        </p:nvGrpSpPr>
        <p:grpSpPr>
          <a:xfrm>
            <a:off x="7092950" y="2636838"/>
            <a:ext cx="1439863" cy="1317625"/>
            <a:chOff x="4468" y="1661"/>
            <a:chExt cx="907" cy="830"/>
          </a:xfrm>
        </p:grpSpPr>
        <p:sp>
          <p:nvSpPr>
            <p:cNvPr id="3128" name="WordArt 8"/>
            <p:cNvSpPr>
              <a:spLocks noTextEdit="1"/>
            </p:cNvSpPr>
            <p:nvPr/>
          </p:nvSpPr>
          <p:spPr>
            <a:xfrm>
              <a:off x="5118" y="1661"/>
              <a:ext cx="256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S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29" name="WordArt 9"/>
            <p:cNvSpPr>
              <a:spLocks noTextEdit="1"/>
            </p:cNvSpPr>
            <p:nvPr/>
          </p:nvSpPr>
          <p:spPr>
            <a:xfrm>
              <a:off x="5118" y="2192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v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30" name="WordArt 10"/>
            <p:cNvSpPr>
              <a:spLocks noTextEdit="1"/>
            </p:cNvSpPr>
            <p:nvPr/>
          </p:nvSpPr>
          <p:spPr>
            <a:xfrm>
              <a:off x="5061" y="2095"/>
              <a:ext cx="314" cy="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31" name="WordArt 11"/>
            <p:cNvSpPr>
              <a:spLocks noTextEdit="1"/>
            </p:cNvSpPr>
            <p:nvPr/>
          </p:nvSpPr>
          <p:spPr>
            <a:xfrm>
              <a:off x="4468" y="1884"/>
              <a:ext cx="245" cy="52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ru-RU" altLang="en-US" sz="3600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32" name="WordArt 12"/>
            <p:cNvSpPr>
              <a:spLocks noTextEdit="1"/>
            </p:cNvSpPr>
            <p:nvPr/>
          </p:nvSpPr>
          <p:spPr>
            <a:xfrm>
              <a:off x="4677" y="2071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3708400" y="2781300"/>
          <a:ext cx="12954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431800" imgH="393700" progId="Equation.3">
                  <p:embed/>
                </p:oleObj>
              </mc:Choice>
              <mc:Fallback>
                <p:oleObj name="" r:id="rId1" imgW="431800" imgH="393700" progId="Equation.3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08400" y="2781300"/>
                        <a:ext cx="1295400" cy="1181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02" name="Group 130"/>
          <p:cNvGrpSpPr/>
          <p:nvPr/>
        </p:nvGrpSpPr>
        <p:grpSpPr>
          <a:xfrm>
            <a:off x="179388" y="3141663"/>
            <a:ext cx="3559175" cy="512762"/>
            <a:chOff x="113" y="1979"/>
            <a:chExt cx="2242" cy="323"/>
          </a:xfrm>
        </p:grpSpPr>
        <p:sp>
          <p:nvSpPr>
            <p:cNvPr id="3125" name="Text Box 6"/>
            <p:cNvSpPr txBox="1"/>
            <p:nvPr/>
          </p:nvSpPr>
          <p:spPr>
            <a:xfrm>
              <a:off x="113" y="1979"/>
              <a:ext cx="29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1)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3126" name="Text Box 15"/>
            <p:cNvSpPr txBox="1"/>
            <p:nvPr/>
          </p:nvSpPr>
          <p:spPr>
            <a:xfrm>
              <a:off x="385" y="1979"/>
              <a:ext cx="197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Если 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         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      ,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то 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graphicFrame>
          <p:nvGraphicFramePr>
            <p:cNvPr id="3127" name="Object 18"/>
            <p:cNvGraphicFramePr>
              <a:graphicFrameLocks noChangeAspect="1"/>
            </p:cNvGraphicFramePr>
            <p:nvPr/>
          </p:nvGraphicFramePr>
          <p:xfrm>
            <a:off x="1020" y="1979"/>
            <a:ext cx="816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3" imgW="457200" imgH="177800" progId="Equation.3">
                    <p:embed/>
                  </p:oleObj>
                </mc:Choice>
                <mc:Fallback>
                  <p:oleObj name="" r:id="rId3" imgW="457200" imgH="177800" progId="Equation.3">
                    <p:embed/>
                    <p:pic>
                      <p:nvPicPr>
                        <p:cNvPr id="0" name="Изображение 308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20" y="1979"/>
                          <a:ext cx="816" cy="32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191" name="Group 119"/>
          <p:cNvGraphicFramePr>
            <a:graphicFrameLocks noGrp="1"/>
          </p:cNvGraphicFramePr>
          <p:nvPr>
            <p:ph idx="1"/>
          </p:nvPr>
        </p:nvGraphicFramePr>
        <p:xfrm>
          <a:off x="250825" y="4365625"/>
          <a:ext cx="8653463" cy="1473200"/>
        </p:xfrm>
        <a:graphic>
          <a:graphicData uri="http://schemas.openxmlformats.org/drawingml/2006/table">
            <a:tbl>
              <a:tblPr/>
              <a:tblGrid>
                <a:gridCol w="1082675"/>
                <a:gridCol w="1081088"/>
                <a:gridCol w="1081087"/>
                <a:gridCol w="1081088"/>
                <a:gridCol w="1081087"/>
                <a:gridCol w="1081088"/>
                <a:gridCol w="1082675"/>
                <a:gridCol w="1082675"/>
              </a:tblGrid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3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09" name="WordArt 108"/>
          <p:cNvSpPr>
            <a:spLocks noTextEdit="1"/>
          </p:cNvSpPr>
          <p:nvPr/>
        </p:nvSpPr>
        <p:spPr>
          <a:xfrm>
            <a:off x="611188" y="4508500"/>
            <a:ext cx="40798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10" name="WordArt 109"/>
          <p:cNvSpPr>
            <a:spLocks noTextEdit="1"/>
          </p:cNvSpPr>
          <p:nvPr/>
        </p:nvSpPr>
        <p:spPr>
          <a:xfrm>
            <a:off x="684213" y="5157788"/>
            <a:ext cx="287337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11" name="WordArt 110"/>
          <p:cNvSpPr>
            <a:spLocks noTextEdit="1"/>
          </p:cNvSpPr>
          <p:nvPr/>
        </p:nvSpPr>
        <p:spPr>
          <a:xfrm>
            <a:off x="1474788" y="4508500"/>
            <a:ext cx="7921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12" name="WordArt 111"/>
          <p:cNvSpPr>
            <a:spLocks noTextEdit="1"/>
          </p:cNvSpPr>
          <p:nvPr/>
        </p:nvSpPr>
        <p:spPr>
          <a:xfrm>
            <a:off x="2771775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13" name="WordArt 112"/>
          <p:cNvSpPr>
            <a:spLocks noTextEdit="1"/>
          </p:cNvSpPr>
          <p:nvPr/>
        </p:nvSpPr>
        <p:spPr>
          <a:xfrm>
            <a:off x="3851275" y="4508500"/>
            <a:ext cx="288925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14" name="WordArt 113"/>
          <p:cNvSpPr>
            <a:spLocks noTextEdit="1"/>
          </p:cNvSpPr>
          <p:nvPr/>
        </p:nvSpPr>
        <p:spPr>
          <a:xfrm>
            <a:off x="5003800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15" name="WordArt 114"/>
          <p:cNvSpPr>
            <a:spLocks noTextEdit="1"/>
          </p:cNvSpPr>
          <p:nvPr/>
        </p:nvSpPr>
        <p:spPr>
          <a:xfrm>
            <a:off x="5867400" y="4508500"/>
            <a:ext cx="62388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16" name="WordArt 120"/>
          <p:cNvSpPr>
            <a:spLocks noTextEdit="1"/>
          </p:cNvSpPr>
          <p:nvPr/>
        </p:nvSpPr>
        <p:spPr>
          <a:xfrm>
            <a:off x="6948488" y="450850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17" name="WordArt 121"/>
          <p:cNvSpPr>
            <a:spLocks noTextEdit="1"/>
          </p:cNvSpPr>
          <p:nvPr/>
        </p:nvSpPr>
        <p:spPr>
          <a:xfrm>
            <a:off x="7885113" y="4508500"/>
            <a:ext cx="9350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120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18" name="WordArt 122"/>
          <p:cNvSpPr>
            <a:spLocks noTextEdit="1"/>
          </p:cNvSpPr>
          <p:nvPr/>
        </p:nvSpPr>
        <p:spPr>
          <a:xfrm>
            <a:off x="1403350" y="5229225"/>
            <a:ext cx="9350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120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19" name="WordArt 123"/>
          <p:cNvSpPr>
            <a:spLocks noTextEdit="1"/>
          </p:cNvSpPr>
          <p:nvPr/>
        </p:nvSpPr>
        <p:spPr>
          <a:xfrm>
            <a:off x="2700338" y="5229225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20" name="WordArt 124"/>
          <p:cNvSpPr>
            <a:spLocks noTextEdit="1"/>
          </p:cNvSpPr>
          <p:nvPr/>
        </p:nvSpPr>
        <p:spPr>
          <a:xfrm>
            <a:off x="4859338" y="5229225"/>
            <a:ext cx="62388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21" name="WordArt 125"/>
          <p:cNvSpPr>
            <a:spLocks noTextEdit="1"/>
          </p:cNvSpPr>
          <p:nvPr/>
        </p:nvSpPr>
        <p:spPr>
          <a:xfrm>
            <a:off x="3779838" y="5229225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22" name="WordArt 126"/>
          <p:cNvSpPr>
            <a:spLocks noTextEdit="1"/>
          </p:cNvSpPr>
          <p:nvPr/>
        </p:nvSpPr>
        <p:spPr>
          <a:xfrm>
            <a:off x="6084888" y="5229225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23" name="WordArt 127"/>
          <p:cNvSpPr>
            <a:spLocks noTextEdit="1"/>
          </p:cNvSpPr>
          <p:nvPr/>
        </p:nvSpPr>
        <p:spPr>
          <a:xfrm>
            <a:off x="7092950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24" name="WordArt 128"/>
          <p:cNvSpPr>
            <a:spLocks noTextEdit="1"/>
          </p:cNvSpPr>
          <p:nvPr/>
        </p:nvSpPr>
        <p:spPr>
          <a:xfrm>
            <a:off x="7956550" y="5229225"/>
            <a:ext cx="7921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11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3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12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3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14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15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3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16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3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17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13"/>
                  </p:tgtEl>
                </p:cond>
              </p:nextCondLst>
            </p:seq>
          </p:childTnLst>
        </p:cTn>
      </p:par>
    </p:tnLst>
    <p:bldLst>
      <p:bldP spid="3074" grpId="0"/>
      <p:bldP spid="3076" grpId="0" animBg="1"/>
      <p:bldP spid="307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8" name="Rectangle 4"/>
          <p:cNvSpPr/>
          <p:nvPr/>
        </p:nvSpPr>
        <p:spPr>
          <a:xfrm>
            <a:off x="323850" y="260350"/>
            <a:ext cx="3384550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i="1" dirty="0">
                <a:latin typeface="Georgia" panose="02040502050405020303" pitchFamily="18" charset="0"/>
              </a:rPr>
              <a:t>Задание №3</a:t>
            </a:r>
            <a:endParaRPr lang="ru-RU" altLang="ru-RU" sz="2800" b="1" i="1" dirty="0">
              <a:latin typeface="Georgia" panose="02040502050405020303" pitchFamily="18" charset="0"/>
            </a:endParaRPr>
          </a:p>
        </p:txBody>
      </p:sp>
      <p:sp>
        <p:nvSpPr>
          <p:cNvPr id="41989" name="Rectangle 5"/>
          <p:cNvSpPr/>
          <p:nvPr/>
        </p:nvSpPr>
        <p:spPr>
          <a:xfrm>
            <a:off x="1042988" y="1196975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Задайте функцию обратной 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пропорциональности, если ее график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проходит через точку: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41990" name="Rectangle 6"/>
          <p:cNvSpPr/>
          <p:nvPr/>
        </p:nvSpPr>
        <p:spPr>
          <a:xfrm>
            <a:off x="468313" y="2708275"/>
            <a:ext cx="2087562" cy="93662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b="1" i="1" dirty="0">
                <a:latin typeface="Times New Roman" panose="02020603050405020304" pitchFamily="18" charset="0"/>
              </a:rPr>
              <a:t>( 1; 3 )</a:t>
            </a:r>
            <a:endParaRPr lang="ru-RU" altLang="ru-RU" b="1" i="1" dirty="0">
              <a:latin typeface="Times New Roman" panose="02020603050405020304" pitchFamily="18" charset="0"/>
            </a:endParaRPr>
          </a:p>
        </p:txBody>
      </p:sp>
      <p:sp>
        <p:nvSpPr>
          <p:cNvPr id="41991" name="Line 7"/>
          <p:cNvSpPr/>
          <p:nvPr/>
        </p:nvSpPr>
        <p:spPr>
          <a:xfrm>
            <a:off x="1258888" y="3429000"/>
            <a:ext cx="0" cy="4318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992" name="Oval 8"/>
          <p:cNvSpPr/>
          <p:nvPr/>
        </p:nvSpPr>
        <p:spPr>
          <a:xfrm>
            <a:off x="684213" y="3860800"/>
            <a:ext cx="719137" cy="6921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i="1" dirty="0">
                <a:latin typeface="Times New Roman" panose="02020603050405020304" pitchFamily="18" charset="0"/>
              </a:rPr>
              <a:t>х</a:t>
            </a:r>
            <a:endParaRPr lang="ru-RU" alt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1993" name="Oval 9"/>
          <p:cNvSpPr/>
          <p:nvPr/>
        </p:nvSpPr>
        <p:spPr>
          <a:xfrm>
            <a:off x="1619250" y="3860800"/>
            <a:ext cx="720725" cy="6985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i="1" dirty="0">
                <a:latin typeface="Times New Roman" panose="02020603050405020304" pitchFamily="18" charset="0"/>
              </a:rPr>
              <a:t>у</a:t>
            </a:r>
            <a:endParaRPr lang="ru-RU" altLang="ru-RU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41994" name="Line 10"/>
          <p:cNvSpPr/>
          <p:nvPr/>
        </p:nvSpPr>
        <p:spPr>
          <a:xfrm>
            <a:off x="1763713" y="3429000"/>
            <a:ext cx="0" cy="4318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41995" name="Group 11"/>
          <p:cNvGrpSpPr/>
          <p:nvPr/>
        </p:nvGrpSpPr>
        <p:grpSpPr>
          <a:xfrm>
            <a:off x="755650" y="5084763"/>
            <a:ext cx="1296988" cy="1223962"/>
            <a:chOff x="2971" y="3158"/>
            <a:chExt cx="1270" cy="1011"/>
          </a:xfrm>
        </p:grpSpPr>
        <p:sp>
          <p:nvSpPr>
            <p:cNvPr id="21526" name="WordArt 12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527" name="WordArt 13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528" name="WordArt 14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529" name="WordArt 15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530" name="WordArt 16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42001" name="Oval 17"/>
          <p:cNvSpPr/>
          <p:nvPr/>
        </p:nvSpPr>
        <p:spPr>
          <a:xfrm>
            <a:off x="1403350" y="4868863"/>
            <a:ext cx="914400" cy="9144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42002" name="Freeform 18"/>
          <p:cNvSpPr/>
          <p:nvPr/>
        </p:nvSpPr>
        <p:spPr>
          <a:xfrm>
            <a:off x="2124075" y="3727450"/>
            <a:ext cx="1168400" cy="1501775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1854835000" y="0"/>
              </a:cxn>
            </a:cxnLst>
            <a:pathLst>
              <a:path w="736" h="946">
                <a:moveTo>
                  <a:pt x="0" y="946"/>
                </a:moveTo>
                <a:lnTo>
                  <a:pt x="736" y="0"/>
                </a:lnTo>
              </a:path>
            </a:pathLst>
          </a:custGeom>
          <a:noFill/>
          <a:ln w="47625" cap="flat" cmpd="dbl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graphicFrame>
        <p:nvGraphicFramePr>
          <p:cNvPr id="42003" name="Object 19"/>
          <p:cNvGraphicFramePr>
            <a:graphicFrameLocks noChangeAspect="1"/>
          </p:cNvGraphicFramePr>
          <p:nvPr/>
        </p:nvGraphicFramePr>
        <p:xfrm>
          <a:off x="3492500" y="2781300"/>
          <a:ext cx="1265238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" imgW="381000" imgH="393700" progId="Equation.3">
                  <p:embed/>
                </p:oleObj>
              </mc:Choice>
              <mc:Fallback>
                <p:oleObj name="" r:id="rId1" imgW="381000" imgH="393700" progId="Equation.3">
                  <p:embed/>
                  <p:pic>
                    <p:nvPicPr>
                      <p:cNvPr id="0" name="Изображение 309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492500" y="2781300"/>
                        <a:ext cx="1265238" cy="1296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5" name="Line 21"/>
          <p:cNvSpPr/>
          <p:nvPr/>
        </p:nvSpPr>
        <p:spPr>
          <a:xfrm>
            <a:off x="5076825" y="3429000"/>
            <a:ext cx="647700" cy="0"/>
          </a:xfrm>
          <a:prstGeom prst="line">
            <a:avLst/>
          </a:prstGeom>
          <a:ln w="47625" cap="flat" cmpd="dbl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graphicFrame>
        <p:nvGraphicFramePr>
          <p:cNvPr id="42006" name="Object 22"/>
          <p:cNvGraphicFramePr>
            <a:graphicFrameLocks noChangeAspect="1"/>
          </p:cNvGraphicFramePr>
          <p:nvPr/>
        </p:nvGraphicFramePr>
        <p:xfrm>
          <a:off x="6011863" y="3141663"/>
          <a:ext cx="11525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3" imgW="354965" imgH="177800" progId="Equation.3">
                  <p:embed/>
                </p:oleObj>
              </mc:Choice>
              <mc:Fallback>
                <p:oleObj name="" r:id="rId3" imgW="354965" imgH="177800" progId="Equation.3">
                  <p:embed/>
                  <p:pic>
                    <p:nvPicPr>
                      <p:cNvPr id="0" name="Изображение 309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11863" y="3141663"/>
                        <a:ext cx="1152525" cy="590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008" name="Group 24"/>
          <p:cNvGrpSpPr/>
          <p:nvPr/>
        </p:nvGrpSpPr>
        <p:grpSpPr>
          <a:xfrm>
            <a:off x="5580063" y="4365625"/>
            <a:ext cx="1296987" cy="1223963"/>
            <a:chOff x="2971" y="3158"/>
            <a:chExt cx="1270" cy="1011"/>
          </a:xfrm>
        </p:grpSpPr>
        <p:sp>
          <p:nvSpPr>
            <p:cNvPr id="21521" name="WordArt 25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522" name="WordArt 26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523" name="WordArt 27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524" name="WordArt 28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525" name="WordArt 29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42014" name="AutoShape 30"/>
          <p:cNvSpPr/>
          <p:nvPr/>
        </p:nvSpPr>
        <p:spPr>
          <a:xfrm>
            <a:off x="4932363" y="4221163"/>
            <a:ext cx="2809875" cy="15621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0" dur="20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0" grpId="0" animBg="1"/>
      <p:bldP spid="41992" grpId="0" animBg="1"/>
      <p:bldP spid="41993" grpId="0" animBg="1"/>
      <p:bldP spid="42001" grpId="0" animBg="1"/>
      <p:bldP spid="42001" grpId="1" animBg="1"/>
      <p:bldP spid="420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2"/>
          <p:cNvSpPr/>
          <p:nvPr/>
        </p:nvSpPr>
        <p:spPr>
          <a:xfrm>
            <a:off x="323850" y="260350"/>
            <a:ext cx="3384550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i="1" dirty="0">
                <a:latin typeface="Georgia" panose="02040502050405020303" pitchFamily="18" charset="0"/>
              </a:rPr>
              <a:t>Задание №3</a:t>
            </a:r>
            <a:endParaRPr lang="ru-RU" altLang="ru-RU" sz="2800" b="1" i="1" dirty="0">
              <a:latin typeface="Georgia" panose="02040502050405020303" pitchFamily="18" charset="0"/>
            </a:endParaRPr>
          </a:p>
        </p:txBody>
      </p:sp>
      <p:sp>
        <p:nvSpPr>
          <p:cNvPr id="22531" name="Rectangle 3"/>
          <p:cNvSpPr/>
          <p:nvPr/>
        </p:nvSpPr>
        <p:spPr>
          <a:xfrm>
            <a:off x="1042988" y="1196975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Задайте функцию обратной 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пропорциональности, если ее график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проходит через точку: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43012" name="Rectangle 4"/>
          <p:cNvSpPr/>
          <p:nvPr/>
        </p:nvSpPr>
        <p:spPr>
          <a:xfrm>
            <a:off x="2339975" y="2708275"/>
            <a:ext cx="2087563" cy="93662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b="1" i="1" dirty="0">
                <a:latin typeface="Times New Roman" panose="02020603050405020304" pitchFamily="18" charset="0"/>
              </a:rPr>
              <a:t>( 2; -6 )</a:t>
            </a:r>
            <a:endParaRPr lang="ru-RU" altLang="ru-RU" b="1" i="1" dirty="0">
              <a:latin typeface="Times New Roman" panose="02020603050405020304" pitchFamily="18" charset="0"/>
            </a:endParaRPr>
          </a:p>
        </p:txBody>
      </p:sp>
      <p:grpSp>
        <p:nvGrpSpPr>
          <p:cNvPr id="43017" name="Group 9"/>
          <p:cNvGrpSpPr/>
          <p:nvPr/>
        </p:nvGrpSpPr>
        <p:grpSpPr>
          <a:xfrm>
            <a:off x="7451725" y="260350"/>
            <a:ext cx="1296988" cy="1223963"/>
            <a:chOff x="2971" y="3158"/>
            <a:chExt cx="1270" cy="1011"/>
          </a:xfrm>
        </p:grpSpPr>
        <p:sp>
          <p:nvSpPr>
            <p:cNvPr id="22556" name="WordArt 10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57" name="WordArt 11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58" name="WordArt 12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59" name="WordArt 13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60" name="WordArt 14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43052" name="Group 44"/>
          <p:cNvGrpSpPr/>
          <p:nvPr/>
        </p:nvGrpSpPr>
        <p:grpSpPr>
          <a:xfrm>
            <a:off x="5292725" y="5157788"/>
            <a:ext cx="1584325" cy="1012825"/>
            <a:chOff x="3651" y="3339"/>
            <a:chExt cx="998" cy="638"/>
          </a:xfrm>
        </p:grpSpPr>
        <p:sp>
          <p:nvSpPr>
            <p:cNvPr id="22551" name="WordArt 21"/>
            <p:cNvSpPr>
              <a:spLocks noTextEdit="1"/>
            </p:cNvSpPr>
            <p:nvPr/>
          </p:nvSpPr>
          <p:spPr>
            <a:xfrm>
              <a:off x="4195" y="3339"/>
              <a:ext cx="454" cy="2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2,5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52" name="WordArt 22"/>
            <p:cNvSpPr>
              <a:spLocks noTextEdit="1"/>
            </p:cNvSpPr>
            <p:nvPr/>
          </p:nvSpPr>
          <p:spPr>
            <a:xfrm>
              <a:off x="4286" y="3748"/>
              <a:ext cx="215" cy="22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53" name="WordArt 23"/>
            <p:cNvSpPr>
              <a:spLocks noTextEdit="1"/>
            </p:cNvSpPr>
            <p:nvPr/>
          </p:nvSpPr>
          <p:spPr>
            <a:xfrm>
              <a:off x="4205" y="3671"/>
              <a:ext cx="444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54" name="WordArt 24"/>
            <p:cNvSpPr>
              <a:spLocks noTextEdit="1"/>
            </p:cNvSpPr>
            <p:nvPr/>
          </p:nvSpPr>
          <p:spPr>
            <a:xfrm>
              <a:off x="3651" y="3595"/>
              <a:ext cx="233" cy="2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55" name="WordArt 25"/>
            <p:cNvSpPr>
              <a:spLocks noTextEdit="1"/>
            </p:cNvSpPr>
            <p:nvPr/>
          </p:nvSpPr>
          <p:spPr>
            <a:xfrm>
              <a:off x="3884" y="3652"/>
              <a:ext cx="262" cy="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43042" name="Group 34"/>
          <p:cNvGrpSpPr/>
          <p:nvPr/>
        </p:nvGrpSpPr>
        <p:grpSpPr>
          <a:xfrm>
            <a:off x="5219700" y="2708275"/>
            <a:ext cx="1657350" cy="958850"/>
            <a:chOff x="3198" y="1752"/>
            <a:chExt cx="1270" cy="785"/>
          </a:xfrm>
        </p:grpSpPr>
        <p:sp>
          <p:nvSpPr>
            <p:cNvPr id="22545" name="WordArt 28"/>
            <p:cNvSpPr>
              <a:spLocks noTextEdit="1"/>
            </p:cNvSpPr>
            <p:nvPr/>
          </p:nvSpPr>
          <p:spPr>
            <a:xfrm>
              <a:off x="4059" y="1752"/>
              <a:ext cx="363" cy="3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12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46" name="WordArt 29"/>
            <p:cNvSpPr>
              <a:spLocks noTextEdit="1"/>
            </p:cNvSpPr>
            <p:nvPr/>
          </p:nvSpPr>
          <p:spPr>
            <a:xfrm>
              <a:off x="4117" y="2238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47" name="WordArt 30"/>
            <p:cNvSpPr>
              <a:spLocks noTextEdit="1"/>
            </p:cNvSpPr>
            <p:nvPr/>
          </p:nvSpPr>
          <p:spPr>
            <a:xfrm>
              <a:off x="4060" y="2141"/>
              <a:ext cx="40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48" name="WordArt 31"/>
            <p:cNvSpPr>
              <a:spLocks noTextEdit="1"/>
            </p:cNvSpPr>
            <p:nvPr/>
          </p:nvSpPr>
          <p:spPr>
            <a:xfrm>
              <a:off x="3198" y="2005"/>
              <a:ext cx="245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49" name="WordArt 32"/>
            <p:cNvSpPr>
              <a:spLocks noTextEdit="1"/>
            </p:cNvSpPr>
            <p:nvPr/>
          </p:nvSpPr>
          <p:spPr>
            <a:xfrm>
              <a:off x="3407" y="2097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50" name="WordArt 33"/>
            <p:cNvSpPr>
              <a:spLocks noTextEdit="1"/>
            </p:cNvSpPr>
            <p:nvPr/>
          </p:nvSpPr>
          <p:spPr>
            <a:xfrm>
              <a:off x="3787" y="2141"/>
              <a:ext cx="204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43043" name="Rectangle 35"/>
          <p:cNvSpPr/>
          <p:nvPr/>
        </p:nvSpPr>
        <p:spPr>
          <a:xfrm>
            <a:off x="2339975" y="4005263"/>
            <a:ext cx="2087563" cy="93662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b="1" i="1" dirty="0">
                <a:latin typeface="Times New Roman" panose="02020603050405020304" pitchFamily="18" charset="0"/>
              </a:rPr>
              <a:t>( -12; 4 )</a:t>
            </a:r>
            <a:endParaRPr lang="ru-RU" altLang="ru-RU" b="1" i="1" dirty="0">
              <a:latin typeface="Times New Roman" panose="02020603050405020304" pitchFamily="18" charset="0"/>
            </a:endParaRPr>
          </a:p>
        </p:txBody>
      </p:sp>
      <p:grpSp>
        <p:nvGrpSpPr>
          <p:cNvPr id="43053" name="Group 45"/>
          <p:cNvGrpSpPr/>
          <p:nvPr/>
        </p:nvGrpSpPr>
        <p:grpSpPr>
          <a:xfrm>
            <a:off x="5219700" y="3860800"/>
            <a:ext cx="1728788" cy="958850"/>
            <a:chOff x="3288" y="2432"/>
            <a:chExt cx="1089" cy="604"/>
          </a:xfrm>
        </p:grpSpPr>
        <p:sp>
          <p:nvSpPr>
            <p:cNvPr id="22539" name="WordArt 37"/>
            <p:cNvSpPr>
              <a:spLocks noTextEdit="1"/>
            </p:cNvSpPr>
            <p:nvPr/>
          </p:nvSpPr>
          <p:spPr>
            <a:xfrm>
              <a:off x="3996" y="2432"/>
              <a:ext cx="381" cy="2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48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40" name="WordArt 38"/>
            <p:cNvSpPr>
              <a:spLocks noTextEdit="1"/>
            </p:cNvSpPr>
            <p:nvPr/>
          </p:nvSpPr>
          <p:spPr>
            <a:xfrm>
              <a:off x="4043" y="2806"/>
              <a:ext cx="212" cy="2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41" name="WordArt 39"/>
            <p:cNvSpPr>
              <a:spLocks noTextEdit="1"/>
            </p:cNvSpPr>
            <p:nvPr/>
          </p:nvSpPr>
          <p:spPr>
            <a:xfrm>
              <a:off x="3997" y="2731"/>
              <a:ext cx="335" cy="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42" name="WordArt 40"/>
            <p:cNvSpPr>
              <a:spLocks noTextEdit="1"/>
            </p:cNvSpPr>
            <p:nvPr/>
          </p:nvSpPr>
          <p:spPr>
            <a:xfrm>
              <a:off x="3288" y="2627"/>
              <a:ext cx="201" cy="2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43" name="WordArt 41"/>
            <p:cNvSpPr>
              <a:spLocks noTextEdit="1"/>
            </p:cNvSpPr>
            <p:nvPr/>
          </p:nvSpPr>
          <p:spPr>
            <a:xfrm>
              <a:off x="3460" y="2697"/>
              <a:ext cx="257" cy="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544" name="WordArt 42"/>
            <p:cNvSpPr>
              <a:spLocks noTextEdit="1"/>
            </p:cNvSpPr>
            <p:nvPr/>
          </p:nvSpPr>
          <p:spPr>
            <a:xfrm>
              <a:off x="3772" y="2731"/>
              <a:ext cx="168" cy="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43051" name="Rectangle 43"/>
          <p:cNvSpPr/>
          <p:nvPr/>
        </p:nvSpPr>
        <p:spPr>
          <a:xfrm>
            <a:off x="2339975" y="5300663"/>
            <a:ext cx="2087563" cy="93662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b="1" i="1" dirty="0">
                <a:latin typeface="Times New Roman" panose="02020603050405020304" pitchFamily="18" charset="0"/>
              </a:rPr>
              <a:t>( 5; 0,5 )</a:t>
            </a:r>
            <a:endParaRPr lang="ru-RU" altLang="ru-RU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3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3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43043" grpId="0" animBg="1"/>
      <p:bldP spid="4305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6" name="Rectangle 4"/>
          <p:cNvSpPr/>
          <p:nvPr/>
        </p:nvSpPr>
        <p:spPr>
          <a:xfrm>
            <a:off x="323850" y="260350"/>
            <a:ext cx="3384550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i="1" dirty="0">
                <a:latin typeface="Georgia" panose="02040502050405020303" pitchFamily="18" charset="0"/>
              </a:rPr>
              <a:t>Задание №4</a:t>
            </a:r>
            <a:endParaRPr lang="ru-RU" altLang="ru-RU" sz="2800" b="1" i="1" dirty="0">
              <a:latin typeface="Georgia" panose="02040502050405020303" pitchFamily="18" charset="0"/>
            </a:endParaRPr>
          </a:p>
        </p:txBody>
      </p:sp>
      <p:sp>
        <p:nvSpPr>
          <p:cNvPr id="44037" name="Rectangle 5"/>
          <p:cNvSpPr/>
          <p:nvPr/>
        </p:nvSpPr>
        <p:spPr>
          <a:xfrm>
            <a:off x="1042988" y="1196975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      Постройте график функции 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44038" name="Group 6"/>
          <p:cNvGrpSpPr/>
          <p:nvPr/>
        </p:nvGrpSpPr>
        <p:grpSpPr>
          <a:xfrm>
            <a:off x="6804025" y="1341438"/>
            <a:ext cx="1152525" cy="1008062"/>
            <a:chOff x="2971" y="3158"/>
            <a:chExt cx="1270" cy="1011"/>
          </a:xfrm>
        </p:grpSpPr>
        <p:sp>
          <p:nvSpPr>
            <p:cNvPr id="23558" name="WordArt 7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8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559" name="WordArt 8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560" name="WordArt 9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561" name="WordArt 10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562" name="WordArt 11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3557" name="AutoShape 12">
            <a:hlinkClick r:id="" action="ppaction://hlinkshowjump?jump=nextslide"/>
          </p:cNvPr>
          <p:cNvSpPr/>
          <p:nvPr/>
        </p:nvSpPr>
        <p:spPr>
          <a:xfrm>
            <a:off x="6588125" y="6092825"/>
            <a:ext cx="2160588" cy="5048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  <a:tileRect/>
          </a:gra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Проверка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6"/>
          <p:cNvSpPr/>
          <p:nvPr/>
        </p:nvSpPr>
        <p:spPr>
          <a:xfrm>
            <a:off x="6389688" y="757238"/>
            <a:ext cx="996950" cy="568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buNone/>
            </a:pPr>
            <a:endParaRPr lang="ru-RU" altLang="ru-RU" sz="2800" dirty="0"/>
          </a:p>
        </p:txBody>
      </p:sp>
      <p:grpSp>
        <p:nvGrpSpPr>
          <p:cNvPr id="45112" name="Group 56"/>
          <p:cNvGrpSpPr/>
          <p:nvPr/>
        </p:nvGrpSpPr>
        <p:grpSpPr>
          <a:xfrm>
            <a:off x="468313" y="188913"/>
            <a:ext cx="5994400" cy="1143000"/>
            <a:chOff x="249" y="115"/>
            <a:chExt cx="3776" cy="720"/>
          </a:xfrm>
        </p:grpSpPr>
        <p:sp>
          <p:nvSpPr>
            <p:cNvPr id="24591" name="Freeform 21"/>
            <p:cNvSpPr/>
            <p:nvPr/>
          </p:nvSpPr>
          <p:spPr>
            <a:xfrm>
              <a:off x="249" y="115"/>
              <a:ext cx="3774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774" y="0"/>
                </a:cxn>
              </a:cxnLst>
              <a:pathLst>
                <a:path w="3774" h="4">
                  <a:moveTo>
                    <a:pt x="0" y="4"/>
                  </a:moveTo>
                  <a:lnTo>
                    <a:pt x="3774" y="0"/>
                  </a:lnTo>
                </a:path>
              </a:pathLst>
            </a:custGeom>
            <a:noFill/>
            <a:ln w="12700" cap="rnd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4592" name="Freeform 22"/>
            <p:cNvSpPr/>
            <p:nvPr/>
          </p:nvSpPr>
          <p:spPr>
            <a:xfrm>
              <a:off x="249" y="833"/>
              <a:ext cx="3765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765" y="0"/>
                </a:cxn>
              </a:cxnLst>
              <a:pathLst>
                <a:path w="3765" h="2">
                  <a:moveTo>
                    <a:pt x="0" y="2"/>
                  </a:moveTo>
                  <a:lnTo>
                    <a:pt x="3765" y="0"/>
                  </a:lnTo>
                </a:path>
              </a:pathLst>
            </a:custGeom>
            <a:noFill/>
            <a:ln w="12700" cap="rnd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4593" name="Freeform 25"/>
            <p:cNvSpPr/>
            <p:nvPr/>
          </p:nvSpPr>
          <p:spPr>
            <a:xfrm>
              <a:off x="249" y="470"/>
              <a:ext cx="3774" cy="7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3774" y="0"/>
                </a:cxn>
              </a:cxnLst>
              <a:pathLst>
                <a:path w="3774" h="7">
                  <a:moveTo>
                    <a:pt x="0" y="7"/>
                  </a:moveTo>
                  <a:lnTo>
                    <a:pt x="3774" y="0"/>
                  </a:lnTo>
                </a:path>
              </a:pathLst>
            </a:custGeom>
            <a:noFill/>
            <a:ln w="12700" cap="rnd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grpSp>
          <p:nvGrpSpPr>
            <p:cNvPr id="24594" name="Group 55"/>
            <p:cNvGrpSpPr/>
            <p:nvPr/>
          </p:nvGrpSpPr>
          <p:grpSpPr>
            <a:xfrm>
              <a:off x="249" y="119"/>
              <a:ext cx="3776" cy="716"/>
              <a:chOff x="249" y="119"/>
              <a:chExt cx="3776" cy="716"/>
            </a:xfrm>
          </p:grpSpPr>
          <p:sp>
            <p:nvSpPr>
              <p:cNvPr id="24595" name="Rectangle 7"/>
              <p:cNvSpPr/>
              <p:nvPr/>
            </p:nvSpPr>
            <p:spPr>
              <a:xfrm>
                <a:off x="3395" y="477"/>
                <a:ext cx="630" cy="3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596" name="Rectangle 8"/>
              <p:cNvSpPr/>
              <p:nvPr/>
            </p:nvSpPr>
            <p:spPr>
              <a:xfrm>
                <a:off x="2766" y="477"/>
                <a:ext cx="629" cy="3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597" name="Rectangle 9"/>
              <p:cNvSpPr/>
              <p:nvPr/>
            </p:nvSpPr>
            <p:spPr>
              <a:xfrm>
                <a:off x="2137" y="477"/>
                <a:ext cx="629" cy="3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598" name="Rectangle 10"/>
              <p:cNvSpPr/>
              <p:nvPr/>
            </p:nvSpPr>
            <p:spPr>
              <a:xfrm>
                <a:off x="1508" y="477"/>
                <a:ext cx="629" cy="3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599" name="Rectangle 11"/>
              <p:cNvSpPr/>
              <p:nvPr/>
            </p:nvSpPr>
            <p:spPr>
              <a:xfrm>
                <a:off x="878" y="477"/>
                <a:ext cx="630" cy="3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600" name="Rectangle 12"/>
              <p:cNvSpPr/>
              <p:nvPr/>
            </p:nvSpPr>
            <p:spPr>
              <a:xfrm>
                <a:off x="249" y="477"/>
                <a:ext cx="629" cy="358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601" name="Rectangle 15"/>
              <p:cNvSpPr/>
              <p:nvPr/>
            </p:nvSpPr>
            <p:spPr>
              <a:xfrm>
                <a:off x="3395" y="119"/>
                <a:ext cx="630" cy="3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602" name="Rectangle 16"/>
              <p:cNvSpPr/>
              <p:nvPr/>
            </p:nvSpPr>
            <p:spPr>
              <a:xfrm>
                <a:off x="2766" y="119"/>
                <a:ext cx="629" cy="3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603" name="Rectangle 17"/>
              <p:cNvSpPr/>
              <p:nvPr/>
            </p:nvSpPr>
            <p:spPr>
              <a:xfrm>
                <a:off x="2137" y="119"/>
                <a:ext cx="629" cy="3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604" name="Rectangle 18"/>
              <p:cNvSpPr/>
              <p:nvPr/>
            </p:nvSpPr>
            <p:spPr>
              <a:xfrm>
                <a:off x="1508" y="119"/>
                <a:ext cx="629" cy="3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605" name="Rectangle 19"/>
              <p:cNvSpPr/>
              <p:nvPr/>
            </p:nvSpPr>
            <p:spPr>
              <a:xfrm>
                <a:off x="878" y="119"/>
                <a:ext cx="630" cy="3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606" name="Rectangle 20"/>
              <p:cNvSpPr/>
              <p:nvPr/>
            </p:nvSpPr>
            <p:spPr>
              <a:xfrm>
                <a:off x="249" y="119"/>
                <a:ext cx="629" cy="358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buNone/>
                </a:pPr>
                <a:endParaRPr lang="ru-RU" altLang="ru-RU" sz="2800" dirty="0"/>
              </a:p>
            </p:txBody>
          </p:sp>
          <p:sp>
            <p:nvSpPr>
              <p:cNvPr id="24607" name="Line 23"/>
              <p:cNvSpPr/>
              <p:nvPr/>
            </p:nvSpPr>
            <p:spPr>
              <a:xfrm>
                <a:off x="249" y="119"/>
                <a:ext cx="0" cy="716"/>
              </a:xfrm>
              <a:prstGeom prst="line">
                <a:avLst/>
              </a:prstGeom>
              <a:ln w="12700" cap="rnd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08" name="Line 26"/>
              <p:cNvSpPr/>
              <p:nvPr/>
            </p:nvSpPr>
            <p:spPr>
              <a:xfrm>
                <a:off x="878" y="119"/>
                <a:ext cx="0" cy="716"/>
              </a:xfrm>
              <a:prstGeom prst="line">
                <a:avLst/>
              </a:prstGeom>
              <a:ln w="12700" cap="rnd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09" name="Line 27"/>
              <p:cNvSpPr/>
              <p:nvPr/>
            </p:nvSpPr>
            <p:spPr>
              <a:xfrm>
                <a:off x="1508" y="119"/>
                <a:ext cx="0" cy="716"/>
              </a:xfrm>
              <a:prstGeom prst="line">
                <a:avLst/>
              </a:prstGeom>
              <a:ln w="12700" cap="rnd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10" name="Line 28"/>
              <p:cNvSpPr/>
              <p:nvPr/>
            </p:nvSpPr>
            <p:spPr>
              <a:xfrm>
                <a:off x="2137" y="119"/>
                <a:ext cx="0" cy="716"/>
              </a:xfrm>
              <a:prstGeom prst="line">
                <a:avLst/>
              </a:prstGeom>
              <a:ln w="12700" cap="rnd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11" name="Line 29"/>
              <p:cNvSpPr/>
              <p:nvPr/>
            </p:nvSpPr>
            <p:spPr>
              <a:xfrm>
                <a:off x="2766" y="119"/>
                <a:ext cx="0" cy="716"/>
              </a:xfrm>
              <a:prstGeom prst="line">
                <a:avLst/>
              </a:prstGeom>
              <a:ln w="12700" cap="rnd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12" name="Line 30"/>
              <p:cNvSpPr/>
              <p:nvPr/>
            </p:nvSpPr>
            <p:spPr>
              <a:xfrm>
                <a:off x="3395" y="119"/>
                <a:ext cx="0" cy="716"/>
              </a:xfrm>
              <a:prstGeom prst="line">
                <a:avLst/>
              </a:prstGeom>
              <a:ln w="12700" cap="rnd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13" name="Line 31"/>
              <p:cNvSpPr/>
              <p:nvPr/>
            </p:nvSpPr>
            <p:spPr>
              <a:xfrm>
                <a:off x="4025" y="119"/>
                <a:ext cx="0" cy="716"/>
              </a:xfrm>
              <a:prstGeom prst="line">
                <a:avLst/>
              </a:prstGeom>
              <a:ln w="12700" cap="rnd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614" name="WordArt 33"/>
              <p:cNvSpPr>
                <a:spLocks noTextEdit="1"/>
              </p:cNvSpPr>
              <p:nvPr/>
            </p:nvSpPr>
            <p:spPr>
              <a:xfrm>
                <a:off x="376" y="185"/>
                <a:ext cx="240" cy="2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chemeClr val="tx1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х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15" name="WordArt 34"/>
              <p:cNvSpPr>
                <a:spLocks noTextEdit="1"/>
              </p:cNvSpPr>
              <p:nvPr/>
            </p:nvSpPr>
            <p:spPr>
              <a:xfrm>
                <a:off x="376" y="520"/>
                <a:ext cx="254" cy="27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C0C0C0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00008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</a:t>
                </a:r>
                <a:endPara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16" name="WordArt 35"/>
              <p:cNvSpPr>
                <a:spLocks noTextEdit="1"/>
              </p:cNvSpPr>
              <p:nvPr/>
            </p:nvSpPr>
            <p:spPr>
              <a:xfrm>
                <a:off x="1095" y="185"/>
                <a:ext cx="169" cy="2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chemeClr val="tx1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17" name="WordArt 36"/>
              <p:cNvSpPr>
                <a:spLocks noTextEdit="1"/>
              </p:cNvSpPr>
              <p:nvPr/>
            </p:nvSpPr>
            <p:spPr>
              <a:xfrm>
                <a:off x="1729" y="185"/>
                <a:ext cx="169" cy="2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chemeClr val="tx1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18" name="WordArt 38"/>
              <p:cNvSpPr>
                <a:spLocks noTextEdit="1"/>
              </p:cNvSpPr>
              <p:nvPr/>
            </p:nvSpPr>
            <p:spPr>
              <a:xfrm>
                <a:off x="2381" y="164"/>
                <a:ext cx="169" cy="2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chemeClr val="tx1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19" name="WordArt 40"/>
              <p:cNvSpPr>
                <a:spLocks noTextEdit="1"/>
              </p:cNvSpPr>
              <p:nvPr/>
            </p:nvSpPr>
            <p:spPr>
              <a:xfrm>
                <a:off x="3016" y="164"/>
                <a:ext cx="169" cy="2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chemeClr val="tx1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8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20" name="WordArt 41"/>
              <p:cNvSpPr>
                <a:spLocks noTextEdit="1"/>
              </p:cNvSpPr>
              <p:nvPr/>
            </p:nvSpPr>
            <p:spPr>
              <a:xfrm>
                <a:off x="3560" y="164"/>
                <a:ext cx="366" cy="2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chemeClr val="tx1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10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21" name="WordArt 42"/>
              <p:cNvSpPr>
                <a:spLocks noTextEdit="1"/>
              </p:cNvSpPr>
              <p:nvPr/>
            </p:nvSpPr>
            <p:spPr>
              <a:xfrm>
                <a:off x="1111" y="553"/>
                <a:ext cx="181" cy="2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00008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8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22" name="WordArt 43"/>
              <p:cNvSpPr>
                <a:spLocks noTextEdit="1"/>
              </p:cNvSpPr>
              <p:nvPr/>
            </p:nvSpPr>
            <p:spPr>
              <a:xfrm>
                <a:off x="1729" y="553"/>
                <a:ext cx="169" cy="2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00008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23" name="WordArt 45"/>
              <p:cNvSpPr>
                <a:spLocks noTextEdit="1"/>
              </p:cNvSpPr>
              <p:nvPr/>
            </p:nvSpPr>
            <p:spPr>
              <a:xfrm>
                <a:off x="2381" y="527"/>
                <a:ext cx="169" cy="2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00008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24" name="WordArt 47"/>
              <p:cNvSpPr>
                <a:spLocks noTextEdit="1"/>
              </p:cNvSpPr>
              <p:nvPr/>
            </p:nvSpPr>
            <p:spPr>
              <a:xfrm>
                <a:off x="3515" y="527"/>
                <a:ext cx="466" cy="26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00008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0,8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4625" name="WordArt 48"/>
              <p:cNvSpPr>
                <a:spLocks noTextEdit="1"/>
              </p:cNvSpPr>
              <p:nvPr/>
            </p:nvSpPr>
            <p:spPr>
              <a:xfrm>
                <a:off x="3016" y="527"/>
                <a:ext cx="168" cy="22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00008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5105" name="Group 49"/>
          <p:cNvGrpSpPr/>
          <p:nvPr/>
        </p:nvGrpSpPr>
        <p:grpSpPr>
          <a:xfrm>
            <a:off x="7380288" y="188913"/>
            <a:ext cx="1296987" cy="1008062"/>
            <a:chOff x="2971" y="3158"/>
            <a:chExt cx="1270" cy="1011"/>
          </a:xfrm>
        </p:grpSpPr>
        <p:sp>
          <p:nvSpPr>
            <p:cNvPr id="24586" name="WordArt 50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8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587" name="WordArt 51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588" name="WordArt 52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589" name="WordArt 53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590" name="WordArt 54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4581" name="Rectangle 58"/>
          <p:cNvSpPr/>
          <p:nvPr/>
        </p:nvSpPr>
        <p:spPr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45113" name="Object 57"/>
          <p:cNvGraphicFramePr>
            <a:graphicFrameLocks noChangeAspect="1"/>
          </p:cNvGraphicFramePr>
          <p:nvPr/>
        </p:nvGraphicFramePr>
        <p:xfrm>
          <a:off x="4140200" y="1412875"/>
          <a:ext cx="4465638" cy="525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1" imgW="3495675" imgH="4114800" progId="GraphCtrl.Document">
                  <p:embed/>
                </p:oleObj>
              </mc:Choice>
              <mc:Fallback>
                <p:oleObj name="" r:id="rId1" imgW="3495675" imgH="4114800" progId="GraphCtrl.Document">
                  <p:embed/>
                  <p:pic>
                    <p:nvPicPr>
                      <p:cNvPr id="0" name="Изображение 309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140200" y="1412875"/>
                        <a:ext cx="4465638" cy="52562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15" name="Rectangle 59"/>
          <p:cNvSpPr/>
          <p:nvPr/>
        </p:nvSpPr>
        <p:spPr>
          <a:xfrm>
            <a:off x="250825" y="1844675"/>
            <a:ext cx="3600450" cy="1296988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ru-RU" sz="2400" b="1" i="1" dirty="0">
                <a:latin typeface="Georgia" panose="02040502050405020303" pitchFamily="18" charset="0"/>
              </a:rPr>
              <a:t>I, III </a:t>
            </a:r>
            <a:r>
              <a:rPr lang="ru-RU" altLang="ru-RU" sz="2400" b="1" i="1" dirty="0">
                <a:latin typeface="Georgia" panose="02040502050405020303" pitchFamily="18" charset="0"/>
              </a:rPr>
              <a:t>четверти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45116" name="Rectangle 60"/>
          <p:cNvSpPr/>
          <p:nvPr/>
        </p:nvSpPr>
        <p:spPr>
          <a:xfrm>
            <a:off x="250825" y="3500438"/>
            <a:ext cx="3600450" cy="122555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Симметрично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Относительно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О (0; 0)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24585" name="AutoShape 61">
            <a:hlinkClick r:id="" action="ppaction://hlinkshowjump?jump=nextslide"/>
          </p:cNvPr>
          <p:cNvSpPr/>
          <p:nvPr/>
        </p:nvSpPr>
        <p:spPr>
          <a:xfrm>
            <a:off x="250825" y="6308725"/>
            <a:ext cx="1079500" cy="395288"/>
          </a:xfrm>
          <a:prstGeom prst="actionButtonForwardNext">
            <a:avLst/>
          </a:prstGeom>
          <a:gradFill rotWithShape="1">
            <a:gsLst>
              <a:gs pos="0">
                <a:srgbClr val="FFFFFF"/>
              </a:gs>
              <a:gs pos="100000">
                <a:srgbClr val="969696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5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5" dur="2000"/>
                                        <p:tgtEl>
                                          <p:spTgt spid="4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15" grpId="0" animBg="1"/>
      <p:bldP spid="451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2"/>
          <p:cNvSpPr/>
          <p:nvPr/>
        </p:nvSpPr>
        <p:spPr>
          <a:xfrm>
            <a:off x="323850" y="260350"/>
            <a:ext cx="3384550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i="1" dirty="0">
                <a:latin typeface="Georgia" panose="02040502050405020303" pitchFamily="18" charset="0"/>
              </a:rPr>
              <a:t>Задание №4</a:t>
            </a:r>
            <a:endParaRPr lang="ru-RU" altLang="ru-RU" sz="2800" b="1" i="1" dirty="0">
              <a:latin typeface="Georgia" panose="02040502050405020303" pitchFamily="18" charset="0"/>
            </a:endParaRPr>
          </a:p>
        </p:txBody>
      </p:sp>
      <p:sp>
        <p:nvSpPr>
          <p:cNvPr id="25603" name="Rectangle 3"/>
          <p:cNvSpPr/>
          <p:nvPr/>
        </p:nvSpPr>
        <p:spPr>
          <a:xfrm>
            <a:off x="1042988" y="1196975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      Постройте график функции 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25604" name="Group 4"/>
          <p:cNvGrpSpPr/>
          <p:nvPr/>
        </p:nvGrpSpPr>
        <p:grpSpPr>
          <a:xfrm>
            <a:off x="6804025" y="1341438"/>
            <a:ext cx="1152525" cy="1008062"/>
            <a:chOff x="2971" y="3158"/>
            <a:chExt cx="1270" cy="1011"/>
          </a:xfrm>
        </p:grpSpPr>
        <p:sp>
          <p:nvSpPr>
            <p:cNvPr id="25607" name="WordArt 5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8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608" name="WordArt 6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609" name="WordArt 7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610" name="WordArt 8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611" name="WordArt 9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5605" name="AutoShape 10">
            <a:hlinkClick r:id="" action="ppaction://hlinkshowjump?jump=nextslide"/>
          </p:cNvPr>
          <p:cNvSpPr/>
          <p:nvPr/>
        </p:nvSpPr>
        <p:spPr>
          <a:xfrm>
            <a:off x="6588125" y="6092825"/>
            <a:ext cx="2160588" cy="5048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  <a:tileRect/>
          </a:gra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Проверка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46091" name="Rectangle 11"/>
          <p:cNvSpPr/>
          <p:nvPr/>
        </p:nvSpPr>
        <p:spPr>
          <a:xfrm>
            <a:off x="1042988" y="2708275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342900" lvl="0" indent="-34290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      Найдите по графику: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342900" lvl="0" indent="-342900" algn="ctr" eaLnBrk="1" hangingPunct="1">
              <a:spcBef>
                <a:spcPct val="0"/>
              </a:spcBef>
              <a:buAutoNum type="arabicParenR"/>
            </a:pPr>
            <a:r>
              <a:rPr lang="ru-RU" altLang="ru-RU" sz="2400" b="1" i="1" dirty="0">
                <a:latin typeface="Georgia" panose="02040502050405020303" pitchFamily="18" charset="0"/>
              </a:rPr>
              <a:t>Значение у, соответствующее 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342900" lvl="0" indent="-34290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значению х, равному 2;  4;  -1;  -4;  -5 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7108" name="Object 4"/>
          <p:cNvGraphicFramePr>
            <a:graphicFrameLocks noChangeAspect="1"/>
          </p:cNvGraphicFramePr>
          <p:nvPr>
            <p:ph/>
          </p:nvPr>
        </p:nvGraphicFramePr>
        <p:xfrm>
          <a:off x="3635375" y="476250"/>
          <a:ext cx="5260975" cy="619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1" imgW="3495675" imgH="4114800" progId="GraphCtrl.Document">
                  <p:embed/>
                </p:oleObj>
              </mc:Choice>
              <mc:Fallback>
                <p:oleObj name="" r:id="rId1" imgW="3495675" imgH="4114800" progId="GraphCtrl.Document">
                  <p:embed/>
                  <p:pic>
                    <p:nvPicPr>
                      <p:cNvPr id="0" name="Изображение 3095"/>
                      <p:cNvPicPr/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>
                      <a:xfrm>
                        <a:off x="3635375" y="476250"/>
                        <a:ext cx="5260975" cy="6192838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0" name="Text Box 6"/>
          <p:cNvSpPr txBox="1"/>
          <p:nvPr/>
        </p:nvSpPr>
        <p:spPr>
          <a:xfrm>
            <a:off x="539750" y="1268413"/>
            <a:ext cx="11303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latin typeface="Times New Roman" panose="02020603050405020304" pitchFamily="18" charset="0"/>
              </a:rPr>
              <a:t>х = 2</a:t>
            </a:r>
            <a:endParaRPr lang="ru-RU" altLang="ru-RU" sz="3600" b="1" i="1" dirty="0">
              <a:latin typeface="Times New Roman" panose="02020603050405020304" pitchFamily="18" charset="0"/>
            </a:endParaRPr>
          </a:p>
        </p:txBody>
      </p:sp>
      <p:sp>
        <p:nvSpPr>
          <p:cNvPr id="47111" name="Freeform 7"/>
          <p:cNvSpPr/>
          <p:nvPr/>
        </p:nvSpPr>
        <p:spPr>
          <a:xfrm>
            <a:off x="6738938" y="2616200"/>
            <a:ext cx="1587" cy="11112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764109375"/>
              </a:cxn>
            </a:cxnLst>
            <a:pathLst>
              <a:path w="1" h="700">
                <a:moveTo>
                  <a:pt x="0" y="0"/>
                </a:moveTo>
                <a:lnTo>
                  <a:pt x="0" y="70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12" name="Oval 8"/>
          <p:cNvSpPr/>
          <p:nvPr/>
        </p:nvSpPr>
        <p:spPr>
          <a:xfrm>
            <a:off x="6732588" y="2565400"/>
            <a:ext cx="71437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47113" name="Freeform 9"/>
          <p:cNvSpPr/>
          <p:nvPr/>
        </p:nvSpPr>
        <p:spPr>
          <a:xfrm>
            <a:off x="6084888" y="2636838"/>
            <a:ext cx="647700" cy="1587"/>
          </a:xfrm>
          <a:custGeom>
            <a:avLst/>
            <a:gdLst/>
            <a:ahLst/>
            <a:cxnLst>
              <a:cxn ang="0">
                <a:pos x="1028223750" y="0"/>
              </a:cxn>
              <a:cxn ang="0">
                <a:pos x="0" y="0"/>
              </a:cxn>
            </a:cxnLst>
            <a:pathLst>
              <a:path w="408" h="1">
                <a:moveTo>
                  <a:pt x="408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14" name="Text Box 10"/>
          <p:cNvSpPr txBox="1"/>
          <p:nvPr/>
        </p:nvSpPr>
        <p:spPr>
          <a:xfrm>
            <a:off x="1979613" y="1268413"/>
            <a:ext cx="11049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 = 4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15" name="Text Box 11"/>
          <p:cNvSpPr txBox="1"/>
          <p:nvPr/>
        </p:nvSpPr>
        <p:spPr>
          <a:xfrm>
            <a:off x="539750" y="2060575"/>
            <a:ext cx="11303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latin typeface="Times New Roman" panose="02020603050405020304" pitchFamily="18" charset="0"/>
              </a:rPr>
              <a:t>х = 4</a:t>
            </a:r>
            <a:endParaRPr lang="ru-RU" altLang="ru-RU" sz="3600" b="1" i="1" dirty="0">
              <a:latin typeface="Times New Roman" panose="02020603050405020304" pitchFamily="18" charset="0"/>
            </a:endParaRPr>
          </a:p>
        </p:txBody>
      </p:sp>
      <p:sp>
        <p:nvSpPr>
          <p:cNvPr id="47116" name="Freeform 12"/>
          <p:cNvSpPr/>
          <p:nvPr/>
        </p:nvSpPr>
        <p:spPr>
          <a:xfrm>
            <a:off x="7308850" y="3221038"/>
            <a:ext cx="6350" cy="527050"/>
          </a:xfrm>
          <a:custGeom>
            <a:avLst/>
            <a:gdLst/>
            <a:ahLst/>
            <a:cxnLst>
              <a:cxn ang="0">
                <a:pos x="10080625" y="0"/>
              </a:cxn>
              <a:cxn ang="0">
                <a:pos x="0" y="836691875"/>
              </a:cxn>
            </a:cxnLst>
            <a:pathLst>
              <a:path w="4" h="332">
                <a:moveTo>
                  <a:pt x="4" y="0"/>
                </a:moveTo>
                <a:lnTo>
                  <a:pt x="0" y="332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17" name="Oval 13"/>
          <p:cNvSpPr/>
          <p:nvPr/>
        </p:nvSpPr>
        <p:spPr>
          <a:xfrm>
            <a:off x="7308850" y="3141663"/>
            <a:ext cx="71438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47118" name="Freeform 14"/>
          <p:cNvSpPr/>
          <p:nvPr/>
        </p:nvSpPr>
        <p:spPr>
          <a:xfrm>
            <a:off x="6227763" y="3206750"/>
            <a:ext cx="1087437" cy="6350"/>
          </a:xfrm>
          <a:custGeom>
            <a:avLst/>
            <a:gdLst/>
            <a:ahLst/>
            <a:cxnLst>
              <a:cxn ang="0">
                <a:pos x="1726305444" y="0"/>
              </a:cxn>
              <a:cxn ang="0">
                <a:pos x="0" y="10080625"/>
              </a:cxn>
            </a:cxnLst>
            <a:pathLst>
              <a:path w="685" h="4">
                <a:moveTo>
                  <a:pt x="685" y="0"/>
                </a:moveTo>
                <a:lnTo>
                  <a:pt x="0" y="4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19" name="Text Box 15"/>
          <p:cNvSpPr txBox="1"/>
          <p:nvPr/>
        </p:nvSpPr>
        <p:spPr>
          <a:xfrm>
            <a:off x="1979613" y="2060575"/>
            <a:ext cx="11049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 = 2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20" name="Text Box 16"/>
          <p:cNvSpPr txBox="1"/>
          <p:nvPr/>
        </p:nvSpPr>
        <p:spPr>
          <a:xfrm>
            <a:off x="539750" y="2924175"/>
            <a:ext cx="12827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latin typeface="Times New Roman" panose="02020603050405020304" pitchFamily="18" charset="0"/>
              </a:rPr>
              <a:t>х = -1</a:t>
            </a:r>
            <a:endParaRPr lang="ru-RU" altLang="ru-RU" sz="3600" b="1" i="1" dirty="0">
              <a:latin typeface="Times New Roman" panose="02020603050405020304" pitchFamily="18" charset="0"/>
            </a:endParaRPr>
          </a:p>
        </p:txBody>
      </p:sp>
      <p:sp>
        <p:nvSpPr>
          <p:cNvPr id="47121" name="Freeform 17"/>
          <p:cNvSpPr/>
          <p:nvPr/>
        </p:nvSpPr>
        <p:spPr>
          <a:xfrm>
            <a:off x="5880100" y="3770313"/>
            <a:ext cx="1588" cy="23066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147483647"/>
              </a:cxn>
            </a:cxnLst>
            <a:pathLst>
              <a:path w="1" h="1453">
                <a:moveTo>
                  <a:pt x="0" y="0"/>
                </a:moveTo>
                <a:lnTo>
                  <a:pt x="0" y="1453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22" name="Oval 18"/>
          <p:cNvSpPr/>
          <p:nvPr/>
        </p:nvSpPr>
        <p:spPr>
          <a:xfrm>
            <a:off x="5795963" y="6021388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47123" name="Freeform 19"/>
          <p:cNvSpPr/>
          <p:nvPr/>
        </p:nvSpPr>
        <p:spPr>
          <a:xfrm>
            <a:off x="5865813" y="6076950"/>
            <a:ext cx="280987" cy="1588"/>
          </a:xfrm>
          <a:custGeom>
            <a:avLst/>
            <a:gdLst/>
            <a:ahLst/>
            <a:cxnLst>
              <a:cxn ang="0">
                <a:pos x="446066069" y="0"/>
              </a:cxn>
              <a:cxn ang="0">
                <a:pos x="0" y="0"/>
              </a:cxn>
            </a:cxnLst>
            <a:pathLst>
              <a:path w="177" h="1">
                <a:moveTo>
                  <a:pt x="177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24" name="Text Box 20"/>
          <p:cNvSpPr txBox="1"/>
          <p:nvPr/>
        </p:nvSpPr>
        <p:spPr>
          <a:xfrm>
            <a:off x="1979613" y="2924175"/>
            <a:ext cx="12573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 = -8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25" name="Text Box 21"/>
          <p:cNvSpPr txBox="1"/>
          <p:nvPr/>
        </p:nvSpPr>
        <p:spPr>
          <a:xfrm>
            <a:off x="539750" y="3860800"/>
            <a:ext cx="12827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latin typeface="Times New Roman" panose="02020603050405020304" pitchFamily="18" charset="0"/>
              </a:rPr>
              <a:t>х = -4</a:t>
            </a:r>
            <a:endParaRPr lang="ru-RU" altLang="ru-RU" sz="3600" b="1" i="1" dirty="0">
              <a:latin typeface="Times New Roman" panose="02020603050405020304" pitchFamily="18" charset="0"/>
            </a:endParaRPr>
          </a:p>
        </p:txBody>
      </p:sp>
      <p:sp>
        <p:nvSpPr>
          <p:cNvPr id="47126" name="Freeform 22"/>
          <p:cNvSpPr/>
          <p:nvPr/>
        </p:nvSpPr>
        <p:spPr>
          <a:xfrm>
            <a:off x="5003800" y="3716338"/>
            <a:ext cx="4763" cy="660400"/>
          </a:xfrm>
          <a:custGeom>
            <a:avLst/>
            <a:gdLst/>
            <a:ahLst/>
            <a:cxnLst>
              <a:cxn ang="0">
                <a:pos x="7562056" y="0"/>
              </a:cxn>
              <a:cxn ang="0">
                <a:pos x="0" y="1048385000"/>
              </a:cxn>
            </a:cxnLst>
            <a:pathLst>
              <a:path w="3" h="416">
                <a:moveTo>
                  <a:pt x="3" y="0"/>
                </a:moveTo>
                <a:lnTo>
                  <a:pt x="0" y="416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27" name="Oval 23"/>
          <p:cNvSpPr/>
          <p:nvPr/>
        </p:nvSpPr>
        <p:spPr>
          <a:xfrm>
            <a:off x="4932363" y="4292600"/>
            <a:ext cx="71437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47128" name="Freeform 24"/>
          <p:cNvSpPr/>
          <p:nvPr/>
        </p:nvSpPr>
        <p:spPr>
          <a:xfrm>
            <a:off x="4994275" y="4346575"/>
            <a:ext cx="1241425" cy="19050"/>
          </a:xfrm>
          <a:custGeom>
            <a:avLst/>
            <a:gdLst/>
            <a:ahLst/>
            <a:cxnLst>
              <a:cxn ang="0">
                <a:pos x="1970762188" y="30241875"/>
              </a:cxn>
              <a:cxn ang="0">
                <a:pos x="0" y="0"/>
              </a:cxn>
            </a:cxnLst>
            <a:pathLst>
              <a:path w="782" h="12">
                <a:moveTo>
                  <a:pt x="782" y="12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29" name="Text Box 25"/>
          <p:cNvSpPr txBox="1"/>
          <p:nvPr/>
        </p:nvSpPr>
        <p:spPr>
          <a:xfrm>
            <a:off x="1979613" y="3860800"/>
            <a:ext cx="12573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 = -2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30" name="Text Box 26"/>
          <p:cNvSpPr txBox="1"/>
          <p:nvPr/>
        </p:nvSpPr>
        <p:spPr>
          <a:xfrm>
            <a:off x="539750" y="4868863"/>
            <a:ext cx="12827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latin typeface="Times New Roman" panose="02020603050405020304" pitchFamily="18" charset="0"/>
              </a:rPr>
              <a:t>х = -5</a:t>
            </a:r>
            <a:endParaRPr lang="ru-RU" altLang="ru-RU" sz="3600" b="1" i="1" dirty="0">
              <a:latin typeface="Times New Roman" panose="02020603050405020304" pitchFamily="18" charset="0"/>
            </a:endParaRPr>
          </a:p>
        </p:txBody>
      </p:sp>
      <p:sp>
        <p:nvSpPr>
          <p:cNvPr id="47131" name="Freeform 27"/>
          <p:cNvSpPr/>
          <p:nvPr/>
        </p:nvSpPr>
        <p:spPr>
          <a:xfrm>
            <a:off x="4740275" y="3741738"/>
            <a:ext cx="1588" cy="4921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81248438"/>
              </a:cxn>
            </a:cxnLst>
            <a:pathLst>
              <a:path w="1" h="310">
                <a:moveTo>
                  <a:pt x="0" y="0"/>
                </a:moveTo>
                <a:lnTo>
                  <a:pt x="0" y="31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32" name="Freeform 28"/>
          <p:cNvSpPr/>
          <p:nvPr/>
        </p:nvSpPr>
        <p:spPr>
          <a:xfrm>
            <a:off x="4716463" y="4221163"/>
            <a:ext cx="1458912" cy="12700"/>
          </a:xfrm>
          <a:custGeom>
            <a:avLst/>
            <a:gdLst/>
            <a:ahLst/>
            <a:cxnLst>
              <a:cxn ang="0">
                <a:pos x="2147483647" y="20161250"/>
              </a:cxn>
              <a:cxn ang="0">
                <a:pos x="0" y="0"/>
              </a:cxn>
            </a:cxnLst>
            <a:pathLst>
              <a:path w="919" h="8">
                <a:moveTo>
                  <a:pt x="919" y="8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7133" name="Oval 29"/>
          <p:cNvSpPr/>
          <p:nvPr/>
        </p:nvSpPr>
        <p:spPr>
          <a:xfrm>
            <a:off x="4643438" y="4221163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47134" name="Text Box 30"/>
          <p:cNvSpPr txBox="1"/>
          <p:nvPr/>
        </p:nvSpPr>
        <p:spPr>
          <a:xfrm>
            <a:off x="1979613" y="4868863"/>
            <a:ext cx="16002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 = -1,6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52" name="AutoShape 31">
            <a:hlinkClick r:id="" action="ppaction://hlinkshowjump?jump=nextslide"/>
          </p:cNvPr>
          <p:cNvSpPr/>
          <p:nvPr/>
        </p:nvSpPr>
        <p:spPr>
          <a:xfrm>
            <a:off x="250825" y="6308725"/>
            <a:ext cx="1079500" cy="395288"/>
          </a:xfrm>
          <a:prstGeom prst="actionButtonForwardNext">
            <a:avLst/>
          </a:prstGeom>
          <a:gradFill rotWithShape="1">
            <a:gsLst>
              <a:gs pos="0">
                <a:srgbClr val="FFFFFF"/>
              </a:gs>
              <a:gs pos="100000">
                <a:srgbClr val="969696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10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7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7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4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4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7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4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7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7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7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7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4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4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4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4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7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7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7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7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7" dur="1000"/>
                                        <p:tgtEl>
                                          <p:spTgt spid="4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  <p:bldP spid="47112" grpId="0" animBg="1"/>
      <p:bldP spid="47114" grpId="0"/>
      <p:bldP spid="47115" grpId="0"/>
      <p:bldP spid="47117" grpId="0" animBg="1"/>
      <p:bldP spid="47119" grpId="0"/>
      <p:bldP spid="47120" grpId="0"/>
      <p:bldP spid="47122" grpId="0" animBg="1"/>
      <p:bldP spid="47124" grpId="0"/>
      <p:bldP spid="47125" grpId="0"/>
      <p:bldP spid="47127" grpId="0" animBg="1"/>
      <p:bldP spid="47129" grpId="0"/>
      <p:bldP spid="47130" grpId="0"/>
      <p:bldP spid="47133" grpId="0" animBg="1"/>
      <p:bldP spid="4713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Rectangle 2"/>
          <p:cNvSpPr/>
          <p:nvPr/>
        </p:nvSpPr>
        <p:spPr>
          <a:xfrm>
            <a:off x="323850" y="260350"/>
            <a:ext cx="3384550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i="1" dirty="0">
                <a:latin typeface="Georgia" panose="02040502050405020303" pitchFamily="18" charset="0"/>
              </a:rPr>
              <a:t>Задание №4</a:t>
            </a:r>
            <a:endParaRPr lang="ru-RU" altLang="ru-RU" sz="2800" b="1" i="1" dirty="0">
              <a:latin typeface="Georgia" panose="02040502050405020303" pitchFamily="18" charset="0"/>
            </a:endParaRPr>
          </a:p>
        </p:txBody>
      </p:sp>
      <p:sp>
        <p:nvSpPr>
          <p:cNvPr id="27651" name="Rectangle 3"/>
          <p:cNvSpPr/>
          <p:nvPr/>
        </p:nvSpPr>
        <p:spPr>
          <a:xfrm>
            <a:off x="1042988" y="1196975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      Постройте график функции 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27652" name="Group 4"/>
          <p:cNvGrpSpPr/>
          <p:nvPr/>
        </p:nvGrpSpPr>
        <p:grpSpPr>
          <a:xfrm>
            <a:off x="6804025" y="1341438"/>
            <a:ext cx="1152525" cy="1008062"/>
            <a:chOff x="2971" y="3158"/>
            <a:chExt cx="1270" cy="1011"/>
          </a:xfrm>
        </p:grpSpPr>
        <p:sp>
          <p:nvSpPr>
            <p:cNvPr id="27656" name="WordArt 5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8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657" name="WordArt 6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658" name="WordArt 7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659" name="WordArt 8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660" name="WordArt 9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7653" name="AutoShape 10">
            <a:hlinkClick r:id="" action="ppaction://hlinkshowjump?jump=nextslide"/>
          </p:cNvPr>
          <p:cNvSpPr/>
          <p:nvPr/>
        </p:nvSpPr>
        <p:spPr>
          <a:xfrm>
            <a:off x="6588125" y="6092825"/>
            <a:ext cx="2160588" cy="5048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  <a:tileRect/>
          </a:gra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Проверка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27654" name="Rectangle 11"/>
          <p:cNvSpPr/>
          <p:nvPr/>
        </p:nvSpPr>
        <p:spPr>
          <a:xfrm>
            <a:off x="1042988" y="2708275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342900" lvl="0" indent="-34290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      Найдите по графику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342900" lvl="0" indent="-34290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значение у, соответствующее 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342900" lvl="0" indent="-34290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значению х, равному  2;  4;  -1;  -4;  -5 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50188" name="Rectangle 12"/>
          <p:cNvSpPr/>
          <p:nvPr/>
        </p:nvSpPr>
        <p:spPr>
          <a:xfrm>
            <a:off x="1042988" y="4292600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342900" lvl="0" indent="-34290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      Найдите по графику: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342900" lvl="0" indent="-34290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значение х, которому соответствует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342900" lvl="0" indent="-34290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значение у, равное   -4;  -2;   8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9156" name="Object 4"/>
          <p:cNvGraphicFramePr>
            <a:graphicFrameLocks noChangeAspect="1"/>
          </p:cNvGraphicFramePr>
          <p:nvPr>
            <p:ph/>
          </p:nvPr>
        </p:nvGraphicFramePr>
        <p:xfrm>
          <a:off x="3708400" y="549275"/>
          <a:ext cx="5137150" cy="604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" imgW="3495675" imgH="4114800" progId="GraphCtrl.Document">
                  <p:embed/>
                </p:oleObj>
              </mc:Choice>
              <mc:Fallback>
                <p:oleObj name="" r:id="rId1" imgW="3495675" imgH="4114800" progId="GraphCtrl.Document">
                  <p:embed/>
                  <p:pic>
                    <p:nvPicPr>
                      <p:cNvPr id="0" name="Изображение 3096"/>
                      <p:cNvPicPr/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>
                      <a:xfrm>
                        <a:off x="3708400" y="549275"/>
                        <a:ext cx="5137150" cy="60483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8" name="Text Box 6"/>
          <p:cNvSpPr txBox="1"/>
          <p:nvPr/>
        </p:nvSpPr>
        <p:spPr>
          <a:xfrm>
            <a:off x="539750" y="2060575"/>
            <a:ext cx="12573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 = -4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59" name="Freeform 7"/>
          <p:cNvSpPr/>
          <p:nvPr/>
        </p:nvSpPr>
        <p:spPr>
          <a:xfrm>
            <a:off x="5613400" y="4867275"/>
            <a:ext cx="560388" cy="20638"/>
          </a:xfrm>
          <a:custGeom>
            <a:avLst/>
            <a:gdLst/>
            <a:ahLst/>
            <a:cxnLst>
              <a:cxn ang="0">
                <a:pos x="889616744" y="32763619"/>
              </a:cxn>
              <a:cxn ang="0">
                <a:pos x="0" y="0"/>
              </a:cxn>
            </a:cxnLst>
            <a:pathLst>
              <a:path w="353" h="13">
                <a:moveTo>
                  <a:pt x="353" y="13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9160" name="Oval 8"/>
          <p:cNvSpPr/>
          <p:nvPr/>
        </p:nvSpPr>
        <p:spPr>
          <a:xfrm>
            <a:off x="5580063" y="4868863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49161" name="Freeform 9"/>
          <p:cNvSpPr/>
          <p:nvPr/>
        </p:nvSpPr>
        <p:spPr>
          <a:xfrm>
            <a:off x="5651500" y="3789363"/>
            <a:ext cx="1588" cy="11112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764109375"/>
              </a:cxn>
            </a:cxnLst>
            <a:pathLst>
              <a:path w="1" h="700">
                <a:moveTo>
                  <a:pt x="0" y="0"/>
                </a:moveTo>
                <a:lnTo>
                  <a:pt x="0" y="70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9162" name="Text Box 10"/>
          <p:cNvSpPr txBox="1"/>
          <p:nvPr/>
        </p:nvSpPr>
        <p:spPr>
          <a:xfrm>
            <a:off x="2051050" y="2060575"/>
            <a:ext cx="12827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latin typeface="Times New Roman" panose="02020603050405020304" pitchFamily="18" charset="0"/>
              </a:rPr>
              <a:t>х = -2</a:t>
            </a:r>
            <a:endParaRPr lang="ru-RU" altLang="ru-RU" sz="3600" b="1" i="1" dirty="0">
              <a:latin typeface="Times New Roman" panose="02020603050405020304" pitchFamily="18" charset="0"/>
            </a:endParaRPr>
          </a:p>
        </p:txBody>
      </p:sp>
      <p:sp>
        <p:nvSpPr>
          <p:cNvPr id="49163" name="Text Box 11"/>
          <p:cNvSpPr txBox="1"/>
          <p:nvPr/>
        </p:nvSpPr>
        <p:spPr>
          <a:xfrm>
            <a:off x="539750" y="3141663"/>
            <a:ext cx="12573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 = -2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64" name="Freeform 12"/>
          <p:cNvSpPr/>
          <p:nvPr/>
        </p:nvSpPr>
        <p:spPr>
          <a:xfrm>
            <a:off x="5064125" y="4318000"/>
            <a:ext cx="1096963" cy="14288"/>
          </a:xfrm>
          <a:custGeom>
            <a:avLst/>
            <a:gdLst/>
            <a:ahLst/>
            <a:cxnLst>
              <a:cxn ang="0">
                <a:pos x="1741429556" y="22682994"/>
              </a:cxn>
              <a:cxn ang="0">
                <a:pos x="0" y="0"/>
              </a:cxn>
            </a:cxnLst>
            <a:pathLst>
              <a:path w="691" h="9">
                <a:moveTo>
                  <a:pt x="691" y="9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9165" name="Oval 13"/>
          <p:cNvSpPr/>
          <p:nvPr/>
        </p:nvSpPr>
        <p:spPr>
          <a:xfrm>
            <a:off x="5003800" y="4292600"/>
            <a:ext cx="71438" cy="71438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49166" name="Freeform 14"/>
          <p:cNvSpPr/>
          <p:nvPr/>
        </p:nvSpPr>
        <p:spPr>
          <a:xfrm>
            <a:off x="5064125" y="3789363"/>
            <a:ext cx="12700" cy="528637"/>
          </a:xfrm>
          <a:custGeom>
            <a:avLst/>
            <a:gdLst/>
            <a:ahLst/>
            <a:cxnLst>
              <a:cxn ang="0">
                <a:pos x="20161250" y="0"/>
              </a:cxn>
              <a:cxn ang="0">
                <a:pos x="0" y="839210444"/>
              </a:cxn>
            </a:cxnLst>
            <a:pathLst>
              <a:path w="8" h="333">
                <a:moveTo>
                  <a:pt x="8" y="0"/>
                </a:moveTo>
                <a:lnTo>
                  <a:pt x="0" y="333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9167" name="Text Box 15"/>
          <p:cNvSpPr txBox="1"/>
          <p:nvPr/>
        </p:nvSpPr>
        <p:spPr>
          <a:xfrm>
            <a:off x="2051050" y="3141663"/>
            <a:ext cx="12827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latin typeface="Times New Roman" panose="02020603050405020304" pitchFamily="18" charset="0"/>
              </a:rPr>
              <a:t>х = -4</a:t>
            </a:r>
            <a:endParaRPr lang="ru-RU" altLang="ru-RU" sz="3600" b="1" i="1" dirty="0">
              <a:latin typeface="Times New Roman" panose="02020603050405020304" pitchFamily="18" charset="0"/>
            </a:endParaRPr>
          </a:p>
        </p:txBody>
      </p:sp>
      <p:sp>
        <p:nvSpPr>
          <p:cNvPr id="49168" name="Text Box 16"/>
          <p:cNvSpPr txBox="1"/>
          <p:nvPr/>
        </p:nvSpPr>
        <p:spPr>
          <a:xfrm>
            <a:off x="539750" y="4292600"/>
            <a:ext cx="11049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 = 8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69" name="Freeform 17"/>
          <p:cNvSpPr/>
          <p:nvPr/>
        </p:nvSpPr>
        <p:spPr>
          <a:xfrm>
            <a:off x="6156325" y="1557338"/>
            <a:ext cx="280988" cy="1587"/>
          </a:xfrm>
          <a:custGeom>
            <a:avLst/>
            <a:gdLst/>
            <a:ahLst/>
            <a:cxnLst>
              <a:cxn ang="0">
                <a:pos x="446069244" y="0"/>
              </a:cxn>
              <a:cxn ang="0">
                <a:pos x="0" y="0"/>
              </a:cxn>
            </a:cxnLst>
            <a:pathLst>
              <a:path w="177" h="1">
                <a:moveTo>
                  <a:pt x="177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9170" name="Oval 18"/>
          <p:cNvSpPr/>
          <p:nvPr/>
        </p:nvSpPr>
        <p:spPr>
          <a:xfrm>
            <a:off x="6443663" y="1484313"/>
            <a:ext cx="71437" cy="71437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49171" name="Freeform 19"/>
          <p:cNvSpPr/>
          <p:nvPr/>
        </p:nvSpPr>
        <p:spPr>
          <a:xfrm>
            <a:off x="6499225" y="1562100"/>
            <a:ext cx="1588" cy="21796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147483647"/>
              </a:cxn>
            </a:cxnLst>
            <a:pathLst>
              <a:path w="1" h="1373">
                <a:moveTo>
                  <a:pt x="0" y="0"/>
                </a:moveTo>
                <a:lnTo>
                  <a:pt x="0" y="1373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49172" name="Text Box 20"/>
          <p:cNvSpPr txBox="1"/>
          <p:nvPr/>
        </p:nvSpPr>
        <p:spPr>
          <a:xfrm>
            <a:off x="2051050" y="4292600"/>
            <a:ext cx="11303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3600" b="1" i="1" dirty="0">
                <a:latin typeface="Times New Roman" panose="02020603050405020304" pitchFamily="18" charset="0"/>
              </a:rPr>
              <a:t>х = 1</a:t>
            </a:r>
            <a:endParaRPr lang="ru-RU" altLang="ru-RU" sz="36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0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/>
      <p:bldP spid="49160" grpId="0" animBg="1"/>
      <p:bldP spid="49162" grpId="0"/>
      <p:bldP spid="49163" grpId="0"/>
      <p:bldP spid="49165" grpId="0" animBg="1"/>
      <p:bldP spid="49167" grpId="0"/>
      <p:bldP spid="49168" grpId="0"/>
      <p:bldP spid="49170" grpId="0" animBg="1"/>
      <p:bldP spid="4917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8" name="Rectangle 4"/>
          <p:cNvSpPr/>
          <p:nvPr/>
        </p:nvSpPr>
        <p:spPr>
          <a:xfrm>
            <a:off x="323850" y="260350"/>
            <a:ext cx="3384550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i="1" dirty="0">
                <a:latin typeface="Georgia" panose="02040502050405020303" pitchFamily="18" charset="0"/>
              </a:rPr>
              <a:t>Задание №5</a:t>
            </a:r>
            <a:endParaRPr lang="ru-RU" altLang="ru-RU" sz="2800" b="1" i="1" dirty="0">
              <a:latin typeface="Georgia" panose="02040502050405020303" pitchFamily="18" charset="0"/>
            </a:endParaRPr>
          </a:p>
        </p:txBody>
      </p:sp>
      <p:sp>
        <p:nvSpPr>
          <p:cNvPr id="52229" name="Rectangle 5"/>
          <p:cNvSpPr/>
          <p:nvPr/>
        </p:nvSpPr>
        <p:spPr>
          <a:xfrm>
            <a:off x="3851275" y="260350"/>
            <a:ext cx="4968875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Найдите соответствие. 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29700" name="Rectangle 7"/>
          <p:cNvSpPr/>
          <p:nvPr/>
        </p:nvSpPr>
        <p:spPr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395288" y="1125538"/>
          <a:ext cx="48704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" imgW="3495675" imgH="4114800" progId="GraphCtrl.Document">
                  <p:embed/>
                </p:oleObj>
              </mc:Choice>
              <mc:Fallback>
                <p:oleObj name="" r:id="rId1" imgW="3495675" imgH="4114800" progId="GraphCtrl.Document">
                  <p:embed/>
                  <p:pic>
                    <p:nvPicPr>
                      <p:cNvPr id="0" name="Изображение 309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288" y="1125538"/>
                        <a:ext cx="4870450" cy="5732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Rectangle 12"/>
          <p:cNvSpPr/>
          <p:nvPr/>
        </p:nvSpPr>
        <p:spPr>
          <a:xfrm>
            <a:off x="0" y="22367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52240" name="Rectangle 16"/>
          <p:cNvSpPr/>
          <p:nvPr/>
        </p:nvSpPr>
        <p:spPr>
          <a:xfrm>
            <a:off x="6300788" y="1187450"/>
            <a:ext cx="1871662" cy="1238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CC00"/>
              </a:gs>
            </a:gsLst>
            <a:lin ang="2700000" scaled="1"/>
            <a:tileRect/>
          </a:gradFill>
          <a:ln w="19050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52241" name="Object 17"/>
          <p:cNvGraphicFramePr>
            <a:graphicFrameLocks noChangeAspect="1"/>
          </p:cNvGraphicFramePr>
          <p:nvPr>
            <p:ph/>
          </p:nvPr>
        </p:nvGraphicFramePr>
        <p:xfrm>
          <a:off x="6550025" y="1125538"/>
          <a:ext cx="1319213" cy="1319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3" imgW="393700" imgH="393700" progId="Equation.DSMT4">
                  <p:embed/>
                </p:oleObj>
              </mc:Choice>
              <mc:Fallback>
                <p:oleObj name="" r:id="rId3" imgW="393700" imgH="393700" progId="Equation.DSMT4">
                  <p:embed/>
                  <p:pic>
                    <p:nvPicPr>
                      <p:cNvPr id="0" name="Изображение 3100"/>
                      <p:cNvPicPr/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>
                      <a:xfrm>
                        <a:off x="6550025" y="1125538"/>
                        <a:ext cx="1319213" cy="131921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5" name="Rectangle 21"/>
          <p:cNvSpPr/>
          <p:nvPr/>
        </p:nvSpPr>
        <p:spPr>
          <a:xfrm>
            <a:off x="6300788" y="2565400"/>
            <a:ext cx="1871662" cy="1238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00FF"/>
              </a:gs>
            </a:gsLst>
            <a:lin ang="2700000" scaled="1"/>
            <a:tileRect/>
          </a:gradFill>
          <a:ln w="19050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52260" name="Object 36"/>
          <p:cNvGraphicFramePr>
            <a:graphicFrameLocks noChangeAspect="1"/>
          </p:cNvGraphicFramePr>
          <p:nvPr/>
        </p:nvGraphicFramePr>
        <p:xfrm>
          <a:off x="6462713" y="2565400"/>
          <a:ext cx="1544637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5" imgW="495300" imgH="393700" progId="Equation.DSMT4">
                  <p:embed/>
                </p:oleObj>
              </mc:Choice>
              <mc:Fallback>
                <p:oleObj name="" r:id="rId5" imgW="495300" imgH="393700" progId="Equation.DSMT4">
                  <p:embed/>
                  <p:pic>
                    <p:nvPicPr>
                      <p:cNvPr id="0" name="Изображение 309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62713" y="2565400"/>
                        <a:ext cx="1544637" cy="1227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2" name="Rectangle 38"/>
          <p:cNvSpPr/>
          <p:nvPr/>
        </p:nvSpPr>
        <p:spPr>
          <a:xfrm>
            <a:off x="6300788" y="3933825"/>
            <a:ext cx="1871662" cy="1238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lin ang="2700000" scaled="1"/>
            <a:tileRect/>
          </a:gradFill>
          <a:ln w="19050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52263" name="Object 39"/>
          <p:cNvGraphicFramePr>
            <a:graphicFrameLocks noChangeAspect="1"/>
          </p:cNvGraphicFramePr>
          <p:nvPr/>
        </p:nvGraphicFramePr>
        <p:xfrm>
          <a:off x="6392863" y="3906838"/>
          <a:ext cx="1614487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7" imgW="495300" imgH="393700" progId="Equation.DSMT4">
                  <p:embed/>
                </p:oleObj>
              </mc:Choice>
              <mc:Fallback>
                <p:oleObj name="" r:id="rId7" imgW="495300" imgH="393700" progId="Equation.DSMT4">
                  <p:embed/>
                  <p:pic>
                    <p:nvPicPr>
                      <p:cNvPr id="0" name="Изображение 309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92863" y="3906838"/>
                        <a:ext cx="1614487" cy="1281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5" name="Rectangle 41"/>
          <p:cNvSpPr/>
          <p:nvPr/>
        </p:nvSpPr>
        <p:spPr>
          <a:xfrm>
            <a:off x="6300788" y="5300663"/>
            <a:ext cx="1871662" cy="1238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C3399"/>
              </a:gs>
            </a:gsLst>
            <a:lin ang="2700000" scaled="1"/>
            <a:tileRect/>
          </a:gradFill>
          <a:ln w="19050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52266" name="Object 42"/>
          <p:cNvGraphicFramePr>
            <a:graphicFrameLocks noChangeAspect="1"/>
          </p:cNvGraphicFramePr>
          <p:nvPr/>
        </p:nvGraphicFramePr>
        <p:xfrm>
          <a:off x="6537325" y="5241925"/>
          <a:ext cx="1325563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9" imgW="393700" imgH="393700" progId="Equation.DSMT4">
                  <p:embed/>
                </p:oleObj>
              </mc:Choice>
              <mc:Fallback>
                <p:oleObj name="" r:id="rId9" imgW="393700" imgH="393700" progId="Equation.DSMT4">
                  <p:embed/>
                  <p:pic>
                    <p:nvPicPr>
                      <p:cNvPr id="0" name="Изображение 310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537325" y="5241925"/>
                        <a:ext cx="1325563" cy="1304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2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2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2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2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2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2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41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52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0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52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2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2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3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52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6"/>
                  </p:tgtEl>
                </p:cond>
              </p:nextCondLst>
            </p:seq>
          </p:childTnLst>
        </p:cTn>
      </p:par>
    </p:tnLst>
    <p:bldLst>
      <p:bldP spid="52228" grpId="0" animBg="1"/>
      <p:bldP spid="52229" grpId="0" animBg="1"/>
      <p:bldP spid="52240" grpId="0" animBg="1"/>
      <p:bldP spid="52245" grpId="0" animBg="1"/>
      <p:bldP spid="52262" grpId="0" animBg="1"/>
      <p:bldP spid="522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200" b="1" i="1" dirty="0">
                <a:latin typeface="Georgia" panose="02040502050405020303" pitchFamily="18" charset="0"/>
              </a:rPr>
              <a:t>Задачи, приводящие к понятию</a:t>
            </a:r>
            <a:br>
              <a:rPr lang="ru-RU" altLang="ru-RU" sz="3200" b="1" i="1" dirty="0">
                <a:latin typeface="Georgia" panose="02040502050405020303" pitchFamily="18" charset="0"/>
              </a:rPr>
            </a:br>
            <a:r>
              <a:rPr lang="ru-RU" altLang="ru-RU" sz="32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обратной пропорциональности.</a:t>
            </a:r>
            <a:endParaRPr lang="ru-RU" altLang="ru-RU" sz="3200" b="1" i="1" dirty="0">
              <a:latin typeface="Georgia" panose="02040502050405020303" pitchFamily="18" charset="0"/>
            </a:endParaRPr>
          </a:p>
        </p:txBody>
      </p:sp>
      <p:sp>
        <p:nvSpPr>
          <p:cNvPr id="4099" name="Oval 3"/>
          <p:cNvSpPr/>
          <p:nvPr/>
        </p:nvSpPr>
        <p:spPr>
          <a:xfrm>
            <a:off x="8027988" y="1268413"/>
            <a:ext cx="914400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3600" b="1" dirty="0">
                <a:latin typeface="Times New Roman" panose="02020603050405020304" pitchFamily="18" charset="0"/>
              </a:rPr>
              <a:t>1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4100" name="Rectangle 4"/>
          <p:cNvSpPr/>
          <p:nvPr/>
        </p:nvSpPr>
        <p:spPr>
          <a:xfrm>
            <a:off x="323850" y="1557338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Пешеход путь </a:t>
            </a:r>
            <a:r>
              <a:rPr lang="en-US" altLang="ru-RU" sz="2400" b="1" i="1" dirty="0">
                <a:latin typeface="Georgia" panose="02040502050405020303" pitchFamily="18" charset="0"/>
              </a:rPr>
              <a:t>S</a:t>
            </a:r>
            <a:r>
              <a:rPr lang="ru-RU" altLang="ru-RU" sz="2400" b="1" i="1" dirty="0">
                <a:latin typeface="Georgia" panose="02040502050405020303" pitchFamily="18" charset="0"/>
              </a:rPr>
              <a:t> проходит со скоростью </a:t>
            </a:r>
            <a:r>
              <a:rPr lang="en-US" altLang="ru-RU" sz="2400" b="1" i="1" dirty="0">
                <a:latin typeface="Georgia" panose="02040502050405020303" pitchFamily="18" charset="0"/>
              </a:rPr>
              <a:t>v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за </a:t>
            </a:r>
            <a:r>
              <a:rPr lang="en-US" altLang="ru-RU" sz="2400" b="1" i="1" dirty="0">
                <a:latin typeface="Georgia" panose="02040502050405020303" pitchFamily="18" charset="0"/>
              </a:rPr>
              <a:t>t</a:t>
            </a:r>
            <a:r>
              <a:rPr lang="ru-RU" altLang="ru-RU" sz="2400" b="1" i="1" dirty="0">
                <a:latin typeface="Georgia" panose="02040502050405020303" pitchFamily="18" charset="0"/>
              </a:rPr>
              <a:t> часов. Выразите время пешехода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через путь и скорость.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4101" name="Group 67"/>
          <p:cNvGrpSpPr/>
          <p:nvPr/>
        </p:nvGrpSpPr>
        <p:grpSpPr>
          <a:xfrm>
            <a:off x="7092950" y="2636838"/>
            <a:ext cx="1439863" cy="1317625"/>
            <a:chOff x="4468" y="1661"/>
            <a:chExt cx="907" cy="830"/>
          </a:xfrm>
        </p:grpSpPr>
        <p:sp>
          <p:nvSpPr>
            <p:cNvPr id="4143" name="WordArt 6"/>
            <p:cNvSpPr>
              <a:spLocks noTextEdit="1"/>
            </p:cNvSpPr>
            <p:nvPr/>
          </p:nvSpPr>
          <p:spPr>
            <a:xfrm>
              <a:off x="5118" y="1661"/>
              <a:ext cx="256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S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144" name="WordArt 7"/>
            <p:cNvSpPr>
              <a:spLocks noTextEdit="1"/>
            </p:cNvSpPr>
            <p:nvPr/>
          </p:nvSpPr>
          <p:spPr>
            <a:xfrm>
              <a:off x="5118" y="2192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v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145" name="WordArt 8"/>
            <p:cNvSpPr>
              <a:spLocks noTextEdit="1"/>
            </p:cNvSpPr>
            <p:nvPr/>
          </p:nvSpPr>
          <p:spPr>
            <a:xfrm>
              <a:off x="5061" y="2095"/>
              <a:ext cx="314" cy="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146" name="WordArt 9"/>
            <p:cNvSpPr>
              <a:spLocks noTextEdit="1"/>
            </p:cNvSpPr>
            <p:nvPr/>
          </p:nvSpPr>
          <p:spPr>
            <a:xfrm>
              <a:off x="4468" y="1884"/>
              <a:ext cx="245" cy="52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ru-RU" altLang="en-US" sz="3600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147" name="WordArt 10"/>
            <p:cNvSpPr>
              <a:spLocks noTextEdit="1"/>
            </p:cNvSpPr>
            <p:nvPr/>
          </p:nvSpPr>
          <p:spPr>
            <a:xfrm>
              <a:off x="4677" y="2071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841750" y="2781300"/>
          <a:ext cx="10287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342900" imgH="393700" progId="Equation.3">
                  <p:embed/>
                </p:oleObj>
              </mc:Choice>
              <mc:Fallback>
                <p:oleObj name="" r:id="rId1" imgW="342900" imgH="393700" progId="Equation.3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41750" y="2781300"/>
                        <a:ext cx="1028700" cy="1181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236" name="Group 68"/>
          <p:cNvGrpSpPr/>
          <p:nvPr/>
        </p:nvGrpSpPr>
        <p:grpSpPr>
          <a:xfrm>
            <a:off x="179388" y="3141663"/>
            <a:ext cx="3559175" cy="512762"/>
            <a:chOff x="113" y="1979"/>
            <a:chExt cx="2242" cy="323"/>
          </a:xfrm>
        </p:grpSpPr>
        <p:sp>
          <p:nvSpPr>
            <p:cNvPr id="4140" name="Text Box 5"/>
            <p:cNvSpPr txBox="1"/>
            <p:nvPr/>
          </p:nvSpPr>
          <p:spPr>
            <a:xfrm>
              <a:off x="113" y="1979"/>
              <a:ext cx="32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US" altLang="ru-RU" sz="2400" b="1" i="1" dirty="0">
                  <a:latin typeface="Georgia" panose="02040502050405020303" pitchFamily="18" charset="0"/>
                </a:rPr>
                <a:t>2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)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4141" name="Text Box 11"/>
            <p:cNvSpPr txBox="1"/>
            <p:nvPr/>
          </p:nvSpPr>
          <p:spPr>
            <a:xfrm>
              <a:off x="385" y="1979"/>
              <a:ext cx="197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Если 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         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      ,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то 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graphicFrame>
          <p:nvGraphicFramePr>
            <p:cNvPr id="4142" name="Object 13"/>
            <p:cNvGraphicFramePr>
              <a:graphicFrameLocks noChangeAspect="1"/>
            </p:cNvGraphicFramePr>
            <p:nvPr/>
          </p:nvGraphicFramePr>
          <p:xfrm>
            <a:off x="1110" y="1979"/>
            <a:ext cx="635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3" imgW="354965" imgH="177800" progId="Equation.3">
                    <p:embed/>
                  </p:oleObj>
                </mc:Choice>
                <mc:Fallback>
                  <p:oleObj name="" r:id="rId3" imgW="354965" imgH="177800" progId="Equation.3">
                    <p:embed/>
                    <p:pic>
                      <p:nvPicPr>
                        <p:cNvPr id="0" name="Изображение 308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10" y="1979"/>
                          <a:ext cx="635" cy="32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227" name="Group 59"/>
          <p:cNvGraphicFramePr>
            <a:graphicFrameLocks noGrp="1"/>
          </p:cNvGraphicFramePr>
          <p:nvPr>
            <p:ph idx="1"/>
          </p:nvPr>
        </p:nvGraphicFramePr>
        <p:xfrm>
          <a:off x="250825" y="4365625"/>
          <a:ext cx="6488113" cy="1473200"/>
        </p:xfrm>
        <a:graphic>
          <a:graphicData uri="http://schemas.openxmlformats.org/drawingml/2006/table">
            <a:tbl>
              <a:tblPr/>
              <a:tblGrid>
                <a:gridCol w="1082675"/>
                <a:gridCol w="1081088"/>
                <a:gridCol w="1081087"/>
                <a:gridCol w="1081088"/>
                <a:gridCol w="1081087"/>
                <a:gridCol w="1081088"/>
              </a:tblGrid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3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7" name="WordArt 43"/>
          <p:cNvSpPr>
            <a:spLocks noTextEdit="1"/>
          </p:cNvSpPr>
          <p:nvPr/>
        </p:nvSpPr>
        <p:spPr>
          <a:xfrm>
            <a:off x="611188" y="4508500"/>
            <a:ext cx="40798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28" name="WordArt 44"/>
          <p:cNvSpPr>
            <a:spLocks noTextEdit="1"/>
          </p:cNvSpPr>
          <p:nvPr/>
        </p:nvSpPr>
        <p:spPr>
          <a:xfrm>
            <a:off x="684213" y="5157788"/>
            <a:ext cx="287337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29" name="WordArt 45"/>
          <p:cNvSpPr>
            <a:spLocks noTextEdit="1"/>
          </p:cNvSpPr>
          <p:nvPr/>
        </p:nvSpPr>
        <p:spPr>
          <a:xfrm>
            <a:off x="1474788" y="4508500"/>
            <a:ext cx="7921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30" name="WordArt 46"/>
          <p:cNvSpPr>
            <a:spLocks noTextEdit="1"/>
          </p:cNvSpPr>
          <p:nvPr/>
        </p:nvSpPr>
        <p:spPr>
          <a:xfrm>
            <a:off x="2771775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31" name="WordArt 47"/>
          <p:cNvSpPr>
            <a:spLocks noTextEdit="1"/>
          </p:cNvSpPr>
          <p:nvPr/>
        </p:nvSpPr>
        <p:spPr>
          <a:xfrm>
            <a:off x="3851275" y="4508500"/>
            <a:ext cx="288925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32" name="WordArt 48"/>
          <p:cNvSpPr>
            <a:spLocks noTextEdit="1"/>
          </p:cNvSpPr>
          <p:nvPr/>
        </p:nvSpPr>
        <p:spPr>
          <a:xfrm>
            <a:off x="5003800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33" name="WordArt 60"/>
          <p:cNvSpPr>
            <a:spLocks noTextEdit="1"/>
          </p:cNvSpPr>
          <p:nvPr/>
        </p:nvSpPr>
        <p:spPr>
          <a:xfrm>
            <a:off x="1763713" y="5229225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34" name="WordArt 61"/>
          <p:cNvSpPr>
            <a:spLocks noTextEdit="1"/>
          </p:cNvSpPr>
          <p:nvPr/>
        </p:nvSpPr>
        <p:spPr>
          <a:xfrm>
            <a:off x="2771775" y="5229225"/>
            <a:ext cx="288925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35" name="WordArt 62"/>
          <p:cNvSpPr>
            <a:spLocks noTextEdit="1"/>
          </p:cNvSpPr>
          <p:nvPr/>
        </p:nvSpPr>
        <p:spPr>
          <a:xfrm>
            <a:off x="3851275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36" name="WordArt 63"/>
          <p:cNvSpPr>
            <a:spLocks noTextEdit="1"/>
          </p:cNvSpPr>
          <p:nvPr/>
        </p:nvSpPr>
        <p:spPr>
          <a:xfrm>
            <a:off x="4716463" y="5229225"/>
            <a:ext cx="7921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37" name="WordArt 64"/>
          <p:cNvSpPr>
            <a:spLocks noTextEdit="1"/>
          </p:cNvSpPr>
          <p:nvPr/>
        </p:nvSpPr>
        <p:spPr>
          <a:xfrm>
            <a:off x="5867400" y="4508500"/>
            <a:ext cx="62388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38" name="WordArt 65"/>
          <p:cNvSpPr>
            <a:spLocks noTextEdit="1"/>
          </p:cNvSpPr>
          <p:nvPr/>
        </p:nvSpPr>
        <p:spPr>
          <a:xfrm>
            <a:off x="5795963" y="5229225"/>
            <a:ext cx="7921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34" name="Rectangle 66"/>
          <p:cNvSpPr/>
          <p:nvPr/>
        </p:nvSpPr>
        <p:spPr>
          <a:xfrm>
            <a:off x="395288" y="5943600"/>
            <a:ext cx="7129462" cy="914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Как связаны между собой</a:t>
            </a:r>
            <a:endParaRPr lang="ru-RU" alt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скорость и время?</a:t>
            </a:r>
            <a:endParaRPr lang="ru-RU" alt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7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29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4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0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4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1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4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37"/>
                  </p:tgtEl>
                </p:cond>
              </p:nextCondLst>
            </p:seq>
          </p:childTnLst>
        </p:cTn>
      </p:par>
    </p:tnLst>
    <p:bldLst>
      <p:bldP spid="72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200" b="1" i="1" dirty="0">
                <a:latin typeface="Georgia" panose="02040502050405020303" pitchFamily="18" charset="0"/>
              </a:rPr>
              <a:t>Задачи, приводящие к понятию</a:t>
            </a:r>
            <a:br>
              <a:rPr lang="ru-RU" altLang="ru-RU" sz="3200" b="1" i="1" dirty="0">
                <a:latin typeface="Georgia" panose="02040502050405020303" pitchFamily="18" charset="0"/>
              </a:rPr>
            </a:br>
            <a:r>
              <a:rPr lang="ru-RU" altLang="ru-RU" sz="32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обратной пропорциональности.</a:t>
            </a:r>
            <a:endParaRPr lang="ru-RU" altLang="ru-RU" sz="3200" b="1" i="1" dirty="0">
              <a:latin typeface="Georgia" panose="02040502050405020303" pitchFamily="18" charset="0"/>
            </a:endParaRPr>
          </a:p>
        </p:txBody>
      </p:sp>
      <p:sp>
        <p:nvSpPr>
          <p:cNvPr id="8195" name="Oval 3"/>
          <p:cNvSpPr/>
          <p:nvPr/>
        </p:nvSpPr>
        <p:spPr>
          <a:xfrm>
            <a:off x="8027988" y="1268413"/>
            <a:ext cx="914400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3600" b="1" dirty="0">
                <a:latin typeface="Times New Roman" panose="02020603050405020304" pitchFamily="18" charset="0"/>
              </a:rPr>
              <a:t>2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8196" name="Rectangle 4"/>
          <p:cNvSpPr/>
          <p:nvPr/>
        </p:nvSpPr>
        <p:spPr>
          <a:xfrm>
            <a:off x="323850" y="1557338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Площадь прямоугольника со сторонами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ru-RU" sz="2400" b="1" i="1" dirty="0">
                <a:latin typeface="Georgia" panose="02040502050405020303" pitchFamily="18" charset="0"/>
              </a:rPr>
              <a:t>x</a:t>
            </a:r>
            <a:r>
              <a:rPr lang="ru-RU" altLang="ru-RU" sz="2400" b="1" i="1" dirty="0">
                <a:latin typeface="Georgia" panose="02040502050405020303" pitchFamily="18" charset="0"/>
              </a:rPr>
              <a:t> и </a:t>
            </a:r>
            <a:r>
              <a:rPr lang="en-US" altLang="ru-RU" sz="2400" b="1" i="1" dirty="0">
                <a:latin typeface="Georgia" panose="02040502050405020303" pitchFamily="18" charset="0"/>
              </a:rPr>
              <a:t>y</a:t>
            </a:r>
            <a:r>
              <a:rPr lang="ru-RU" altLang="ru-RU" sz="2400" b="1" i="1" dirty="0">
                <a:latin typeface="Georgia" panose="02040502050405020303" pitchFamily="18" charset="0"/>
              </a:rPr>
              <a:t> равна </a:t>
            </a:r>
            <a:r>
              <a:rPr lang="en-US" altLang="ru-RU" sz="2400" b="1" i="1" dirty="0">
                <a:latin typeface="Georgia" panose="02040502050405020303" pitchFamily="18" charset="0"/>
              </a:rPr>
              <a:t>S</a:t>
            </a:r>
            <a:r>
              <a:rPr lang="ru-RU" altLang="ru-RU" sz="2400" b="1" i="1" dirty="0">
                <a:latin typeface="Georgia" panose="02040502050405020303" pitchFamily="18" charset="0"/>
              </a:rPr>
              <a:t>. Выразите у через </a:t>
            </a:r>
            <a:r>
              <a:rPr lang="en-US" altLang="ru-RU" sz="2400" b="1" i="1" dirty="0">
                <a:latin typeface="Georgia" panose="02040502050405020303" pitchFamily="18" charset="0"/>
              </a:rPr>
              <a:t>S </a:t>
            </a:r>
            <a:r>
              <a:rPr lang="ru-RU" altLang="ru-RU" sz="2400" b="1" i="1" dirty="0">
                <a:latin typeface="Georgia" panose="02040502050405020303" pitchFamily="18" charset="0"/>
              </a:rPr>
              <a:t>и х.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8258" name="Group 66"/>
          <p:cNvGrpSpPr/>
          <p:nvPr/>
        </p:nvGrpSpPr>
        <p:grpSpPr>
          <a:xfrm>
            <a:off x="7092950" y="2636838"/>
            <a:ext cx="1439863" cy="1317625"/>
            <a:chOff x="4468" y="1661"/>
            <a:chExt cx="907" cy="830"/>
          </a:xfrm>
        </p:grpSpPr>
        <p:sp>
          <p:nvSpPr>
            <p:cNvPr id="5176" name="WordArt 6"/>
            <p:cNvSpPr>
              <a:spLocks noTextEdit="1"/>
            </p:cNvSpPr>
            <p:nvPr/>
          </p:nvSpPr>
          <p:spPr>
            <a:xfrm>
              <a:off x="5118" y="1661"/>
              <a:ext cx="256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S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77" name="WordArt 7"/>
            <p:cNvSpPr>
              <a:spLocks noTextEdit="1"/>
            </p:cNvSpPr>
            <p:nvPr/>
          </p:nvSpPr>
          <p:spPr>
            <a:xfrm>
              <a:off x="5118" y="2192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78" name="WordArt 8"/>
            <p:cNvSpPr>
              <a:spLocks noTextEdit="1"/>
            </p:cNvSpPr>
            <p:nvPr/>
          </p:nvSpPr>
          <p:spPr>
            <a:xfrm>
              <a:off x="5061" y="2095"/>
              <a:ext cx="314" cy="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79" name="WordArt 9"/>
            <p:cNvSpPr>
              <a:spLocks noTextEdit="1"/>
            </p:cNvSpPr>
            <p:nvPr/>
          </p:nvSpPr>
          <p:spPr>
            <a:xfrm>
              <a:off x="4468" y="1979"/>
              <a:ext cx="245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80" name="WordArt 10"/>
            <p:cNvSpPr>
              <a:spLocks noTextEdit="1"/>
            </p:cNvSpPr>
            <p:nvPr/>
          </p:nvSpPr>
          <p:spPr>
            <a:xfrm>
              <a:off x="4677" y="2071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3651250" y="2781300"/>
          <a:ext cx="14097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469900" imgH="393700" progId="Equation.DSMT4">
                  <p:embed/>
                </p:oleObj>
              </mc:Choice>
              <mc:Fallback>
                <p:oleObj name="" r:id="rId1" imgW="469900" imgH="393700" progId="Equation.DSMT4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51250" y="2781300"/>
                        <a:ext cx="1409700" cy="1181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259" name="Group 67"/>
          <p:cNvGrpSpPr/>
          <p:nvPr/>
        </p:nvGrpSpPr>
        <p:grpSpPr>
          <a:xfrm>
            <a:off x="179388" y="3141663"/>
            <a:ext cx="3559175" cy="512762"/>
            <a:chOff x="113" y="1979"/>
            <a:chExt cx="2242" cy="323"/>
          </a:xfrm>
        </p:grpSpPr>
        <p:sp>
          <p:nvSpPr>
            <p:cNvPr id="5173" name="Text Box 5"/>
            <p:cNvSpPr txBox="1"/>
            <p:nvPr/>
          </p:nvSpPr>
          <p:spPr>
            <a:xfrm>
              <a:off x="113" y="1979"/>
              <a:ext cx="29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1)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5174" name="Text Box 11"/>
            <p:cNvSpPr txBox="1"/>
            <p:nvPr/>
          </p:nvSpPr>
          <p:spPr>
            <a:xfrm>
              <a:off x="385" y="1979"/>
              <a:ext cx="197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Если 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         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      ,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то 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graphicFrame>
          <p:nvGraphicFramePr>
            <p:cNvPr id="5175" name="Object 13"/>
            <p:cNvGraphicFramePr>
              <a:graphicFrameLocks noChangeAspect="1"/>
            </p:cNvGraphicFramePr>
            <p:nvPr/>
          </p:nvGraphicFramePr>
          <p:xfrm>
            <a:off x="1031" y="1979"/>
            <a:ext cx="793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3" imgW="443865" imgH="177800" progId="Equation.3">
                    <p:embed/>
                  </p:oleObj>
                </mc:Choice>
                <mc:Fallback>
                  <p:oleObj name="" r:id="rId3" imgW="443865" imgH="177800" progId="Equation.3">
                    <p:embed/>
                    <p:pic>
                      <p:nvPicPr>
                        <p:cNvPr id="0" name="Изображение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31" y="1979"/>
                          <a:ext cx="793" cy="32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206" name="Group 14"/>
          <p:cNvGraphicFramePr>
            <a:graphicFrameLocks noGrp="1"/>
          </p:cNvGraphicFramePr>
          <p:nvPr>
            <p:ph idx="1"/>
          </p:nvPr>
        </p:nvGraphicFramePr>
        <p:xfrm>
          <a:off x="250825" y="4365625"/>
          <a:ext cx="8653463" cy="1473200"/>
        </p:xfrm>
        <a:graphic>
          <a:graphicData uri="http://schemas.openxmlformats.org/drawingml/2006/table">
            <a:tbl>
              <a:tblPr/>
              <a:tblGrid>
                <a:gridCol w="1082675"/>
                <a:gridCol w="1081088"/>
                <a:gridCol w="1081087"/>
                <a:gridCol w="1081088"/>
                <a:gridCol w="1081087"/>
                <a:gridCol w="1081088"/>
                <a:gridCol w="1082675"/>
                <a:gridCol w="1082675"/>
              </a:tblGrid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3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7" name="WordArt 43"/>
          <p:cNvSpPr>
            <a:spLocks noTextEdit="1"/>
          </p:cNvSpPr>
          <p:nvPr/>
        </p:nvSpPr>
        <p:spPr>
          <a:xfrm>
            <a:off x="611188" y="4508500"/>
            <a:ext cx="40798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58" name="WordArt 44"/>
          <p:cNvSpPr>
            <a:spLocks noTextEdit="1"/>
          </p:cNvSpPr>
          <p:nvPr/>
        </p:nvSpPr>
        <p:spPr>
          <a:xfrm>
            <a:off x="611188" y="5157788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59" name="WordArt 46"/>
          <p:cNvSpPr>
            <a:spLocks noTextEdit="1"/>
          </p:cNvSpPr>
          <p:nvPr/>
        </p:nvSpPr>
        <p:spPr>
          <a:xfrm>
            <a:off x="2771775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60" name="WordArt 47"/>
          <p:cNvSpPr>
            <a:spLocks noTextEdit="1"/>
          </p:cNvSpPr>
          <p:nvPr/>
        </p:nvSpPr>
        <p:spPr>
          <a:xfrm>
            <a:off x="3851275" y="4508500"/>
            <a:ext cx="288925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61" name="WordArt 48"/>
          <p:cNvSpPr>
            <a:spLocks noTextEdit="1"/>
          </p:cNvSpPr>
          <p:nvPr/>
        </p:nvSpPr>
        <p:spPr>
          <a:xfrm>
            <a:off x="5003800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62" name="WordArt 49"/>
          <p:cNvSpPr>
            <a:spLocks noTextEdit="1"/>
          </p:cNvSpPr>
          <p:nvPr/>
        </p:nvSpPr>
        <p:spPr>
          <a:xfrm>
            <a:off x="5867400" y="4508500"/>
            <a:ext cx="62388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63" name="WordArt 50"/>
          <p:cNvSpPr>
            <a:spLocks noTextEdit="1"/>
          </p:cNvSpPr>
          <p:nvPr/>
        </p:nvSpPr>
        <p:spPr>
          <a:xfrm>
            <a:off x="6948488" y="450850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64" name="WordArt 56"/>
          <p:cNvSpPr>
            <a:spLocks noTextEdit="1"/>
          </p:cNvSpPr>
          <p:nvPr/>
        </p:nvSpPr>
        <p:spPr>
          <a:xfrm>
            <a:off x="6084888" y="5229225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65" name="WordArt 57"/>
          <p:cNvSpPr>
            <a:spLocks noTextEdit="1"/>
          </p:cNvSpPr>
          <p:nvPr/>
        </p:nvSpPr>
        <p:spPr>
          <a:xfrm>
            <a:off x="7092950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66" name="WordArt 58"/>
          <p:cNvSpPr>
            <a:spLocks noTextEdit="1"/>
          </p:cNvSpPr>
          <p:nvPr/>
        </p:nvSpPr>
        <p:spPr>
          <a:xfrm>
            <a:off x="7956550" y="5229225"/>
            <a:ext cx="7921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67" name="WordArt 59"/>
          <p:cNvSpPr>
            <a:spLocks noTextEdit="1"/>
          </p:cNvSpPr>
          <p:nvPr/>
        </p:nvSpPr>
        <p:spPr>
          <a:xfrm>
            <a:off x="1692275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68" name="WordArt 60"/>
          <p:cNvSpPr>
            <a:spLocks noTextEdit="1"/>
          </p:cNvSpPr>
          <p:nvPr/>
        </p:nvSpPr>
        <p:spPr>
          <a:xfrm>
            <a:off x="8027988" y="450850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48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69" name="WordArt 61"/>
          <p:cNvSpPr>
            <a:spLocks noTextEdit="1"/>
          </p:cNvSpPr>
          <p:nvPr/>
        </p:nvSpPr>
        <p:spPr>
          <a:xfrm>
            <a:off x="1619250" y="5229225"/>
            <a:ext cx="576263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70" name="WordArt 62"/>
          <p:cNvSpPr>
            <a:spLocks noTextEdit="1"/>
          </p:cNvSpPr>
          <p:nvPr/>
        </p:nvSpPr>
        <p:spPr>
          <a:xfrm>
            <a:off x="2771775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71" name="WordArt 64"/>
          <p:cNvSpPr>
            <a:spLocks noTextEdit="1"/>
          </p:cNvSpPr>
          <p:nvPr/>
        </p:nvSpPr>
        <p:spPr>
          <a:xfrm>
            <a:off x="5003800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72" name="WordArt 65"/>
          <p:cNvSpPr>
            <a:spLocks noTextEdit="1"/>
          </p:cNvSpPr>
          <p:nvPr/>
        </p:nvSpPr>
        <p:spPr>
          <a:xfrm>
            <a:off x="3851275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8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8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5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59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5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6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61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5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62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5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6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5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68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5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67"/>
                  </p:tgtEl>
                </p:cond>
              </p:nextCondLst>
            </p:seq>
          </p:childTnLst>
        </p:cTn>
      </p:par>
    </p:tnLst>
    <p:bldLst>
      <p:bldP spid="8195" grpId="0" animBg="1"/>
      <p:bldP spid="81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200" b="1" i="1" dirty="0">
                <a:latin typeface="Georgia" panose="02040502050405020303" pitchFamily="18" charset="0"/>
              </a:rPr>
              <a:t>Задачи, приводящие к понятию</a:t>
            </a:r>
            <a:br>
              <a:rPr lang="ru-RU" altLang="ru-RU" sz="3200" b="1" i="1" dirty="0">
                <a:latin typeface="Georgia" panose="02040502050405020303" pitchFamily="18" charset="0"/>
              </a:rPr>
            </a:br>
            <a:r>
              <a:rPr lang="ru-RU" altLang="ru-RU" sz="32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обратной пропорциональности.</a:t>
            </a:r>
            <a:endParaRPr lang="ru-RU" altLang="ru-RU" sz="3200" b="1" i="1" dirty="0">
              <a:latin typeface="Georgia" panose="02040502050405020303" pitchFamily="18" charset="0"/>
            </a:endParaRPr>
          </a:p>
        </p:txBody>
      </p:sp>
      <p:sp>
        <p:nvSpPr>
          <p:cNvPr id="6147" name="Oval 3"/>
          <p:cNvSpPr/>
          <p:nvPr/>
        </p:nvSpPr>
        <p:spPr>
          <a:xfrm>
            <a:off x="8027988" y="1268413"/>
            <a:ext cx="914400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3600" b="1" dirty="0">
                <a:latin typeface="Times New Roman" panose="02020603050405020304" pitchFamily="18" charset="0"/>
              </a:rPr>
              <a:t>2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6148" name="Rectangle 4"/>
          <p:cNvSpPr/>
          <p:nvPr/>
        </p:nvSpPr>
        <p:spPr>
          <a:xfrm>
            <a:off x="323850" y="1557338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Площадь прямоугольника со сторонами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ru-RU" sz="2400" b="1" i="1" dirty="0">
                <a:latin typeface="Georgia" panose="02040502050405020303" pitchFamily="18" charset="0"/>
              </a:rPr>
              <a:t>x</a:t>
            </a:r>
            <a:r>
              <a:rPr lang="ru-RU" altLang="ru-RU" sz="2400" b="1" i="1" dirty="0">
                <a:latin typeface="Georgia" panose="02040502050405020303" pitchFamily="18" charset="0"/>
              </a:rPr>
              <a:t> и </a:t>
            </a:r>
            <a:r>
              <a:rPr lang="en-US" altLang="ru-RU" sz="2400" b="1" i="1" dirty="0">
                <a:latin typeface="Georgia" panose="02040502050405020303" pitchFamily="18" charset="0"/>
              </a:rPr>
              <a:t>y</a:t>
            </a:r>
            <a:r>
              <a:rPr lang="ru-RU" altLang="ru-RU" sz="2400" b="1" i="1" dirty="0">
                <a:latin typeface="Georgia" panose="02040502050405020303" pitchFamily="18" charset="0"/>
              </a:rPr>
              <a:t> равна </a:t>
            </a:r>
            <a:r>
              <a:rPr lang="en-US" altLang="ru-RU" sz="2400" b="1" i="1" dirty="0">
                <a:latin typeface="Georgia" panose="02040502050405020303" pitchFamily="18" charset="0"/>
              </a:rPr>
              <a:t>S</a:t>
            </a:r>
            <a:r>
              <a:rPr lang="ru-RU" altLang="ru-RU" sz="2400" b="1" i="1" dirty="0">
                <a:latin typeface="Georgia" panose="02040502050405020303" pitchFamily="18" charset="0"/>
              </a:rPr>
              <a:t>. Выразите у через </a:t>
            </a:r>
            <a:r>
              <a:rPr lang="en-US" altLang="ru-RU" sz="2400" b="1" i="1" dirty="0">
                <a:latin typeface="Georgia" panose="02040502050405020303" pitchFamily="18" charset="0"/>
              </a:rPr>
              <a:t>S </a:t>
            </a:r>
            <a:r>
              <a:rPr lang="ru-RU" altLang="ru-RU" sz="2400" b="1" i="1" dirty="0">
                <a:latin typeface="Georgia" panose="02040502050405020303" pitchFamily="18" charset="0"/>
              </a:rPr>
              <a:t>и х.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6149" name="Group 63"/>
          <p:cNvGrpSpPr/>
          <p:nvPr/>
        </p:nvGrpSpPr>
        <p:grpSpPr>
          <a:xfrm>
            <a:off x="7092950" y="2636838"/>
            <a:ext cx="1439863" cy="1317625"/>
            <a:chOff x="4468" y="1661"/>
            <a:chExt cx="907" cy="830"/>
          </a:xfrm>
        </p:grpSpPr>
        <p:sp>
          <p:nvSpPr>
            <p:cNvPr id="6196" name="WordArt 6"/>
            <p:cNvSpPr>
              <a:spLocks noTextEdit="1"/>
            </p:cNvSpPr>
            <p:nvPr/>
          </p:nvSpPr>
          <p:spPr>
            <a:xfrm>
              <a:off x="5118" y="1661"/>
              <a:ext cx="256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S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97" name="WordArt 7"/>
            <p:cNvSpPr>
              <a:spLocks noTextEdit="1"/>
            </p:cNvSpPr>
            <p:nvPr/>
          </p:nvSpPr>
          <p:spPr>
            <a:xfrm>
              <a:off x="5118" y="2192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98" name="WordArt 8"/>
            <p:cNvSpPr>
              <a:spLocks noTextEdit="1"/>
            </p:cNvSpPr>
            <p:nvPr/>
          </p:nvSpPr>
          <p:spPr>
            <a:xfrm>
              <a:off x="5061" y="2095"/>
              <a:ext cx="314" cy="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99" name="WordArt 9"/>
            <p:cNvSpPr>
              <a:spLocks noTextEdit="1"/>
            </p:cNvSpPr>
            <p:nvPr/>
          </p:nvSpPr>
          <p:spPr>
            <a:xfrm>
              <a:off x="4468" y="1979"/>
              <a:ext cx="245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200" name="WordArt 10"/>
            <p:cNvSpPr>
              <a:spLocks noTextEdit="1"/>
            </p:cNvSpPr>
            <p:nvPr/>
          </p:nvSpPr>
          <p:spPr>
            <a:xfrm>
              <a:off x="4677" y="2071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765550" y="2781300"/>
          <a:ext cx="11811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393700" imgH="393700" progId="Equation.DSMT4">
                  <p:embed/>
                </p:oleObj>
              </mc:Choice>
              <mc:Fallback>
                <p:oleObj name="" r:id="rId1" imgW="393700" imgH="393700" progId="Equation.DSMT4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65550" y="2781300"/>
                        <a:ext cx="1181100" cy="1181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80" name="Group 64"/>
          <p:cNvGrpSpPr/>
          <p:nvPr/>
        </p:nvGrpSpPr>
        <p:grpSpPr>
          <a:xfrm>
            <a:off x="179388" y="3141663"/>
            <a:ext cx="3559175" cy="512762"/>
            <a:chOff x="113" y="1979"/>
            <a:chExt cx="2242" cy="323"/>
          </a:xfrm>
        </p:grpSpPr>
        <p:sp>
          <p:nvSpPr>
            <p:cNvPr id="6193" name="Text Box 5"/>
            <p:cNvSpPr txBox="1"/>
            <p:nvPr/>
          </p:nvSpPr>
          <p:spPr>
            <a:xfrm>
              <a:off x="113" y="1979"/>
              <a:ext cx="32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2)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6194" name="Text Box 11"/>
            <p:cNvSpPr txBox="1"/>
            <p:nvPr/>
          </p:nvSpPr>
          <p:spPr>
            <a:xfrm>
              <a:off x="385" y="1979"/>
              <a:ext cx="197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Если 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         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      ,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то 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graphicFrame>
          <p:nvGraphicFramePr>
            <p:cNvPr id="6195" name="Object 13"/>
            <p:cNvGraphicFramePr>
              <a:graphicFrameLocks noChangeAspect="1"/>
            </p:cNvGraphicFramePr>
            <p:nvPr/>
          </p:nvGraphicFramePr>
          <p:xfrm>
            <a:off x="1099" y="1979"/>
            <a:ext cx="657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3" imgW="368300" imgH="177800" progId="Equation.3">
                    <p:embed/>
                  </p:oleObj>
                </mc:Choice>
                <mc:Fallback>
                  <p:oleObj name="" r:id="rId3" imgW="368300" imgH="177800" progId="Equation.3">
                    <p:embed/>
                    <p:pic>
                      <p:nvPicPr>
                        <p:cNvPr id="0" name="Изображение 307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99" y="1979"/>
                          <a:ext cx="657" cy="32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77" name="Group 61"/>
          <p:cNvGraphicFramePr>
            <a:graphicFrameLocks noGrp="1"/>
          </p:cNvGraphicFramePr>
          <p:nvPr>
            <p:ph idx="1"/>
          </p:nvPr>
        </p:nvGraphicFramePr>
        <p:xfrm>
          <a:off x="250825" y="4365625"/>
          <a:ext cx="7570788" cy="1473200"/>
        </p:xfrm>
        <a:graphic>
          <a:graphicData uri="http://schemas.openxmlformats.org/drawingml/2006/table">
            <a:tbl>
              <a:tblPr/>
              <a:tblGrid>
                <a:gridCol w="1082675"/>
                <a:gridCol w="1081088"/>
                <a:gridCol w="1081087"/>
                <a:gridCol w="1081088"/>
                <a:gridCol w="1081087"/>
                <a:gridCol w="1081088"/>
                <a:gridCol w="1082675"/>
              </a:tblGrid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3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8" name="WordArt 43"/>
          <p:cNvSpPr>
            <a:spLocks noTextEdit="1"/>
          </p:cNvSpPr>
          <p:nvPr/>
        </p:nvSpPr>
        <p:spPr>
          <a:xfrm>
            <a:off x="611188" y="4508500"/>
            <a:ext cx="40798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79" name="WordArt 44"/>
          <p:cNvSpPr>
            <a:spLocks noTextEdit="1"/>
          </p:cNvSpPr>
          <p:nvPr/>
        </p:nvSpPr>
        <p:spPr>
          <a:xfrm>
            <a:off x="611188" y="5157788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0" name="WordArt 45"/>
          <p:cNvSpPr>
            <a:spLocks noTextEdit="1"/>
          </p:cNvSpPr>
          <p:nvPr/>
        </p:nvSpPr>
        <p:spPr>
          <a:xfrm>
            <a:off x="2771775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1" name="WordArt 46"/>
          <p:cNvSpPr>
            <a:spLocks noTextEdit="1"/>
          </p:cNvSpPr>
          <p:nvPr/>
        </p:nvSpPr>
        <p:spPr>
          <a:xfrm>
            <a:off x="3851275" y="4508500"/>
            <a:ext cx="288925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2" name="WordArt 47"/>
          <p:cNvSpPr>
            <a:spLocks noTextEdit="1"/>
          </p:cNvSpPr>
          <p:nvPr/>
        </p:nvSpPr>
        <p:spPr>
          <a:xfrm>
            <a:off x="5003800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3" name="WordArt 48"/>
          <p:cNvSpPr>
            <a:spLocks noTextEdit="1"/>
          </p:cNvSpPr>
          <p:nvPr/>
        </p:nvSpPr>
        <p:spPr>
          <a:xfrm>
            <a:off x="6948488" y="4508500"/>
            <a:ext cx="62388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4" name="WordArt 50"/>
          <p:cNvSpPr>
            <a:spLocks noTextEdit="1"/>
          </p:cNvSpPr>
          <p:nvPr/>
        </p:nvSpPr>
        <p:spPr>
          <a:xfrm>
            <a:off x="6084888" y="5229225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5" name="WordArt 52"/>
          <p:cNvSpPr>
            <a:spLocks noTextEdit="1"/>
          </p:cNvSpPr>
          <p:nvPr/>
        </p:nvSpPr>
        <p:spPr>
          <a:xfrm>
            <a:off x="6948488" y="5229225"/>
            <a:ext cx="7921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6" name="WordArt 55"/>
          <p:cNvSpPr>
            <a:spLocks noTextEdit="1"/>
          </p:cNvSpPr>
          <p:nvPr/>
        </p:nvSpPr>
        <p:spPr>
          <a:xfrm>
            <a:off x="1619250" y="5229225"/>
            <a:ext cx="576263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7" name="WordArt 56"/>
          <p:cNvSpPr>
            <a:spLocks noTextEdit="1"/>
          </p:cNvSpPr>
          <p:nvPr/>
        </p:nvSpPr>
        <p:spPr>
          <a:xfrm>
            <a:off x="2771775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8" name="WordArt 57"/>
          <p:cNvSpPr>
            <a:spLocks noTextEdit="1"/>
          </p:cNvSpPr>
          <p:nvPr/>
        </p:nvSpPr>
        <p:spPr>
          <a:xfrm>
            <a:off x="5003800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89" name="WordArt 58"/>
          <p:cNvSpPr>
            <a:spLocks noTextEdit="1"/>
          </p:cNvSpPr>
          <p:nvPr/>
        </p:nvSpPr>
        <p:spPr>
          <a:xfrm>
            <a:off x="3851275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90" name="WordArt 59"/>
          <p:cNvSpPr>
            <a:spLocks noTextEdit="1"/>
          </p:cNvSpPr>
          <p:nvPr/>
        </p:nvSpPr>
        <p:spPr>
          <a:xfrm>
            <a:off x="1474788" y="4508500"/>
            <a:ext cx="7921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91" name="WordArt 60"/>
          <p:cNvSpPr>
            <a:spLocks noTextEdit="1"/>
          </p:cNvSpPr>
          <p:nvPr/>
        </p:nvSpPr>
        <p:spPr>
          <a:xfrm>
            <a:off x="6084888" y="4508500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78" name="Rectangle 62"/>
          <p:cNvSpPr/>
          <p:nvPr/>
        </p:nvSpPr>
        <p:spPr>
          <a:xfrm>
            <a:off x="395288" y="5943600"/>
            <a:ext cx="7129462" cy="914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Как связаны между собой х и у?</a:t>
            </a:r>
            <a:endParaRPr lang="ru-RU" alt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90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8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8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6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82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6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91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6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83"/>
                  </p:tgtEl>
                </p:cond>
              </p:nextCondLst>
            </p:seq>
          </p:childTnLst>
        </p:cTn>
      </p:par>
    </p:tnLst>
    <p:bldLst>
      <p:bldP spid="92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200" b="1" i="1" dirty="0">
                <a:latin typeface="Georgia" panose="02040502050405020303" pitchFamily="18" charset="0"/>
              </a:rPr>
              <a:t>Задачи, приводящие к понятию</a:t>
            </a:r>
            <a:br>
              <a:rPr lang="ru-RU" altLang="ru-RU" sz="3200" b="1" i="1" dirty="0">
                <a:latin typeface="Georgia" panose="02040502050405020303" pitchFamily="18" charset="0"/>
              </a:rPr>
            </a:br>
            <a:r>
              <a:rPr lang="ru-RU" altLang="ru-RU" sz="32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обратной пропорциональности.</a:t>
            </a:r>
            <a:endParaRPr lang="ru-RU" altLang="ru-RU" sz="3200" b="1" i="1" dirty="0">
              <a:latin typeface="Georgia" panose="02040502050405020303" pitchFamily="18" charset="0"/>
            </a:endParaRPr>
          </a:p>
        </p:txBody>
      </p:sp>
      <p:sp>
        <p:nvSpPr>
          <p:cNvPr id="10243" name="Oval 3"/>
          <p:cNvSpPr/>
          <p:nvPr/>
        </p:nvSpPr>
        <p:spPr>
          <a:xfrm>
            <a:off x="8027988" y="1268413"/>
            <a:ext cx="914400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3600" b="1" dirty="0">
                <a:latin typeface="Times New Roman" panose="02020603050405020304" pitchFamily="18" charset="0"/>
              </a:rPr>
              <a:t>3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10244" name="Rectangle 4"/>
          <p:cNvSpPr/>
          <p:nvPr/>
        </p:nvSpPr>
        <p:spPr>
          <a:xfrm>
            <a:off x="323850" y="1557338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За телеграмму из х слов по цене у руб. за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одно слово заплатили с руб.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Выразите у через с и х.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10303" name="Group 63"/>
          <p:cNvGrpSpPr/>
          <p:nvPr/>
        </p:nvGrpSpPr>
        <p:grpSpPr>
          <a:xfrm>
            <a:off x="7092950" y="2708275"/>
            <a:ext cx="1439863" cy="1246188"/>
            <a:chOff x="4468" y="1706"/>
            <a:chExt cx="907" cy="785"/>
          </a:xfrm>
        </p:grpSpPr>
        <p:sp>
          <p:nvSpPr>
            <p:cNvPr id="7219" name="WordArt 6"/>
            <p:cNvSpPr>
              <a:spLocks noTextEdit="1"/>
            </p:cNvSpPr>
            <p:nvPr/>
          </p:nvSpPr>
          <p:spPr>
            <a:xfrm>
              <a:off x="5148" y="1706"/>
              <a:ext cx="211" cy="3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с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20" name="WordArt 7"/>
            <p:cNvSpPr>
              <a:spLocks noTextEdit="1"/>
            </p:cNvSpPr>
            <p:nvPr/>
          </p:nvSpPr>
          <p:spPr>
            <a:xfrm>
              <a:off x="5118" y="2192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21" name="WordArt 8"/>
            <p:cNvSpPr>
              <a:spLocks noTextEdit="1"/>
            </p:cNvSpPr>
            <p:nvPr/>
          </p:nvSpPr>
          <p:spPr>
            <a:xfrm>
              <a:off x="5061" y="2095"/>
              <a:ext cx="314" cy="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22" name="WordArt 9"/>
            <p:cNvSpPr>
              <a:spLocks noTextEdit="1"/>
            </p:cNvSpPr>
            <p:nvPr/>
          </p:nvSpPr>
          <p:spPr>
            <a:xfrm>
              <a:off x="4468" y="1979"/>
              <a:ext cx="245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23" name="WordArt 10"/>
            <p:cNvSpPr>
              <a:spLocks noTextEdit="1"/>
            </p:cNvSpPr>
            <p:nvPr/>
          </p:nvSpPr>
          <p:spPr>
            <a:xfrm>
              <a:off x="4677" y="2071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3670300" y="2781300"/>
          <a:ext cx="13716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457200" imgH="393700" progId="Equation.DSMT4">
                  <p:embed/>
                </p:oleObj>
              </mc:Choice>
              <mc:Fallback>
                <p:oleObj name="" r:id="rId1" imgW="457200" imgH="393700" progId="Equation.DSMT4">
                  <p:embed/>
                  <p:pic>
                    <p:nvPicPr>
                      <p:cNvPr id="0" name="Изображение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70300" y="2781300"/>
                        <a:ext cx="1371600" cy="1181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04" name="Group 64"/>
          <p:cNvGrpSpPr/>
          <p:nvPr/>
        </p:nvGrpSpPr>
        <p:grpSpPr>
          <a:xfrm>
            <a:off x="179388" y="3141663"/>
            <a:ext cx="3559175" cy="512762"/>
            <a:chOff x="113" y="1979"/>
            <a:chExt cx="2242" cy="323"/>
          </a:xfrm>
        </p:grpSpPr>
        <p:sp>
          <p:nvSpPr>
            <p:cNvPr id="7216" name="Text Box 5"/>
            <p:cNvSpPr txBox="1"/>
            <p:nvPr/>
          </p:nvSpPr>
          <p:spPr>
            <a:xfrm>
              <a:off x="113" y="1979"/>
              <a:ext cx="29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1)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7217" name="Text Box 11"/>
            <p:cNvSpPr txBox="1"/>
            <p:nvPr/>
          </p:nvSpPr>
          <p:spPr>
            <a:xfrm>
              <a:off x="385" y="1979"/>
              <a:ext cx="197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Если 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         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      ,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то 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graphicFrame>
          <p:nvGraphicFramePr>
            <p:cNvPr id="7218" name="Object 13"/>
            <p:cNvGraphicFramePr>
              <a:graphicFrameLocks noChangeAspect="1"/>
            </p:cNvGraphicFramePr>
            <p:nvPr/>
          </p:nvGraphicFramePr>
          <p:xfrm>
            <a:off x="1053" y="1979"/>
            <a:ext cx="748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3" imgW="418465" imgH="177800" progId="Equation.DSMT4">
                    <p:embed/>
                  </p:oleObj>
                </mc:Choice>
                <mc:Fallback>
                  <p:oleObj name="" r:id="rId3" imgW="418465" imgH="177800" progId="Equation.DSMT4">
                    <p:embed/>
                    <p:pic>
                      <p:nvPicPr>
                        <p:cNvPr id="0" name="Изображение 308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53" y="1979"/>
                          <a:ext cx="748" cy="32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299" name="Group 59"/>
          <p:cNvGraphicFramePr>
            <a:graphicFrameLocks noGrp="1"/>
          </p:cNvGraphicFramePr>
          <p:nvPr>
            <p:ph idx="1"/>
          </p:nvPr>
        </p:nvGraphicFramePr>
        <p:xfrm>
          <a:off x="250825" y="4365625"/>
          <a:ext cx="7570788" cy="1473200"/>
        </p:xfrm>
        <a:graphic>
          <a:graphicData uri="http://schemas.openxmlformats.org/drawingml/2006/table">
            <a:tbl>
              <a:tblPr/>
              <a:tblGrid>
                <a:gridCol w="1082675"/>
                <a:gridCol w="1081088"/>
                <a:gridCol w="1081087"/>
                <a:gridCol w="1081088"/>
                <a:gridCol w="1081087"/>
                <a:gridCol w="1081088"/>
                <a:gridCol w="1082675"/>
              </a:tblGrid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3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2" name="WordArt 43"/>
          <p:cNvSpPr>
            <a:spLocks noTextEdit="1"/>
          </p:cNvSpPr>
          <p:nvPr/>
        </p:nvSpPr>
        <p:spPr>
          <a:xfrm>
            <a:off x="611188" y="4508500"/>
            <a:ext cx="40798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03" name="WordArt 44"/>
          <p:cNvSpPr>
            <a:spLocks noTextEdit="1"/>
          </p:cNvSpPr>
          <p:nvPr/>
        </p:nvSpPr>
        <p:spPr>
          <a:xfrm>
            <a:off x="611188" y="5157788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04" name="WordArt 45"/>
          <p:cNvSpPr>
            <a:spLocks noTextEdit="1"/>
          </p:cNvSpPr>
          <p:nvPr/>
        </p:nvSpPr>
        <p:spPr>
          <a:xfrm>
            <a:off x="2771775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05" name="WordArt 46"/>
          <p:cNvSpPr>
            <a:spLocks noTextEdit="1"/>
          </p:cNvSpPr>
          <p:nvPr/>
        </p:nvSpPr>
        <p:spPr>
          <a:xfrm>
            <a:off x="3851275" y="4508500"/>
            <a:ext cx="288925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06" name="WordArt 47"/>
          <p:cNvSpPr>
            <a:spLocks noTextEdit="1"/>
          </p:cNvSpPr>
          <p:nvPr/>
        </p:nvSpPr>
        <p:spPr>
          <a:xfrm>
            <a:off x="5003800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07" name="WordArt 48"/>
          <p:cNvSpPr>
            <a:spLocks noTextEdit="1"/>
          </p:cNvSpPr>
          <p:nvPr/>
        </p:nvSpPr>
        <p:spPr>
          <a:xfrm>
            <a:off x="5867400" y="4508500"/>
            <a:ext cx="62388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08" name="WordArt 49"/>
          <p:cNvSpPr>
            <a:spLocks noTextEdit="1"/>
          </p:cNvSpPr>
          <p:nvPr/>
        </p:nvSpPr>
        <p:spPr>
          <a:xfrm>
            <a:off x="6948488" y="4508500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90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09" name="WordArt 50"/>
          <p:cNvSpPr>
            <a:spLocks noTextEdit="1"/>
          </p:cNvSpPr>
          <p:nvPr/>
        </p:nvSpPr>
        <p:spPr>
          <a:xfrm>
            <a:off x="6084888" y="5229225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10" name="WordArt 51"/>
          <p:cNvSpPr>
            <a:spLocks noTextEdit="1"/>
          </p:cNvSpPr>
          <p:nvPr/>
        </p:nvSpPr>
        <p:spPr>
          <a:xfrm>
            <a:off x="7092950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11" name="WordArt 53"/>
          <p:cNvSpPr>
            <a:spLocks noTextEdit="1"/>
          </p:cNvSpPr>
          <p:nvPr/>
        </p:nvSpPr>
        <p:spPr>
          <a:xfrm>
            <a:off x="1692275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12" name="WordArt 55"/>
          <p:cNvSpPr>
            <a:spLocks noTextEdit="1"/>
          </p:cNvSpPr>
          <p:nvPr/>
        </p:nvSpPr>
        <p:spPr>
          <a:xfrm>
            <a:off x="1547813" y="5229225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90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13" name="WordArt 60"/>
          <p:cNvSpPr>
            <a:spLocks noTextEdit="1"/>
          </p:cNvSpPr>
          <p:nvPr/>
        </p:nvSpPr>
        <p:spPr>
          <a:xfrm>
            <a:off x="2627313" y="5229225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14" name="WordArt 61"/>
          <p:cNvSpPr>
            <a:spLocks noTextEdit="1"/>
          </p:cNvSpPr>
          <p:nvPr/>
        </p:nvSpPr>
        <p:spPr>
          <a:xfrm>
            <a:off x="3779838" y="5229225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15" name="WordArt 62"/>
          <p:cNvSpPr>
            <a:spLocks noTextEdit="1"/>
          </p:cNvSpPr>
          <p:nvPr/>
        </p:nvSpPr>
        <p:spPr>
          <a:xfrm>
            <a:off x="4859338" y="5229225"/>
            <a:ext cx="62388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7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3"/>
                  </p:tgtEl>
                </p:cond>
              </p:nextCondLst>
            </p:seq>
          </p:childTnLst>
        </p:cTn>
      </p:par>
    </p:tnLst>
    <p:bldLst>
      <p:bldP spid="10243" grpId="0" animBg="1"/>
      <p:bldP spid="102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200" b="1" i="1" dirty="0">
                <a:latin typeface="Georgia" panose="02040502050405020303" pitchFamily="18" charset="0"/>
              </a:rPr>
              <a:t>Задачи, приводящие к понятию</a:t>
            </a:r>
            <a:br>
              <a:rPr lang="ru-RU" altLang="ru-RU" sz="3200" b="1" i="1" dirty="0">
                <a:latin typeface="Georgia" panose="02040502050405020303" pitchFamily="18" charset="0"/>
              </a:rPr>
            </a:br>
            <a:r>
              <a:rPr lang="ru-RU" altLang="ru-RU" sz="32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обратной пропорциональности.</a:t>
            </a:r>
            <a:endParaRPr lang="ru-RU" altLang="ru-RU" sz="3200" b="1" i="1" dirty="0">
              <a:latin typeface="Georgia" panose="02040502050405020303" pitchFamily="18" charset="0"/>
            </a:endParaRPr>
          </a:p>
        </p:txBody>
      </p:sp>
      <p:sp>
        <p:nvSpPr>
          <p:cNvPr id="8195" name="Oval 3"/>
          <p:cNvSpPr/>
          <p:nvPr/>
        </p:nvSpPr>
        <p:spPr>
          <a:xfrm>
            <a:off x="8027988" y="1268413"/>
            <a:ext cx="914400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3600" b="1" dirty="0">
                <a:latin typeface="Times New Roman" panose="02020603050405020304" pitchFamily="18" charset="0"/>
              </a:rPr>
              <a:t>3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8196" name="Rectangle 4"/>
          <p:cNvSpPr/>
          <p:nvPr/>
        </p:nvSpPr>
        <p:spPr>
          <a:xfrm>
            <a:off x="323850" y="1557338"/>
            <a:ext cx="7343775" cy="1295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За телеграмму из х слов по цене у руб. за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одно слово заплатили с руб.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Выразите у через с и х.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grpSp>
        <p:nvGrpSpPr>
          <p:cNvPr id="8197" name="Group 60"/>
          <p:cNvGrpSpPr/>
          <p:nvPr/>
        </p:nvGrpSpPr>
        <p:grpSpPr>
          <a:xfrm>
            <a:off x="7092950" y="2708275"/>
            <a:ext cx="1439863" cy="1246188"/>
            <a:chOff x="4468" y="1706"/>
            <a:chExt cx="907" cy="785"/>
          </a:xfrm>
        </p:grpSpPr>
        <p:sp>
          <p:nvSpPr>
            <p:cNvPr id="8239" name="WordArt 6"/>
            <p:cNvSpPr>
              <a:spLocks noTextEdit="1"/>
            </p:cNvSpPr>
            <p:nvPr/>
          </p:nvSpPr>
          <p:spPr>
            <a:xfrm>
              <a:off x="5148" y="1706"/>
              <a:ext cx="211" cy="3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с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40" name="WordArt 7"/>
            <p:cNvSpPr>
              <a:spLocks noTextEdit="1"/>
            </p:cNvSpPr>
            <p:nvPr/>
          </p:nvSpPr>
          <p:spPr>
            <a:xfrm>
              <a:off x="5118" y="2192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41" name="WordArt 8"/>
            <p:cNvSpPr>
              <a:spLocks noTextEdit="1"/>
            </p:cNvSpPr>
            <p:nvPr/>
          </p:nvSpPr>
          <p:spPr>
            <a:xfrm>
              <a:off x="5061" y="2095"/>
              <a:ext cx="314" cy="3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42" name="WordArt 9"/>
            <p:cNvSpPr>
              <a:spLocks noTextEdit="1"/>
            </p:cNvSpPr>
            <p:nvPr/>
          </p:nvSpPr>
          <p:spPr>
            <a:xfrm>
              <a:off x="4468" y="1979"/>
              <a:ext cx="245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2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2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43" name="WordArt 10"/>
            <p:cNvSpPr>
              <a:spLocks noTextEdit="1"/>
            </p:cNvSpPr>
            <p:nvPr/>
          </p:nvSpPr>
          <p:spPr>
            <a:xfrm>
              <a:off x="4677" y="2071"/>
              <a:ext cx="313" cy="1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3689350" y="2781300"/>
          <a:ext cx="1333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444500" imgH="393700" progId="Equation.DSMT4">
                  <p:embed/>
                </p:oleObj>
              </mc:Choice>
              <mc:Fallback>
                <p:oleObj name="" r:id="rId1" imgW="444500" imgH="393700" progId="Equation.DSMT4">
                  <p:embed/>
                  <p:pic>
                    <p:nvPicPr>
                      <p:cNvPr id="0" name="Изображение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89350" y="2781300"/>
                        <a:ext cx="1333500" cy="1181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325" name="Group 61"/>
          <p:cNvGrpSpPr/>
          <p:nvPr/>
        </p:nvGrpSpPr>
        <p:grpSpPr>
          <a:xfrm>
            <a:off x="179388" y="3141663"/>
            <a:ext cx="3559175" cy="512762"/>
            <a:chOff x="113" y="1979"/>
            <a:chExt cx="2242" cy="323"/>
          </a:xfrm>
        </p:grpSpPr>
        <p:sp>
          <p:nvSpPr>
            <p:cNvPr id="8236" name="Text Box 5"/>
            <p:cNvSpPr txBox="1"/>
            <p:nvPr/>
          </p:nvSpPr>
          <p:spPr>
            <a:xfrm>
              <a:off x="113" y="1979"/>
              <a:ext cx="29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1)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8237" name="Text Box 11"/>
            <p:cNvSpPr txBox="1"/>
            <p:nvPr/>
          </p:nvSpPr>
          <p:spPr>
            <a:xfrm>
              <a:off x="385" y="1979"/>
              <a:ext cx="197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ru-RU" altLang="ru-RU" sz="2400" b="1" i="1" dirty="0">
                  <a:latin typeface="Georgia" panose="02040502050405020303" pitchFamily="18" charset="0"/>
                </a:rPr>
                <a:t>Если 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         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      ,</a:t>
              </a:r>
              <a:r>
                <a:rPr lang="en-US" altLang="ru-RU" sz="2400" b="1" i="1" dirty="0">
                  <a:latin typeface="Georgia" panose="02040502050405020303" pitchFamily="18" charset="0"/>
                </a:rPr>
                <a:t> </a:t>
              </a:r>
              <a:r>
                <a:rPr lang="ru-RU" altLang="ru-RU" sz="2400" b="1" i="1" dirty="0">
                  <a:latin typeface="Georgia" panose="02040502050405020303" pitchFamily="18" charset="0"/>
                </a:rPr>
                <a:t>то </a:t>
              </a:r>
              <a:endParaRPr lang="ru-RU" altLang="ru-RU" sz="2400" b="1" i="1" dirty="0">
                <a:latin typeface="Georgia" panose="02040502050405020303" pitchFamily="18" charset="0"/>
              </a:endParaRPr>
            </a:p>
          </p:txBody>
        </p:sp>
        <p:graphicFrame>
          <p:nvGraphicFramePr>
            <p:cNvPr id="8238" name="Object 13"/>
            <p:cNvGraphicFramePr>
              <a:graphicFrameLocks noChangeAspect="1"/>
            </p:cNvGraphicFramePr>
            <p:nvPr/>
          </p:nvGraphicFramePr>
          <p:xfrm>
            <a:off x="1064" y="1979"/>
            <a:ext cx="725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3" imgW="405765" imgH="177800" progId="Equation.DSMT4">
                    <p:embed/>
                  </p:oleObj>
                </mc:Choice>
                <mc:Fallback>
                  <p:oleObj name="" r:id="rId3" imgW="405765" imgH="177800" progId="Equation.DSMT4">
                    <p:embed/>
                    <p:pic>
                      <p:nvPicPr>
                        <p:cNvPr id="0" name="Изображение 308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64" y="1979"/>
                          <a:ext cx="725" cy="32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319" name="Group 55"/>
          <p:cNvGraphicFramePr>
            <a:graphicFrameLocks noGrp="1"/>
          </p:cNvGraphicFramePr>
          <p:nvPr>
            <p:ph idx="1"/>
          </p:nvPr>
        </p:nvGraphicFramePr>
        <p:xfrm>
          <a:off x="250825" y="4365625"/>
          <a:ext cx="6488113" cy="1473200"/>
        </p:xfrm>
        <a:graphic>
          <a:graphicData uri="http://schemas.openxmlformats.org/drawingml/2006/table">
            <a:tbl>
              <a:tblPr/>
              <a:tblGrid>
                <a:gridCol w="1082675"/>
                <a:gridCol w="1081088"/>
                <a:gridCol w="1081087"/>
                <a:gridCol w="1081088"/>
                <a:gridCol w="1081087"/>
                <a:gridCol w="1081088"/>
              </a:tblGrid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3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3" name="WordArt 40"/>
          <p:cNvSpPr>
            <a:spLocks noTextEdit="1"/>
          </p:cNvSpPr>
          <p:nvPr/>
        </p:nvSpPr>
        <p:spPr>
          <a:xfrm>
            <a:off x="611188" y="4508500"/>
            <a:ext cx="40798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4" name="WordArt 41"/>
          <p:cNvSpPr>
            <a:spLocks noTextEdit="1"/>
          </p:cNvSpPr>
          <p:nvPr/>
        </p:nvSpPr>
        <p:spPr>
          <a:xfrm>
            <a:off x="611188" y="5157788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5" name="WordArt 42"/>
          <p:cNvSpPr>
            <a:spLocks noTextEdit="1"/>
          </p:cNvSpPr>
          <p:nvPr/>
        </p:nvSpPr>
        <p:spPr>
          <a:xfrm>
            <a:off x="2771775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6" name="WordArt 43"/>
          <p:cNvSpPr>
            <a:spLocks noTextEdit="1"/>
          </p:cNvSpPr>
          <p:nvPr/>
        </p:nvSpPr>
        <p:spPr>
          <a:xfrm>
            <a:off x="3851275" y="4508500"/>
            <a:ext cx="288925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7" name="WordArt 45"/>
          <p:cNvSpPr>
            <a:spLocks noTextEdit="1"/>
          </p:cNvSpPr>
          <p:nvPr/>
        </p:nvSpPr>
        <p:spPr>
          <a:xfrm>
            <a:off x="5867400" y="4508500"/>
            <a:ext cx="62388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8" name="WordArt 47"/>
          <p:cNvSpPr>
            <a:spLocks noTextEdit="1"/>
          </p:cNvSpPr>
          <p:nvPr/>
        </p:nvSpPr>
        <p:spPr>
          <a:xfrm>
            <a:off x="4932363" y="5229225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9" name="WordArt 49"/>
          <p:cNvSpPr>
            <a:spLocks noTextEdit="1"/>
          </p:cNvSpPr>
          <p:nvPr/>
        </p:nvSpPr>
        <p:spPr>
          <a:xfrm>
            <a:off x="1692275" y="450850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30" name="WordArt 50"/>
          <p:cNvSpPr>
            <a:spLocks noTextEdit="1"/>
          </p:cNvSpPr>
          <p:nvPr/>
        </p:nvSpPr>
        <p:spPr>
          <a:xfrm>
            <a:off x="1547813" y="5229225"/>
            <a:ext cx="576262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31" name="WordArt 54"/>
          <p:cNvSpPr>
            <a:spLocks noTextEdit="1"/>
          </p:cNvSpPr>
          <p:nvPr/>
        </p:nvSpPr>
        <p:spPr>
          <a:xfrm>
            <a:off x="4787900" y="4508500"/>
            <a:ext cx="62388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32" name="WordArt 56"/>
          <p:cNvSpPr>
            <a:spLocks noTextEdit="1"/>
          </p:cNvSpPr>
          <p:nvPr/>
        </p:nvSpPr>
        <p:spPr>
          <a:xfrm>
            <a:off x="2771775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33" name="WordArt 57"/>
          <p:cNvSpPr>
            <a:spLocks noTextEdit="1"/>
          </p:cNvSpPr>
          <p:nvPr/>
        </p:nvSpPr>
        <p:spPr>
          <a:xfrm>
            <a:off x="3851275" y="52292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34" name="WordArt 58"/>
          <p:cNvSpPr>
            <a:spLocks noTextEdit="1"/>
          </p:cNvSpPr>
          <p:nvPr/>
        </p:nvSpPr>
        <p:spPr>
          <a:xfrm>
            <a:off x="5795963" y="5229225"/>
            <a:ext cx="7921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23" name="Rectangle 59"/>
          <p:cNvSpPr/>
          <p:nvPr/>
        </p:nvSpPr>
        <p:spPr>
          <a:xfrm>
            <a:off x="395288" y="5943600"/>
            <a:ext cx="7129462" cy="9144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accent2"/>
                </a:solidFill>
                <a:latin typeface="Georgia" panose="02040502050405020303" pitchFamily="18" charset="0"/>
              </a:rPr>
              <a:t>Какая зависимость между х и у?</a:t>
            </a:r>
            <a:endParaRPr lang="ru-RU" altLang="ru-RU" sz="2400" b="1" i="1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8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24"/>
                  </p:tgtEl>
                </p:cond>
              </p:nextCondLst>
            </p:seq>
          </p:childTnLst>
        </p:cTn>
      </p:par>
    </p:tnLst>
    <p:bldLst>
      <p:bldP spid="113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О</a:t>
            </a:r>
            <a:r>
              <a:rPr lang="en-US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п</a:t>
            </a:r>
            <a:r>
              <a:rPr lang="en-US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р</a:t>
            </a:r>
            <a:r>
              <a:rPr lang="en-US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е</a:t>
            </a:r>
            <a:r>
              <a:rPr lang="en-US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д</a:t>
            </a:r>
            <a:r>
              <a:rPr lang="en-US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е</a:t>
            </a:r>
            <a:r>
              <a:rPr lang="en-US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л</a:t>
            </a:r>
            <a:r>
              <a:rPr lang="en-US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е</a:t>
            </a:r>
            <a:r>
              <a:rPr lang="en-US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н</a:t>
            </a:r>
            <a:r>
              <a:rPr lang="en-US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и</a:t>
            </a:r>
            <a:r>
              <a:rPr lang="en-US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е.</a:t>
            </a:r>
            <a:endParaRPr lang="ru-RU" altLang="ru-RU" sz="3600" b="1" i="1" dirty="0">
              <a:solidFill>
                <a:srgbClr val="A50021"/>
              </a:solidFill>
              <a:latin typeface="Georgia" panose="02040502050405020303" pitchFamily="18" charset="0"/>
            </a:endParaRPr>
          </a:p>
        </p:txBody>
      </p:sp>
      <p:grpSp>
        <p:nvGrpSpPr>
          <p:cNvPr id="12299" name="Group 11"/>
          <p:cNvGrpSpPr/>
          <p:nvPr/>
        </p:nvGrpSpPr>
        <p:grpSpPr>
          <a:xfrm>
            <a:off x="179388" y="1268413"/>
            <a:ext cx="8713787" cy="5256212"/>
            <a:chOff x="113" y="799"/>
            <a:chExt cx="5489" cy="3311"/>
          </a:xfrm>
        </p:grpSpPr>
        <p:sp>
          <p:nvSpPr>
            <p:cNvPr id="12292" name="AutoShape 4"/>
            <p:cNvSpPr>
              <a:spLocks noChangeArrowheads="1"/>
            </p:cNvSpPr>
            <p:nvPr/>
          </p:nvSpPr>
          <p:spPr bwMode="auto">
            <a:xfrm>
              <a:off x="113" y="799"/>
              <a:ext cx="5489" cy="3311"/>
            </a:xfrm>
            <a:prstGeom prst="vertic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7059"/>
                    <a:invGamma/>
                  </a:schemeClr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altLang="ru-RU" sz="2800" b="1" i="1" u="none" strike="noStrike" kern="1200" cap="none" spc="0" normalizeH="0" baseline="0" noProof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Обратной пропорциональностью</a:t>
              </a:r>
              <a:endParaRPr kumimoji="0" lang="ru-RU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altLang="ru-RU" sz="2800" b="1" i="1" u="none" strike="noStrike" kern="1200" cap="none" spc="0" normalizeH="0" baseline="0" noProof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называется функция, которую</a:t>
              </a:r>
              <a:endParaRPr kumimoji="0" lang="ru-RU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altLang="ru-RU" sz="2800" b="1" i="1" u="none" strike="noStrike" kern="1200" cap="none" spc="0" normalizeH="0" baseline="0" noProof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можно задавать формулой вида</a:t>
              </a:r>
              <a:endParaRPr kumimoji="0" lang="ru-RU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altLang="ru-RU" sz="2800" b="1" i="1" u="none" strike="noStrike" kern="1200" cap="none" spc="0" normalizeH="0" baseline="0" noProof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где х – независимая переменная,</a:t>
              </a:r>
              <a:endParaRPr kumimoji="0" lang="ru-RU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ru-RU" sz="2800" b="1" i="1" u="none" strike="noStrike" kern="1200" cap="none" spc="0" normalizeH="0" baseline="0" noProof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k</a:t>
              </a:r>
              <a:r>
                <a:rPr kumimoji="0" lang="ru-RU" altLang="ru-RU" sz="2800" b="1" i="1" u="none" strike="noStrike" kern="1200" cap="none" spc="0" normalizeH="0" baseline="0" noProof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Georgia" panose="02040502050405020303" pitchFamily="18" charset="0"/>
                  <a:ea typeface="+mn-ea"/>
                  <a:cs typeface="+mn-cs"/>
                </a:rPr>
                <a:t> – не равное нулю число.</a:t>
              </a:r>
              <a:endParaRPr kumimoji="0" lang="ru-RU" altLang="ru-RU" sz="2800" b="1" i="1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endParaRPr>
            </a:p>
          </p:txBody>
        </p:sp>
        <p:grpSp>
          <p:nvGrpSpPr>
            <p:cNvPr id="9221" name="Group 5"/>
            <p:cNvGrpSpPr/>
            <p:nvPr/>
          </p:nvGrpSpPr>
          <p:grpSpPr>
            <a:xfrm>
              <a:off x="2245" y="2296"/>
              <a:ext cx="1043" cy="862"/>
              <a:chOff x="2971" y="3158"/>
              <a:chExt cx="1270" cy="1011"/>
            </a:xfrm>
          </p:grpSpPr>
          <p:sp>
            <p:nvSpPr>
              <p:cNvPr id="9222" name="WordArt 6"/>
              <p:cNvSpPr>
                <a:spLocks noTextEdit="1"/>
              </p:cNvSpPr>
              <p:nvPr/>
            </p:nvSpPr>
            <p:spPr>
              <a:xfrm>
                <a:off x="3907" y="3158"/>
                <a:ext cx="333" cy="46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C0C0C0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80000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k</a:t>
                </a:r>
                <a:endPara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9223" name="WordArt 7"/>
              <p:cNvSpPr>
                <a:spLocks noTextEdit="1"/>
              </p:cNvSpPr>
              <p:nvPr/>
            </p:nvSpPr>
            <p:spPr>
              <a:xfrm>
                <a:off x="3907" y="3805"/>
                <a:ext cx="334" cy="36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80000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9224" name="WordArt 8"/>
              <p:cNvSpPr>
                <a:spLocks noTextEdit="1"/>
              </p:cNvSpPr>
              <p:nvPr/>
            </p:nvSpPr>
            <p:spPr>
              <a:xfrm>
                <a:off x="3833" y="3687"/>
                <a:ext cx="408" cy="4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80000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_</a:t>
                </a:r>
                <a:endPara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9225" name="WordArt 9"/>
              <p:cNvSpPr>
                <a:spLocks noTextEdit="1"/>
              </p:cNvSpPr>
              <p:nvPr/>
            </p:nvSpPr>
            <p:spPr>
              <a:xfrm>
                <a:off x="2971" y="3566"/>
                <a:ext cx="363" cy="46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3600" b="1" i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80000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</a:t>
                </a:r>
                <a:endPara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9226" name="WordArt 10"/>
              <p:cNvSpPr>
                <a:spLocks noTextEdit="1"/>
              </p:cNvSpPr>
              <p:nvPr/>
            </p:nvSpPr>
            <p:spPr>
              <a:xfrm>
                <a:off x="3334" y="3657"/>
                <a:ext cx="407" cy="13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p>
                <a:pPr algn="ctr"/>
                <a:r>
                  <a:rPr lang="ru-RU" altLang="en-US" sz="2800" b="1">
                    <a:ln w="19050" cap="flat" cmpd="sng">
                      <a:solidFill>
                        <a:srgbClr val="969696"/>
                      </a:solidFill>
                      <a:prstDash val="solid"/>
                      <a:headEnd type="none" w="med" len="med"/>
                      <a:tailEnd type="none" w="med" len="med"/>
                    </a:ln>
                    <a:solidFill>
                      <a:srgbClr val="800000"/>
                    </a:solidFill>
                    <a:effectLst>
                      <a:outerShdw dist="35921" dir="2699999" algn="ctr" rotWithShape="0">
                        <a:srgbClr val="990000"/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</a:t>
                </a:r>
                <a:endPara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ru-RU" altLang="ru-RU" sz="3600" b="1" i="1" dirty="0">
                <a:solidFill>
                  <a:srgbClr val="A50021"/>
                </a:solidFill>
                <a:latin typeface="Georgia" panose="02040502050405020303" pitchFamily="18" charset="0"/>
              </a:rPr>
              <a:t>Свойства  функции</a:t>
            </a:r>
            <a:endParaRPr lang="ru-RU" altLang="ru-RU" sz="3600" b="1" i="1" dirty="0">
              <a:solidFill>
                <a:srgbClr val="A5002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14352" name="Object 16"/>
          <p:cNvGraphicFramePr>
            <a:graphicFrameLocks noChangeAspect="1"/>
          </p:cNvGraphicFramePr>
          <p:nvPr>
            <p:ph sz="half" idx="1"/>
          </p:nvPr>
        </p:nvGraphicFramePr>
        <p:xfrm>
          <a:off x="1547813" y="4365625"/>
          <a:ext cx="11509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" imgW="354965" imgH="177800" progId="Equation.3">
                  <p:embed/>
                </p:oleObj>
              </mc:Choice>
              <mc:Fallback>
                <p:oleObj name="" r:id="rId1" imgW="354965" imgH="177800" progId="Equation.3">
                  <p:embed/>
                  <p:pic>
                    <p:nvPicPr>
                      <p:cNvPr id="0" name="Изображение 3091"/>
                      <p:cNvPicPr/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>
                      <a:xfrm>
                        <a:off x="1547813" y="4365625"/>
                        <a:ext cx="1150937" cy="57626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340" name="Group 4"/>
          <p:cNvGrpSpPr/>
          <p:nvPr/>
        </p:nvGrpSpPr>
        <p:grpSpPr>
          <a:xfrm>
            <a:off x="6227763" y="188913"/>
            <a:ext cx="1296987" cy="1223962"/>
            <a:chOff x="2971" y="3158"/>
            <a:chExt cx="1270" cy="1011"/>
          </a:xfrm>
        </p:grpSpPr>
        <p:sp>
          <p:nvSpPr>
            <p:cNvPr id="10253" name="WordArt 5"/>
            <p:cNvSpPr>
              <a:spLocks noTextEdit="1"/>
            </p:cNvSpPr>
            <p:nvPr/>
          </p:nvSpPr>
          <p:spPr>
            <a:xfrm>
              <a:off x="3907" y="3158"/>
              <a:ext cx="333" cy="4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254" name="WordArt 6"/>
            <p:cNvSpPr>
              <a:spLocks noTextEdit="1"/>
            </p:cNvSpPr>
            <p:nvPr/>
          </p:nvSpPr>
          <p:spPr>
            <a:xfrm>
              <a:off x="3907" y="3805"/>
              <a:ext cx="334" cy="3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255" name="WordArt 7"/>
            <p:cNvSpPr>
              <a:spLocks noTextEdit="1"/>
            </p:cNvSpPr>
            <p:nvPr/>
          </p:nvSpPr>
          <p:spPr>
            <a:xfrm>
              <a:off x="3833" y="3687"/>
              <a:ext cx="408" cy="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_</a:t>
              </a:r>
              <a:endParaRPr lang="ru-RU" altLang="en-US" sz="36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256" name="WordArt 8"/>
            <p:cNvSpPr>
              <a:spLocks noTextEdit="1"/>
            </p:cNvSpPr>
            <p:nvPr/>
          </p:nvSpPr>
          <p:spPr>
            <a:xfrm>
              <a:off x="2971" y="3566"/>
              <a:ext cx="363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257" name="WordArt 9"/>
            <p:cNvSpPr>
              <a:spLocks noTextEdit="1"/>
            </p:cNvSpPr>
            <p:nvPr/>
          </p:nvSpPr>
          <p:spPr>
            <a:xfrm>
              <a:off x="3334" y="3657"/>
              <a:ext cx="407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2800" b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800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 =</a:t>
              </a:r>
              <a:endParaRPr lang="ru-RU" altLang="en-US" sz="2800" b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4346" name="Oval 10"/>
          <p:cNvSpPr/>
          <p:nvPr/>
        </p:nvSpPr>
        <p:spPr>
          <a:xfrm>
            <a:off x="395288" y="2349500"/>
            <a:ext cx="720725" cy="6985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dirty="0">
                <a:latin typeface="Times New Roman" panose="02020603050405020304" pitchFamily="18" charset="0"/>
              </a:rPr>
              <a:t>1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4347" name="Oval 11"/>
          <p:cNvSpPr/>
          <p:nvPr/>
        </p:nvSpPr>
        <p:spPr>
          <a:xfrm>
            <a:off x="6877050" y="836613"/>
            <a:ext cx="914400" cy="9144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0247" name="Rectangle 13"/>
          <p:cNvSpPr/>
          <p:nvPr/>
        </p:nvSpPr>
        <p:spPr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1352550" y="2349500"/>
          <a:ext cx="118110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3" imgW="354965" imgH="177800" progId="Equation.DSMT4">
                  <p:embed/>
                </p:oleObj>
              </mc:Choice>
              <mc:Fallback>
                <p:oleObj name="" r:id="rId3" imgW="354965" imgH="177800" progId="Equation.DSMT4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2550" y="2349500"/>
                        <a:ext cx="1181100" cy="5953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0" name="Rectangle 14"/>
          <p:cNvSpPr/>
          <p:nvPr/>
        </p:nvSpPr>
        <p:spPr>
          <a:xfrm>
            <a:off x="1258888" y="2997200"/>
            <a:ext cx="7561262" cy="7921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Областью определения функции является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множество всех чисел, отличных от нуля.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  <p:sp>
        <p:nvSpPr>
          <p:cNvPr id="14351" name="Oval 15"/>
          <p:cNvSpPr/>
          <p:nvPr/>
        </p:nvSpPr>
        <p:spPr>
          <a:xfrm>
            <a:off x="395288" y="4365625"/>
            <a:ext cx="720725" cy="6985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800" b="1" dirty="0">
                <a:latin typeface="Times New Roman" panose="02020603050405020304" pitchFamily="18" charset="0"/>
              </a:rPr>
              <a:t>2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14354" name="Object 18"/>
          <p:cNvGraphicFramePr>
            <a:graphicFrameLocks noChangeAspect="1"/>
          </p:cNvGraphicFramePr>
          <p:nvPr>
            <p:ph sz="half" idx="2"/>
          </p:nvPr>
        </p:nvGraphicFramePr>
        <p:xfrm>
          <a:off x="2987675" y="4325938"/>
          <a:ext cx="129698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5" imgW="367665" imgH="203200" progId="Equation.DSMT4">
                  <p:embed/>
                </p:oleObj>
              </mc:Choice>
              <mc:Fallback>
                <p:oleObj name="" r:id="rId5" imgW="367665" imgH="203200" progId="Equation.DSMT4">
                  <p:embed/>
                  <p:pic>
                    <p:nvPicPr>
                      <p:cNvPr id="0" name="Изображение 3090"/>
                      <p:cNvPicPr/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>
                      <a:xfrm>
                        <a:off x="2987675" y="4325938"/>
                        <a:ext cx="1296988" cy="7143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6" name="Rectangle 20"/>
          <p:cNvSpPr/>
          <p:nvPr/>
        </p:nvSpPr>
        <p:spPr>
          <a:xfrm>
            <a:off x="1331913" y="5157788"/>
            <a:ext cx="7561262" cy="792162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FFFFFF"/>
              </a:gs>
              <a:gs pos="100000">
                <a:srgbClr val="C0C0C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Областью значений функции является</a:t>
            </a:r>
            <a:endParaRPr lang="ru-RU" altLang="ru-RU" sz="2400" b="1" i="1" dirty="0">
              <a:latin typeface="Georgia" panose="02040502050405020303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latin typeface="Georgia" panose="02040502050405020303" pitchFamily="18" charset="0"/>
              </a:rPr>
              <a:t>множество всех чисел, отличных от нуля.</a:t>
            </a:r>
            <a:endParaRPr lang="ru-RU" altLang="ru-RU" sz="2400" b="1" i="1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1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6" grpId="0" animBg="1"/>
      <p:bldP spid="14347" grpId="0" animBg="1"/>
      <p:bldP spid="14347" grpId="1" animBg="1"/>
      <p:bldP spid="14350" grpId="0" animBg="1"/>
      <p:bldP spid="14351" grpId="0" animBg="1"/>
      <p:bldP spid="14356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3256</Words>
  <Application>WPS Presentation</Application>
  <PresentationFormat>Экран (4:3)</PresentationFormat>
  <Paragraphs>926</Paragraphs>
  <Slides>28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44</vt:i4>
      </vt:variant>
      <vt:variant>
        <vt:lpstr>幻灯片标题</vt:lpstr>
      </vt:variant>
      <vt:variant>
        <vt:i4>28</vt:i4>
      </vt:variant>
    </vt:vector>
  </HeadingPairs>
  <TitlesOfParts>
    <vt:vector size="80" baseType="lpstr">
      <vt:lpstr>Arial</vt:lpstr>
      <vt:lpstr>SimSun</vt:lpstr>
      <vt:lpstr>Wingdings</vt:lpstr>
      <vt:lpstr>Georgia</vt:lpstr>
      <vt:lpstr>Times New Roman</vt:lpstr>
      <vt:lpstr>Microsoft YaHei</vt:lpstr>
      <vt:lpstr>Arial Unicode MS</vt:lpstr>
      <vt:lpstr>Оформление по умолчанию</vt:lpstr>
      <vt:lpstr>GraphCtrl.Document</vt:lpstr>
      <vt:lpstr>Equation.3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Equation.DSMT4</vt:lpstr>
      <vt:lpstr>GraphCtrl.Document</vt:lpstr>
      <vt:lpstr>GraphCtrl.Document</vt:lpstr>
      <vt:lpstr>GraphCtrl.Document</vt:lpstr>
      <vt:lpstr>GraphCtrl.Document</vt:lpstr>
      <vt:lpstr>GraphCtrl.Document</vt:lpstr>
      <vt:lpstr>GraphCtrl.Document</vt:lpstr>
      <vt:lpstr>GraphCtrl.Document</vt:lpstr>
      <vt:lpstr>GraphCtrl.Document</vt:lpstr>
      <vt:lpstr>GraphCtrl.Document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Equation.DSMT4</vt:lpstr>
      <vt:lpstr>GraphCtrl.Document</vt:lpstr>
      <vt:lpstr>GraphCtrl.Document</vt:lpstr>
      <vt:lpstr>GraphCtrl.Document</vt:lpstr>
      <vt:lpstr>Equation.3</vt:lpstr>
      <vt:lpstr>Equation.3</vt:lpstr>
      <vt:lpstr>GraphCtrl.Document</vt:lpstr>
      <vt:lpstr>GraphCtrl.Document</vt:lpstr>
      <vt:lpstr>GraphCtrl.Document</vt:lpstr>
      <vt:lpstr>Equation.3</vt:lpstr>
      <vt:lpstr>GraphCtrl.Document</vt:lpstr>
      <vt:lpstr>Equation.DSMT4</vt:lpstr>
      <vt:lpstr>Equation.DSMT4</vt:lpstr>
      <vt:lpstr>Equation.DSMT4</vt:lpstr>
      <vt:lpstr>Equation.DSMT4</vt:lpstr>
      <vt:lpstr>Equation.3</vt:lpstr>
      <vt:lpstr>Equation.3</vt:lpstr>
      <vt:lpstr>Equation.DSMT4</vt:lpstr>
      <vt:lpstr>Equation.3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Людмила Мороз</cp:lastModifiedBy>
  <cp:revision>11</cp:revision>
  <dcterms:created xsi:type="dcterms:W3CDTF">2010-06-01T09:17:28Z</dcterms:created>
  <dcterms:modified xsi:type="dcterms:W3CDTF">2024-11-02T14:21:59Z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FC15D892639049DCA0B395C2C5D8DA82_13</vt:lpwstr>
  </property>
  <property fmtid="{D5CDD505-2E9C-101B-9397-08002B2CF9AE}" pid="3" name="KSOProductBuildVer">
    <vt:lpwstr>1049-12.2.0.18607</vt:lpwstr>
  </property>
</Properties>
</file>