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8" autoAdjust="0"/>
    <p:restoredTop sz="94660"/>
  </p:normalViewPr>
  <p:slideViewPr>
    <p:cSldViewPr>
      <p:cViewPr varScale="1">
        <p:scale>
          <a:sx n="51" d="100"/>
          <a:sy n="51" d="100"/>
        </p:scale>
        <p:origin x="141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7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8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401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304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258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189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408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414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227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253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5E2D0-9C17-4FC4-81C3-2B5621F392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677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4511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3FDC2-0F72-4F8D-810D-23F19AD500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479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63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447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652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44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1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36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20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14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6091232-02F7-4A95-8396-23FD287F3D44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B3FAFD9-A7A2-438D-BB33-953C1257A8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05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  <p:sldLayoutId id="2147483709" r:id="rId19"/>
    <p:sldLayoutId id="2147483710" r:id="rId20"/>
    <p:sldLayoutId id="2147483711" r:id="rId2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80528" y="802299"/>
            <a:ext cx="9324528" cy="4858949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br>
              <a:rPr lang="ru-RU" sz="3900" dirty="0"/>
            </a:br>
            <a:r>
              <a:rPr lang="ru-RU" sz="6700" dirty="0"/>
              <a:t>Деление десятичной дроби на натуральное число</a:t>
            </a:r>
            <a:br>
              <a:rPr lang="ru-RU" sz="6700" dirty="0"/>
            </a:br>
            <a:endParaRPr lang="ru-RU" sz="3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043363" cy="2362200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ru-RU" sz="2400">
                <a:solidFill>
                  <a:srgbClr val="FF0000"/>
                </a:solidFill>
              </a:rPr>
              <a:t>    </a:t>
            </a:r>
            <a:r>
              <a:rPr lang="ru-RU" sz="2400">
                <a:solidFill>
                  <a:srgbClr val="FFFF00"/>
                </a:solidFill>
              </a:rPr>
              <a:t>Дельфины никогда не     </a:t>
            </a:r>
            <a:br>
              <a:rPr lang="ru-RU" sz="2400">
                <a:solidFill>
                  <a:srgbClr val="FFFF00"/>
                </a:solidFill>
              </a:rPr>
            </a:br>
            <a:r>
              <a:rPr lang="ru-RU" sz="2400">
                <a:solidFill>
                  <a:srgbClr val="FFFF00"/>
                </a:solidFill>
              </a:rPr>
              <a:t> спят.</a:t>
            </a:r>
            <a:br>
              <a:rPr lang="ru-RU" sz="2400">
                <a:solidFill>
                  <a:srgbClr val="FFFF00"/>
                </a:solidFill>
              </a:rPr>
            </a:br>
            <a:r>
              <a:rPr lang="ru-RU" sz="2400"/>
              <a:t>     Пока одно полушарие</a:t>
            </a:r>
            <a:br>
              <a:rPr lang="ru-RU" sz="2400"/>
            </a:br>
            <a:r>
              <a:rPr lang="ru-RU" sz="2400"/>
              <a:t> головного мозга спит, </a:t>
            </a:r>
            <a:br>
              <a:rPr lang="ru-RU" sz="2400"/>
            </a:br>
            <a:r>
              <a:rPr lang="ru-RU" sz="2400"/>
              <a:t> другое бодрствует, </a:t>
            </a:r>
            <a:br>
              <a:rPr lang="ru-RU" sz="2400"/>
            </a:br>
            <a:r>
              <a:rPr lang="ru-RU" sz="2400"/>
              <a:t> и наоборот.</a:t>
            </a:r>
            <a:br>
              <a:rPr lang="ru-RU" sz="2400"/>
            </a:br>
            <a:endParaRPr lang="ru-RU" sz="2400"/>
          </a:p>
        </p:txBody>
      </p:sp>
      <p:pic>
        <p:nvPicPr>
          <p:cNvPr id="46091" name="Picture 1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25538" y="2772910"/>
            <a:ext cx="3125787" cy="2078943"/>
          </a:xfrm>
          <a:noFill/>
          <a:ln>
            <a:solidFill>
              <a:srgbClr val="FFFF00"/>
            </a:solidFill>
          </a:ln>
        </p:spPr>
      </p:pic>
      <p:sp>
        <p:nvSpPr>
          <p:cNvPr id="4608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787900" y="2997200"/>
            <a:ext cx="4038600" cy="3273425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Дельфины не могут постоянно жить в воде, им нужен воздух, и они выпрыгивают из воды.</a:t>
            </a:r>
          </a:p>
        </p:txBody>
      </p:sp>
      <p:pic>
        <p:nvPicPr>
          <p:cNvPr id="46092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9338" y="260350"/>
            <a:ext cx="3198812" cy="2398713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4608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>
                <a:solidFill>
                  <a:srgbClr val="FF0000"/>
                </a:solidFill>
              </a:rPr>
              <a:t>Проверочная работа</a:t>
            </a:r>
          </a:p>
        </p:txBody>
      </p:sp>
      <p:sp>
        <p:nvSpPr>
          <p:cNvPr id="4813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0" y="981075"/>
            <a:ext cx="4038600" cy="18002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u="sng">
                <a:solidFill>
                  <a:srgbClr val="FFFF00"/>
                </a:solidFill>
              </a:rPr>
              <a:t>1 вариант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/>
              <a:t>    Этот дельфин самый крупный после касаток и гринд.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981075"/>
            <a:ext cx="4038600" cy="15843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u="sng">
                <a:solidFill>
                  <a:srgbClr val="FFFF00"/>
                </a:solidFill>
              </a:rPr>
              <a:t>2 вариант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/>
              <a:t>    Этот дельфин отличается игривостью и сообразительностью</a:t>
            </a:r>
            <a:r>
              <a:rPr lang="ru-RU"/>
              <a:t>.</a:t>
            </a:r>
          </a:p>
        </p:txBody>
      </p:sp>
      <p:pic>
        <p:nvPicPr>
          <p:cNvPr id="4813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2708275"/>
            <a:ext cx="2811462" cy="187483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4813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1863" y="4508500"/>
            <a:ext cx="2681287" cy="2011363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4813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3068638"/>
            <a:ext cx="4191000" cy="318135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33" grpId="0" build="p"/>
      <p:bldP spid="4813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79388" y="404813"/>
            <a:ext cx="4254500" cy="41036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u="sng">
                <a:solidFill>
                  <a:schemeClr val="hlink"/>
                </a:solidFill>
              </a:rPr>
              <a:t>1 вариант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chemeClr val="hlink"/>
                </a:solidFill>
              </a:rPr>
              <a:t>177,1 : 46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chemeClr val="hlink"/>
                </a:solidFill>
              </a:rPr>
              <a:t>16,32 : 24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chemeClr val="hlink"/>
                </a:solidFill>
              </a:rPr>
              <a:t>2,8 : 35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chemeClr val="hlink"/>
                </a:solidFill>
              </a:rPr>
              <a:t>39,2 : 100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chemeClr val="hlink"/>
                </a:solidFill>
              </a:rPr>
              <a:t>3748 : 1000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chemeClr val="hlink"/>
                </a:solidFill>
              </a:rPr>
              <a:t>1 : 4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chemeClr val="hlink"/>
                </a:solidFill>
              </a:rPr>
              <a:t>0,5 : 25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b="1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/>
          </a:p>
        </p:txBody>
      </p:sp>
      <p:sp>
        <p:nvSpPr>
          <p:cNvPr id="5018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3438" y="404813"/>
            <a:ext cx="4500562" cy="41036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u="sng">
                <a:solidFill>
                  <a:srgbClr val="FFFF00"/>
                </a:solidFill>
              </a:rPr>
              <a:t>2 вариант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>
                <a:solidFill>
                  <a:srgbClr val="FFFF00"/>
                </a:solidFill>
              </a:rPr>
              <a:t>310,4 : 64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>
                <a:solidFill>
                  <a:srgbClr val="FFFF00"/>
                </a:solidFill>
              </a:rPr>
              <a:t>1,9 : 38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>
                <a:solidFill>
                  <a:srgbClr val="FFFF00"/>
                </a:solidFill>
              </a:rPr>
              <a:t>45,36 : 84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>
                <a:solidFill>
                  <a:srgbClr val="FFFF00"/>
                </a:solidFill>
              </a:rPr>
              <a:t>38,7 : 100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>
                <a:solidFill>
                  <a:srgbClr val="FFFF00"/>
                </a:solidFill>
              </a:rPr>
              <a:t>5793 : 1000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>
                <a:solidFill>
                  <a:srgbClr val="FFFF00"/>
                </a:solidFill>
              </a:rPr>
              <a:t>2 : 8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>
                <a:solidFill>
                  <a:srgbClr val="FFFF00"/>
                </a:solidFill>
              </a:rPr>
              <a:t>0,6 : 15</a:t>
            </a:r>
          </a:p>
        </p:txBody>
      </p:sp>
      <p:graphicFrame>
        <p:nvGraphicFramePr>
          <p:cNvPr id="50310" name="Group 134"/>
          <p:cNvGraphicFramePr>
            <a:graphicFrameLocks noGrp="1"/>
          </p:cNvGraphicFramePr>
          <p:nvPr/>
        </p:nvGraphicFramePr>
        <p:xfrm>
          <a:off x="179388" y="4868863"/>
          <a:ext cx="4248150" cy="1223963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3,748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0,392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3,85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0360" name="Group 184"/>
          <p:cNvGraphicFramePr>
            <a:graphicFrameLocks noGrp="1"/>
          </p:cNvGraphicFramePr>
          <p:nvPr/>
        </p:nvGraphicFramePr>
        <p:xfrm>
          <a:off x="4716463" y="4868863"/>
          <a:ext cx="4248150" cy="1223963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0,387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4,85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5,793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0,04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0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3429000"/>
            <a:ext cx="8229600" cy="3230563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/>
              <a:t>Самые крупные из дельфинов –</a:t>
            </a:r>
            <a:br>
              <a:rPr lang="ru-RU" sz="2800"/>
            </a:br>
            <a:r>
              <a:rPr lang="ru-RU" sz="2800"/>
              <a:t>                           </a:t>
            </a:r>
            <a:r>
              <a:rPr lang="ru-RU" sz="2800" u="sng">
                <a:solidFill>
                  <a:schemeClr val="hlink"/>
                </a:solidFill>
              </a:rPr>
              <a:t>гринды</a:t>
            </a:r>
            <a:r>
              <a:rPr lang="ru-RU" sz="2800">
                <a:solidFill>
                  <a:schemeClr val="hlink"/>
                </a:solidFill>
              </a:rPr>
              <a:t> </a:t>
            </a:r>
            <a:r>
              <a:rPr lang="ru-RU" sz="2800"/>
              <a:t>и </a:t>
            </a:r>
            <a:r>
              <a:rPr lang="ru-RU" sz="2800" u="sng">
                <a:solidFill>
                  <a:srgbClr val="FFFF00"/>
                </a:solidFill>
              </a:rPr>
              <a:t>косатки</a:t>
            </a:r>
            <a:br>
              <a:rPr lang="ru-RU" sz="2800" u="sng">
                <a:solidFill>
                  <a:srgbClr val="FFFF00"/>
                </a:solidFill>
              </a:rPr>
            </a:br>
            <a:r>
              <a:rPr lang="ru-RU" sz="2800"/>
              <a:t>Косатки – свирепые хищники, а гринды весьма дружелюбны и миролюбивы.</a:t>
            </a:r>
            <a:br>
              <a:rPr lang="ru-RU" sz="2800"/>
            </a:br>
            <a:r>
              <a:rPr lang="ru-RU" sz="2800"/>
              <a:t>У гринд очень развит стадный инстинкт.</a:t>
            </a:r>
          </a:p>
        </p:txBody>
      </p:sp>
      <p:pic>
        <p:nvPicPr>
          <p:cNvPr id="52229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88913"/>
            <a:ext cx="3998912" cy="2600325"/>
          </a:xfrm>
          <a:solidFill>
            <a:srgbClr val="FF0066"/>
          </a:solidFill>
          <a:ln>
            <a:solidFill>
              <a:srgbClr val="FF0066"/>
            </a:solidFill>
          </a:ln>
        </p:spPr>
      </p:pic>
      <p:pic>
        <p:nvPicPr>
          <p:cNvPr id="52230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284663" y="188913"/>
            <a:ext cx="4660900" cy="3113087"/>
          </a:xfrm>
          <a:solidFill>
            <a:srgbClr val="0000FF"/>
          </a:solidFill>
          <a:ln>
            <a:solidFill>
              <a:srgbClr val="0000FF"/>
            </a:solidFill>
          </a:ln>
        </p:spPr>
      </p:pic>
      <p:sp>
        <p:nvSpPr>
          <p:cNvPr id="52235" name="Line 11"/>
          <p:cNvSpPr>
            <a:spLocks noChangeShapeType="1"/>
          </p:cNvSpPr>
          <p:nvPr/>
        </p:nvSpPr>
        <p:spPr bwMode="auto">
          <a:xfrm flipV="1">
            <a:off x="5508625" y="2708275"/>
            <a:ext cx="1295400" cy="187325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 flipV="1">
            <a:off x="3276600" y="2708275"/>
            <a:ext cx="215900" cy="18002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22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22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22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22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223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223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  <p:bldP spid="52229" grpId="0" build="p" animBg="1"/>
      <p:bldP spid="52230" grpId="0" build="p" animBg="1"/>
      <p:bldP spid="52235" grpId="0" animBg="1"/>
      <p:bldP spid="522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/>
              <a:t>Речные дельфины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125538"/>
            <a:ext cx="4038600" cy="2374900"/>
          </a:xfrm>
        </p:spPr>
        <p:txBody>
          <a:bodyPr>
            <a:normAutofit fontScale="92500"/>
          </a:bodyPr>
          <a:lstStyle/>
          <a:p>
            <a:pPr algn="ctr" eaLnBrk="1" hangingPunct="1">
              <a:defRPr/>
            </a:pPr>
            <a:r>
              <a:rPr lang="ru-RU" sz="2800" u="sng">
                <a:solidFill>
                  <a:srgbClr val="FF0000"/>
                </a:solidFill>
              </a:rPr>
              <a:t>Инии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/>
              <a:t>    Речные дельфины плохо видят. Ориентируются с помощью отраженного ультразвука.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268413"/>
            <a:ext cx="4038600" cy="2836862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defRPr/>
            </a:pPr>
            <a:r>
              <a:rPr lang="ru-RU" sz="2800" u="sng">
                <a:solidFill>
                  <a:srgbClr val="FF0000"/>
                </a:solidFill>
              </a:rPr>
              <a:t>Соталии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/>
              <a:t>    Индейцы почитают их за священных.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/>
              <a:t>    Соталии спасают утопающих людей, выталкивая их на поверхность.</a:t>
            </a:r>
          </a:p>
        </p:txBody>
      </p:sp>
      <p:pic>
        <p:nvPicPr>
          <p:cNvPr id="542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573463"/>
            <a:ext cx="2274888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5013325"/>
            <a:ext cx="3887788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775" y="3500438"/>
            <a:ext cx="1727200" cy="150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82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7900" y="4508500"/>
            <a:ext cx="40481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54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4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4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4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54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54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 build="p"/>
      <p:bldP spid="5427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>
                <a:solidFill>
                  <a:srgbClr val="FF0000"/>
                </a:solidFill>
              </a:rPr>
              <a:t>Домашнее задание: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116138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/>
              <a:t>Написать </a:t>
            </a:r>
            <a:r>
              <a:rPr lang="ru-RU" dirty="0">
                <a:solidFill>
                  <a:srgbClr val="FFFF00"/>
                </a:solidFill>
              </a:rPr>
              <a:t>сочинение, рассказ или сказку</a:t>
            </a:r>
            <a:r>
              <a:rPr lang="ru-RU" dirty="0"/>
              <a:t> о  китах, в которую бы входили задания с разными действиями над десятичными дробями.</a:t>
            </a:r>
          </a:p>
        </p:txBody>
      </p:sp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3789363"/>
            <a:ext cx="3652837" cy="2843212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573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3789363"/>
            <a:ext cx="3644900" cy="2722562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7DCA7"/>
          </a:solidFill>
        </p:spPr>
        <p:txBody>
          <a:bodyPr/>
          <a:lstStyle/>
          <a:p>
            <a:pPr eaLnBrk="1" hangingPunct="1">
              <a:defRPr/>
            </a:pPr>
            <a:r>
              <a:rPr lang="ru-RU" b="1" i="1">
                <a:solidFill>
                  <a:srgbClr val="FF0000"/>
                </a:solidFill>
                <a:latin typeface="Magneto" pitchFamily="82" charset="0"/>
              </a:rPr>
              <a:t>Спасибо за урок!</a:t>
            </a:r>
          </a:p>
        </p:txBody>
      </p:sp>
      <p:pic>
        <p:nvPicPr>
          <p:cNvPr id="583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16013" y="1600200"/>
            <a:ext cx="6551612" cy="4525963"/>
          </a:xfrm>
          <a:ln>
            <a:solidFill>
              <a:srgbClr val="FFFF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83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nimBg="1"/>
      <p:bldP spid="58371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>
                <a:solidFill>
                  <a:srgbClr val="FF0000"/>
                </a:solidFill>
              </a:rPr>
              <a:t>Мы отправляемся в экспедицию!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/>
              <a:t>Работают три научно-исследовательские лаборатории .</a:t>
            </a:r>
          </a:p>
          <a:p>
            <a:pPr eaLnBrk="1" hangingPunct="1">
              <a:defRPr/>
            </a:pPr>
            <a:r>
              <a:rPr lang="ru-RU" dirty="0"/>
              <a:t>Чтобы узнать куда мы отправляемся, надо устно решить примеры</a:t>
            </a:r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64063" y="2578518"/>
            <a:ext cx="3125787" cy="246772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288" y="476250"/>
            <a:ext cx="8204200" cy="489585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 u="sng"/>
              <a:t>Вычислите устно:</a:t>
            </a:r>
            <a:br>
              <a:rPr lang="ru-RU" sz="2800" u="sng"/>
            </a:br>
            <a:br>
              <a:rPr lang="ru-RU" sz="2800" u="sng"/>
            </a:br>
            <a:r>
              <a:rPr lang="ru-RU" sz="2800"/>
              <a:t>а) </a:t>
            </a:r>
            <a:r>
              <a:rPr lang="ru-RU" sz="2800">
                <a:solidFill>
                  <a:srgbClr val="FFFF00"/>
                </a:solidFill>
              </a:rPr>
              <a:t>3 : 4;      1 : 2;       1 : 4;      1 : 25.</a:t>
            </a:r>
            <a:br>
              <a:rPr lang="ru-RU" sz="2800">
                <a:solidFill>
                  <a:srgbClr val="FFFF00"/>
                </a:solidFill>
              </a:rPr>
            </a:br>
            <a:r>
              <a:rPr lang="ru-RU" sz="2800"/>
              <a:t>б) </a:t>
            </a:r>
            <a:r>
              <a:rPr lang="ru-RU" sz="2800">
                <a:solidFill>
                  <a:srgbClr val="CC00FF"/>
                </a:solidFill>
              </a:rPr>
              <a:t>1 : 8;     0,4 : 8;    8,8 : 2;    0,09 : 3;     2,8 : 4;   </a:t>
            </a:r>
            <a:br>
              <a:rPr lang="ru-RU" sz="2800">
                <a:solidFill>
                  <a:srgbClr val="CC00FF"/>
                </a:solidFill>
              </a:rPr>
            </a:br>
            <a:r>
              <a:rPr lang="ru-RU" sz="2800">
                <a:solidFill>
                  <a:srgbClr val="CC00FF"/>
                </a:solidFill>
              </a:rPr>
              <a:t>    2 : 5;   3 : 5;     4 : 5;    4 : 8;     4 : 10;    44,4 : 4.</a:t>
            </a:r>
            <a:br>
              <a:rPr lang="ru-RU" sz="2800">
                <a:solidFill>
                  <a:srgbClr val="CC00FF"/>
                </a:solidFill>
              </a:rPr>
            </a:br>
            <a:r>
              <a:rPr lang="ru-RU" sz="2800"/>
              <a:t>(каждому ответу на пример соответствует буква из таблицы)</a:t>
            </a:r>
            <a:br>
              <a:rPr lang="ru-RU" sz="2800"/>
            </a:br>
            <a:br>
              <a:rPr lang="ru-RU" sz="2800"/>
            </a:br>
            <a:r>
              <a:rPr lang="ru-RU" sz="2800"/>
              <a:t>Реши правильно примеры, подставив вместо ответа соответствующую букву, получишь слово – место, куда мы отправляемся.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1"/>
          </p:nvPr>
        </p:nvSpPr>
        <p:spPr>
          <a:xfrm flipH="1" flipV="1">
            <a:off x="8748713" y="6405563"/>
            <a:ext cx="215900" cy="119062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ru-RU" sz="800"/>
          </a:p>
        </p:txBody>
      </p:sp>
      <p:graphicFrame>
        <p:nvGraphicFramePr>
          <p:cNvPr id="6213" name="Group 69"/>
          <p:cNvGraphicFramePr>
            <a:graphicFrameLocks noGrp="1"/>
          </p:cNvGraphicFramePr>
          <p:nvPr/>
        </p:nvGraphicFramePr>
        <p:xfrm>
          <a:off x="539750" y="5589588"/>
          <a:ext cx="8137525" cy="1095376"/>
        </p:xfrm>
        <a:graphic>
          <a:graphicData uri="http://schemas.openxmlformats.org/drawingml/2006/table">
            <a:tbl>
              <a:tblPr/>
              <a:tblGrid>
                <a:gridCol w="72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4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3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8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22562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/>
              <a:t>   Дельфины относятся к подотряду зубатых китов. </a:t>
            </a:r>
            <a:br>
              <a:rPr lang="ru-RU" sz="2800"/>
            </a:br>
            <a:r>
              <a:rPr lang="ru-RU" sz="2800"/>
              <a:t>   Дельфины очень сообразительные, дружелюбные и забавные млекопитающие.</a:t>
            </a:r>
          </a:p>
        </p:txBody>
      </p:sp>
      <p:pic>
        <p:nvPicPr>
          <p:cNvPr id="23557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25538" y="2749466"/>
            <a:ext cx="3125787" cy="2125831"/>
          </a:xfrm>
          <a:ln>
            <a:solidFill>
              <a:srgbClr val="0000FF"/>
            </a:solidFill>
          </a:ln>
        </p:spPr>
      </p:pic>
      <p:pic>
        <p:nvPicPr>
          <p:cNvPr id="2355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64063" y="2791340"/>
            <a:ext cx="3125787" cy="2042082"/>
          </a:xfrm>
          <a:noFill/>
          <a:ln>
            <a:solidFill>
              <a:srgbClr val="FFFF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5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74" name="Group 50"/>
          <p:cNvGraphicFramePr>
            <a:graphicFrameLocks noGrp="1"/>
          </p:cNvGraphicFramePr>
          <p:nvPr>
            <p:ph sz="quarter" idx="4294967295"/>
          </p:nvPr>
        </p:nvGraphicFramePr>
        <p:xfrm>
          <a:off x="5073650" y="3573463"/>
          <a:ext cx="4070350" cy="2665412"/>
        </p:xfrm>
        <a:graphic>
          <a:graphicData uri="http://schemas.openxmlformats.org/drawingml/2006/table">
            <a:tbl>
              <a:tblPr/>
              <a:tblGrid>
                <a:gridCol w="407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6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Размеры дельфинов могут быть различны.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Какова длина тела дельфинов мы сейчас узнаем.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681" name="Group 57"/>
          <p:cNvGraphicFramePr>
            <a:graphicFrameLocks noGrp="1"/>
          </p:cNvGraphicFramePr>
          <p:nvPr>
            <p:ph sz="quarter" idx="4294967295"/>
          </p:nvPr>
        </p:nvGraphicFramePr>
        <p:xfrm>
          <a:off x="0" y="333375"/>
          <a:ext cx="4398963" cy="2651125"/>
        </p:xfrm>
        <a:graphic>
          <a:graphicData uri="http://schemas.openxmlformats.org/drawingml/2006/table">
            <a:tbl>
              <a:tblPr/>
              <a:tblGrid>
                <a:gridCol w="4398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8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Дельфины живут в воде, но, как и мы дышат воздухом. Они имеют крупный головной мозг с большим количеством извилин.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6634" name="Picture 10"/>
          <p:cNvPicPr>
            <a:picLocks noGrp="1" noChangeAspect="1" noChangeArrowheads="1"/>
          </p:cNvPicPr>
          <p:nvPr>
            <p:ph type="body"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05400" y="188913"/>
            <a:ext cx="4038600" cy="3030537"/>
          </a:xfrm>
          <a:noFill/>
        </p:spPr>
      </p:pic>
      <p:pic>
        <p:nvPicPr>
          <p:cNvPr id="26635" name="Picture 11"/>
          <p:cNvPicPr>
            <a:picLocks noGrp="1" noChangeAspect="1" noChangeArrowheads="1"/>
          </p:cNvPicPr>
          <p:nvPr>
            <p:ph type="body"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3357563"/>
            <a:ext cx="4038600" cy="30241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/>
              <a:t>Найдите значения выражения: </a:t>
            </a:r>
            <a:r>
              <a:rPr lang="ru-RU" sz="2800">
                <a:solidFill>
                  <a:srgbClr val="0000FF"/>
                </a:solidFill>
              </a:rPr>
              <a:t>х : 100</a:t>
            </a:r>
            <a:r>
              <a:rPr lang="ru-RU" sz="2800"/>
              <a:t>, если</a:t>
            </a:r>
            <a:br>
              <a:rPr lang="ru-RU" sz="2800"/>
            </a:br>
            <a:endParaRPr lang="ru-RU" sz="2800"/>
          </a:p>
        </p:txBody>
      </p:sp>
      <p:pic>
        <p:nvPicPr>
          <p:cNvPr id="33840" name="Picture 4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25538" y="2640211"/>
            <a:ext cx="3125787" cy="2344340"/>
          </a:xfrm>
          <a:noFill/>
        </p:spPr>
      </p:pic>
      <p:sp>
        <p:nvSpPr>
          <p:cNvPr id="33838" name="Rectangle 46"/>
          <p:cNvSpPr>
            <a:spLocks noGrp="1" noChangeArrowheads="1"/>
          </p:cNvSpPr>
          <p:nvPr>
            <p:ph sz="half" idx="2"/>
          </p:nvPr>
        </p:nvSpPr>
        <p:spPr>
          <a:xfrm>
            <a:off x="4648200" y="2420938"/>
            <a:ext cx="4038600" cy="3705225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Длина тела дельфинов может быть от 1,2м до 3,8м, а у крупных дельфинов достигает до 10 метров</a:t>
            </a:r>
          </a:p>
        </p:txBody>
      </p:sp>
      <p:graphicFrame>
        <p:nvGraphicFramePr>
          <p:cNvPr id="33843" name="Group 51"/>
          <p:cNvGraphicFramePr>
            <a:graphicFrameLocks noGrp="1"/>
          </p:cNvGraphicFramePr>
          <p:nvPr/>
        </p:nvGraphicFramePr>
        <p:xfrm>
          <a:off x="1547813" y="1268413"/>
          <a:ext cx="6096000" cy="984885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лаборатория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 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лаборатория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лаборатория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Х = 120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Х = 380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Х = 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1" dur="2000"/>
                                        <p:tgtEl>
                                          <p:spTgt spid="33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3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3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3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83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005263"/>
            <a:ext cx="4038600" cy="21209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/>
              <a:t>   У дельфинов морда вытянута в клюв, и они имеют много зубов</a:t>
            </a:r>
          </a:p>
        </p:txBody>
      </p:sp>
      <p:graphicFrame>
        <p:nvGraphicFramePr>
          <p:cNvPr id="37904" name="Group 16"/>
          <p:cNvGraphicFramePr>
            <a:graphicFrameLocks noGrp="1"/>
          </p:cNvGraphicFramePr>
          <p:nvPr>
            <p:ph sz="quarter" idx="2"/>
          </p:nvPr>
        </p:nvGraphicFramePr>
        <p:xfrm>
          <a:off x="684213" y="188913"/>
          <a:ext cx="7704137" cy="1152525"/>
        </p:xfrm>
        <a:graphic>
          <a:graphicData uri="http://schemas.openxmlformats.org/drawingml/2006/table">
            <a:tbl>
              <a:tblPr/>
              <a:tblGrid>
                <a:gridCol w="7704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Узнайте сколько зубов у дельфина, решив цепочку примеров: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7917" name="Picture 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3933825"/>
            <a:ext cx="2559050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250825" y="2205038"/>
            <a:ext cx="144145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1835150" y="1700213"/>
            <a:ext cx="5699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: 10</a:t>
            </a:r>
          </a:p>
        </p:txBody>
      </p:sp>
      <p:sp>
        <p:nvSpPr>
          <p:cNvPr id="37925" name="Text Box 37"/>
          <p:cNvSpPr txBox="1">
            <a:spLocks noChangeArrowheads="1"/>
          </p:cNvSpPr>
          <p:nvPr/>
        </p:nvSpPr>
        <p:spPr bwMode="auto">
          <a:xfrm>
            <a:off x="5219700" y="1700213"/>
            <a:ext cx="6334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: 28 </a:t>
            </a:r>
          </a:p>
        </p:txBody>
      </p:sp>
      <p:sp>
        <p:nvSpPr>
          <p:cNvPr id="37926" name="Text Box 38"/>
          <p:cNvSpPr txBox="1">
            <a:spLocks noChangeArrowheads="1"/>
          </p:cNvSpPr>
          <p:nvPr/>
        </p:nvSpPr>
        <p:spPr bwMode="auto">
          <a:xfrm>
            <a:off x="7019925" y="1700213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Arial" charset="0"/>
              </a:rPr>
              <a:t>×</a:t>
            </a:r>
            <a:r>
              <a:rPr lang="ru-RU">
                <a:cs typeface="Arial" charset="0"/>
              </a:rPr>
              <a:t> 100</a:t>
            </a:r>
            <a:endParaRPr lang="en-US">
              <a:cs typeface="Arial" charset="0"/>
            </a:endParaRP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2268538" y="2205038"/>
            <a:ext cx="935037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4140200" y="2205038"/>
            <a:ext cx="9144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29" name="Rectangle 41"/>
          <p:cNvSpPr>
            <a:spLocks noChangeArrowheads="1"/>
          </p:cNvSpPr>
          <p:nvPr/>
        </p:nvSpPr>
        <p:spPr bwMode="auto">
          <a:xfrm>
            <a:off x="6084888" y="2205038"/>
            <a:ext cx="9144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7956550" y="2205038"/>
            <a:ext cx="914400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31" name="Line 43"/>
          <p:cNvSpPr>
            <a:spLocks noChangeShapeType="1"/>
          </p:cNvSpPr>
          <p:nvPr/>
        </p:nvSpPr>
        <p:spPr bwMode="auto">
          <a:xfrm>
            <a:off x="1692275" y="249237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932" name="Line 44"/>
          <p:cNvSpPr>
            <a:spLocks noChangeShapeType="1"/>
          </p:cNvSpPr>
          <p:nvPr/>
        </p:nvSpPr>
        <p:spPr bwMode="auto">
          <a:xfrm>
            <a:off x="3203575" y="2492375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933" name="Line 45"/>
          <p:cNvSpPr>
            <a:spLocks noChangeShapeType="1"/>
          </p:cNvSpPr>
          <p:nvPr/>
        </p:nvSpPr>
        <p:spPr bwMode="auto">
          <a:xfrm>
            <a:off x="5076825" y="2492375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936" name="Line 48"/>
          <p:cNvSpPr>
            <a:spLocks noChangeShapeType="1"/>
          </p:cNvSpPr>
          <p:nvPr/>
        </p:nvSpPr>
        <p:spPr bwMode="auto">
          <a:xfrm>
            <a:off x="7019925" y="2492375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215313" y="22860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70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215063" y="2286000"/>
            <a:ext cx="504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0,7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286250" y="2286000"/>
            <a:ext cx="633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19,6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428875" y="2286000"/>
            <a:ext cx="569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294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286125" y="1714500"/>
            <a:ext cx="504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:15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14375" y="2286000"/>
            <a:ext cx="696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2940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7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7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800" decel="1000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37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37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p"/>
      <p:bldP spid="37919" grpId="0" animBg="1"/>
      <p:bldP spid="37921" grpId="0"/>
      <p:bldP spid="37925" grpId="0"/>
      <p:bldP spid="37926" grpId="0"/>
      <p:bldP spid="37928" grpId="0" animBg="1"/>
      <p:bldP spid="37929" grpId="0" animBg="1"/>
      <p:bldP spid="37930" grpId="0" animBg="1"/>
      <p:bldP spid="37931" grpId="0" animBg="1"/>
      <p:bldP spid="37932" grpId="0" animBg="1"/>
      <p:bldP spid="37933" grpId="0" animBg="1"/>
      <p:bldP spid="37936" grpId="0" animBg="1"/>
      <p:bldP spid="20" grpId="0"/>
      <p:bldP spid="21" grpId="0"/>
      <p:bldP spid="22" grpId="0"/>
      <p:bldP spid="24" grpId="0"/>
      <p:bldP spid="25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99" name="Group 15"/>
          <p:cNvGraphicFramePr>
            <a:graphicFrameLocks noGrp="1"/>
          </p:cNvGraphicFramePr>
          <p:nvPr>
            <p:ph type="tbl" idx="1"/>
          </p:nvPr>
        </p:nvGraphicFramePr>
        <p:xfrm>
          <a:off x="4932363" y="1341438"/>
          <a:ext cx="3981450" cy="4679950"/>
        </p:xfrm>
        <a:graphic>
          <a:graphicData uri="http://schemas.openxmlformats.org/drawingml/2006/table">
            <a:tbl>
              <a:tblPr/>
              <a:tblGrid>
                <a:gridCol w="398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Дельфин –белобочка</a:t>
                      </a: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, самое быстрое китообразное, неутомимый спутник кораблей.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Живут стаями. Несутся с огромной скоростью.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Тело гладкое и блестящее.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266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333375"/>
            <a:ext cx="4535488" cy="39592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50825" y="188913"/>
            <a:ext cx="8569325" cy="3527425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br>
              <a:rPr lang="ru-RU" sz="3200">
                <a:solidFill>
                  <a:srgbClr val="FFFF00"/>
                </a:solidFill>
              </a:rPr>
            </a:br>
            <a:br>
              <a:rPr lang="ru-RU" sz="3200">
                <a:solidFill>
                  <a:srgbClr val="FFFF00"/>
                </a:solidFill>
              </a:rPr>
            </a:br>
            <a:r>
              <a:rPr lang="ru-RU" sz="3200">
                <a:solidFill>
                  <a:srgbClr val="FFFF00"/>
                </a:solidFill>
              </a:rPr>
              <a:t>1</a:t>
            </a:r>
            <a:r>
              <a:rPr lang="ru-RU" sz="2400">
                <a:solidFill>
                  <a:srgbClr val="FFFF00"/>
                </a:solidFill>
              </a:rPr>
              <a:t> лаборатория</a:t>
            </a:r>
            <a:r>
              <a:rPr lang="ru-RU" sz="3200">
                <a:solidFill>
                  <a:srgbClr val="FFFF00"/>
                </a:solidFill>
              </a:rPr>
              <a:t> – </a:t>
            </a:r>
            <a:r>
              <a:rPr lang="ru-RU" sz="2800">
                <a:solidFill>
                  <a:srgbClr val="FFFF00"/>
                </a:solidFill>
              </a:rPr>
              <a:t>Сколько дельфинов может  </a:t>
            </a:r>
            <a:br>
              <a:rPr lang="ru-RU" sz="2800">
                <a:solidFill>
                  <a:srgbClr val="FFFF00"/>
                </a:solidFill>
              </a:rPr>
            </a:br>
            <a:r>
              <a:rPr lang="ru-RU" sz="2800">
                <a:solidFill>
                  <a:srgbClr val="FFFF00"/>
                </a:solidFill>
              </a:rPr>
              <a:t>                             быть в стае?</a:t>
            </a:r>
            <a:br>
              <a:rPr lang="ru-RU" sz="2800">
                <a:solidFill>
                  <a:srgbClr val="FFFF00"/>
                </a:solidFill>
              </a:rPr>
            </a:br>
            <a:r>
              <a:rPr lang="ru-RU" sz="3200">
                <a:solidFill>
                  <a:schemeClr val="hlink"/>
                </a:solidFill>
              </a:rPr>
              <a:t>2 </a:t>
            </a:r>
            <a:r>
              <a:rPr lang="ru-RU" sz="2400">
                <a:solidFill>
                  <a:schemeClr val="hlink"/>
                </a:solidFill>
              </a:rPr>
              <a:t>лаборатория </a:t>
            </a:r>
            <a:r>
              <a:rPr lang="ru-RU" sz="3200">
                <a:solidFill>
                  <a:schemeClr val="hlink"/>
                </a:solidFill>
              </a:rPr>
              <a:t>– </a:t>
            </a:r>
            <a:r>
              <a:rPr lang="ru-RU" sz="2800">
                <a:solidFill>
                  <a:schemeClr val="hlink"/>
                </a:solidFill>
              </a:rPr>
              <a:t>Какую скорость могут                   </a:t>
            </a:r>
            <a:br>
              <a:rPr lang="ru-RU" sz="2800">
                <a:solidFill>
                  <a:schemeClr val="hlink"/>
                </a:solidFill>
              </a:rPr>
            </a:br>
            <a:r>
              <a:rPr lang="ru-RU" sz="2800">
                <a:solidFill>
                  <a:schemeClr val="hlink"/>
                </a:solidFill>
              </a:rPr>
              <a:t>                             развить дельфины?</a:t>
            </a:r>
            <a:br>
              <a:rPr lang="ru-RU" sz="2800">
                <a:solidFill>
                  <a:schemeClr val="hlink"/>
                </a:solidFill>
              </a:rPr>
            </a:br>
            <a:r>
              <a:rPr lang="ru-RU" sz="3200">
                <a:solidFill>
                  <a:srgbClr val="FF0000"/>
                </a:solidFill>
              </a:rPr>
              <a:t>3</a:t>
            </a:r>
            <a:r>
              <a:rPr lang="ru-RU" sz="2400">
                <a:solidFill>
                  <a:srgbClr val="FF0000"/>
                </a:solidFill>
              </a:rPr>
              <a:t> лаборатория</a:t>
            </a:r>
            <a:r>
              <a:rPr lang="ru-RU" sz="3200">
                <a:solidFill>
                  <a:srgbClr val="FF0000"/>
                </a:solidFill>
              </a:rPr>
              <a:t> – </a:t>
            </a:r>
            <a:r>
              <a:rPr lang="ru-RU" sz="2800">
                <a:solidFill>
                  <a:srgbClr val="FF0000"/>
                </a:solidFill>
              </a:rPr>
              <a:t>Какова продолжительность жизни </a:t>
            </a:r>
            <a:br>
              <a:rPr lang="ru-RU" sz="2800">
                <a:solidFill>
                  <a:srgbClr val="FF0000"/>
                </a:solidFill>
              </a:rPr>
            </a:br>
            <a:r>
              <a:rPr lang="ru-RU" sz="2800">
                <a:solidFill>
                  <a:srgbClr val="FF0000"/>
                </a:solidFill>
              </a:rPr>
              <a:t>                           дельфинов?</a:t>
            </a:r>
            <a:br>
              <a:rPr lang="ru-RU" sz="2800">
                <a:solidFill>
                  <a:srgbClr val="FF0000"/>
                </a:solidFill>
              </a:rPr>
            </a:br>
            <a:endParaRPr lang="ru-RU" sz="2800">
              <a:solidFill>
                <a:srgbClr val="FF0000"/>
              </a:solidFill>
            </a:endParaRPr>
          </a:p>
        </p:txBody>
      </p:sp>
      <p:graphicFrame>
        <p:nvGraphicFramePr>
          <p:cNvPr id="44103" name="Group 71"/>
          <p:cNvGraphicFramePr>
            <a:graphicFrameLocks noGrp="1"/>
          </p:cNvGraphicFramePr>
          <p:nvPr/>
        </p:nvGraphicFramePr>
        <p:xfrm>
          <a:off x="250825" y="3644900"/>
          <a:ext cx="8640763" cy="720725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 </a:t>
                      </a: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лаборатория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 </a:t>
                      </a: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лаборатория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 </a:t>
                      </a:r>
                      <a:r>
                        <a:rPr kumimoji="0" 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лаборатория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104" name="Group 72"/>
          <p:cNvGraphicFramePr>
            <a:graphicFrameLocks noGrp="1"/>
          </p:cNvGraphicFramePr>
          <p:nvPr/>
        </p:nvGraphicFramePr>
        <p:xfrm>
          <a:off x="250825" y="4365625"/>
          <a:ext cx="8640763" cy="720725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6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·</a:t>
                      </a: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(83,7 – х) = 262,2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CC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(х – 21,6)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·</a:t>
                      </a: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7 = 198,8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(х – 3,4)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·</a:t>
                      </a: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8 = 252,8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105" name="Group 73"/>
          <p:cNvGraphicFramePr>
            <a:graphicFrameLocks noGrp="1"/>
          </p:cNvGraphicFramePr>
          <p:nvPr/>
        </p:nvGraphicFramePr>
        <p:xfrm>
          <a:off x="250825" y="5084763"/>
          <a:ext cx="8640763" cy="719138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Х = 40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Х =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Х = 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107" name="Group 75"/>
          <p:cNvGraphicFramePr>
            <a:graphicFrameLocks noGrp="1"/>
          </p:cNvGraphicFramePr>
          <p:nvPr/>
        </p:nvGraphicFramePr>
        <p:xfrm>
          <a:off x="250825" y="5805488"/>
          <a:ext cx="8640763" cy="863600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 стае - 40 дельфинов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Скорость дельфина – 50 км/ч</a:t>
                      </a: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Продолжительность жизни – 50 лет.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4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</p:bld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5</TotalTime>
  <Words>659</Words>
  <Application>Microsoft Office PowerPoint</Application>
  <PresentationFormat>Экран (4:3)</PresentationFormat>
  <Paragraphs>131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Magneto</vt:lpstr>
      <vt:lpstr>Tw Cen MT</vt:lpstr>
      <vt:lpstr>Wingdings</vt:lpstr>
      <vt:lpstr>Капля</vt:lpstr>
      <vt:lpstr> Деление десятичной дроби на натуральное число </vt:lpstr>
      <vt:lpstr>Мы отправляемся в экспедицию!</vt:lpstr>
      <vt:lpstr>Вычислите устно:  а) 3 : 4;      1 : 2;       1 : 4;      1 : 25. б) 1 : 8;     0,4 : 8;    8,8 : 2;    0,09 : 3;     2,8 : 4;        2 : 5;   3 : 5;     4 : 5;    4 : 8;     4 : 10;    44,4 : 4. (каждому ответу на пример соответствует буква из таблицы)  Реши правильно примеры, подставив вместо ответа соответствующую букву, получишь слово – место, куда мы отправляемся.</vt:lpstr>
      <vt:lpstr>   Дельфины относятся к подотряду зубатых китов.     Дельфины очень сообразительные, дружелюбные и забавные млекопитающие.</vt:lpstr>
      <vt:lpstr>Презентация PowerPoint</vt:lpstr>
      <vt:lpstr>Найдите значения выражения: х : 100, если </vt:lpstr>
      <vt:lpstr>Презентация PowerPoint</vt:lpstr>
      <vt:lpstr>Презентация PowerPoint</vt:lpstr>
      <vt:lpstr>  1 лаборатория – Сколько дельфинов может                                быть в стае? 2 лаборатория – Какую скорость могут                                                 развить дельфины? 3 лаборатория – Какова продолжительность жизни                             дельфинов? </vt:lpstr>
      <vt:lpstr>    Дельфины никогда не       спят.      Пока одно полушарие  головного мозга спит,   другое бодрствует,   и наоборот. </vt:lpstr>
      <vt:lpstr>Проверочная работа</vt:lpstr>
      <vt:lpstr>Презентация PowerPoint</vt:lpstr>
      <vt:lpstr>Самые крупные из дельфинов –                            гринды и косатки Косатки – свирепые хищники, а гринды весьма дружелюбны и миролюбивы. У гринд очень развит стадный инстинкт.</vt:lpstr>
      <vt:lpstr>Речные дельфины</vt:lpstr>
      <vt:lpstr>Домашнее задание:</vt:lpstr>
      <vt:lpstr>Спасибо за урок!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урока математики в 5 классе по теме:  «Деление десятичной дроби на натуральное число» </dc:title>
  <dc:creator>Олег</dc:creator>
  <cp:lastModifiedBy>Пользователь</cp:lastModifiedBy>
  <cp:revision>4</cp:revision>
  <dcterms:created xsi:type="dcterms:W3CDTF">2012-09-04T11:26:40Z</dcterms:created>
  <dcterms:modified xsi:type="dcterms:W3CDTF">2024-11-01T09:01:27Z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549634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